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2" r:id="rId3"/>
    <p:sldId id="263" r:id="rId4"/>
    <p:sldId id="259" r:id="rId5"/>
    <p:sldId id="260" r:id="rId6"/>
    <p:sldId id="261" r:id="rId7"/>
    <p:sldId id="264" r:id="rId8"/>
    <p:sldId id="265" r:id="rId9"/>
    <p:sldId id="267" r:id="rId10"/>
    <p:sldId id="266" r:id="rId11"/>
    <p:sldId id="268" r:id="rId12"/>
    <p:sldId id="269" r:id="rId13"/>
    <p:sldId id="271"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69" d="100"/>
          <a:sy n="69" d="100"/>
        </p:scale>
        <p:origin x="-75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F21A1-CFA0-4D1E-8F97-C19C5CB2F44C}" type="datetimeFigureOut">
              <a:rPr lang="en-US" smtClean="0"/>
              <a:pPr/>
              <a:t>10/8/2017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30E3D-5436-487C-A609-ECFBFAAC20DE}" type="slidenum">
              <a:rPr lang="en-US" smtClean="0"/>
              <a:pPr/>
              <a:t>‹#›</a:t>
            </a:fld>
            <a:endParaRPr lang="en-US"/>
          </a:p>
        </p:txBody>
      </p:sp>
    </p:spTree>
    <p:extLst>
      <p:ext uri="{BB962C8B-B14F-4D97-AF65-F5344CB8AC3E}">
        <p14:creationId xmlns:p14="http://schemas.microsoft.com/office/powerpoint/2010/main" xmlns="" val="3734213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45227E-F17F-4FD8-8E82-1BB68725FA7B}" type="datetimeFigureOut">
              <a:rPr lang="en-US" smtClean="0"/>
              <a:pPr/>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A10B0-B0DE-4E91-8828-2C21F42FE215}" type="slidenum">
              <a:rPr lang="en-US" smtClean="0"/>
              <a:pPr/>
              <a:t>‹#›</a:t>
            </a:fld>
            <a:endParaRPr lang="en-US"/>
          </a:p>
        </p:txBody>
      </p:sp>
    </p:spTree>
    <p:extLst>
      <p:ext uri="{BB962C8B-B14F-4D97-AF65-F5344CB8AC3E}">
        <p14:creationId xmlns:p14="http://schemas.microsoft.com/office/powerpoint/2010/main" xmlns="" val="2774892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45227E-F17F-4FD8-8E82-1BB68725FA7B}" type="datetimeFigureOut">
              <a:rPr lang="en-US" smtClean="0"/>
              <a:pPr/>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A10B0-B0DE-4E91-8828-2C21F42FE215}" type="slidenum">
              <a:rPr lang="en-US" smtClean="0"/>
              <a:pPr/>
              <a:t>‹#›</a:t>
            </a:fld>
            <a:endParaRPr lang="en-US"/>
          </a:p>
        </p:txBody>
      </p:sp>
    </p:spTree>
    <p:extLst>
      <p:ext uri="{BB962C8B-B14F-4D97-AF65-F5344CB8AC3E}">
        <p14:creationId xmlns:p14="http://schemas.microsoft.com/office/powerpoint/2010/main" xmlns="" val="1368186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45227E-F17F-4FD8-8E82-1BB68725FA7B}" type="datetimeFigureOut">
              <a:rPr lang="en-US" smtClean="0"/>
              <a:pPr/>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A10B0-B0DE-4E91-8828-2C21F42FE215}" type="slidenum">
              <a:rPr lang="en-US" smtClean="0"/>
              <a:pPr/>
              <a:t>‹#›</a:t>
            </a:fld>
            <a:endParaRPr lang="en-US"/>
          </a:p>
        </p:txBody>
      </p:sp>
    </p:spTree>
    <p:extLst>
      <p:ext uri="{BB962C8B-B14F-4D97-AF65-F5344CB8AC3E}">
        <p14:creationId xmlns:p14="http://schemas.microsoft.com/office/powerpoint/2010/main" xmlns="" val="3818407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45227E-F17F-4FD8-8E82-1BB68725FA7B}" type="datetimeFigureOut">
              <a:rPr lang="en-US" smtClean="0"/>
              <a:pPr/>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A10B0-B0DE-4E91-8828-2C21F42FE215}" type="slidenum">
              <a:rPr lang="en-US" smtClean="0"/>
              <a:pPr/>
              <a:t>‹#›</a:t>
            </a:fld>
            <a:endParaRPr lang="en-US"/>
          </a:p>
        </p:txBody>
      </p:sp>
    </p:spTree>
    <p:extLst>
      <p:ext uri="{BB962C8B-B14F-4D97-AF65-F5344CB8AC3E}">
        <p14:creationId xmlns:p14="http://schemas.microsoft.com/office/powerpoint/2010/main" xmlns="" val="3757412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45227E-F17F-4FD8-8E82-1BB68725FA7B}" type="datetimeFigureOut">
              <a:rPr lang="en-US" smtClean="0"/>
              <a:pPr/>
              <a:t>10/8/2017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A10B0-B0DE-4E91-8828-2C21F42FE215}" type="slidenum">
              <a:rPr lang="en-US" smtClean="0"/>
              <a:pPr/>
              <a:t>‹#›</a:t>
            </a:fld>
            <a:endParaRPr lang="en-US"/>
          </a:p>
        </p:txBody>
      </p:sp>
    </p:spTree>
    <p:extLst>
      <p:ext uri="{BB962C8B-B14F-4D97-AF65-F5344CB8AC3E}">
        <p14:creationId xmlns:p14="http://schemas.microsoft.com/office/powerpoint/2010/main" xmlns="" val="2855563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45227E-F17F-4FD8-8E82-1BB68725FA7B}" type="datetimeFigureOut">
              <a:rPr lang="en-US" smtClean="0"/>
              <a:pPr/>
              <a:t>10/8/2017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A10B0-B0DE-4E91-8828-2C21F42FE215}" type="slidenum">
              <a:rPr lang="en-US" smtClean="0"/>
              <a:pPr/>
              <a:t>‹#›</a:t>
            </a:fld>
            <a:endParaRPr lang="en-US"/>
          </a:p>
        </p:txBody>
      </p:sp>
    </p:spTree>
    <p:extLst>
      <p:ext uri="{BB962C8B-B14F-4D97-AF65-F5344CB8AC3E}">
        <p14:creationId xmlns:p14="http://schemas.microsoft.com/office/powerpoint/2010/main" xmlns="" val="2136519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45227E-F17F-4FD8-8E82-1BB68725FA7B}" type="datetimeFigureOut">
              <a:rPr lang="en-US" smtClean="0"/>
              <a:pPr/>
              <a:t>10/8/2017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AA10B0-B0DE-4E91-8828-2C21F42FE215}" type="slidenum">
              <a:rPr lang="en-US" smtClean="0"/>
              <a:pPr/>
              <a:t>‹#›</a:t>
            </a:fld>
            <a:endParaRPr lang="en-US"/>
          </a:p>
        </p:txBody>
      </p:sp>
    </p:spTree>
    <p:extLst>
      <p:ext uri="{BB962C8B-B14F-4D97-AF65-F5344CB8AC3E}">
        <p14:creationId xmlns:p14="http://schemas.microsoft.com/office/powerpoint/2010/main" xmlns="" val="3477678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45227E-F17F-4FD8-8E82-1BB68725FA7B}" type="datetimeFigureOut">
              <a:rPr lang="en-US" smtClean="0"/>
              <a:pPr/>
              <a:t>10/8/2017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AA10B0-B0DE-4E91-8828-2C21F42FE215}" type="slidenum">
              <a:rPr lang="en-US" smtClean="0"/>
              <a:pPr/>
              <a:t>‹#›</a:t>
            </a:fld>
            <a:endParaRPr lang="en-US"/>
          </a:p>
        </p:txBody>
      </p:sp>
    </p:spTree>
    <p:extLst>
      <p:ext uri="{BB962C8B-B14F-4D97-AF65-F5344CB8AC3E}">
        <p14:creationId xmlns:p14="http://schemas.microsoft.com/office/powerpoint/2010/main" xmlns="" val="1546603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45227E-F17F-4FD8-8E82-1BB68725FA7B}" type="datetimeFigureOut">
              <a:rPr lang="en-US" smtClean="0"/>
              <a:pPr/>
              <a:t>10/8/2017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AA10B0-B0DE-4E91-8828-2C21F42FE215}" type="slidenum">
              <a:rPr lang="en-US" smtClean="0"/>
              <a:pPr/>
              <a:t>‹#›</a:t>
            </a:fld>
            <a:endParaRPr lang="en-US"/>
          </a:p>
        </p:txBody>
      </p:sp>
    </p:spTree>
    <p:extLst>
      <p:ext uri="{BB962C8B-B14F-4D97-AF65-F5344CB8AC3E}">
        <p14:creationId xmlns:p14="http://schemas.microsoft.com/office/powerpoint/2010/main" xmlns="" val="2029521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45227E-F17F-4FD8-8E82-1BB68725FA7B}" type="datetimeFigureOut">
              <a:rPr lang="en-US" smtClean="0"/>
              <a:pPr/>
              <a:t>10/8/2017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A10B0-B0DE-4E91-8828-2C21F42FE215}" type="slidenum">
              <a:rPr lang="en-US" smtClean="0"/>
              <a:pPr/>
              <a:t>‹#›</a:t>
            </a:fld>
            <a:endParaRPr lang="en-US"/>
          </a:p>
        </p:txBody>
      </p:sp>
    </p:spTree>
    <p:extLst>
      <p:ext uri="{BB962C8B-B14F-4D97-AF65-F5344CB8AC3E}">
        <p14:creationId xmlns:p14="http://schemas.microsoft.com/office/powerpoint/2010/main" xmlns="" val="89920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45227E-F17F-4FD8-8E82-1BB68725FA7B}" type="datetimeFigureOut">
              <a:rPr lang="en-US" smtClean="0"/>
              <a:pPr/>
              <a:t>10/8/2017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A10B0-B0DE-4E91-8828-2C21F42FE215}" type="slidenum">
              <a:rPr lang="en-US" smtClean="0"/>
              <a:pPr/>
              <a:t>‹#›</a:t>
            </a:fld>
            <a:endParaRPr lang="en-US"/>
          </a:p>
        </p:txBody>
      </p:sp>
    </p:spTree>
    <p:extLst>
      <p:ext uri="{BB962C8B-B14F-4D97-AF65-F5344CB8AC3E}">
        <p14:creationId xmlns:p14="http://schemas.microsoft.com/office/powerpoint/2010/main" xmlns="" val="3343767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45227E-F17F-4FD8-8E82-1BB68725FA7B}" type="datetimeFigureOut">
              <a:rPr lang="en-US" smtClean="0"/>
              <a:pPr/>
              <a:t>10/8/2017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A10B0-B0DE-4E91-8828-2C21F42FE215}" type="slidenum">
              <a:rPr lang="en-US" smtClean="0"/>
              <a:pPr/>
              <a:t>‹#›</a:t>
            </a:fld>
            <a:endParaRPr lang="en-US"/>
          </a:p>
        </p:txBody>
      </p:sp>
    </p:spTree>
    <p:extLst>
      <p:ext uri="{BB962C8B-B14F-4D97-AF65-F5344CB8AC3E}">
        <p14:creationId xmlns:p14="http://schemas.microsoft.com/office/powerpoint/2010/main" xmlns="" val="284309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46721" y="1396023"/>
            <a:ext cx="6272797" cy="305410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328234" y="4211781"/>
            <a:ext cx="5714838" cy="2008054"/>
          </a:xfrm>
          <a:prstGeom prst="rect">
            <a:avLst/>
          </a:prstGeom>
        </p:spPr>
      </p:pic>
      <p:grpSp>
        <p:nvGrpSpPr>
          <p:cNvPr id="11" name="Group 10"/>
          <p:cNvGrpSpPr/>
          <p:nvPr/>
        </p:nvGrpSpPr>
        <p:grpSpPr>
          <a:xfrm>
            <a:off x="9433625" y="1"/>
            <a:ext cx="2085186" cy="923330"/>
            <a:chOff x="5382744" y="365802"/>
            <a:chExt cx="2085186" cy="923330"/>
          </a:xfrm>
        </p:grpSpPr>
        <p:sp>
          <p:nvSpPr>
            <p:cNvPr id="6" name="Rectangle 5"/>
            <p:cNvSpPr/>
            <p:nvPr/>
          </p:nvSpPr>
          <p:spPr>
            <a:xfrm>
              <a:off x="5382744" y="365802"/>
              <a:ext cx="1915909" cy="923330"/>
            </a:xfrm>
            <a:prstGeom prst="rect">
              <a:avLst/>
            </a:prstGeom>
            <a:noFill/>
          </p:spPr>
          <p:txBody>
            <a:bodyPr wrap="none" lIns="91440" tIns="45720" rIns="91440" bIns="45720">
              <a:spAutoFit/>
            </a:bodyPr>
            <a:lstStyle/>
            <a:p>
              <a:pPr algn="ctr"/>
              <a:r>
                <a:rPr lang="en-US" sz="5400" b="0" cap="none" spc="0" dirty="0" smtClean="0">
                  <a:ln w="0"/>
                  <a:solidFill>
                    <a:srgbClr val="C00000"/>
                  </a:solidFill>
                  <a:effectLst>
                    <a:reflection blurRad="6350" stA="53000" endA="300" endPos="35500" dir="5400000" sy="-90000" algn="bl" rotWithShape="0"/>
                  </a:effectLst>
                </a:rPr>
                <a:t>Learn</a:t>
              </a: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Rectangle 6"/>
            <p:cNvSpPr/>
            <p:nvPr/>
          </p:nvSpPr>
          <p:spPr>
            <a:xfrm>
              <a:off x="5776833" y="384973"/>
              <a:ext cx="1326050" cy="369332"/>
            </a:xfrm>
            <a:prstGeom prst="rect">
              <a:avLst/>
            </a:prstGeom>
            <a:noFill/>
          </p:spPr>
          <p:txBody>
            <a:bodyPr wrap="square" lIns="91440" tIns="45720" rIns="91440" bIns="45720">
              <a:spAutoFit/>
            </a:bodyPr>
            <a:lstStyle/>
            <a:p>
              <a:pPr algn="ctr"/>
              <a:r>
                <a:rPr lang="en-US" b="0" cap="none" spc="0" dirty="0" smtClean="0">
                  <a:ln w="0"/>
                  <a:solidFill>
                    <a:srgbClr val="C00000"/>
                  </a:solidFill>
                  <a:effectLst>
                    <a:reflection blurRad="6350" stA="53000" endA="300" endPos="35500" dir="5400000" sy="-90000" algn="bl" rotWithShape="0"/>
                  </a:effectLst>
                </a:rPr>
                <a:t>Experience</a:t>
              </a:r>
              <a:endParaRPr lang="en-US" b="0" cap="none" spc="0" dirty="0">
                <a:ln w="0"/>
                <a:solidFill>
                  <a:srgbClr val="C00000"/>
                </a:solidFill>
                <a:effectLst>
                  <a:reflection blurRad="6350" stA="53000" endA="300" endPos="35500" dir="5400000" sy="-90000" algn="bl" rotWithShape="0"/>
                </a:effectLst>
              </a:endParaRPr>
            </a:p>
          </p:txBody>
        </p:sp>
        <p:sp>
          <p:nvSpPr>
            <p:cNvPr id="8" name="Rectangle 7"/>
            <p:cNvSpPr/>
            <p:nvPr/>
          </p:nvSpPr>
          <p:spPr>
            <a:xfrm>
              <a:off x="7102883" y="471225"/>
              <a:ext cx="45719" cy="71949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rot="5400000">
              <a:off x="6894279" y="706322"/>
              <a:ext cx="808748" cy="338554"/>
            </a:xfrm>
            <a:prstGeom prst="rect">
              <a:avLst/>
            </a:prstGeom>
            <a:noFill/>
          </p:spPr>
          <p:txBody>
            <a:bodyPr wrap="none" lIns="91440" tIns="45720" rIns="91440" bIns="45720">
              <a:spAutoFit/>
            </a:bodyPr>
            <a:lstStyle/>
            <a:p>
              <a:pPr algn="ctr"/>
              <a:r>
                <a:rPr lang="en-US" sz="1600" b="0" cap="none" spc="0" dirty="0" smtClean="0">
                  <a:ln w="0"/>
                  <a:solidFill>
                    <a:srgbClr val="C00000"/>
                  </a:solidFill>
                  <a:effectLst>
                    <a:outerShdw blurRad="38100" dist="25400" dir="5400000" algn="ctr" rotWithShape="0">
                      <a:srgbClr val="6E747A">
                        <a:alpha val="43000"/>
                      </a:srgbClr>
                    </a:outerShdw>
                  </a:effectLst>
                </a:rPr>
                <a:t>Explore</a:t>
              </a:r>
              <a:endParaRPr lang="en-US" sz="1600" b="0" cap="none" spc="0" dirty="0">
                <a:ln w="0"/>
                <a:solidFill>
                  <a:srgbClr val="C00000"/>
                </a:solidFill>
                <a:effectLst>
                  <a:outerShdw blurRad="38100" dist="25400" dir="5400000" algn="ctr" rotWithShape="0">
                    <a:srgbClr val="6E747A">
                      <a:alpha val="43000"/>
                    </a:srgbClr>
                  </a:outerShdw>
                </a:effectLst>
              </a:endParaRPr>
            </a:p>
          </p:txBody>
        </p:sp>
      </p:grpSp>
      <p:pic>
        <p:nvPicPr>
          <p:cNvPr id="12" name="Picture 11"/>
          <p:cNvPicPr>
            <a:picLocks noChangeAspect="1"/>
          </p:cNvPicPr>
          <p:nvPr/>
        </p:nvPicPr>
        <p:blipFill rotWithShape="1">
          <a:blip r:embed="rId4" cstate="print">
            <a:extLst>
              <a:ext uri="{28A0092B-C50C-407E-A947-70E740481C1C}">
                <a14:useLocalDpi xmlns:a14="http://schemas.microsoft.com/office/drawing/2010/main" xmlns="" val="0"/>
              </a:ext>
            </a:extLst>
          </a:blip>
          <a:srcRect l="76441"/>
          <a:stretch/>
        </p:blipFill>
        <p:spPr>
          <a:xfrm>
            <a:off x="11518811" y="1"/>
            <a:ext cx="673189" cy="6857999"/>
          </a:xfrm>
          <a:prstGeom prst="rect">
            <a:avLst/>
          </a:prstGeom>
        </p:spPr>
      </p:pic>
    </p:spTree>
    <p:extLst>
      <p:ext uri="{BB962C8B-B14F-4D97-AF65-F5344CB8AC3E}">
        <p14:creationId xmlns:p14="http://schemas.microsoft.com/office/powerpoint/2010/main" xmlns="" val="617196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97735" y="-1262192"/>
            <a:ext cx="9750512" cy="225971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smtClean="0">
              <a:solidFill>
                <a:schemeClr val="bg1"/>
              </a:solidFill>
              <a:latin typeface="Times New Roman" panose="02020603050405020304" pitchFamily="18" charset="0"/>
              <a:cs typeface="Times New Roman" panose="02020603050405020304" pitchFamily="18" charset="0"/>
            </a:endParaRPr>
          </a:p>
          <a:p>
            <a:pPr algn="ctr"/>
            <a:endParaRPr lang="en-US" sz="2500" b="1" dirty="0" smtClean="0">
              <a:solidFill>
                <a:schemeClr val="bg1"/>
              </a:solidFill>
              <a:latin typeface="Times New Roman" panose="02020603050405020304" pitchFamily="18" charset="0"/>
              <a:cs typeface="Times New Roman" panose="02020603050405020304" pitchFamily="18" charset="0"/>
            </a:endParaRPr>
          </a:p>
          <a:p>
            <a:pPr algn="ctr"/>
            <a:endParaRPr lang="en-US" sz="2500" b="1" dirty="0" smtClean="0">
              <a:solidFill>
                <a:schemeClr val="bg1"/>
              </a:solidFill>
              <a:latin typeface="Times New Roman" panose="02020603050405020304" pitchFamily="18" charset="0"/>
              <a:cs typeface="Times New Roman" panose="02020603050405020304" pitchFamily="18" charset="0"/>
            </a:endParaRPr>
          </a:p>
          <a:p>
            <a:pPr algn="ctr"/>
            <a:r>
              <a:rPr lang="en-US" sz="2500" b="1" dirty="0" smtClean="0">
                <a:solidFill>
                  <a:schemeClr val="bg1"/>
                </a:solidFill>
                <a:latin typeface="Times New Roman" panose="02020603050405020304" pitchFamily="18" charset="0"/>
                <a:cs typeface="Times New Roman" panose="02020603050405020304" pitchFamily="18" charset="0"/>
              </a:rPr>
              <a:t>Getting a Railway Platform Ticket was never easier! </a:t>
            </a:r>
            <a:r>
              <a:rPr lang="en-US" sz="2500" b="1" dirty="0" smtClean="0">
                <a:ln/>
                <a:solidFill>
                  <a:schemeClr val="bg1"/>
                </a:solidFill>
                <a:latin typeface="Times New Roman" panose="02020603050405020304" pitchFamily="18" charset="0"/>
                <a:cs typeface="Times New Roman" panose="02020603050405020304" pitchFamily="18" charset="0"/>
              </a:rPr>
              <a:t> </a:t>
            </a:r>
            <a:endParaRPr lang="en-US" sz="2500" b="1" dirty="0">
              <a:ln/>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734296" y="1025214"/>
            <a:ext cx="10518392" cy="707886"/>
          </a:xfrm>
          <a:prstGeom prst="rect">
            <a:avLst/>
          </a:prstGeom>
          <a:noFill/>
        </p:spPr>
        <p:txBody>
          <a:bodyPr wrap="square" rtlCol="0">
            <a:spAutoFit/>
          </a:bodyPr>
          <a:lstStyle/>
          <a:p>
            <a:pPr algn="ctr"/>
            <a:r>
              <a:rPr lang="en-US" sz="2000" b="1" dirty="0" smtClean="0"/>
              <a:t>Standing in Lines for Railway Platform Ticket is a work full of Hassle!</a:t>
            </a:r>
          </a:p>
          <a:p>
            <a:pPr algn="ctr"/>
            <a:r>
              <a:rPr lang="en-US" sz="2000" b="1" dirty="0" smtClean="0"/>
              <a:t> Welcome our new platform: </a:t>
            </a:r>
            <a:endParaRPr lang="en-US" sz="2000" b="1" dirty="0"/>
          </a:p>
        </p:txBody>
      </p:sp>
      <p:pic>
        <p:nvPicPr>
          <p:cNvPr id="4098" name="Picture 2" descr="C:\Users\mridul\Desktop\Data Gov hack pictures\Screenshot_20171007-170720.jpg"/>
          <p:cNvPicPr>
            <a:picLocks noChangeAspect="1" noChangeArrowheads="1"/>
          </p:cNvPicPr>
          <p:nvPr/>
        </p:nvPicPr>
        <p:blipFill>
          <a:blip r:embed="rId2" cstate="print"/>
          <a:srcRect/>
          <a:stretch>
            <a:fillRect/>
          </a:stretch>
        </p:blipFill>
        <p:spPr bwMode="auto">
          <a:xfrm>
            <a:off x="647689" y="1393761"/>
            <a:ext cx="2777490" cy="4937760"/>
          </a:xfrm>
          <a:prstGeom prst="rect">
            <a:avLst/>
          </a:prstGeom>
          <a:noFill/>
        </p:spPr>
      </p:pic>
      <p:pic>
        <p:nvPicPr>
          <p:cNvPr id="4099" name="Picture 3" descr="C:\Users\mridul\Desktop\Data Gov hack pictures\Screenshot_20171007-170704.jpg"/>
          <p:cNvPicPr>
            <a:picLocks noChangeAspect="1" noChangeArrowheads="1"/>
          </p:cNvPicPr>
          <p:nvPr/>
        </p:nvPicPr>
        <p:blipFill>
          <a:blip r:embed="rId3" cstate="print"/>
          <a:srcRect/>
          <a:stretch>
            <a:fillRect/>
          </a:stretch>
        </p:blipFill>
        <p:spPr bwMode="auto">
          <a:xfrm>
            <a:off x="3792654" y="1773381"/>
            <a:ext cx="1838411" cy="3268287"/>
          </a:xfrm>
          <a:prstGeom prst="rect">
            <a:avLst/>
          </a:prstGeom>
          <a:noFill/>
        </p:spPr>
      </p:pic>
      <p:pic>
        <p:nvPicPr>
          <p:cNvPr id="4100" name="Picture 4" descr="C:\Users\mridul\Desktop\Data Gov hack pictures\Screenshot_20171007-170911.jpg"/>
          <p:cNvPicPr>
            <a:picLocks noChangeAspect="1" noChangeArrowheads="1"/>
          </p:cNvPicPr>
          <p:nvPr/>
        </p:nvPicPr>
        <p:blipFill>
          <a:blip r:embed="rId4" cstate="print"/>
          <a:srcRect/>
          <a:stretch>
            <a:fillRect/>
          </a:stretch>
        </p:blipFill>
        <p:spPr bwMode="auto">
          <a:xfrm>
            <a:off x="6660568" y="1745672"/>
            <a:ext cx="1851660" cy="3291840"/>
          </a:xfrm>
          <a:prstGeom prst="rect">
            <a:avLst/>
          </a:prstGeom>
          <a:noFill/>
        </p:spPr>
      </p:pic>
      <p:pic>
        <p:nvPicPr>
          <p:cNvPr id="4101" name="Picture 5" descr="C:\Users\mridul\Desktop\Data Gov hack pictures\Screenshot_20171007-170919.jpg"/>
          <p:cNvPicPr>
            <a:picLocks noChangeAspect="1" noChangeArrowheads="1"/>
          </p:cNvPicPr>
          <p:nvPr/>
        </p:nvPicPr>
        <p:blipFill>
          <a:blip r:embed="rId5" cstate="print"/>
          <a:srcRect/>
          <a:stretch>
            <a:fillRect/>
          </a:stretch>
        </p:blipFill>
        <p:spPr bwMode="auto">
          <a:xfrm>
            <a:off x="8849591" y="1461651"/>
            <a:ext cx="2777490" cy="4937760"/>
          </a:xfrm>
          <a:prstGeom prst="rect">
            <a:avLst/>
          </a:prstGeom>
          <a:noFill/>
        </p:spPr>
      </p:pic>
      <p:sp>
        <p:nvSpPr>
          <p:cNvPr id="10" name="Right Arrow 9"/>
          <p:cNvSpPr/>
          <p:nvPr/>
        </p:nvSpPr>
        <p:spPr>
          <a:xfrm>
            <a:off x="5805044" y="3588328"/>
            <a:ext cx="762000" cy="2216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478724" y="2798603"/>
            <a:ext cx="1353833" cy="738664"/>
          </a:xfrm>
          <a:prstGeom prst="rect">
            <a:avLst/>
          </a:prstGeom>
          <a:noFill/>
        </p:spPr>
        <p:txBody>
          <a:bodyPr wrap="none" rtlCol="0">
            <a:spAutoFit/>
          </a:bodyPr>
          <a:lstStyle/>
          <a:p>
            <a:pPr algn="ctr"/>
            <a:r>
              <a:rPr lang="en-US" sz="1400" b="1" dirty="0" smtClean="0"/>
              <a:t>Receive OTP</a:t>
            </a:r>
          </a:p>
          <a:p>
            <a:pPr algn="ctr"/>
            <a:r>
              <a:rPr lang="en-US" sz="1400" b="1" dirty="0" smtClean="0"/>
              <a:t>On the entered </a:t>
            </a:r>
          </a:p>
          <a:p>
            <a:pPr algn="ctr"/>
            <a:r>
              <a:rPr lang="en-US" sz="1400" b="1" dirty="0" smtClean="0"/>
              <a:t>number</a:t>
            </a:r>
            <a:endParaRPr lang="en-US" sz="1400" b="1" dirty="0"/>
          </a:p>
        </p:txBody>
      </p:sp>
      <p:sp>
        <p:nvSpPr>
          <p:cNvPr id="12" name="Bent-Up Arrow 11"/>
          <p:cNvSpPr/>
          <p:nvPr/>
        </p:nvSpPr>
        <p:spPr>
          <a:xfrm>
            <a:off x="3588327" y="5112327"/>
            <a:ext cx="1302328" cy="72043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463626" y="5915882"/>
            <a:ext cx="1714765" cy="646331"/>
          </a:xfrm>
          <a:prstGeom prst="rect">
            <a:avLst/>
          </a:prstGeom>
          <a:noFill/>
        </p:spPr>
        <p:txBody>
          <a:bodyPr wrap="none" rtlCol="0">
            <a:spAutoFit/>
          </a:bodyPr>
          <a:lstStyle/>
          <a:p>
            <a:pPr algn="ctr"/>
            <a:r>
              <a:rPr lang="en-US" b="1" dirty="0" smtClean="0"/>
              <a:t>Enter your</a:t>
            </a:r>
          </a:p>
          <a:p>
            <a:pPr algn="ctr"/>
            <a:r>
              <a:rPr lang="en-US" b="1" dirty="0" smtClean="0"/>
              <a:t>Personal Details</a:t>
            </a:r>
            <a:endParaRPr lang="en-US" b="1" dirty="0"/>
          </a:p>
        </p:txBody>
      </p:sp>
      <p:sp>
        <p:nvSpPr>
          <p:cNvPr id="4103" name="AutoShape 7" descr="Image result for down right blue arr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5" name="AutoShape 9" descr="Image result for down right blue arr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7" name="Picture 11" descr="C:\Users\mridul\Desktop\Data Gov hack pictures\Untitled.png"/>
          <p:cNvPicPr>
            <a:picLocks noChangeAspect="1" noChangeArrowheads="1"/>
          </p:cNvPicPr>
          <p:nvPr/>
        </p:nvPicPr>
        <p:blipFill>
          <a:blip r:embed="rId6" cstate="print"/>
          <a:srcRect/>
          <a:stretch>
            <a:fillRect/>
          </a:stretch>
        </p:blipFill>
        <p:spPr bwMode="auto">
          <a:xfrm>
            <a:off x="7650307" y="5316250"/>
            <a:ext cx="1047750" cy="714375"/>
          </a:xfrm>
          <a:prstGeom prst="rect">
            <a:avLst/>
          </a:prstGeom>
          <a:noFill/>
        </p:spPr>
      </p:pic>
      <p:sp>
        <p:nvSpPr>
          <p:cNvPr id="21" name="TextBox 20"/>
          <p:cNvSpPr txBox="1"/>
          <p:nvPr/>
        </p:nvSpPr>
        <p:spPr>
          <a:xfrm>
            <a:off x="499150" y="6289945"/>
            <a:ext cx="2975686" cy="646331"/>
          </a:xfrm>
          <a:prstGeom prst="rect">
            <a:avLst/>
          </a:prstGeom>
          <a:noFill/>
        </p:spPr>
        <p:txBody>
          <a:bodyPr wrap="none" rtlCol="0">
            <a:spAutoFit/>
          </a:bodyPr>
          <a:lstStyle/>
          <a:p>
            <a:pPr algn="ctr"/>
            <a:r>
              <a:rPr lang="en-US" b="1" dirty="0" smtClean="0"/>
              <a:t>OTP driven Ticket Generation</a:t>
            </a:r>
          </a:p>
          <a:p>
            <a:pPr algn="ctr"/>
            <a:r>
              <a:rPr lang="en-US" b="1" dirty="0" smtClean="0"/>
              <a:t>System</a:t>
            </a:r>
            <a:endParaRPr lang="en-US" b="1" dirty="0"/>
          </a:p>
        </p:txBody>
      </p:sp>
      <p:sp>
        <p:nvSpPr>
          <p:cNvPr id="22" name="TextBox 21"/>
          <p:cNvSpPr txBox="1"/>
          <p:nvPr/>
        </p:nvSpPr>
        <p:spPr>
          <a:xfrm>
            <a:off x="8686790" y="6456214"/>
            <a:ext cx="3120726" cy="369332"/>
          </a:xfrm>
          <a:prstGeom prst="rect">
            <a:avLst/>
          </a:prstGeom>
          <a:noFill/>
        </p:spPr>
        <p:txBody>
          <a:bodyPr wrap="none" rtlCol="0">
            <a:spAutoFit/>
          </a:bodyPr>
          <a:lstStyle/>
          <a:p>
            <a:r>
              <a:rPr lang="en-US" b="1" dirty="0" smtClean="0"/>
              <a:t>Print or Screenshot your Ticket</a:t>
            </a: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97735" y="-1151352"/>
            <a:ext cx="9750512" cy="225971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smtClean="0">
              <a:solidFill>
                <a:schemeClr val="bg1"/>
              </a:solidFill>
              <a:latin typeface="Times New Roman" panose="02020603050405020304" pitchFamily="18" charset="0"/>
              <a:cs typeface="Times New Roman" panose="02020603050405020304" pitchFamily="18" charset="0"/>
            </a:endParaRPr>
          </a:p>
          <a:p>
            <a:pPr algn="ctr"/>
            <a:endParaRPr lang="en-US" sz="2500" b="1" dirty="0" smtClean="0">
              <a:solidFill>
                <a:schemeClr val="bg1"/>
              </a:solidFill>
              <a:latin typeface="Times New Roman" panose="02020603050405020304" pitchFamily="18" charset="0"/>
              <a:cs typeface="Times New Roman" panose="02020603050405020304" pitchFamily="18" charset="0"/>
            </a:endParaRPr>
          </a:p>
          <a:p>
            <a:pPr algn="ctr"/>
            <a:r>
              <a:rPr lang="en-US" sz="3200" b="1" dirty="0" smtClean="0">
                <a:solidFill>
                  <a:schemeClr val="bg1"/>
                </a:solidFill>
                <a:latin typeface="Times New Roman" panose="02020603050405020304" pitchFamily="18" charset="0"/>
                <a:cs typeface="Times New Roman" panose="02020603050405020304" pitchFamily="18" charset="0"/>
              </a:rPr>
              <a:t>Women Safety! </a:t>
            </a:r>
            <a:endParaRPr lang="en-US" sz="3200" b="1" dirty="0">
              <a:ln/>
              <a:solidFill>
                <a:schemeClr val="bg1"/>
              </a:solidFill>
              <a:latin typeface="Times New Roman" panose="02020603050405020304" pitchFamily="18" charset="0"/>
              <a:cs typeface="Times New Roman" panose="02020603050405020304" pitchFamily="18" charset="0"/>
            </a:endParaRPr>
          </a:p>
        </p:txBody>
      </p:sp>
      <p:pic>
        <p:nvPicPr>
          <p:cNvPr id="24578" name="Picture 2" descr="C:\Users\mridul\Desktop\Data Gov hack pictures\WhatsApp Image 2017-10-07 at 11.37.48 PM.jpeg"/>
          <p:cNvPicPr>
            <a:picLocks noChangeAspect="1" noChangeArrowheads="1"/>
          </p:cNvPicPr>
          <p:nvPr/>
        </p:nvPicPr>
        <p:blipFill>
          <a:blip r:embed="rId2" cstate="print"/>
          <a:srcRect/>
          <a:stretch>
            <a:fillRect/>
          </a:stretch>
        </p:blipFill>
        <p:spPr bwMode="auto">
          <a:xfrm>
            <a:off x="367146" y="1100051"/>
            <a:ext cx="3090776" cy="5494713"/>
          </a:xfrm>
          <a:prstGeom prst="rect">
            <a:avLst/>
          </a:prstGeom>
          <a:noFill/>
        </p:spPr>
      </p:pic>
      <p:pic>
        <p:nvPicPr>
          <p:cNvPr id="24579" name="Picture 3" descr="C:\Users\mridul\Desktop\Data Gov hack pictures\youtube_logo_new-759.jpg"/>
          <p:cNvPicPr>
            <a:picLocks noChangeAspect="1" noChangeArrowheads="1"/>
          </p:cNvPicPr>
          <p:nvPr/>
        </p:nvPicPr>
        <p:blipFill>
          <a:blip r:embed="rId3" cstate="print"/>
          <a:srcRect/>
          <a:stretch>
            <a:fillRect/>
          </a:stretch>
        </p:blipFill>
        <p:spPr bwMode="auto">
          <a:xfrm>
            <a:off x="3631190" y="1530062"/>
            <a:ext cx="3054071" cy="1573355"/>
          </a:xfrm>
          <a:prstGeom prst="rect">
            <a:avLst/>
          </a:prstGeom>
          <a:noFill/>
        </p:spPr>
      </p:pic>
      <p:sp>
        <p:nvSpPr>
          <p:cNvPr id="11" name="Bent-Up Arrow 10"/>
          <p:cNvSpPr/>
          <p:nvPr/>
        </p:nvSpPr>
        <p:spPr>
          <a:xfrm>
            <a:off x="3144982" y="2895600"/>
            <a:ext cx="2479963" cy="78971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3186545" y="4114800"/>
            <a:ext cx="4225637"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602182" y="4428150"/>
            <a:ext cx="3380509" cy="1938992"/>
          </a:xfrm>
          <a:prstGeom prst="rect">
            <a:avLst/>
          </a:prstGeom>
          <a:noFill/>
        </p:spPr>
        <p:txBody>
          <a:bodyPr wrap="square" rtlCol="0">
            <a:spAutoFit/>
          </a:bodyPr>
          <a:lstStyle/>
          <a:p>
            <a:r>
              <a:rPr lang="en-US" sz="2000" b="1" dirty="0" smtClean="0"/>
              <a:t>The users are asked to add 3 emergency numbers. </a:t>
            </a:r>
          </a:p>
          <a:p>
            <a:r>
              <a:rPr lang="en-US" sz="2000" b="1" dirty="0" err="1" smtClean="0"/>
              <a:t>Everytime</a:t>
            </a:r>
            <a:r>
              <a:rPr lang="en-US" sz="2000" b="1" dirty="0" smtClean="0"/>
              <a:t> after that, one tap on the button sends </a:t>
            </a:r>
          </a:p>
          <a:p>
            <a:r>
              <a:rPr lang="en-US" sz="2000" b="1" dirty="0" smtClean="0"/>
              <a:t>An emergency message on all the three phone numbers</a:t>
            </a:r>
            <a:endParaRPr lang="en-US" sz="2000" b="1" dirty="0"/>
          </a:p>
        </p:txBody>
      </p:sp>
      <p:pic>
        <p:nvPicPr>
          <p:cNvPr id="24580" name="Picture 4"/>
          <p:cNvPicPr>
            <a:picLocks noChangeAspect="1" noChangeArrowheads="1"/>
          </p:cNvPicPr>
          <p:nvPr/>
        </p:nvPicPr>
        <p:blipFill>
          <a:blip r:embed="rId4" cstate="print"/>
          <a:srcRect/>
          <a:stretch>
            <a:fillRect/>
          </a:stretch>
        </p:blipFill>
        <p:spPr bwMode="auto">
          <a:xfrm>
            <a:off x="8111837" y="1136072"/>
            <a:ext cx="30861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mridul\Desktop\Data Gov hack pictures\Screenshot_20171007-170950.jpg"/>
          <p:cNvPicPr>
            <a:picLocks noChangeAspect="1" noChangeArrowheads="1"/>
          </p:cNvPicPr>
          <p:nvPr/>
        </p:nvPicPr>
        <p:blipFill>
          <a:blip r:embed="rId2" cstate="print"/>
          <a:srcRect/>
          <a:stretch>
            <a:fillRect/>
          </a:stretch>
        </p:blipFill>
        <p:spPr bwMode="auto">
          <a:xfrm>
            <a:off x="412158" y="1129149"/>
            <a:ext cx="2777490" cy="4937760"/>
          </a:xfrm>
          <a:prstGeom prst="rect">
            <a:avLst/>
          </a:prstGeom>
          <a:noFill/>
        </p:spPr>
      </p:pic>
      <p:sp>
        <p:nvSpPr>
          <p:cNvPr id="5" name="Oval 4"/>
          <p:cNvSpPr/>
          <p:nvPr/>
        </p:nvSpPr>
        <p:spPr>
          <a:xfrm>
            <a:off x="1114608" y="-1379242"/>
            <a:ext cx="9750512" cy="225971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smtClean="0">
              <a:solidFill>
                <a:schemeClr val="bg1"/>
              </a:solidFill>
              <a:latin typeface="Times New Roman" panose="02020603050405020304" pitchFamily="18" charset="0"/>
              <a:cs typeface="Times New Roman" panose="02020603050405020304" pitchFamily="18" charset="0"/>
            </a:endParaRPr>
          </a:p>
          <a:p>
            <a:pPr algn="ctr"/>
            <a:endParaRPr lang="en-US" sz="2500" b="1" dirty="0" smtClean="0">
              <a:solidFill>
                <a:schemeClr val="bg1"/>
              </a:solidFill>
              <a:latin typeface="Times New Roman" panose="02020603050405020304" pitchFamily="18" charset="0"/>
              <a:cs typeface="Times New Roman" panose="02020603050405020304" pitchFamily="18" charset="0"/>
            </a:endParaRPr>
          </a:p>
          <a:p>
            <a:pPr algn="ctr"/>
            <a:endParaRPr lang="en-US" sz="3200" b="1" dirty="0" smtClean="0">
              <a:solidFill>
                <a:schemeClr val="bg1"/>
              </a:solidFill>
              <a:latin typeface="Times New Roman" panose="02020603050405020304" pitchFamily="18" charset="0"/>
              <a:cs typeface="Times New Roman" panose="02020603050405020304" pitchFamily="18" charset="0"/>
            </a:endParaRPr>
          </a:p>
          <a:p>
            <a:pPr algn="ctr"/>
            <a:r>
              <a:rPr lang="en-US" sz="3200" b="1" dirty="0" smtClean="0">
                <a:solidFill>
                  <a:schemeClr val="bg1"/>
                </a:solidFill>
                <a:latin typeface="Times New Roman" panose="02020603050405020304" pitchFamily="18" charset="0"/>
                <a:cs typeface="Times New Roman" panose="02020603050405020304" pitchFamily="18" charset="0"/>
              </a:rPr>
              <a:t>Additional Features..</a:t>
            </a:r>
            <a:endParaRPr lang="en-US" sz="3200" b="1" dirty="0">
              <a:ln/>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46335" y="6082137"/>
            <a:ext cx="3023072" cy="646331"/>
          </a:xfrm>
          <a:prstGeom prst="rect">
            <a:avLst/>
          </a:prstGeom>
          <a:noFill/>
        </p:spPr>
        <p:txBody>
          <a:bodyPr wrap="none" rtlCol="0">
            <a:spAutoFit/>
          </a:bodyPr>
          <a:lstStyle/>
          <a:p>
            <a:r>
              <a:rPr lang="en-US" b="1" dirty="0" smtClean="0"/>
              <a:t>And of course, the app can be</a:t>
            </a:r>
          </a:p>
          <a:p>
            <a:r>
              <a:rPr lang="en-US" b="1" dirty="0" smtClean="0"/>
              <a:t> shared among the peers</a:t>
            </a:r>
            <a:endParaRPr lang="en-US" b="1" dirty="0"/>
          </a:p>
        </p:txBody>
      </p:sp>
      <p:pic>
        <p:nvPicPr>
          <p:cNvPr id="25603" name="Picture 3" descr="C:\Users\mridul\Desktop\Data Gov hack pictures\WhatsApp Image 2017-10-07 at 11.37.49 PM.jpeg"/>
          <p:cNvPicPr>
            <a:picLocks noChangeAspect="1" noChangeArrowheads="1"/>
          </p:cNvPicPr>
          <p:nvPr/>
        </p:nvPicPr>
        <p:blipFill>
          <a:blip r:embed="rId3" cstate="print"/>
          <a:srcRect/>
          <a:stretch>
            <a:fillRect/>
          </a:stretch>
        </p:blipFill>
        <p:spPr bwMode="auto">
          <a:xfrm>
            <a:off x="4606636" y="1129146"/>
            <a:ext cx="2778269" cy="4939145"/>
          </a:xfrm>
          <a:prstGeom prst="rect">
            <a:avLst/>
          </a:prstGeom>
          <a:noFill/>
        </p:spPr>
      </p:pic>
      <p:pic>
        <p:nvPicPr>
          <p:cNvPr id="25604" name="Picture 4" descr="C:\Users\mridul\Desktop\Data Gov hack pictures\WhatsApp Image 2017-10-07 at 11.37.50 PM.jpeg"/>
          <p:cNvPicPr>
            <a:picLocks noChangeAspect="1" noChangeArrowheads="1"/>
          </p:cNvPicPr>
          <p:nvPr/>
        </p:nvPicPr>
        <p:blipFill>
          <a:blip r:embed="rId4" cstate="print"/>
          <a:srcRect/>
          <a:stretch>
            <a:fillRect/>
          </a:stretch>
        </p:blipFill>
        <p:spPr bwMode="auto">
          <a:xfrm>
            <a:off x="8236527" y="1032164"/>
            <a:ext cx="2811780" cy="4998720"/>
          </a:xfrm>
          <a:prstGeom prst="rect">
            <a:avLst/>
          </a:prstGeom>
          <a:noFill/>
        </p:spPr>
      </p:pic>
      <p:sp>
        <p:nvSpPr>
          <p:cNvPr id="9" name="Right Arrow 8"/>
          <p:cNvSpPr/>
          <p:nvPr/>
        </p:nvSpPr>
        <p:spPr>
          <a:xfrm>
            <a:off x="7426026" y="3380510"/>
            <a:ext cx="762000" cy="2216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461132" y="6262249"/>
            <a:ext cx="6833474" cy="369332"/>
          </a:xfrm>
          <a:prstGeom prst="rect">
            <a:avLst/>
          </a:prstGeom>
          <a:noFill/>
        </p:spPr>
        <p:txBody>
          <a:bodyPr wrap="none" rtlCol="0">
            <a:spAutoFit/>
          </a:bodyPr>
          <a:lstStyle/>
          <a:p>
            <a:r>
              <a:rPr lang="en-US" b="1" dirty="0" smtClean="0"/>
              <a:t>And in the end, some guidelines for not offending the regional people</a:t>
            </a: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14608" y="-1379242"/>
            <a:ext cx="9750512" cy="225971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smtClean="0">
              <a:solidFill>
                <a:schemeClr val="bg1"/>
              </a:solidFill>
              <a:latin typeface="Times New Roman" panose="02020603050405020304" pitchFamily="18" charset="0"/>
              <a:cs typeface="Times New Roman" panose="02020603050405020304" pitchFamily="18" charset="0"/>
            </a:endParaRPr>
          </a:p>
          <a:p>
            <a:pPr algn="ctr"/>
            <a:endParaRPr lang="en-US" sz="2500" b="1" dirty="0" smtClean="0">
              <a:solidFill>
                <a:schemeClr val="bg1"/>
              </a:solidFill>
              <a:latin typeface="Times New Roman" panose="02020603050405020304" pitchFamily="18" charset="0"/>
              <a:cs typeface="Times New Roman" panose="02020603050405020304" pitchFamily="18" charset="0"/>
            </a:endParaRPr>
          </a:p>
          <a:p>
            <a:pPr algn="ctr"/>
            <a:endParaRPr lang="en-US" sz="3200" b="1" dirty="0" smtClean="0">
              <a:solidFill>
                <a:schemeClr val="bg1"/>
              </a:solidFill>
              <a:latin typeface="Times New Roman" panose="02020603050405020304" pitchFamily="18" charset="0"/>
              <a:cs typeface="Times New Roman" panose="02020603050405020304" pitchFamily="18" charset="0"/>
            </a:endParaRPr>
          </a:p>
          <a:p>
            <a:pPr algn="ctr"/>
            <a:r>
              <a:rPr lang="en-US" sz="3200" b="1" dirty="0" smtClean="0">
                <a:solidFill>
                  <a:schemeClr val="bg1"/>
                </a:solidFill>
                <a:latin typeface="Times New Roman" panose="02020603050405020304" pitchFamily="18" charset="0"/>
                <a:cs typeface="Times New Roman" panose="02020603050405020304" pitchFamily="18" charset="0"/>
              </a:rPr>
              <a:t>Plausible Futuristic Developments</a:t>
            </a:r>
            <a:r>
              <a:rPr lang="en-US" sz="3200" b="1" dirty="0" smtClean="0">
                <a:solidFill>
                  <a:schemeClr val="bg1"/>
                </a:solidFill>
                <a:latin typeface="Times New Roman" panose="02020603050405020304" pitchFamily="18" charset="0"/>
                <a:cs typeface="Times New Roman" panose="02020603050405020304" pitchFamily="18" charset="0"/>
              </a:rPr>
              <a:t>..</a:t>
            </a:r>
            <a:endParaRPr lang="en-US" sz="3200" b="1" dirty="0">
              <a:ln/>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524000" y="1288473"/>
            <a:ext cx="8757717" cy="5262979"/>
          </a:xfrm>
          <a:prstGeom prst="rect">
            <a:avLst/>
          </a:prstGeom>
          <a:noFill/>
        </p:spPr>
        <p:txBody>
          <a:bodyPr wrap="none" rtlCol="0">
            <a:spAutoFit/>
          </a:bodyPr>
          <a:lstStyle/>
          <a:p>
            <a:pPr marL="342900" indent="-342900" algn="ctr">
              <a:buFont typeface="Arial" pitchFamily="34" charset="0"/>
              <a:buChar char="•"/>
            </a:pPr>
            <a:r>
              <a:rPr lang="en-US" sz="2400" b="1" dirty="0" smtClean="0"/>
              <a:t>Rendering the app multilingual which will cater to a</a:t>
            </a:r>
          </a:p>
          <a:p>
            <a:pPr marL="342900" indent="-342900" algn="ctr"/>
            <a:r>
              <a:rPr lang="en-US" sz="2400" b="1" dirty="0" smtClean="0"/>
              <a:t> diverse population of a particular region.</a:t>
            </a:r>
          </a:p>
          <a:p>
            <a:pPr marL="342900" indent="-342900" algn="ctr"/>
            <a:endParaRPr lang="en-US" sz="2400" b="1" dirty="0" smtClean="0"/>
          </a:p>
          <a:p>
            <a:pPr marL="342900" indent="-342900" algn="ctr">
              <a:buFont typeface="Arial" pitchFamily="34" charset="0"/>
              <a:buChar char="•"/>
            </a:pPr>
            <a:r>
              <a:rPr lang="en-US" sz="2400" b="1" dirty="0" smtClean="0"/>
              <a:t>The restriction of finding Banks  will be developed further to </a:t>
            </a:r>
          </a:p>
          <a:p>
            <a:pPr marL="342900" indent="-342900" algn="ctr"/>
            <a:r>
              <a:rPr lang="en-US" sz="2400" b="1" dirty="0" smtClean="0"/>
              <a:t>include food, cinema, hospitals and much more.</a:t>
            </a:r>
          </a:p>
          <a:p>
            <a:pPr marL="342900" indent="-342900" algn="ctr"/>
            <a:endParaRPr lang="en-US" sz="2400" b="1" dirty="0" smtClean="0"/>
          </a:p>
          <a:p>
            <a:pPr marL="342900" indent="-342900" algn="ctr">
              <a:buFont typeface="Arial" pitchFamily="34" charset="0"/>
              <a:buChar char="•"/>
            </a:pPr>
            <a:r>
              <a:rPr lang="en-US" sz="2400" b="1" dirty="0" smtClean="0"/>
              <a:t>In the feature of Women safety, we propose to send the location</a:t>
            </a:r>
          </a:p>
          <a:p>
            <a:pPr marL="342900" indent="-342900" algn="ctr"/>
            <a:r>
              <a:rPr lang="en-US" sz="2400" b="1" dirty="0" smtClean="0"/>
              <a:t> of the woman along with the help message. </a:t>
            </a:r>
          </a:p>
          <a:p>
            <a:pPr marL="342900" indent="-342900" algn="ctr"/>
            <a:endParaRPr lang="en-US" sz="2400" b="1" dirty="0" smtClean="0"/>
          </a:p>
          <a:p>
            <a:pPr marL="342900" indent="-342900" algn="ctr">
              <a:buFont typeface="Arial" pitchFamily="34" charset="0"/>
              <a:buChar char="•"/>
            </a:pPr>
            <a:r>
              <a:rPr lang="en-US" sz="2400" b="1" dirty="0" smtClean="0"/>
              <a:t>The introduction of digital signature corresponding to every</a:t>
            </a:r>
          </a:p>
          <a:p>
            <a:pPr marL="342900" indent="-342900" algn="ctr"/>
            <a:r>
              <a:rPr lang="en-US" sz="2400" b="1" dirty="0" smtClean="0"/>
              <a:t>Individual that will help in the generation of the temporary form</a:t>
            </a:r>
          </a:p>
          <a:p>
            <a:pPr marL="342900" indent="-342900" algn="ctr"/>
            <a:r>
              <a:rPr lang="en-US" sz="2400" b="1" dirty="0" smtClean="0"/>
              <a:t>o</a:t>
            </a:r>
            <a:r>
              <a:rPr lang="en-US" sz="2400" b="1" dirty="0" smtClean="0"/>
              <a:t>f an official document, in case of emergencies. </a:t>
            </a:r>
          </a:p>
          <a:p>
            <a:pPr marL="342900" indent="-342900" algn="ctr">
              <a:buFont typeface="+mj-lt"/>
              <a:buAutoNum type="arabicPeriod"/>
            </a:pPr>
            <a:endParaRPr lang="en-US" sz="2400" b="1" dirty="0" smtClean="0"/>
          </a:p>
          <a:p>
            <a:pPr marL="342900" indent="-342900" algn="ctr">
              <a:buFont typeface="+mj-lt"/>
              <a:buAutoNum type="arabicPeriod"/>
            </a:pPr>
            <a:endParaRPr lang="en-US" sz="24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Users\mridul\Desktop\Data Gov hack pictures\thats-all-folks.jpg"/>
          <p:cNvPicPr>
            <a:picLocks noChangeAspect="1" noChangeArrowheads="1"/>
          </p:cNvPicPr>
          <p:nvPr/>
        </p:nvPicPr>
        <p:blipFill>
          <a:blip r:embed="rId2" cstate="print"/>
          <a:srcRect/>
          <a:stretch>
            <a:fillRect/>
          </a:stretch>
        </p:blipFill>
        <p:spPr bwMode="auto">
          <a:xfrm>
            <a:off x="0" y="-602989"/>
            <a:ext cx="12390119" cy="7963909"/>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stretch>
            <a:fillRect/>
          </a:stretch>
        </p:blipFill>
        <p:spPr>
          <a:xfrm>
            <a:off x="4969695" y="1897556"/>
            <a:ext cx="2508079" cy="2640084"/>
          </a:xfrm>
          <a:prstGeom prst="rect">
            <a:avLst/>
          </a:prstGeom>
        </p:spPr>
      </p:pic>
      <p:sp>
        <p:nvSpPr>
          <p:cNvPr id="4" name="Title 3"/>
          <p:cNvSpPr>
            <a:spLocks noGrp="1"/>
          </p:cNvSpPr>
          <p:nvPr>
            <p:ph type="title"/>
          </p:nvPr>
        </p:nvSpPr>
        <p:spPr>
          <a:xfrm>
            <a:off x="765048" y="1"/>
            <a:ext cx="10515600" cy="102412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Problem Statement</a:t>
            </a:r>
            <a:endParaRPr lang="en-US" dirty="0"/>
          </a:p>
        </p:txBody>
      </p:sp>
      <p:sp>
        <p:nvSpPr>
          <p:cNvPr id="6" name="Rectangle 5"/>
          <p:cNvSpPr/>
          <p:nvPr/>
        </p:nvSpPr>
        <p:spPr>
          <a:xfrm>
            <a:off x="3305223" y="974226"/>
            <a:ext cx="6130204"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Consider a situation..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3889279" y="4713907"/>
            <a:ext cx="4668913" cy="1754326"/>
          </a:xfrm>
          <a:prstGeom prst="rect">
            <a:avLst/>
          </a:prstGeom>
          <a:noFill/>
        </p:spPr>
        <p:txBody>
          <a:bodyPr wrap="square" lIns="91440" tIns="45720" rIns="91440" bIns="45720">
            <a:spAutoFit/>
          </a:bodyPr>
          <a:lstStyle/>
          <a:p>
            <a:pPr algn="ctr"/>
            <a:r>
              <a:rPr lang="en-US" sz="3600" dirty="0" smtClean="0">
                <a:ln w="0"/>
                <a:effectLst>
                  <a:outerShdw blurRad="38100" dist="19050" dir="2700000" algn="tl" rotWithShape="0">
                    <a:schemeClr val="dk1">
                      <a:alpha val="40000"/>
                    </a:schemeClr>
                  </a:outerShdw>
                </a:effectLst>
              </a:rPr>
              <a:t>A Lonely Man</a:t>
            </a:r>
          </a:p>
          <a:p>
            <a:pPr algn="ctr"/>
            <a:r>
              <a:rPr lang="en-US" sz="3600" b="0" cap="none" spc="0" dirty="0" smtClean="0">
                <a:ln w="0"/>
                <a:solidFill>
                  <a:schemeClr val="tx1"/>
                </a:solidFill>
                <a:effectLst>
                  <a:outerShdw blurRad="38100" dist="19050" dir="2700000" algn="tl" rotWithShape="0">
                    <a:schemeClr val="dk1">
                      <a:alpha val="40000"/>
                    </a:schemeClr>
                  </a:outerShdw>
                </a:effectLst>
              </a:rPr>
              <a:t>A New City</a:t>
            </a:r>
          </a:p>
          <a:p>
            <a:pPr algn="ctr"/>
            <a:r>
              <a:rPr lang="en-US" sz="3600" dirty="0" smtClean="0">
                <a:ln w="0"/>
                <a:effectLst>
                  <a:outerShdw blurRad="38100" dist="19050" dir="2700000" algn="tl" rotWithShape="0">
                    <a:schemeClr val="dk1">
                      <a:alpha val="40000"/>
                    </a:schemeClr>
                  </a:outerShdw>
                </a:effectLst>
              </a:rPr>
              <a:t>Unlimited Questions!</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11" name="Flowchart: Alternate Process 10"/>
          <p:cNvSpPr/>
          <p:nvPr/>
        </p:nvSpPr>
        <p:spPr>
          <a:xfrm>
            <a:off x="1329546" y="2073823"/>
            <a:ext cx="3364992" cy="1719072"/>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2" name="Flowchart: Alternate Process 11"/>
          <p:cNvSpPr/>
          <p:nvPr/>
        </p:nvSpPr>
        <p:spPr>
          <a:xfrm>
            <a:off x="438912" y="4713907"/>
            <a:ext cx="3255264" cy="1754326"/>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What are the common cultural differences in this place ? I don’t want to offend anyone!  </a:t>
            </a:r>
            <a:endParaRPr lang="en-US" dirty="0">
              <a:ln w="0"/>
              <a:solidFill>
                <a:schemeClr val="tx1"/>
              </a:solidFill>
              <a:effectLst>
                <a:outerShdw blurRad="38100" dist="19050" dir="2700000" algn="tl" rotWithShape="0">
                  <a:schemeClr val="dk1">
                    <a:alpha val="40000"/>
                  </a:schemeClr>
                </a:outerShdw>
              </a:effectLst>
            </a:endParaRPr>
          </a:p>
        </p:txBody>
      </p:sp>
      <p:sp>
        <p:nvSpPr>
          <p:cNvPr id="13" name="Flowchart: Alternate Process 12"/>
          <p:cNvSpPr/>
          <p:nvPr/>
        </p:nvSpPr>
        <p:spPr>
          <a:xfrm>
            <a:off x="8065008" y="1975240"/>
            <a:ext cx="3456432" cy="1891892"/>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 am concerned about the safety of the ladies at home. </a:t>
            </a:r>
            <a:endParaRPr lang="en-US" dirty="0">
              <a:ln w="0"/>
              <a:solidFill>
                <a:schemeClr val="tx1"/>
              </a:solidFill>
              <a:effectLst>
                <a:outerShdw blurRad="38100" dist="19050" dir="2700000" algn="tl" rotWithShape="0">
                  <a:schemeClr val="dk1">
                    <a:alpha val="40000"/>
                  </a:schemeClr>
                </a:outerShdw>
              </a:effectLst>
            </a:endParaRPr>
          </a:p>
        </p:txBody>
      </p:sp>
      <p:sp>
        <p:nvSpPr>
          <p:cNvPr id="14" name="Flowchart: Alternate Process 13"/>
          <p:cNvSpPr/>
          <p:nvPr/>
        </p:nvSpPr>
        <p:spPr>
          <a:xfrm>
            <a:off x="8753295" y="4713907"/>
            <a:ext cx="3243633" cy="1903941"/>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 need a government document urgently. Can I get it efficiently ?  </a:t>
            </a:r>
            <a:endParaRPr lang="en-US"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1297703" y="2471694"/>
            <a:ext cx="3378375" cy="923330"/>
          </a:xfrm>
          <a:prstGeom prst="rect">
            <a:avLst/>
          </a:prstGeom>
        </p:spPr>
        <p:txBody>
          <a:bodyPr wrap="square">
            <a:spAutoFit/>
          </a:bodyPr>
          <a:lstStyle/>
          <a:p>
            <a:pPr algn="ctr"/>
            <a:r>
              <a:rPr lang="en-US" dirty="0">
                <a:ln w="0"/>
                <a:effectLst>
                  <a:outerShdw blurRad="38100" dist="19050" dir="2700000" algn="tl" rotWithShape="0">
                    <a:schemeClr val="dk1">
                      <a:alpha val="40000"/>
                    </a:schemeClr>
                  </a:outerShdw>
                </a:effectLst>
              </a:rPr>
              <a:t>I need to change </a:t>
            </a:r>
          </a:p>
          <a:p>
            <a:pPr algn="ctr"/>
            <a:r>
              <a:rPr lang="en-US" dirty="0">
                <a:ln w="0"/>
                <a:effectLst>
                  <a:outerShdw blurRad="38100" dist="19050" dir="2700000" algn="tl" rotWithShape="0">
                    <a:schemeClr val="dk1">
                      <a:alpha val="40000"/>
                    </a:schemeClr>
                  </a:outerShdw>
                </a:effectLst>
              </a:rPr>
              <a:t>the details of my bank accounts! </a:t>
            </a:r>
          </a:p>
          <a:p>
            <a:pPr algn="ctr"/>
            <a:r>
              <a:rPr lang="en-US" dirty="0">
                <a:ln w="0"/>
                <a:effectLst>
                  <a:outerShdw blurRad="38100" dist="19050" dir="2700000" algn="tl" rotWithShape="0">
                    <a:schemeClr val="dk1">
                      <a:alpha val="40000"/>
                    </a:schemeClr>
                  </a:outerShdw>
                </a:effectLst>
              </a:rPr>
              <a:t>Where do I go ?</a:t>
            </a:r>
          </a:p>
        </p:txBody>
      </p:sp>
    </p:spTree>
    <p:extLst>
      <p:ext uri="{BB962C8B-B14F-4D97-AF65-F5344CB8AC3E}">
        <p14:creationId xmlns:p14="http://schemas.microsoft.com/office/powerpoint/2010/main" xmlns="" val="2635460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838200" y="1248263"/>
            <a:ext cx="10389767" cy="341632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And much more! </a:t>
            </a:r>
          </a:p>
          <a:p>
            <a:pPr algn="ctr"/>
            <a:r>
              <a:rPr lang="en-US" sz="5400" b="0" cap="none" spc="0" dirty="0" smtClean="0">
                <a:ln w="0"/>
                <a:solidFill>
                  <a:schemeClr val="tx1"/>
                </a:solidFill>
                <a:effectLst>
                  <a:outerShdw blurRad="38100" dist="19050" dir="2700000" algn="tl" rotWithShape="0">
                    <a:schemeClr val="dk1">
                      <a:alpha val="40000"/>
                    </a:schemeClr>
                  </a:outerShdw>
                </a:effectLst>
              </a:rPr>
              <a:t>Do I really need to install</a:t>
            </a:r>
          </a:p>
          <a:p>
            <a:pPr algn="ctr"/>
            <a:r>
              <a:rPr lang="en-US" sz="5400" b="0" cap="none" spc="0" dirty="0" smtClean="0">
                <a:ln w="0"/>
                <a:solidFill>
                  <a:schemeClr val="tx1"/>
                </a:solidFill>
                <a:effectLst>
                  <a:outerShdw blurRad="38100" dist="19050" dir="2700000" algn="tl" rotWithShape="0">
                    <a:schemeClr val="dk1">
                      <a:alpha val="40000"/>
                    </a:schemeClr>
                  </a:outerShdw>
                </a:effectLst>
              </a:rPr>
              <a:t> 15 different apps ? </a:t>
            </a:r>
          </a:p>
          <a:p>
            <a:pPr algn="ctr"/>
            <a:r>
              <a:rPr lang="en-US" sz="5400" dirty="0" smtClean="0">
                <a:ln w="0"/>
                <a:effectLst>
                  <a:outerShdw blurRad="38100" dist="19050" dir="2700000" algn="tl" rotWithShape="0">
                    <a:schemeClr val="dk1">
                      <a:alpha val="40000"/>
                    </a:schemeClr>
                  </a:outerShdw>
                </a:effectLst>
              </a:rPr>
              <a:t>No. </a:t>
            </a:r>
            <a:r>
              <a:rPr lang="en-US" sz="5400" dirty="0" err="1" smtClean="0">
                <a:ln w="0"/>
                <a:effectLst>
                  <a:outerShdw blurRad="38100" dist="19050" dir="2700000" algn="tl" rotWithShape="0">
                    <a:schemeClr val="dk1">
                      <a:alpha val="40000"/>
                    </a:schemeClr>
                  </a:outerShdw>
                </a:effectLst>
              </a:rPr>
              <a:t>FindMyPlaces</a:t>
            </a:r>
            <a:r>
              <a:rPr lang="en-US" sz="5400" dirty="0" smtClean="0">
                <a:ln w="0"/>
                <a:effectLst>
                  <a:outerShdw blurRad="38100" dist="19050" dir="2700000" algn="tl" rotWithShape="0">
                    <a:schemeClr val="dk1">
                      <a:alpha val="40000"/>
                    </a:schemeClr>
                  </a:outerShdw>
                </a:effectLst>
              </a:rPr>
              <a:t> is for the rescue! </a:t>
            </a:r>
            <a:r>
              <a:rPr lang="en-US" sz="5400" b="0" cap="none" spc="0" dirty="0" smtClean="0">
                <a:ln w="0"/>
                <a:solidFill>
                  <a:schemeClr val="tx1"/>
                </a:solidFill>
                <a:effectLst>
                  <a:outerShdw blurRad="38100" dist="19050" dir="2700000" algn="tl" rotWithShape="0">
                    <a:schemeClr val="dk1">
                      <a:alpha val="40000"/>
                    </a:schemeClr>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2668320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266939" y="-1089063"/>
            <a:ext cx="9388700" cy="2404393"/>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68252" y="45826"/>
            <a:ext cx="7571303" cy="646331"/>
          </a:xfrm>
          <a:prstGeom prst="rect">
            <a:avLst/>
          </a:prstGeom>
          <a:noFill/>
        </p:spPr>
        <p:txBody>
          <a:bodyPr wrap="none" rtlCol="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600" b="1" dirty="0" smtClean="0">
                <a:solidFill>
                  <a:schemeClr val="bg1"/>
                </a:solidFill>
                <a:latin typeface="Times New Roman" panose="02020603050405020304" pitchFamily="18" charset="0"/>
                <a:cs typeface="Times New Roman" panose="02020603050405020304" pitchFamily="18" charset="0"/>
              </a:rPr>
              <a:t>Basic functionality of the application</a:t>
            </a:r>
            <a:endParaRPr lang="en-US" sz="3600" b="1" dirty="0">
              <a:ln/>
              <a:solidFill>
                <a:schemeClr val="bg1"/>
              </a:solidFill>
              <a:latin typeface="Times New Roman" panose="02020603050405020304" pitchFamily="18" charset="0"/>
              <a:cs typeface="Times New Roman" panose="02020603050405020304" pitchFamily="18" charset="0"/>
            </a:endParaRPr>
          </a:p>
        </p:txBody>
      </p:sp>
      <p:sp>
        <p:nvSpPr>
          <p:cNvPr id="13" name="Arc 12"/>
          <p:cNvSpPr/>
          <p:nvPr/>
        </p:nvSpPr>
        <p:spPr>
          <a:xfrm>
            <a:off x="-3177393" y="1"/>
            <a:ext cx="6858002" cy="6858000"/>
          </a:xfrm>
          <a:prstGeom prst="arc">
            <a:avLst>
              <a:gd name="adj1" fmla="val 16200000"/>
              <a:gd name="adj2" fmla="val 5370932"/>
            </a:avLst>
          </a:prstGeom>
          <a:solidFill>
            <a:schemeClr val="bg1"/>
          </a:solidFill>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14" name="TextBox 13"/>
          <p:cNvSpPr txBox="1"/>
          <p:nvPr/>
        </p:nvSpPr>
        <p:spPr>
          <a:xfrm flipH="1">
            <a:off x="3389659" y="1194309"/>
            <a:ext cx="8696325" cy="830997"/>
          </a:xfrm>
          <a:prstGeom prst="rect">
            <a:avLst/>
          </a:prstGeom>
          <a:noFill/>
        </p:spPr>
        <p:txBody>
          <a:bodyPr wrap="square" rtlCol="0">
            <a:spAutoFit/>
          </a:bodyPr>
          <a:lstStyle/>
          <a:p>
            <a:r>
              <a:rPr lang="en-US" sz="2000" b="1" dirty="0" smtClean="0">
                <a:solidFill>
                  <a:schemeClr val="accent1">
                    <a:lumMod val="50000"/>
                  </a:schemeClr>
                </a:solidFill>
                <a:latin typeface="Times New Roman" panose="02020603050405020304" pitchFamily="18" charset="0"/>
                <a:cs typeface="Times New Roman" panose="02020603050405020304" pitchFamily="18" charset="0"/>
              </a:rPr>
              <a:t>Find places in city</a:t>
            </a:r>
          </a:p>
          <a:p>
            <a:r>
              <a:rPr lang="en-US" sz="1400" b="1" i="1" dirty="0" smtClean="0">
                <a:solidFill>
                  <a:schemeClr val="tx1">
                    <a:lumMod val="95000"/>
                    <a:lumOff val="5000"/>
                  </a:schemeClr>
                </a:solidFill>
                <a:latin typeface="Corbel" panose="020B0503020204020204" pitchFamily="34" charset="0"/>
                <a:cs typeface="Times New Roman" panose="02020603050405020304" pitchFamily="18" charset="0"/>
              </a:rPr>
              <a:t>This Mobile app enables the user to find the nearest Banks, Blood Banks , police stations, ATMs, Shopping Mall, Bus Stands, Railway Stations, Schools, Colleges, Hotels, Restaurants and Hospitals according to their location.</a:t>
            </a:r>
            <a:endParaRPr lang="en-US" sz="1400" b="1" i="1" dirty="0">
              <a:solidFill>
                <a:schemeClr val="tx1">
                  <a:lumMod val="95000"/>
                  <a:lumOff val="5000"/>
                </a:schemeClr>
              </a:solidFill>
              <a:latin typeface="Corbel" panose="020B0503020204020204" pitchFamily="34" charset="0"/>
              <a:cs typeface="Times New Roman" panose="02020603050405020304" pitchFamily="18" charset="0"/>
            </a:endParaRPr>
          </a:p>
        </p:txBody>
      </p:sp>
      <p:sp>
        <p:nvSpPr>
          <p:cNvPr id="15" name="TextBox 14"/>
          <p:cNvSpPr txBox="1"/>
          <p:nvPr/>
        </p:nvSpPr>
        <p:spPr>
          <a:xfrm flipH="1">
            <a:off x="3783528" y="2525505"/>
            <a:ext cx="8584204" cy="1046440"/>
          </a:xfrm>
          <a:prstGeom prst="rect">
            <a:avLst/>
          </a:prstGeom>
          <a:noFill/>
        </p:spPr>
        <p:txBody>
          <a:bodyPr wrap="square" rtlCol="0">
            <a:spAutoFit/>
          </a:bodyPr>
          <a:lstStyle/>
          <a:p>
            <a:r>
              <a:rPr lang="en-US" sz="2000" b="1" dirty="0" smtClean="0">
                <a:solidFill>
                  <a:schemeClr val="accent1">
                    <a:lumMod val="50000"/>
                  </a:schemeClr>
                </a:solidFill>
                <a:latin typeface="Times New Roman" panose="02020603050405020304" pitchFamily="18" charset="0"/>
                <a:cs typeface="Times New Roman" panose="02020603050405020304" pitchFamily="18" charset="0"/>
              </a:rPr>
              <a:t>Women Safety</a:t>
            </a:r>
          </a:p>
          <a:p>
            <a:r>
              <a:rPr lang="en-US" sz="1400" b="1" i="1" dirty="0" smtClean="0">
                <a:solidFill>
                  <a:schemeClr val="tx1">
                    <a:lumMod val="95000"/>
                    <a:lumOff val="5000"/>
                  </a:schemeClr>
                </a:solidFill>
                <a:latin typeface="Corbel" panose="020B0503020204020204" pitchFamily="34" charset="0"/>
                <a:cs typeface="Times New Roman" panose="02020603050405020304" pitchFamily="18" charset="0"/>
              </a:rPr>
              <a:t>Women safety has become one of the utmost priority of the Indian government considering the increasing crimes against women. Our app Has been designed keeping in view the security and protection of women to ensure that they are not alone wherever they go.</a:t>
            </a:r>
            <a:r>
              <a:rPr lang="en-US" sz="1400" b="1" i="1" dirty="0">
                <a:solidFill>
                  <a:schemeClr val="tx1">
                    <a:lumMod val="95000"/>
                    <a:lumOff val="5000"/>
                  </a:schemeClr>
                </a:solidFill>
                <a:latin typeface="Corbel" panose="020B0503020204020204" pitchFamily="34" charset="0"/>
                <a:cs typeface="Times New Roman" panose="02020603050405020304" pitchFamily="18" charset="0"/>
              </a:rPr>
              <a:t> </a:t>
            </a:r>
            <a:endParaRPr lang="en-US" sz="1400" i="1" dirty="0" smtClean="0">
              <a:solidFill>
                <a:schemeClr val="tx1">
                  <a:lumMod val="95000"/>
                  <a:lumOff val="5000"/>
                </a:schemeClr>
              </a:solidFill>
              <a:latin typeface="Corbel" panose="020B0503020204020204" pitchFamily="34" charset="0"/>
              <a:cs typeface="Times New Roman" panose="02020603050405020304" pitchFamily="18" charset="0"/>
            </a:endParaRPr>
          </a:p>
        </p:txBody>
      </p:sp>
      <p:sp>
        <p:nvSpPr>
          <p:cNvPr id="16" name="TextBox 15"/>
          <p:cNvSpPr txBox="1"/>
          <p:nvPr/>
        </p:nvSpPr>
        <p:spPr>
          <a:xfrm flipH="1">
            <a:off x="3871394" y="3907396"/>
            <a:ext cx="8408472" cy="1138773"/>
          </a:xfrm>
          <a:prstGeom prst="rect">
            <a:avLst/>
          </a:prstGeom>
          <a:noFill/>
        </p:spPr>
        <p:txBody>
          <a:bodyPr wrap="square" rtlCol="0">
            <a:spAutoFit/>
          </a:bodyPr>
          <a:lstStyle/>
          <a:p>
            <a:r>
              <a:rPr lang="en-US" sz="2000" b="1" dirty="0" smtClean="0">
                <a:solidFill>
                  <a:schemeClr val="accent1">
                    <a:lumMod val="50000"/>
                  </a:schemeClr>
                </a:solidFill>
                <a:latin typeface="Times New Roman" panose="02020603050405020304" pitchFamily="18" charset="0"/>
                <a:cs typeface="Times New Roman" panose="02020603050405020304" pitchFamily="18" charset="0"/>
              </a:rPr>
              <a:t>Get Platform Ticket</a:t>
            </a:r>
          </a:p>
          <a:p>
            <a:r>
              <a:rPr lang="en-US" sz="1400" b="1" i="1" dirty="0" smtClean="0">
                <a:solidFill>
                  <a:schemeClr val="tx1">
                    <a:lumMod val="95000"/>
                    <a:lumOff val="5000"/>
                  </a:schemeClr>
                </a:solidFill>
                <a:latin typeface="Corbel" panose="020B0503020204020204" pitchFamily="34" charset="0"/>
                <a:cs typeface="Times New Roman" panose="02020603050405020304" pitchFamily="18" charset="0"/>
              </a:rPr>
              <a:t>You can get platform tickets on your mobile phones to cut queues at the reservation counters, Making your life fast and easier in a Jiffy! </a:t>
            </a:r>
          </a:p>
          <a:p>
            <a:endParaRPr lang="en-US" sz="2000" b="1" dirty="0">
              <a:solidFill>
                <a:prstClr val="black">
                  <a:lumMod val="50000"/>
                  <a:lumOff val="50000"/>
                </a:prstClr>
              </a:solidFill>
              <a:latin typeface="Corbel" pitchFamily="34" charset="0"/>
            </a:endParaRPr>
          </a:p>
        </p:txBody>
      </p:sp>
      <p:sp>
        <p:nvSpPr>
          <p:cNvPr id="17" name="Oval 16"/>
          <p:cNvSpPr/>
          <p:nvPr/>
        </p:nvSpPr>
        <p:spPr>
          <a:xfrm>
            <a:off x="2973285" y="1370364"/>
            <a:ext cx="311727" cy="311727"/>
          </a:xfrm>
          <a:prstGeom prst="ellipse">
            <a:avLst/>
          </a:prstGeom>
          <a:solidFill>
            <a:schemeClr val="accent3">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Oval 17"/>
          <p:cNvSpPr/>
          <p:nvPr/>
        </p:nvSpPr>
        <p:spPr>
          <a:xfrm>
            <a:off x="3471801" y="2638880"/>
            <a:ext cx="311727" cy="311727"/>
          </a:xfrm>
          <a:prstGeom prst="ellipse">
            <a:avLst/>
          </a:prstGeom>
          <a:solidFill>
            <a:schemeClr val="accent3">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Oval 18"/>
          <p:cNvSpPr/>
          <p:nvPr/>
        </p:nvSpPr>
        <p:spPr>
          <a:xfrm>
            <a:off x="3473783" y="3907396"/>
            <a:ext cx="311727" cy="311727"/>
          </a:xfrm>
          <a:prstGeom prst="ellipse">
            <a:avLst/>
          </a:prstGeom>
          <a:solidFill>
            <a:schemeClr val="accent3">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Oval 19"/>
          <p:cNvSpPr/>
          <p:nvPr/>
        </p:nvSpPr>
        <p:spPr>
          <a:xfrm>
            <a:off x="2985160" y="5175911"/>
            <a:ext cx="311727" cy="311727"/>
          </a:xfrm>
          <a:prstGeom prst="ellipse">
            <a:avLst/>
          </a:prstGeom>
          <a:solidFill>
            <a:schemeClr val="accent3">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Arc 20"/>
          <p:cNvSpPr/>
          <p:nvPr/>
        </p:nvSpPr>
        <p:spPr>
          <a:xfrm>
            <a:off x="-1272392" y="1905000"/>
            <a:ext cx="3048000" cy="3048000"/>
          </a:xfrm>
          <a:prstGeom prst="arc">
            <a:avLst>
              <a:gd name="adj1" fmla="val 16200000"/>
              <a:gd name="adj2" fmla="val 5359794"/>
            </a:avLst>
          </a:prstGeom>
          <a:solidFill>
            <a:schemeClr val="bg1">
              <a:lumMod val="95000"/>
            </a:schemeClr>
          </a:solidFill>
          <a:ln>
            <a:noFill/>
          </a:ln>
          <a:effectLst>
            <a:innerShdw blurRad="304800" dist="50800" dir="18900000">
              <a:prstClr val="black">
                <a:alpha val="1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2" name="Group 24"/>
          <p:cNvGrpSpPr/>
          <p:nvPr/>
        </p:nvGrpSpPr>
        <p:grpSpPr>
          <a:xfrm rot="5400000">
            <a:off x="-2877542" y="3314700"/>
            <a:ext cx="6246420" cy="228600"/>
            <a:chOff x="-3200400" y="3314700"/>
            <a:chExt cx="6246420" cy="228600"/>
          </a:xfrm>
        </p:grpSpPr>
        <p:sp>
          <p:nvSpPr>
            <p:cNvPr id="23" name="Rounded Rectangle 22"/>
            <p:cNvSpPr/>
            <p:nvPr/>
          </p:nvSpPr>
          <p:spPr>
            <a:xfrm rot="5400000">
              <a:off x="1331520" y="1828800"/>
              <a:ext cx="228600" cy="3200400"/>
            </a:xfrm>
            <a:prstGeom prst="roundRect">
              <a:avLst>
                <a:gd name="adj" fmla="val 35051"/>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prstMaterial="matte">
              <a:bevelT w="63500" h="63500"/>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ounded Rectangle 23"/>
            <p:cNvSpPr/>
            <p:nvPr/>
          </p:nvSpPr>
          <p:spPr>
            <a:xfrm rot="5400000">
              <a:off x="-1714500" y="1828800"/>
              <a:ext cx="228600" cy="3200400"/>
            </a:xfrm>
            <a:prstGeom prst="roundRect">
              <a:avLst>
                <a:gd name="adj" fmla="val 35051"/>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prstMaterial="matte">
              <a:bevelT w="63500" h="63500"/>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5" name="TextBox 24"/>
          <p:cNvSpPr txBox="1"/>
          <p:nvPr/>
        </p:nvSpPr>
        <p:spPr>
          <a:xfrm flipH="1">
            <a:off x="3389659" y="5118039"/>
            <a:ext cx="8584204" cy="1477328"/>
          </a:xfrm>
          <a:prstGeom prst="rect">
            <a:avLst/>
          </a:prstGeom>
          <a:noFill/>
        </p:spPr>
        <p:txBody>
          <a:bodyPr wrap="square" rtlCol="0">
            <a:spAutoFit/>
          </a:bodyPr>
          <a:lstStyle/>
          <a:p>
            <a:r>
              <a:rPr lang="en-US" sz="2000" b="1" dirty="0" smtClean="0">
                <a:solidFill>
                  <a:schemeClr val="accent1">
                    <a:lumMod val="50000"/>
                  </a:schemeClr>
                </a:solidFill>
                <a:latin typeface="Times New Roman" panose="02020603050405020304" pitchFamily="18" charset="0"/>
                <a:cs typeface="Times New Roman" panose="02020603050405020304" pitchFamily="18" charset="0"/>
              </a:rPr>
              <a:t>Get Official Documents </a:t>
            </a:r>
            <a:r>
              <a:rPr lang="en-US" sz="2000" b="1" dirty="0">
                <a:solidFill>
                  <a:schemeClr val="accent1">
                    <a:lumMod val="50000"/>
                  </a:schemeClr>
                </a:solidFill>
                <a:latin typeface="Times New Roman" panose="02020603050405020304" pitchFamily="18" charset="0"/>
                <a:cs typeface="Times New Roman" panose="02020603050405020304" pitchFamily="18" charset="0"/>
              </a:rPr>
              <a:t>A</a:t>
            </a:r>
            <a:r>
              <a:rPr lang="en-US" sz="2000" b="1" dirty="0" smtClean="0">
                <a:solidFill>
                  <a:schemeClr val="accent1">
                    <a:lumMod val="50000"/>
                  </a:schemeClr>
                </a:solidFill>
                <a:latin typeface="Times New Roman" panose="02020603050405020304" pitchFamily="18" charset="0"/>
                <a:cs typeface="Times New Roman" panose="02020603050405020304" pitchFamily="18" charset="0"/>
              </a:rPr>
              <a:t>nd Know Your Trip Fare</a:t>
            </a:r>
          </a:p>
          <a:p>
            <a:r>
              <a:rPr lang="en-US" sz="1400" b="1" i="1" dirty="0" smtClean="0">
                <a:solidFill>
                  <a:schemeClr val="tx1">
                    <a:lumMod val="95000"/>
                    <a:lumOff val="5000"/>
                  </a:schemeClr>
                </a:solidFill>
                <a:latin typeface="Corbel" panose="020B0503020204020204" pitchFamily="34" charset="0"/>
                <a:cs typeface="Times New Roman" panose="02020603050405020304" pitchFamily="18" charset="0"/>
              </a:rPr>
              <a:t>Arranging for official documents that are legally bound for  a temporary basis is another important part of the application. Just request the document and a unique digital signature generated for every individual will officiate it. Also, the app is  useful for finding the standard and the most basic fare of travelling from one place to another.</a:t>
            </a:r>
          </a:p>
          <a:p>
            <a:endParaRPr lang="en-US" sz="1400" i="1" dirty="0" smtClean="0">
              <a:solidFill>
                <a:schemeClr val="tx1">
                  <a:lumMod val="95000"/>
                  <a:lumOff val="5000"/>
                </a:schemeClr>
              </a:solidFill>
              <a:latin typeface="Corbel" panose="020B0503020204020204" pitchFamily="34" charset="0"/>
              <a:cs typeface="Times New Roman" panose="02020603050405020304" pitchFamily="18" charset="0"/>
            </a:endParaRPr>
          </a:p>
        </p:txBody>
      </p:sp>
    </p:spTree>
    <p:extLst>
      <p:ext uri="{BB962C8B-B14F-4D97-AF65-F5344CB8AC3E}">
        <p14:creationId xmlns:p14="http://schemas.microsoft.com/office/powerpoint/2010/main" xmlns="" val="360635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7380000">
                                      <p:cBhvr>
                                        <p:cTn id="6" dur="1000" fill="hold"/>
                                        <p:tgtEl>
                                          <p:spTgt spid="22"/>
                                        </p:tgtEl>
                                        <p:attrNameLst>
                                          <p:attrName>r</p:attrName>
                                        </p:attrNameLst>
                                      </p:cBhvr>
                                    </p:animRot>
                                  </p:childTnLst>
                                </p:cTn>
                              </p:par>
                            </p:childTnLst>
                          </p:cTn>
                        </p:par>
                        <p:par>
                          <p:cTn id="7" fill="hold">
                            <p:stCondLst>
                              <p:cond delay="1000"/>
                            </p:stCondLst>
                            <p:childTnLst>
                              <p:par>
                                <p:cTn id="8" presetID="1" presetClass="emph" presetSubtype="2" fill="hold" nodeType="afterEffect">
                                  <p:stCondLst>
                                    <p:cond delay="0"/>
                                  </p:stCondLst>
                                  <p:childTnLst>
                                    <p:animClr clrSpc="rgb" dir="cw">
                                      <p:cBhvr>
                                        <p:cTn id="9" dur="500" fill="hold"/>
                                        <p:tgtEl>
                                          <p:spTgt spid="17"/>
                                        </p:tgtEl>
                                        <p:attrNameLst>
                                          <p:attrName>fillcolor</p:attrName>
                                        </p:attrNameLst>
                                      </p:cBhvr>
                                      <p:to>
                                        <a:srgbClr val="829975"/>
                                      </p:to>
                                    </p:animClr>
                                    <p:set>
                                      <p:cBhvr>
                                        <p:cTn id="10" dur="500" fill="hold"/>
                                        <p:tgtEl>
                                          <p:spTgt spid="17"/>
                                        </p:tgtEl>
                                        <p:attrNameLst>
                                          <p:attrName>fill.type</p:attrName>
                                        </p:attrNameLst>
                                      </p:cBhvr>
                                      <p:to>
                                        <p:strVal val="solid"/>
                                      </p:to>
                                    </p:set>
                                    <p:set>
                                      <p:cBhvr>
                                        <p:cTn id="11" dur="500" fill="hold"/>
                                        <p:tgtEl>
                                          <p:spTgt spid="17"/>
                                        </p:tgtEl>
                                        <p:attrNameLst>
                                          <p:attrName>fill.on</p:attrName>
                                        </p:attrNameLst>
                                      </p:cBhvr>
                                      <p:to>
                                        <p:strVal val="true"/>
                                      </p:to>
                                    </p:se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1320000">
                                      <p:cBhvr>
                                        <p:cTn id="18" dur="500" fill="hold"/>
                                        <p:tgtEl>
                                          <p:spTgt spid="22"/>
                                        </p:tgtEl>
                                        <p:attrNameLst>
                                          <p:attrName>r</p:attrName>
                                        </p:attrNameLst>
                                      </p:cBhvr>
                                    </p:animRot>
                                  </p:childTnLst>
                                </p:cTn>
                              </p:par>
                            </p:childTnLst>
                          </p:cTn>
                        </p:par>
                        <p:par>
                          <p:cTn id="19" fill="hold">
                            <p:stCondLst>
                              <p:cond delay="500"/>
                            </p:stCondLst>
                            <p:childTnLst>
                              <p:par>
                                <p:cTn id="20" presetID="1" presetClass="emph" presetSubtype="2" fill="hold" nodeType="afterEffect">
                                  <p:stCondLst>
                                    <p:cond delay="0"/>
                                  </p:stCondLst>
                                  <p:childTnLst>
                                    <p:animClr clrSpc="rgb" dir="cw">
                                      <p:cBhvr>
                                        <p:cTn id="21" dur="500" fill="hold"/>
                                        <p:tgtEl>
                                          <p:spTgt spid="18"/>
                                        </p:tgtEl>
                                        <p:attrNameLst>
                                          <p:attrName>fillcolor</p:attrName>
                                        </p:attrNameLst>
                                      </p:cBhvr>
                                      <p:to>
                                        <a:srgbClr val="829975"/>
                                      </p:to>
                                    </p:animClr>
                                    <p:set>
                                      <p:cBhvr>
                                        <p:cTn id="22" dur="500" fill="hold"/>
                                        <p:tgtEl>
                                          <p:spTgt spid="18"/>
                                        </p:tgtEl>
                                        <p:attrNameLst>
                                          <p:attrName>fill.type</p:attrName>
                                        </p:attrNameLst>
                                      </p:cBhvr>
                                      <p:to>
                                        <p:strVal val="solid"/>
                                      </p:to>
                                    </p:set>
                                    <p:set>
                                      <p:cBhvr>
                                        <p:cTn id="23" dur="500" fill="hold"/>
                                        <p:tgtEl>
                                          <p:spTgt spid="18"/>
                                        </p:tgtEl>
                                        <p:attrNameLst>
                                          <p:attrName>fill.on</p:attrName>
                                        </p:attrNameLst>
                                      </p:cBhvr>
                                      <p:to>
                                        <p:strVal val="true"/>
                                      </p:to>
                                    </p:se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1320000">
                                      <p:cBhvr>
                                        <p:cTn id="30" dur="500" fill="hold"/>
                                        <p:tgtEl>
                                          <p:spTgt spid="22"/>
                                        </p:tgtEl>
                                        <p:attrNameLst>
                                          <p:attrName>r</p:attrName>
                                        </p:attrNameLst>
                                      </p:cBhvr>
                                    </p:animRot>
                                  </p:childTnLst>
                                </p:cTn>
                              </p:par>
                            </p:childTnLst>
                          </p:cTn>
                        </p:par>
                        <p:par>
                          <p:cTn id="31" fill="hold">
                            <p:stCondLst>
                              <p:cond delay="500"/>
                            </p:stCondLst>
                            <p:childTnLst>
                              <p:par>
                                <p:cTn id="32" presetID="1" presetClass="emph" presetSubtype="2" fill="hold" nodeType="afterEffect">
                                  <p:stCondLst>
                                    <p:cond delay="0"/>
                                  </p:stCondLst>
                                  <p:childTnLst>
                                    <p:animClr clrSpc="rgb" dir="cw">
                                      <p:cBhvr>
                                        <p:cTn id="33" dur="500" fill="hold"/>
                                        <p:tgtEl>
                                          <p:spTgt spid="19"/>
                                        </p:tgtEl>
                                        <p:attrNameLst>
                                          <p:attrName>fillcolor</p:attrName>
                                        </p:attrNameLst>
                                      </p:cBhvr>
                                      <p:to>
                                        <a:srgbClr val="829975"/>
                                      </p:to>
                                    </p:animClr>
                                    <p:set>
                                      <p:cBhvr>
                                        <p:cTn id="34" dur="500" fill="hold"/>
                                        <p:tgtEl>
                                          <p:spTgt spid="19"/>
                                        </p:tgtEl>
                                        <p:attrNameLst>
                                          <p:attrName>fill.type</p:attrName>
                                        </p:attrNameLst>
                                      </p:cBhvr>
                                      <p:to>
                                        <p:strVal val="solid"/>
                                      </p:to>
                                    </p:set>
                                    <p:set>
                                      <p:cBhvr>
                                        <p:cTn id="35" dur="500" fill="hold"/>
                                        <p:tgtEl>
                                          <p:spTgt spid="19"/>
                                        </p:tgtEl>
                                        <p:attrNameLst>
                                          <p:attrName>fill.on</p:attrName>
                                        </p:attrNameLst>
                                      </p:cBhvr>
                                      <p:to>
                                        <p:strVal val="true"/>
                                      </p:to>
                                    </p:se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8" presetClass="emph" presetSubtype="0" fill="hold" nodeType="clickEffect">
                                  <p:stCondLst>
                                    <p:cond delay="0"/>
                                  </p:stCondLst>
                                  <p:childTnLst>
                                    <p:animRot by="1320000">
                                      <p:cBhvr>
                                        <p:cTn id="42" dur="500" fill="hold"/>
                                        <p:tgtEl>
                                          <p:spTgt spid="22"/>
                                        </p:tgtEl>
                                        <p:attrNameLst>
                                          <p:attrName>r</p:attrName>
                                        </p:attrNameLst>
                                      </p:cBhvr>
                                    </p:animRot>
                                  </p:childTnLst>
                                </p:cTn>
                              </p:par>
                            </p:childTnLst>
                          </p:cTn>
                        </p:par>
                        <p:par>
                          <p:cTn id="43" fill="hold">
                            <p:stCondLst>
                              <p:cond delay="500"/>
                            </p:stCondLst>
                            <p:childTnLst>
                              <p:par>
                                <p:cTn id="44" presetID="1" presetClass="emph" presetSubtype="2" fill="hold" nodeType="afterEffect">
                                  <p:stCondLst>
                                    <p:cond delay="0"/>
                                  </p:stCondLst>
                                  <p:childTnLst>
                                    <p:animClr clrSpc="rgb" dir="cw">
                                      <p:cBhvr>
                                        <p:cTn id="45" dur="500" fill="hold"/>
                                        <p:tgtEl>
                                          <p:spTgt spid="20"/>
                                        </p:tgtEl>
                                        <p:attrNameLst>
                                          <p:attrName>fillcolor</p:attrName>
                                        </p:attrNameLst>
                                      </p:cBhvr>
                                      <p:to>
                                        <a:srgbClr val="829975"/>
                                      </p:to>
                                    </p:animClr>
                                    <p:set>
                                      <p:cBhvr>
                                        <p:cTn id="46" dur="500" fill="hold"/>
                                        <p:tgtEl>
                                          <p:spTgt spid="20"/>
                                        </p:tgtEl>
                                        <p:attrNameLst>
                                          <p:attrName>fill.type</p:attrName>
                                        </p:attrNameLst>
                                      </p:cBhvr>
                                      <p:to>
                                        <p:strVal val="solid"/>
                                      </p:to>
                                    </p:set>
                                    <p:set>
                                      <p:cBhvr>
                                        <p:cTn id="47" dur="500" fill="hold"/>
                                        <p:tgtEl>
                                          <p:spTgt spid="20"/>
                                        </p:tgtEl>
                                        <p:attrNameLst>
                                          <p:attrName>fill.on</p:attrName>
                                        </p:attrNameLst>
                                      </p:cBhvr>
                                      <p:to>
                                        <p:strVal val="true"/>
                                      </p:to>
                                    </p:set>
                                  </p:childTnLst>
                                </p:cTn>
                              </p:par>
                              <p:par>
                                <p:cTn id="48" presetID="10"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1197735" y="-1262192"/>
            <a:ext cx="9750512" cy="244704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100529" y="45826"/>
            <a:ext cx="8306762" cy="646331"/>
          </a:xfrm>
          <a:prstGeom prst="rect">
            <a:avLst/>
          </a:prstGeom>
          <a:noFill/>
        </p:spPr>
        <p:txBody>
          <a:bodyPr wrap="none" rtlCol="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600" b="1" dirty="0" smtClean="0">
                <a:solidFill>
                  <a:schemeClr val="bg1"/>
                </a:solidFill>
                <a:latin typeface="Times New Roman" panose="02020603050405020304" pitchFamily="18" charset="0"/>
                <a:cs typeface="Times New Roman" panose="02020603050405020304" pitchFamily="18" charset="0"/>
              </a:rPr>
              <a:t>Development Platforms and Data-source</a:t>
            </a:r>
            <a:endParaRPr lang="en-US" sz="3600" b="1" dirty="0">
              <a:ln/>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268053" y="4571887"/>
            <a:ext cx="3858171" cy="1384995"/>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Android Studio for </a:t>
            </a:r>
          </a:p>
          <a:p>
            <a:pPr algn="ctr"/>
            <a:r>
              <a:rPr lang="en-US" sz="2800" dirty="0" smtClean="0">
                <a:ln w="0"/>
                <a:solidFill>
                  <a:schemeClr val="accent1"/>
                </a:solidFill>
                <a:effectLst>
                  <a:outerShdw blurRad="38100" dist="25400" dir="5400000" algn="ctr" rotWithShape="0">
                    <a:srgbClr val="6E747A">
                      <a:alpha val="43000"/>
                    </a:srgbClr>
                  </a:outerShdw>
                </a:effectLst>
              </a:rPr>
              <a:t>Mobile app development</a:t>
            </a:r>
          </a:p>
          <a:p>
            <a:pPr algn="ctr"/>
            <a:r>
              <a:rPr lang="en-US" sz="2800" dirty="0" smtClean="0">
                <a:ln w="0"/>
                <a:solidFill>
                  <a:schemeClr val="accent1"/>
                </a:solidFill>
                <a:effectLst>
                  <a:outerShdw blurRad="38100" dist="25400" dir="5400000" algn="ctr" rotWithShape="0">
                    <a:srgbClr val="6E747A">
                      <a:alpha val="43000"/>
                    </a:srgbClr>
                  </a:outerShdw>
                </a:effectLst>
              </a:rPr>
              <a:t> and UX Design </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24" name="Rectangle 23"/>
          <p:cNvSpPr/>
          <p:nvPr/>
        </p:nvSpPr>
        <p:spPr>
          <a:xfrm>
            <a:off x="4837332" y="4557526"/>
            <a:ext cx="2471318" cy="954107"/>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 </a:t>
            </a:r>
            <a:r>
              <a:rPr lang="en-US" sz="2800" dirty="0">
                <a:ln w="0"/>
                <a:solidFill>
                  <a:schemeClr val="accent1"/>
                </a:solidFill>
                <a:effectLst>
                  <a:outerShdw blurRad="38100" dist="25400" dir="5400000" algn="ctr" rotWithShape="0">
                    <a:srgbClr val="6E747A">
                      <a:alpha val="43000"/>
                    </a:srgbClr>
                  </a:outerShdw>
                </a:effectLst>
              </a:rPr>
              <a:t>I</a:t>
            </a:r>
            <a:r>
              <a:rPr lang="en-US" sz="2800" dirty="0" smtClean="0">
                <a:ln w="0"/>
                <a:solidFill>
                  <a:schemeClr val="accent1"/>
                </a:solidFill>
                <a:effectLst>
                  <a:outerShdw blurRad="38100" dist="25400" dir="5400000" algn="ctr" rotWithShape="0">
                    <a:srgbClr val="6E747A">
                      <a:alpha val="43000"/>
                    </a:srgbClr>
                  </a:outerShdw>
                </a:effectLst>
              </a:rPr>
              <a:t>mage editing </a:t>
            </a:r>
          </a:p>
          <a:p>
            <a:pPr algn="ctr"/>
            <a:r>
              <a:rPr lang="en-US" sz="2800" dirty="0" smtClean="0">
                <a:ln w="0"/>
                <a:solidFill>
                  <a:schemeClr val="accent1"/>
                </a:solidFill>
                <a:effectLst>
                  <a:outerShdw blurRad="38100" dist="25400" dir="5400000" algn="ctr" rotWithShape="0">
                    <a:srgbClr val="6E747A">
                      <a:alpha val="43000"/>
                    </a:srgbClr>
                  </a:outerShdw>
                </a:effectLst>
              </a:rPr>
              <a:t>and logo design</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25" name="Rectangle 24"/>
          <p:cNvSpPr/>
          <p:nvPr/>
        </p:nvSpPr>
        <p:spPr>
          <a:xfrm>
            <a:off x="8526905" y="4621745"/>
            <a:ext cx="2763065" cy="523220"/>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Data set retrieval</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4" name="Picture 3"/>
          <p:cNvPicPr>
            <a:picLocks noChangeAspect="1"/>
          </p:cNvPicPr>
          <p:nvPr/>
        </p:nvPicPr>
        <p:blipFill>
          <a:blip r:embed="rId2" cstate="print"/>
          <a:stretch>
            <a:fillRect/>
          </a:stretch>
        </p:blipFill>
        <p:spPr>
          <a:xfrm>
            <a:off x="535510" y="2000175"/>
            <a:ext cx="3323258" cy="2557351"/>
          </a:xfrm>
          <a:prstGeom prst="rect">
            <a:avLst/>
          </a:prstGeom>
        </p:spPr>
      </p:pic>
      <p:pic>
        <p:nvPicPr>
          <p:cNvPr id="5" name="Picture 4"/>
          <p:cNvPicPr>
            <a:picLocks noChangeAspect="1"/>
          </p:cNvPicPr>
          <p:nvPr/>
        </p:nvPicPr>
        <p:blipFill>
          <a:blip r:embed="rId3" cstate="print"/>
          <a:stretch>
            <a:fillRect/>
          </a:stretch>
        </p:blipFill>
        <p:spPr>
          <a:xfrm>
            <a:off x="4986162" y="2020524"/>
            <a:ext cx="2355152" cy="2303276"/>
          </a:xfrm>
          <a:prstGeom prst="rect">
            <a:avLst/>
          </a:prstGeom>
        </p:spPr>
      </p:pic>
      <p:pic>
        <p:nvPicPr>
          <p:cNvPr id="11" name="Picture 10"/>
          <p:cNvPicPr>
            <a:picLocks noChangeAspect="1"/>
          </p:cNvPicPr>
          <p:nvPr/>
        </p:nvPicPr>
        <p:blipFill>
          <a:blip r:embed="rId4" cstate="print"/>
          <a:stretch>
            <a:fillRect/>
          </a:stretch>
        </p:blipFill>
        <p:spPr>
          <a:xfrm>
            <a:off x="8469880" y="2475016"/>
            <a:ext cx="2918394" cy="1525524"/>
          </a:xfrm>
          <a:prstGeom prst="rect">
            <a:avLst/>
          </a:prstGeom>
        </p:spPr>
      </p:pic>
      <p:sp>
        <p:nvSpPr>
          <p:cNvPr id="12" name="TextBox 11"/>
          <p:cNvSpPr txBox="1"/>
          <p:nvPr/>
        </p:nvSpPr>
        <p:spPr>
          <a:xfrm>
            <a:off x="2660073" y="6359231"/>
            <a:ext cx="6157904" cy="523220"/>
          </a:xfrm>
          <a:prstGeom prst="rect">
            <a:avLst/>
          </a:prstGeom>
          <a:noFill/>
        </p:spPr>
        <p:txBody>
          <a:bodyPr wrap="none" rtlCol="0">
            <a:spAutoFit/>
          </a:bodyPr>
          <a:lstStyle/>
          <a:p>
            <a:r>
              <a:rPr lang="en-US" sz="2800" b="1" dirty="0" smtClean="0"/>
              <a:t>Image Credits: Google and </a:t>
            </a:r>
            <a:r>
              <a:rPr lang="en-US" sz="2800" b="1" dirty="0" err="1" smtClean="0"/>
              <a:t>Shutterstock</a:t>
            </a:r>
            <a:r>
              <a:rPr lang="en-US" sz="2800" b="1" dirty="0" smtClean="0"/>
              <a:t>.</a:t>
            </a:r>
            <a:endParaRPr lang="en-US" sz="2800" b="1" dirty="0"/>
          </a:p>
        </p:txBody>
      </p:sp>
    </p:spTree>
    <p:extLst>
      <p:ext uri="{BB962C8B-B14F-4D97-AF65-F5344CB8AC3E}">
        <p14:creationId xmlns:p14="http://schemas.microsoft.com/office/powerpoint/2010/main" xmlns="" val="3215681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97735" y="-1262192"/>
            <a:ext cx="9750512" cy="244704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994055" y="-51159"/>
            <a:ext cx="6519734" cy="1200329"/>
          </a:xfrm>
          <a:prstGeom prst="rect">
            <a:avLst/>
          </a:prstGeom>
          <a:noFill/>
        </p:spPr>
        <p:txBody>
          <a:bodyPr wrap="none" rtlCol="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600" b="1" dirty="0" smtClean="0">
                <a:solidFill>
                  <a:schemeClr val="bg1"/>
                </a:solidFill>
                <a:latin typeface="Times New Roman" panose="02020603050405020304" pitchFamily="18" charset="0"/>
                <a:cs typeface="Times New Roman" panose="02020603050405020304" pitchFamily="18" charset="0"/>
              </a:rPr>
              <a:t>Step by Step Explanation of the </a:t>
            </a:r>
          </a:p>
          <a:p>
            <a:pPr algn="ctr"/>
            <a:r>
              <a:rPr lang="en-US" sz="3600" b="1" dirty="0" smtClean="0">
                <a:solidFill>
                  <a:schemeClr val="bg1"/>
                </a:solidFill>
                <a:latin typeface="Times New Roman" panose="02020603050405020304" pitchFamily="18" charset="0"/>
                <a:cs typeface="Times New Roman" panose="02020603050405020304" pitchFamily="18" charset="0"/>
              </a:rPr>
              <a:t>working of the App</a:t>
            </a:r>
            <a:endParaRPr lang="en-US" sz="3600" b="1" dirty="0">
              <a:ln/>
              <a:solidFill>
                <a:schemeClr val="bg1"/>
              </a:solidFill>
              <a:latin typeface="Times New Roman" panose="02020603050405020304" pitchFamily="18" charset="0"/>
              <a:cs typeface="Times New Roman" panose="02020603050405020304" pitchFamily="18" charset="0"/>
            </a:endParaRPr>
          </a:p>
        </p:txBody>
      </p:sp>
      <p:pic>
        <p:nvPicPr>
          <p:cNvPr id="1026" name="Picture 2" descr="C:\Users\mridul\Desktop\Data Gov hack pictures\Screenshot_20171007-170546.jpg"/>
          <p:cNvPicPr>
            <a:picLocks noChangeAspect="1" noChangeArrowheads="1"/>
          </p:cNvPicPr>
          <p:nvPr/>
        </p:nvPicPr>
        <p:blipFill>
          <a:blip r:embed="rId2" cstate="print"/>
          <a:srcRect/>
          <a:stretch>
            <a:fillRect/>
          </a:stretch>
        </p:blipFill>
        <p:spPr bwMode="auto">
          <a:xfrm>
            <a:off x="703119" y="1440872"/>
            <a:ext cx="2777490" cy="4937760"/>
          </a:xfrm>
          <a:prstGeom prst="rect">
            <a:avLst/>
          </a:prstGeom>
          <a:noFill/>
        </p:spPr>
      </p:pic>
      <p:sp>
        <p:nvSpPr>
          <p:cNvPr id="7" name="TextBox 6"/>
          <p:cNvSpPr txBox="1"/>
          <p:nvPr/>
        </p:nvSpPr>
        <p:spPr>
          <a:xfrm>
            <a:off x="775855" y="1080649"/>
            <a:ext cx="2485360" cy="369332"/>
          </a:xfrm>
          <a:prstGeom prst="rect">
            <a:avLst/>
          </a:prstGeom>
          <a:noFill/>
        </p:spPr>
        <p:txBody>
          <a:bodyPr wrap="none" rtlCol="0">
            <a:spAutoFit/>
          </a:bodyPr>
          <a:lstStyle/>
          <a:p>
            <a:r>
              <a:rPr lang="en-US" b="1" dirty="0" smtClean="0"/>
              <a:t>The app launches from..</a:t>
            </a:r>
            <a:endParaRPr lang="en-US" b="1" dirty="0"/>
          </a:p>
        </p:txBody>
      </p:sp>
      <p:sp>
        <p:nvSpPr>
          <p:cNvPr id="8" name="TextBox 7"/>
          <p:cNvSpPr txBox="1"/>
          <p:nvPr/>
        </p:nvSpPr>
        <p:spPr>
          <a:xfrm>
            <a:off x="1302338" y="6400785"/>
            <a:ext cx="1535998" cy="369332"/>
          </a:xfrm>
          <a:prstGeom prst="rect">
            <a:avLst/>
          </a:prstGeom>
          <a:noFill/>
        </p:spPr>
        <p:txBody>
          <a:bodyPr wrap="none" rtlCol="0">
            <a:spAutoFit/>
          </a:bodyPr>
          <a:lstStyle/>
          <a:p>
            <a:r>
              <a:rPr lang="en-US" b="1" dirty="0" smtClean="0"/>
              <a:t>Home Activity</a:t>
            </a:r>
            <a:endParaRPr lang="en-US" b="1" dirty="0"/>
          </a:p>
        </p:txBody>
      </p:sp>
      <p:pic>
        <p:nvPicPr>
          <p:cNvPr id="1027" name="Picture 3" descr="C:\Users\mridul\Desktop\Data Gov hack pictures\Screenshot_20171007-170558.jpg"/>
          <p:cNvPicPr>
            <a:picLocks noChangeAspect="1" noChangeArrowheads="1"/>
          </p:cNvPicPr>
          <p:nvPr/>
        </p:nvPicPr>
        <p:blipFill>
          <a:blip r:embed="rId3" cstate="print"/>
          <a:srcRect/>
          <a:stretch>
            <a:fillRect/>
          </a:stretch>
        </p:blipFill>
        <p:spPr bwMode="auto">
          <a:xfrm>
            <a:off x="4139046" y="1420090"/>
            <a:ext cx="2777490" cy="4937760"/>
          </a:xfrm>
          <a:prstGeom prst="rect">
            <a:avLst/>
          </a:prstGeom>
          <a:noFill/>
        </p:spPr>
      </p:pic>
      <p:sp>
        <p:nvSpPr>
          <p:cNvPr id="9" name="TextBox 8"/>
          <p:cNvSpPr txBox="1"/>
          <p:nvPr/>
        </p:nvSpPr>
        <p:spPr>
          <a:xfrm>
            <a:off x="4613574" y="6419393"/>
            <a:ext cx="1793055" cy="369332"/>
          </a:xfrm>
          <a:prstGeom prst="rect">
            <a:avLst/>
          </a:prstGeom>
          <a:noFill/>
        </p:spPr>
        <p:txBody>
          <a:bodyPr wrap="none" rtlCol="0">
            <a:spAutoFit/>
          </a:bodyPr>
          <a:lstStyle/>
          <a:p>
            <a:r>
              <a:rPr lang="en-US" b="1" dirty="0" smtClean="0"/>
              <a:t>Navigation Panel</a:t>
            </a:r>
            <a:endParaRPr lang="en-US" b="1" dirty="0"/>
          </a:p>
        </p:txBody>
      </p:sp>
      <p:sp>
        <p:nvSpPr>
          <p:cNvPr id="10" name="TextBox 9"/>
          <p:cNvSpPr txBox="1"/>
          <p:nvPr/>
        </p:nvSpPr>
        <p:spPr>
          <a:xfrm>
            <a:off x="7675405" y="1898073"/>
            <a:ext cx="4326441" cy="3416320"/>
          </a:xfrm>
          <a:prstGeom prst="rect">
            <a:avLst/>
          </a:prstGeom>
          <a:noFill/>
        </p:spPr>
        <p:txBody>
          <a:bodyPr wrap="none" rtlCol="0">
            <a:spAutoFit/>
          </a:bodyPr>
          <a:lstStyle/>
          <a:p>
            <a:pPr algn="just">
              <a:buFont typeface="Arial" pitchFamily="34" charset="0"/>
              <a:buChar char="•"/>
            </a:pPr>
            <a:r>
              <a:rPr lang="en-US" dirty="0" smtClean="0"/>
              <a:t>The app launches with the Home </a:t>
            </a:r>
          </a:p>
          <a:p>
            <a:pPr algn="just"/>
            <a:r>
              <a:rPr lang="en-US" dirty="0" smtClean="0"/>
              <a:t>Activity. The Button, </a:t>
            </a:r>
            <a:r>
              <a:rPr lang="en-US" b="1" dirty="0" smtClean="0"/>
              <a:t>Let’s Start </a:t>
            </a:r>
            <a:r>
              <a:rPr lang="en-US" dirty="0" smtClean="0"/>
              <a:t>enables the</a:t>
            </a:r>
          </a:p>
          <a:p>
            <a:pPr algn="just"/>
            <a:r>
              <a:rPr lang="en-US" dirty="0" smtClean="0"/>
              <a:t>User to find the banks near a particular </a:t>
            </a:r>
          </a:p>
          <a:p>
            <a:pPr algn="just"/>
            <a:r>
              <a:rPr lang="en-US" dirty="0" smtClean="0"/>
              <a:t>Location pinned on the </a:t>
            </a:r>
            <a:r>
              <a:rPr lang="en-US" b="1" dirty="0" smtClean="0"/>
              <a:t>Virtual Map.</a:t>
            </a:r>
          </a:p>
          <a:p>
            <a:pPr algn="just"/>
            <a:endParaRPr lang="en-US" b="1" dirty="0" smtClean="0"/>
          </a:p>
          <a:p>
            <a:pPr algn="just">
              <a:buFont typeface="Arial" pitchFamily="34" charset="0"/>
              <a:buChar char="•"/>
            </a:pPr>
            <a:r>
              <a:rPr lang="en-US" dirty="0" smtClean="0"/>
              <a:t>The location pinned on the map are taken</a:t>
            </a:r>
          </a:p>
          <a:p>
            <a:pPr algn="just"/>
            <a:r>
              <a:rPr lang="en-US" dirty="0" smtClean="0"/>
              <a:t>from the data set retrieved from </a:t>
            </a:r>
            <a:r>
              <a:rPr lang="en-US" b="1" dirty="0" smtClean="0"/>
              <a:t>data.gov.in</a:t>
            </a:r>
          </a:p>
          <a:p>
            <a:pPr algn="just"/>
            <a:endParaRPr lang="en-US" b="1" dirty="0" smtClean="0"/>
          </a:p>
          <a:p>
            <a:pPr algn="just">
              <a:buFont typeface="Arial" pitchFamily="34" charset="0"/>
              <a:buChar char="•"/>
            </a:pPr>
            <a:r>
              <a:rPr lang="en-US" dirty="0" smtClean="0"/>
              <a:t>The navigation panel depicts the other </a:t>
            </a:r>
          </a:p>
          <a:p>
            <a:pPr algn="just"/>
            <a:r>
              <a:rPr lang="en-US" dirty="0" smtClean="0"/>
              <a:t>Functionalities associated with the app </a:t>
            </a:r>
          </a:p>
          <a:p>
            <a:pPr algn="just"/>
            <a:r>
              <a:rPr lang="en-US" dirty="0" smtClean="0"/>
              <a:t>And lets the user take advantage of </a:t>
            </a:r>
          </a:p>
          <a:p>
            <a:pPr algn="just"/>
            <a:r>
              <a:rPr lang="en-US" dirty="0" smtClean="0"/>
              <a:t>Different services they would need.</a:t>
            </a:r>
            <a:endParaRPr lang="en-US" dirty="0"/>
          </a:p>
        </p:txBody>
      </p:sp>
    </p:spTree>
    <p:extLst>
      <p:ext uri="{BB962C8B-B14F-4D97-AF65-F5344CB8AC3E}">
        <p14:creationId xmlns:p14="http://schemas.microsoft.com/office/powerpoint/2010/main" xmlns="" val="1945412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97735" y="-1262192"/>
            <a:ext cx="9750512" cy="244704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smtClean="0">
              <a:solidFill>
                <a:schemeClr val="bg1"/>
              </a:solidFill>
              <a:latin typeface="Times New Roman" panose="02020603050405020304" pitchFamily="18" charset="0"/>
              <a:cs typeface="Times New Roman" panose="02020603050405020304" pitchFamily="18" charset="0"/>
            </a:endParaRPr>
          </a:p>
          <a:p>
            <a:pPr algn="ctr"/>
            <a:endParaRPr lang="en-US" sz="2500" b="1" dirty="0" smtClean="0">
              <a:solidFill>
                <a:schemeClr val="bg1"/>
              </a:solidFill>
              <a:latin typeface="Times New Roman" panose="02020603050405020304" pitchFamily="18" charset="0"/>
              <a:cs typeface="Times New Roman" panose="02020603050405020304" pitchFamily="18" charset="0"/>
            </a:endParaRPr>
          </a:p>
          <a:p>
            <a:pPr algn="ctr"/>
            <a:endParaRPr lang="en-US" sz="2500" b="1" dirty="0" smtClean="0">
              <a:solidFill>
                <a:schemeClr val="bg1"/>
              </a:solidFill>
              <a:latin typeface="Times New Roman" panose="02020603050405020304" pitchFamily="18" charset="0"/>
              <a:cs typeface="Times New Roman" panose="02020603050405020304" pitchFamily="18" charset="0"/>
            </a:endParaRPr>
          </a:p>
          <a:p>
            <a:pPr algn="ctr"/>
            <a:r>
              <a:rPr lang="en-US" sz="2500" b="1" dirty="0" smtClean="0">
                <a:solidFill>
                  <a:schemeClr val="bg1"/>
                </a:solidFill>
                <a:latin typeface="Times New Roman" panose="02020603050405020304" pitchFamily="18" charset="0"/>
                <a:cs typeface="Times New Roman" panose="02020603050405020304" pitchFamily="18" charset="0"/>
              </a:rPr>
              <a:t>Need some Money ? Looking for a Bank nearby ? </a:t>
            </a:r>
          </a:p>
          <a:p>
            <a:pPr algn="ctr"/>
            <a:r>
              <a:rPr lang="en-US" sz="2500" b="1" dirty="0" smtClean="0">
                <a:ln/>
                <a:solidFill>
                  <a:schemeClr val="bg1"/>
                </a:solidFill>
                <a:latin typeface="Times New Roman" panose="02020603050405020304" pitchFamily="18" charset="0"/>
                <a:cs typeface="Times New Roman" panose="02020603050405020304" pitchFamily="18" charset="0"/>
              </a:rPr>
              <a:t>No Problem! </a:t>
            </a:r>
            <a:endParaRPr lang="en-US" sz="2500" b="1" dirty="0">
              <a:ln/>
              <a:solidFill>
                <a:schemeClr val="bg1"/>
              </a:solidFill>
              <a:latin typeface="Times New Roman" panose="02020603050405020304" pitchFamily="18" charset="0"/>
              <a:cs typeface="Times New Roman" panose="02020603050405020304" pitchFamily="18" charset="0"/>
            </a:endParaRPr>
          </a:p>
        </p:txBody>
      </p:sp>
      <p:pic>
        <p:nvPicPr>
          <p:cNvPr id="2050" name="Picture 2" descr="C:\Users\mridul\Desktop\Data Gov hack pictures\Screenshot_20171007-171036.jpg"/>
          <p:cNvPicPr>
            <a:picLocks noChangeAspect="1" noChangeArrowheads="1"/>
          </p:cNvPicPr>
          <p:nvPr/>
        </p:nvPicPr>
        <p:blipFill>
          <a:blip r:embed="rId2" cstate="print"/>
          <a:srcRect b="3500"/>
          <a:stretch>
            <a:fillRect/>
          </a:stretch>
        </p:blipFill>
        <p:spPr bwMode="auto">
          <a:xfrm>
            <a:off x="204341" y="1440873"/>
            <a:ext cx="2777490" cy="4764944"/>
          </a:xfrm>
          <a:prstGeom prst="rect">
            <a:avLst/>
          </a:prstGeom>
          <a:noFill/>
        </p:spPr>
      </p:pic>
      <p:sp>
        <p:nvSpPr>
          <p:cNvPr id="7" name="TextBox 6"/>
          <p:cNvSpPr txBox="1"/>
          <p:nvPr/>
        </p:nvSpPr>
        <p:spPr>
          <a:xfrm>
            <a:off x="83105" y="6109830"/>
            <a:ext cx="3116366" cy="646331"/>
          </a:xfrm>
          <a:prstGeom prst="rect">
            <a:avLst/>
          </a:prstGeom>
          <a:noFill/>
        </p:spPr>
        <p:txBody>
          <a:bodyPr wrap="none" rtlCol="0">
            <a:spAutoFit/>
          </a:bodyPr>
          <a:lstStyle/>
          <a:p>
            <a:pPr algn="ctr"/>
            <a:r>
              <a:rPr lang="en-US" b="1" dirty="0" smtClean="0"/>
              <a:t>Broader Location of the Banks,</a:t>
            </a:r>
          </a:p>
          <a:p>
            <a:pPr algn="ctr"/>
            <a:r>
              <a:rPr lang="en-US" b="1" dirty="0" smtClean="0"/>
              <a:t> region-wise</a:t>
            </a:r>
            <a:endParaRPr lang="en-US" b="1" dirty="0"/>
          </a:p>
        </p:txBody>
      </p:sp>
      <p:pic>
        <p:nvPicPr>
          <p:cNvPr id="2051" name="Picture 3" descr="C:\Users\mridul\Desktop\Data Gov hack pictures\Screenshot_20171007-171047.jpg"/>
          <p:cNvPicPr>
            <a:picLocks noChangeAspect="1" noChangeArrowheads="1"/>
          </p:cNvPicPr>
          <p:nvPr/>
        </p:nvPicPr>
        <p:blipFill>
          <a:blip r:embed="rId3" cstate="print"/>
          <a:srcRect b="3500"/>
          <a:stretch>
            <a:fillRect/>
          </a:stretch>
        </p:blipFill>
        <p:spPr bwMode="auto">
          <a:xfrm>
            <a:off x="4263724" y="1406236"/>
            <a:ext cx="2777490" cy="4764944"/>
          </a:xfrm>
          <a:prstGeom prst="rect">
            <a:avLst/>
          </a:prstGeom>
          <a:noFill/>
        </p:spPr>
      </p:pic>
      <p:sp>
        <p:nvSpPr>
          <p:cNvPr id="13" name="TextBox 12"/>
          <p:cNvSpPr txBox="1"/>
          <p:nvPr/>
        </p:nvSpPr>
        <p:spPr>
          <a:xfrm>
            <a:off x="3018451" y="3449769"/>
            <a:ext cx="1303113" cy="1077218"/>
          </a:xfrm>
          <a:prstGeom prst="rect">
            <a:avLst/>
          </a:prstGeom>
          <a:noFill/>
        </p:spPr>
        <p:txBody>
          <a:bodyPr wrap="none" rtlCol="0">
            <a:spAutoFit/>
          </a:bodyPr>
          <a:lstStyle/>
          <a:p>
            <a:pPr algn="ctr"/>
            <a:r>
              <a:rPr lang="en-US" sz="1600" b="1" dirty="0" smtClean="0"/>
              <a:t>Just choose</a:t>
            </a:r>
          </a:p>
          <a:p>
            <a:pPr algn="ctr"/>
            <a:r>
              <a:rPr lang="en-US" sz="1600" b="1" dirty="0" smtClean="0"/>
              <a:t>Your location</a:t>
            </a:r>
          </a:p>
          <a:p>
            <a:pPr algn="ctr"/>
            <a:r>
              <a:rPr lang="en-US" sz="1600" b="1" dirty="0" smtClean="0"/>
              <a:t>amongst the </a:t>
            </a:r>
          </a:p>
          <a:p>
            <a:pPr algn="ctr"/>
            <a:r>
              <a:rPr lang="en-US" sz="1600" b="1" dirty="0" smtClean="0"/>
              <a:t>pool</a:t>
            </a:r>
            <a:endParaRPr lang="en-US" sz="1600" b="1" dirty="0"/>
          </a:p>
        </p:txBody>
      </p:sp>
      <p:sp>
        <p:nvSpPr>
          <p:cNvPr id="14" name="Right Arrow 13"/>
          <p:cNvSpPr/>
          <p:nvPr/>
        </p:nvSpPr>
        <p:spPr>
          <a:xfrm>
            <a:off x="3269662" y="4461164"/>
            <a:ext cx="762000" cy="2216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C:\Users\mridul\Desktop\Data Gov hack pictures\Screenshot_20171007-171054.jpg"/>
          <p:cNvPicPr>
            <a:picLocks noChangeAspect="1" noChangeArrowheads="1"/>
          </p:cNvPicPr>
          <p:nvPr/>
        </p:nvPicPr>
        <p:blipFill>
          <a:blip r:embed="rId4" cstate="print"/>
          <a:srcRect b="3500"/>
          <a:stretch>
            <a:fillRect/>
          </a:stretch>
        </p:blipFill>
        <p:spPr bwMode="auto">
          <a:xfrm>
            <a:off x="8059869" y="1392381"/>
            <a:ext cx="2777490" cy="4764944"/>
          </a:xfrm>
          <a:prstGeom prst="rect">
            <a:avLst/>
          </a:prstGeom>
          <a:noFill/>
        </p:spPr>
      </p:pic>
      <p:sp>
        <p:nvSpPr>
          <p:cNvPr id="16" name="Right Arrow 15"/>
          <p:cNvSpPr/>
          <p:nvPr/>
        </p:nvSpPr>
        <p:spPr>
          <a:xfrm>
            <a:off x="7190492" y="4419598"/>
            <a:ext cx="762000" cy="2216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033992" y="3532901"/>
            <a:ext cx="1113703" cy="830997"/>
          </a:xfrm>
          <a:prstGeom prst="rect">
            <a:avLst/>
          </a:prstGeom>
          <a:noFill/>
        </p:spPr>
        <p:txBody>
          <a:bodyPr wrap="none" rtlCol="0">
            <a:spAutoFit/>
          </a:bodyPr>
          <a:lstStyle/>
          <a:p>
            <a:pPr algn="ctr"/>
            <a:r>
              <a:rPr lang="en-US" sz="1600" b="1" dirty="0" smtClean="0"/>
              <a:t>Find the </a:t>
            </a:r>
          </a:p>
          <a:p>
            <a:pPr algn="ctr"/>
            <a:r>
              <a:rPr lang="en-US" sz="1600" b="1" dirty="0" smtClean="0"/>
              <a:t>address of </a:t>
            </a:r>
          </a:p>
          <a:p>
            <a:pPr algn="ctr"/>
            <a:r>
              <a:rPr lang="en-US" sz="1600" b="1" dirty="0" smtClean="0"/>
              <a:t>your bank</a:t>
            </a:r>
            <a:endParaRPr lang="en-US" sz="1600" b="1" dirty="0"/>
          </a:p>
        </p:txBody>
      </p:sp>
      <p:sp>
        <p:nvSpPr>
          <p:cNvPr id="18" name="TextBox 17"/>
          <p:cNvSpPr txBox="1"/>
          <p:nvPr/>
        </p:nvSpPr>
        <p:spPr>
          <a:xfrm>
            <a:off x="10886747" y="3588319"/>
            <a:ext cx="1139031" cy="830997"/>
          </a:xfrm>
          <a:prstGeom prst="rect">
            <a:avLst/>
          </a:prstGeom>
          <a:noFill/>
        </p:spPr>
        <p:txBody>
          <a:bodyPr wrap="none" rtlCol="0">
            <a:spAutoFit/>
          </a:bodyPr>
          <a:lstStyle/>
          <a:p>
            <a:pPr algn="ctr"/>
            <a:r>
              <a:rPr lang="en-US" sz="1600" b="1" dirty="0" smtClean="0"/>
              <a:t>Enter  </a:t>
            </a:r>
          </a:p>
          <a:p>
            <a:pPr algn="ctr"/>
            <a:r>
              <a:rPr lang="en-US" sz="1600" b="1" dirty="0" smtClean="0"/>
              <a:t>the current</a:t>
            </a:r>
          </a:p>
          <a:p>
            <a:pPr algn="ctr"/>
            <a:r>
              <a:rPr lang="en-US" sz="1600" b="1" dirty="0" smtClean="0"/>
              <a:t>location</a:t>
            </a:r>
            <a:endParaRPr lang="en-US" sz="1600" b="1" dirty="0"/>
          </a:p>
        </p:txBody>
      </p:sp>
      <p:sp>
        <p:nvSpPr>
          <p:cNvPr id="19" name="Right Arrow 18"/>
          <p:cNvSpPr/>
          <p:nvPr/>
        </p:nvSpPr>
        <p:spPr>
          <a:xfrm>
            <a:off x="11056032" y="4364173"/>
            <a:ext cx="762000" cy="2216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97735" y="-1262192"/>
            <a:ext cx="9750512" cy="244704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smtClean="0">
              <a:solidFill>
                <a:schemeClr val="bg1"/>
              </a:solidFill>
              <a:latin typeface="Times New Roman" panose="02020603050405020304" pitchFamily="18" charset="0"/>
              <a:cs typeface="Times New Roman" panose="02020603050405020304" pitchFamily="18" charset="0"/>
            </a:endParaRPr>
          </a:p>
          <a:p>
            <a:pPr algn="ctr"/>
            <a:endParaRPr lang="en-US" sz="2500" b="1" dirty="0" smtClean="0">
              <a:solidFill>
                <a:schemeClr val="bg1"/>
              </a:solidFill>
              <a:latin typeface="Times New Roman" panose="02020603050405020304" pitchFamily="18" charset="0"/>
              <a:cs typeface="Times New Roman" panose="02020603050405020304" pitchFamily="18" charset="0"/>
            </a:endParaRPr>
          </a:p>
          <a:p>
            <a:pPr algn="ctr"/>
            <a:endParaRPr lang="en-US" sz="2500" b="1" dirty="0" smtClean="0">
              <a:solidFill>
                <a:schemeClr val="bg1"/>
              </a:solidFill>
              <a:latin typeface="Times New Roman" panose="02020603050405020304" pitchFamily="18" charset="0"/>
              <a:cs typeface="Times New Roman" panose="02020603050405020304" pitchFamily="18" charset="0"/>
            </a:endParaRPr>
          </a:p>
          <a:p>
            <a:pPr algn="ctr"/>
            <a:r>
              <a:rPr lang="en-US" sz="2500" b="1" dirty="0" smtClean="0">
                <a:solidFill>
                  <a:schemeClr val="bg1"/>
                </a:solidFill>
                <a:latin typeface="Times New Roman" panose="02020603050405020304" pitchFamily="18" charset="0"/>
                <a:cs typeface="Times New Roman" panose="02020603050405020304" pitchFamily="18" charset="0"/>
              </a:rPr>
              <a:t>Need some Money ? Looking for a Bank nearby ? </a:t>
            </a:r>
          </a:p>
          <a:p>
            <a:pPr algn="ctr"/>
            <a:r>
              <a:rPr lang="en-US" sz="2500" b="1" dirty="0" smtClean="0">
                <a:ln/>
                <a:solidFill>
                  <a:schemeClr val="bg1"/>
                </a:solidFill>
                <a:latin typeface="Times New Roman" panose="02020603050405020304" pitchFamily="18" charset="0"/>
                <a:cs typeface="Times New Roman" panose="02020603050405020304" pitchFamily="18" charset="0"/>
              </a:rPr>
              <a:t>No Problem! </a:t>
            </a:r>
            <a:endParaRPr lang="en-US" sz="2500" b="1" dirty="0">
              <a:ln/>
              <a:solidFill>
                <a:schemeClr val="bg1"/>
              </a:solidFill>
              <a:latin typeface="Times New Roman" panose="02020603050405020304" pitchFamily="18" charset="0"/>
              <a:cs typeface="Times New Roman" panose="02020603050405020304" pitchFamily="18" charset="0"/>
            </a:endParaRPr>
          </a:p>
        </p:txBody>
      </p:sp>
      <p:pic>
        <p:nvPicPr>
          <p:cNvPr id="3074" name="Picture 2" descr="C:\Users\mridul\Desktop\Data Gov hack pictures\Screenshot_20171007-171314.jpg"/>
          <p:cNvPicPr>
            <a:picLocks noChangeAspect="1" noChangeArrowheads="1"/>
          </p:cNvPicPr>
          <p:nvPr/>
        </p:nvPicPr>
        <p:blipFill>
          <a:blip r:embed="rId2" cstate="print"/>
          <a:srcRect/>
          <a:stretch>
            <a:fillRect/>
          </a:stretch>
        </p:blipFill>
        <p:spPr bwMode="auto">
          <a:xfrm>
            <a:off x="1645227" y="1236133"/>
            <a:ext cx="3162300" cy="5621867"/>
          </a:xfrm>
          <a:prstGeom prst="rect">
            <a:avLst/>
          </a:prstGeom>
          <a:noFill/>
        </p:spPr>
      </p:pic>
      <p:sp>
        <p:nvSpPr>
          <p:cNvPr id="6" name="TextBox 5"/>
          <p:cNvSpPr txBox="1"/>
          <p:nvPr/>
        </p:nvSpPr>
        <p:spPr>
          <a:xfrm>
            <a:off x="6816436" y="2175164"/>
            <a:ext cx="4527839" cy="3785652"/>
          </a:xfrm>
          <a:prstGeom prst="rect">
            <a:avLst/>
          </a:prstGeom>
          <a:noFill/>
        </p:spPr>
        <p:txBody>
          <a:bodyPr wrap="square" rtlCol="0">
            <a:spAutoFit/>
          </a:bodyPr>
          <a:lstStyle/>
          <a:p>
            <a:r>
              <a:rPr lang="en-US" sz="4000" b="1" dirty="0" smtClean="0">
                <a:latin typeface="Century Gothic" pitchFamily="34" charset="0"/>
              </a:rPr>
              <a:t>And Voila! </a:t>
            </a:r>
          </a:p>
          <a:p>
            <a:r>
              <a:rPr lang="en-US" sz="4000" b="1" dirty="0" smtClean="0">
                <a:latin typeface="Century Gothic" pitchFamily="34" charset="0"/>
              </a:rPr>
              <a:t>You have found the navigation to the bank from your current location!</a:t>
            </a:r>
            <a:endParaRPr lang="en-US" sz="4000" b="1" dirty="0">
              <a:latin typeface="Century Gothic" pitchFamily="34" charset="0"/>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197735" y="-1151352"/>
            <a:ext cx="9750512" cy="225971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smtClean="0">
              <a:solidFill>
                <a:schemeClr val="bg1"/>
              </a:solidFill>
              <a:latin typeface="Times New Roman" panose="02020603050405020304" pitchFamily="18" charset="0"/>
              <a:cs typeface="Times New Roman" panose="02020603050405020304" pitchFamily="18" charset="0"/>
            </a:endParaRPr>
          </a:p>
          <a:p>
            <a:pPr algn="ctr"/>
            <a:endParaRPr lang="en-US" sz="2500" b="1" dirty="0" smtClean="0">
              <a:solidFill>
                <a:schemeClr val="bg1"/>
              </a:solidFill>
              <a:latin typeface="Times New Roman" panose="02020603050405020304" pitchFamily="18" charset="0"/>
              <a:cs typeface="Times New Roman" panose="02020603050405020304" pitchFamily="18" charset="0"/>
            </a:endParaRPr>
          </a:p>
          <a:p>
            <a:pPr algn="ctr"/>
            <a:endParaRPr lang="en-US" sz="3200" b="1" dirty="0" smtClean="0">
              <a:solidFill>
                <a:schemeClr val="bg1"/>
              </a:solidFill>
              <a:latin typeface="Times New Roman" panose="02020603050405020304" pitchFamily="18" charset="0"/>
              <a:cs typeface="Times New Roman" panose="02020603050405020304" pitchFamily="18" charset="0"/>
            </a:endParaRPr>
          </a:p>
          <a:p>
            <a:pPr algn="ctr"/>
            <a:r>
              <a:rPr lang="en-US" sz="3200" b="1" dirty="0" smtClean="0">
                <a:solidFill>
                  <a:schemeClr val="bg1"/>
                </a:solidFill>
                <a:latin typeface="Times New Roman" panose="02020603050405020304" pitchFamily="18" charset="0"/>
                <a:cs typeface="Times New Roman" panose="02020603050405020304" pitchFamily="18" charset="0"/>
              </a:rPr>
              <a:t>If you’re new, you’ll be looted!</a:t>
            </a:r>
          </a:p>
          <a:p>
            <a:pPr algn="ctr"/>
            <a:r>
              <a:rPr lang="en-US" sz="3200" b="1" dirty="0" smtClean="0">
                <a:ln/>
                <a:solidFill>
                  <a:schemeClr val="bg1"/>
                </a:solidFill>
                <a:latin typeface="Times New Roman" panose="02020603050405020304" pitchFamily="18" charset="0"/>
                <a:cs typeface="Times New Roman" panose="02020603050405020304" pitchFamily="18" charset="0"/>
              </a:rPr>
              <a:t>Know your fare..</a:t>
            </a:r>
            <a:endParaRPr lang="en-US" sz="3200" b="1" dirty="0">
              <a:ln/>
              <a:solidFill>
                <a:schemeClr val="bg1"/>
              </a:solidFill>
              <a:latin typeface="Times New Roman" panose="02020603050405020304" pitchFamily="18" charset="0"/>
              <a:cs typeface="Times New Roman" panose="02020603050405020304" pitchFamily="18" charset="0"/>
            </a:endParaRPr>
          </a:p>
        </p:txBody>
      </p:sp>
      <p:pic>
        <p:nvPicPr>
          <p:cNvPr id="23554" name="Picture 2" descr="C:\Users\mridul\Desktop\Data Gov hack pictures\WhatsApp Image 2017-10-07 at 11.37.41 PM.jpeg"/>
          <p:cNvPicPr>
            <a:picLocks noChangeAspect="1" noChangeArrowheads="1"/>
          </p:cNvPicPr>
          <p:nvPr/>
        </p:nvPicPr>
        <p:blipFill>
          <a:blip r:embed="rId2" cstate="print"/>
          <a:srcRect/>
          <a:stretch>
            <a:fillRect/>
          </a:stretch>
        </p:blipFill>
        <p:spPr bwMode="auto">
          <a:xfrm>
            <a:off x="3325052" y="1215351"/>
            <a:ext cx="2854062" cy="5073887"/>
          </a:xfrm>
          <a:prstGeom prst="rect">
            <a:avLst/>
          </a:prstGeom>
          <a:noFill/>
        </p:spPr>
      </p:pic>
      <p:sp>
        <p:nvSpPr>
          <p:cNvPr id="12" name="Rounded Rectangle 11"/>
          <p:cNvSpPr/>
          <p:nvPr/>
        </p:nvSpPr>
        <p:spPr>
          <a:xfrm>
            <a:off x="138516" y="1607127"/>
            <a:ext cx="3006436"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Enter the Source of Journey</a:t>
            </a:r>
            <a:endParaRPr lang="en-US" sz="2000" b="1" dirty="0">
              <a:solidFill>
                <a:schemeClr val="tx1"/>
              </a:solidFill>
            </a:endParaRPr>
          </a:p>
        </p:txBody>
      </p:sp>
      <p:sp>
        <p:nvSpPr>
          <p:cNvPr id="13" name="Rounded Rectangle 12"/>
          <p:cNvSpPr/>
          <p:nvPr/>
        </p:nvSpPr>
        <p:spPr>
          <a:xfrm>
            <a:off x="138515" y="2784763"/>
            <a:ext cx="3006436"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Enter the Destination</a:t>
            </a:r>
            <a:endParaRPr lang="en-US" b="1" dirty="0">
              <a:solidFill>
                <a:schemeClr val="tx1"/>
              </a:solidFill>
            </a:endParaRPr>
          </a:p>
        </p:txBody>
      </p:sp>
      <p:sp>
        <p:nvSpPr>
          <p:cNvPr id="14" name="Rounded Rectangle 13"/>
          <p:cNvSpPr/>
          <p:nvPr/>
        </p:nvSpPr>
        <p:spPr>
          <a:xfrm>
            <a:off x="193936" y="3934692"/>
            <a:ext cx="3006436"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Select the commute method</a:t>
            </a:r>
            <a:endParaRPr lang="en-US" b="1" dirty="0">
              <a:solidFill>
                <a:schemeClr val="tx1"/>
              </a:solidFill>
            </a:endParaRPr>
          </a:p>
        </p:txBody>
      </p:sp>
      <p:sp>
        <p:nvSpPr>
          <p:cNvPr id="15" name="Rounded Rectangle 14"/>
          <p:cNvSpPr/>
          <p:nvPr/>
        </p:nvSpPr>
        <p:spPr>
          <a:xfrm>
            <a:off x="221647" y="5112328"/>
            <a:ext cx="3006436"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Get the Basic/Standard Fare </a:t>
            </a:r>
          </a:p>
          <a:p>
            <a:pPr algn="ctr"/>
            <a:r>
              <a:rPr lang="en-US" b="1" dirty="0" smtClean="0">
                <a:solidFill>
                  <a:schemeClr val="tx1"/>
                </a:solidFill>
              </a:rPr>
              <a:t>*No surge Pricing*</a:t>
            </a:r>
            <a:endParaRPr lang="en-US" b="1" dirty="0">
              <a:solidFill>
                <a:schemeClr val="tx1"/>
              </a:solidFill>
            </a:endParaRPr>
          </a:p>
        </p:txBody>
      </p:sp>
      <p:sp>
        <p:nvSpPr>
          <p:cNvPr id="16" name="Down Arrow 15"/>
          <p:cNvSpPr/>
          <p:nvPr/>
        </p:nvSpPr>
        <p:spPr>
          <a:xfrm>
            <a:off x="1454698" y="2382982"/>
            <a:ext cx="249382" cy="4156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1468552" y="3532909"/>
            <a:ext cx="249382" cy="4156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1482408" y="4710546"/>
            <a:ext cx="249382" cy="4156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555" name="Picture 3" descr="C:\Users\mridul\Desktop\Data Gov hack pictures\WhatsApp Image 2017-10-07 at 11.37.46 PM.jpeg"/>
          <p:cNvPicPr>
            <a:picLocks noChangeAspect="1" noChangeArrowheads="1"/>
          </p:cNvPicPr>
          <p:nvPr/>
        </p:nvPicPr>
        <p:blipFill>
          <a:blip r:embed="rId3" cstate="print"/>
          <a:srcRect/>
          <a:stretch>
            <a:fillRect/>
          </a:stretch>
        </p:blipFill>
        <p:spPr bwMode="auto">
          <a:xfrm>
            <a:off x="6296872" y="1170708"/>
            <a:ext cx="2880360" cy="5120640"/>
          </a:xfrm>
          <a:prstGeom prst="rect">
            <a:avLst/>
          </a:prstGeom>
          <a:noFill/>
        </p:spPr>
      </p:pic>
      <p:pic>
        <p:nvPicPr>
          <p:cNvPr id="23557" name="Picture 5" descr="C:\Users\mridul\Desktop\Data Gov hack pictures\WhatsApp Image 2017-10-07 at 11.37.46 PM(1).jpeg"/>
          <p:cNvPicPr>
            <a:picLocks noChangeAspect="1" noChangeArrowheads="1"/>
          </p:cNvPicPr>
          <p:nvPr/>
        </p:nvPicPr>
        <p:blipFill>
          <a:blip r:embed="rId4" cstate="print"/>
          <a:srcRect/>
          <a:stretch>
            <a:fillRect/>
          </a:stretch>
        </p:blipFill>
        <p:spPr bwMode="auto">
          <a:xfrm>
            <a:off x="9256220" y="1156853"/>
            <a:ext cx="2880360" cy="5120640"/>
          </a:xfrm>
          <a:prstGeom prst="rect">
            <a:avLst/>
          </a:prstGeom>
          <a:noFill/>
        </p:spPr>
      </p:pic>
      <p:sp>
        <p:nvSpPr>
          <p:cNvPr id="23" name="TextBox 22"/>
          <p:cNvSpPr txBox="1"/>
          <p:nvPr/>
        </p:nvSpPr>
        <p:spPr>
          <a:xfrm>
            <a:off x="3061867" y="6262242"/>
            <a:ext cx="5860387" cy="646331"/>
          </a:xfrm>
          <a:prstGeom prst="rect">
            <a:avLst/>
          </a:prstGeom>
          <a:noFill/>
        </p:spPr>
        <p:txBody>
          <a:bodyPr wrap="none" rtlCol="0">
            <a:spAutoFit/>
          </a:bodyPr>
          <a:lstStyle/>
          <a:p>
            <a:r>
              <a:rPr lang="en-US" sz="3600" b="1" dirty="0" smtClean="0"/>
              <a:t>No! It’s not like </a:t>
            </a:r>
            <a:r>
              <a:rPr lang="en-US" sz="3600" b="1" dirty="0" err="1" smtClean="0"/>
              <a:t>Uber</a:t>
            </a:r>
            <a:r>
              <a:rPr lang="en-US" sz="3600" b="1" dirty="0" smtClean="0"/>
              <a:t> and Ola.</a:t>
            </a:r>
            <a:endParaRPr lang="en-US" sz="36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725</Words>
  <Application>Microsoft Office PowerPoint</Application>
  <PresentationFormat>Custom</PresentationFormat>
  <Paragraphs>131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      Problem Statement</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skcable-pc</dc:creator>
  <cp:lastModifiedBy>Mridul Advani</cp:lastModifiedBy>
  <cp:revision>58</cp:revision>
  <dcterms:created xsi:type="dcterms:W3CDTF">2017-10-07T06:09:27Z</dcterms:created>
  <dcterms:modified xsi:type="dcterms:W3CDTF">2017-10-08T00:17:24Z</dcterms:modified>
</cp:coreProperties>
</file>