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62" r:id="rId3"/>
    <p:sldId id="256" r:id="rId4"/>
    <p:sldId id="257" r:id="rId5"/>
    <p:sldId id="259" r:id="rId6"/>
    <p:sldId id="261"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0" autoAdjust="0"/>
    <p:restoredTop sz="94660"/>
  </p:normalViewPr>
  <p:slideViewPr>
    <p:cSldViewPr snapToGrid="0">
      <p:cViewPr varScale="1">
        <p:scale>
          <a:sx n="82" d="100"/>
          <a:sy n="82" d="100"/>
        </p:scale>
        <p:origin x="78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36FB0B-AAC3-4954-9507-4D3165FF8B22}" type="datetimeFigureOut">
              <a:rPr lang="en-IN" smtClean="0"/>
              <a:t>14-02-2024</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7331DC77-6858-48C0-9289-D6BCC690E67A}"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5566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36FB0B-AAC3-4954-9507-4D3165FF8B22}"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1DC77-6858-48C0-9289-D6BCC690E67A}"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836594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36FB0B-AAC3-4954-9507-4D3165FF8B22}"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1DC77-6858-48C0-9289-D6BCC690E67A}"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95604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FD36FB0B-AAC3-4954-9507-4D3165FF8B22}" type="datetimeFigureOut">
              <a:rPr lang="en-IN" smtClean="0"/>
              <a:t>14-02-2024</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7331DC77-6858-48C0-9289-D6BCC690E67A}"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5491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D36FB0B-AAC3-4954-9507-4D3165FF8B22}"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1DC77-6858-48C0-9289-D6BCC690E67A}"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46041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36FB0B-AAC3-4954-9507-4D3165FF8B22}" type="datetimeFigureOut">
              <a:rPr lang="en-IN" smtClean="0"/>
              <a:t>14-02-2024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31DC77-6858-48C0-9289-D6BCC690E67A}"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68365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36FB0B-AAC3-4954-9507-4D3165FF8B22}" type="datetimeFigureOut">
              <a:rPr lang="en-IN" smtClean="0"/>
              <a:t>14-02-2024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31DC77-6858-48C0-9289-D6BCC690E67A}"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20639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36FB0B-AAC3-4954-9507-4D3165FF8B22}" type="datetimeFigureOut">
              <a:rPr lang="en-IN" smtClean="0"/>
              <a:t>14-02-2024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31DC77-6858-48C0-9289-D6BCC690E67A}"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69016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36FB0B-AAC3-4954-9507-4D3165FF8B22}" type="datetimeFigureOut">
              <a:rPr lang="en-IN" smtClean="0"/>
              <a:t>14-02-2024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31DC77-6858-48C0-9289-D6BCC690E67A}" type="slidenum">
              <a:rPr lang="en-IN" smtClean="0"/>
              <a:t>‹#›</a:t>
            </a:fld>
            <a:endParaRPr lang="en-IN"/>
          </a:p>
        </p:txBody>
      </p:sp>
    </p:spTree>
    <p:extLst>
      <p:ext uri="{BB962C8B-B14F-4D97-AF65-F5344CB8AC3E}">
        <p14:creationId xmlns:p14="http://schemas.microsoft.com/office/powerpoint/2010/main" val="1351735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36FB0B-AAC3-4954-9507-4D3165FF8B22}" type="datetimeFigureOut">
              <a:rPr lang="en-IN" smtClean="0"/>
              <a:t>14-02-2024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31DC77-6858-48C0-9289-D6BCC690E67A}"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16685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FD36FB0B-AAC3-4954-9507-4D3165FF8B22}" type="datetimeFigureOut">
              <a:rPr lang="en-IN" smtClean="0"/>
              <a:t>14-02-2024</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7331DC77-6858-48C0-9289-D6BCC690E67A}"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147199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D36FB0B-AAC3-4954-9507-4D3165FF8B22}" type="datetimeFigureOut">
              <a:rPr lang="en-IN" smtClean="0"/>
              <a:t>14-02-2024</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7331DC77-6858-48C0-9289-D6BCC690E67A}" type="slidenum">
              <a:rPr lang="en-IN" smtClean="0"/>
              <a:t>‹#›</a:t>
            </a:fld>
            <a:endParaRPr lang="en-IN"/>
          </a:p>
        </p:txBody>
      </p:sp>
    </p:spTree>
    <p:extLst>
      <p:ext uri="{BB962C8B-B14F-4D97-AF65-F5344CB8AC3E}">
        <p14:creationId xmlns:p14="http://schemas.microsoft.com/office/powerpoint/2010/main" val="26683600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D18BF6-0051-F3C3-ECB4-BDBAC4C2044A}"/>
              </a:ext>
            </a:extLst>
          </p:cNvPr>
          <p:cNvSpPr txBox="1"/>
          <p:nvPr/>
        </p:nvSpPr>
        <p:spPr>
          <a:xfrm>
            <a:off x="417201" y="2953918"/>
            <a:ext cx="11357597" cy="1200329"/>
          </a:xfrm>
          <a:prstGeom prst="rect">
            <a:avLst/>
          </a:prstGeom>
          <a:noFill/>
        </p:spPr>
        <p:txBody>
          <a:bodyPr wrap="none" rtlCol="0">
            <a:spAutoFit/>
          </a:bodyPr>
          <a:lstStyle/>
          <a:p>
            <a:pPr algn="ctr"/>
            <a:r>
              <a:rPr lang="en-IN" sz="3600" dirty="0">
                <a:effectLst>
                  <a:glow rad="101600">
                    <a:schemeClr val="accent6">
                      <a:satMod val="175000"/>
                      <a:alpha val="40000"/>
                    </a:schemeClr>
                  </a:glow>
                </a:effectLst>
              </a:rPr>
              <a:t>GROUP 4: SPACE WEATHERING ON AIRLESS BODIES</a:t>
            </a:r>
          </a:p>
          <a:p>
            <a:pPr algn="ctr"/>
            <a:r>
              <a:rPr lang="en-IN" dirty="0"/>
              <a:t>SECTION 7: SPACE WEATHERING ON THE MOONS OF MARS</a:t>
            </a:r>
          </a:p>
          <a:p>
            <a:pPr algn="ctr"/>
            <a:r>
              <a:rPr lang="en-IN" dirty="0"/>
              <a:t>SECTION 8: DISCUSSION AND INTEGRATION</a:t>
            </a:r>
          </a:p>
        </p:txBody>
      </p:sp>
      <p:sp>
        <p:nvSpPr>
          <p:cNvPr id="4" name="TextBox 3">
            <a:extLst>
              <a:ext uri="{FF2B5EF4-FFF2-40B4-BE49-F238E27FC236}">
                <a16:creationId xmlns:a16="http://schemas.microsoft.com/office/drawing/2014/main" id="{525C756A-7D41-20E3-C497-244CFCB97E7A}"/>
              </a:ext>
            </a:extLst>
          </p:cNvPr>
          <p:cNvSpPr txBox="1"/>
          <p:nvPr/>
        </p:nvSpPr>
        <p:spPr>
          <a:xfrm>
            <a:off x="5127640" y="5038530"/>
            <a:ext cx="1675459" cy="646331"/>
          </a:xfrm>
          <a:prstGeom prst="rect">
            <a:avLst/>
          </a:prstGeom>
          <a:noFill/>
        </p:spPr>
        <p:txBody>
          <a:bodyPr wrap="none" rtlCol="0">
            <a:spAutoFit/>
          </a:bodyPr>
          <a:lstStyle/>
          <a:p>
            <a:pPr algn="ctr"/>
            <a:r>
              <a:rPr lang="en-IN" dirty="0"/>
              <a:t>SHEFALI KURIL</a:t>
            </a:r>
          </a:p>
          <a:p>
            <a:pPr algn="ctr"/>
            <a:r>
              <a:rPr lang="en-IN" dirty="0"/>
              <a:t> 231230013</a:t>
            </a:r>
          </a:p>
        </p:txBody>
      </p:sp>
      <p:sp>
        <p:nvSpPr>
          <p:cNvPr id="5" name="TextBox 4">
            <a:extLst>
              <a:ext uri="{FF2B5EF4-FFF2-40B4-BE49-F238E27FC236}">
                <a16:creationId xmlns:a16="http://schemas.microsoft.com/office/drawing/2014/main" id="{C6410014-E2DF-5D9A-EEB4-780BCACCE2ED}"/>
              </a:ext>
            </a:extLst>
          </p:cNvPr>
          <p:cNvSpPr txBox="1"/>
          <p:nvPr/>
        </p:nvSpPr>
        <p:spPr>
          <a:xfrm>
            <a:off x="2336011" y="1860576"/>
            <a:ext cx="7258718" cy="584775"/>
          </a:xfrm>
          <a:prstGeom prst="rect">
            <a:avLst/>
          </a:prstGeom>
          <a:noFill/>
        </p:spPr>
        <p:txBody>
          <a:bodyPr wrap="none" rtlCol="0">
            <a:spAutoFit/>
          </a:bodyPr>
          <a:lstStyle/>
          <a:p>
            <a:r>
              <a:rPr lang="en-IN" sz="3200" dirty="0"/>
              <a:t>ES661: PLANETARY REMOTE SENSING</a:t>
            </a:r>
          </a:p>
        </p:txBody>
      </p:sp>
      <p:pic>
        <p:nvPicPr>
          <p:cNvPr id="6" name="Graphic 5">
            <a:extLst>
              <a:ext uri="{FF2B5EF4-FFF2-40B4-BE49-F238E27FC236}">
                <a16:creationId xmlns:a16="http://schemas.microsoft.com/office/drawing/2014/main" id="{3072C5C5-1636-2C30-3377-AA3BECAD91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13175" y="233261"/>
            <a:ext cx="6165647" cy="1118748"/>
          </a:xfrm>
          <a:prstGeom prst="rect">
            <a:avLst/>
          </a:prstGeom>
        </p:spPr>
      </p:pic>
    </p:spTree>
    <p:extLst>
      <p:ext uri="{BB962C8B-B14F-4D97-AF65-F5344CB8AC3E}">
        <p14:creationId xmlns:p14="http://schemas.microsoft.com/office/powerpoint/2010/main" val="3994657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0F2BB9-575D-9A43-7F22-A91E31187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300" y="759072"/>
            <a:ext cx="4908688" cy="2819074"/>
          </a:xfrm>
          <a:prstGeom prst="rect">
            <a:avLst/>
          </a:prstGeom>
        </p:spPr>
      </p:pic>
      <p:sp>
        <p:nvSpPr>
          <p:cNvPr id="4" name="TextBox 3">
            <a:extLst>
              <a:ext uri="{FF2B5EF4-FFF2-40B4-BE49-F238E27FC236}">
                <a16:creationId xmlns:a16="http://schemas.microsoft.com/office/drawing/2014/main" id="{EB14C1F7-6AC9-6BEB-9497-2A816FDBA554}"/>
              </a:ext>
            </a:extLst>
          </p:cNvPr>
          <p:cNvSpPr txBox="1"/>
          <p:nvPr/>
        </p:nvSpPr>
        <p:spPr>
          <a:xfrm>
            <a:off x="2840461" y="66604"/>
            <a:ext cx="6511078" cy="800219"/>
          </a:xfrm>
          <a:prstGeom prst="rect">
            <a:avLst/>
          </a:prstGeom>
          <a:noFill/>
        </p:spPr>
        <p:txBody>
          <a:bodyPr wrap="none" rtlCol="0">
            <a:sp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Space Weathering on the Moons of Mars</a:t>
            </a:r>
            <a:r>
              <a:rPr lang="en-US" sz="2800" dirty="0">
                <a:latin typeface="Times New Roman" panose="02020603050405020304" pitchFamily="18" charset="0"/>
                <a:cs typeface="Times New Roman" panose="02020603050405020304" pitchFamily="18" charset="0"/>
              </a:rPr>
              <a:t> </a:t>
            </a:r>
            <a:br>
              <a:rPr lang="en-US" dirty="0"/>
            </a:br>
            <a:endParaRPr lang="en-IN" dirty="0"/>
          </a:p>
        </p:txBody>
      </p:sp>
      <p:pic>
        <p:nvPicPr>
          <p:cNvPr id="12" name="Picture 11">
            <a:extLst>
              <a:ext uri="{FF2B5EF4-FFF2-40B4-BE49-F238E27FC236}">
                <a16:creationId xmlns:a16="http://schemas.microsoft.com/office/drawing/2014/main" id="{5A07EDC2-8484-2F18-68B4-33461EDEF7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935" y="3318663"/>
            <a:ext cx="4318000" cy="3472733"/>
          </a:xfrm>
          <a:prstGeom prst="rect">
            <a:avLst/>
          </a:prstGeom>
        </p:spPr>
      </p:pic>
      <p:sp>
        <p:nvSpPr>
          <p:cNvPr id="14" name="TextBox 13">
            <a:extLst>
              <a:ext uri="{FF2B5EF4-FFF2-40B4-BE49-F238E27FC236}">
                <a16:creationId xmlns:a16="http://schemas.microsoft.com/office/drawing/2014/main" id="{F0C23AC0-F932-0226-D0A5-472751E0D270}"/>
              </a:ext>
            </a:extLst>
          </p:cNvPr>
          <p:cNvSpPr txBox="1"/>
          <p:nvPr/>
        </p:nvSpPr>
        <p:spPr>
          <a:xfrm>
            <a:off x="8222036" y="3764874"/>
            <a:ext cx="2825035" cy="1477328"/>
          </a:xfrm>
          <a:prstGeom prst="rect">
            <a:avLst/>
          </a:prstGeom>
          <a:noFill/>
        </p:spPr>
        <p:txBody>
          <a:bodyPr wrap="square">
            <a:spAutoFit/>
          </a:bodyPr>
          <a:lstStyle/>
          <a:p>
            <a:r>
              <a:rPr lang="en-IN" sz="1800" kern="0" dirty="0">
                <a:solidFill>
                  <a:srgbClr val="0D0D0D"/>
                </a:solidFill>
                <a:effectLst/>
                <a:latin typeface="Segoe UI" panose="020B0502040204020203" pitchFamily="34" charset="0"/>
                <a:ea typeface="Times New Roman" panose="02020603050405020304" pitchFamily="18" charset="0"/>
              </a:rPr>
              <a:t>Are these moons captured </a:t>
            </a:r>
          </a:p>
          <a:p>
            <a:r>
              <a:rPr lang="en-IN" sz="1800" kern="0" dirty="0">
                <a:solidFill>
                  <a:srgbClr val="0D0D0D"/>
                </a:solidFill>
                <a:effectLst/>
                <a:latin typeface="Segoe UI" panose="020B0502040204020203" pitchFamily="34" charset="0"/>
                <a:ea typeface="Times New Roman" panose="02020603050405020304" pitchFamily="18" charset="0"/>
              </a:rPr>
              <a:t>asteroids or related to </a:t>
            </a:r>
          </a:p>
          <a:p>
            <a:r>
              <a:rPr lang="en-IN" sz="1800" kern="0" dirty="0">
                <a:solidFill>
                  <a:srgbClr val="0D0D0D"/>
                </a:solidFill>
                <a:effectLst/>
                <a:latin typeface="Segoe UI" panose="020B0502040204020203" pitchFamily="34" charset="0"/>
                <a:ea typeface="Times New Roman" panose="02020603050405020304" pitchFamily="18" charset="0"/>
              </a:rPr>
              <a:t>Mars through debris </a:t>
            </a:r>
          </a:p>
          <a:p>
            <a:r>
              <a:rPr lang="en-IN" sz="1800" kern="0" dirty="0">
                <a:solidFill>
                  <a:srgbClr val="0D0D0D"/>
                </a:solidFill>
                <a:effectLst/>
                <a:latin typeface="Segoe UI" panose="020B0502040204020203" pitchFamily="34" charset="0"/>
                <a:ea typeface="Times New Roman" panose="02020603050405020304" pitchFamily="18" charset="0"/>
              </a:rPr>
              <a:t>accretion?</a:t>
            </a:r>
            <a:endParaRPr lang="en-IN" dirty="0"/>
          </a:p>
        </p:txBody>
      </p:sp>
      <p:sp>
        <p:nvSpPr>
          <p:cNvPr id="2" name="TextBox 1">
            <a:extLst>
              <a:ext uri="{FF2B5EF4-FFF2-40B4-BE49-F238E27FC236}">
                <a16:creationId xmlns:a16="http://schemas.microsoft.com/office/drawing/2014/main" id="{C9091C38-91E7-25F3-55CC-1FB9F565AA43}"/>
              </a:ext>
            </a:extLst>
          </p:cNvPr>
          <p:cNvSpPr txBox="1"/>
          <p:nvPr/>
        </p:nvSpPr>
        <p:spPr>
          <a:xfrm>
            <a:off x="1800809" y="3634069"/>
            <a:ext cx="2789546" cy="276999"/>
          </a:xfrm>
          <a:prstGeom prst="rect">
            <a:avLst/>
          </a:prstGeom>
          <a:noFill/>
        </p:spPr>
        <p:txBody>
          <a:bodyPr wrap="none" rtlCol="0">
            <a:spAutoFit/>
          </a:bodyPr>
          <a:lstStyle/>
          <a:p>
            <a:r>
              <a:rPr lang="en-IN" sz="1200" dirty="0"/>
              <a:t>Fig 1: most enigmatic airless bodies</a:t>
            </a:r>
          </a:p>
        </p:txBody>
      </p:sp>
      <p:sp>
        <p:nvSpPr>
          <p:cNvPr id="6" name="Rectangle: Rounded Corners 5">
            <a:extLst>
              <a:ext uri="{FF2B5EF4-FFF2-40B4-BE49-F238E27FC236}">
                <a16:creationId xmlns:a16="http://schemas.microsoft.com/office/drawing/2014/main" id="{4B427EC8-0BC6-8DD8-71F6-8241C8D51AD4}"/>
              </a:ext>
            </a:extLst>
          </p:cNvPr>
          <p:cNvSpPr/>
          <p:nvPr/>
        </p:nvSpPr>
        <p:spPr>
          <a:xfrm>
            <a:off x="6984330" y="866823"/>
            <a:ext cx="3917921" cy="22640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800" kern="0" dirty="0">
                <a:solidFill>
                  <a:srgbClr val="0D0D0D"/>
                </a:solidFill>
                <a:effectLst/>
                <a:latin typeface="Segoe UI" panose="020B0502040204020203" pitchFamily="34" charset="0"/>
                <a:ea typeface="Times New Roman" panose="02020603050405020304" pitchFamily="18" charset="0"/>
              </a:rPr>
              <a:t>Phobos is better studied than Deimos, but data is limited in coverage, resolution, and spectral details.</a:t>
            </a:r>
            <a:endParaRPr lang="en-IN" dirty="0"/>
          </a:p>
          <a:p>
            <a:pPr algn="ctr"/>
            <a:endParaRPr lang="en-IN" dirty="0"/>
          </a:p>
        </p:txBody>
      </p:sp>
      <p:sp>
        <p:nvSpPr>
          <p:cNvPr id="8" name="Rectangle: Rounded Corners 7">
            <a:extLst>
              <a:ext uri="{FF2B5EF4-FFF2-40B4-BE49-F238E27FC236}">
                <a16:creationId xmlns:a16="http://schemas.microsoft.com/office/drawing/2014/main" id="{7334E616-163C-A630-747B-27AC7AA776C2}"/>
              </a:ext>
            </a:extLst>
          </p:cNvPr>
          <p:cNvSpPr/>
          <p:nvPr/>
        </p:nvSpPr>
        <p:spPr>
          <a:xfrm>
            <a:off x="1516846" y="4270614"/>
            <a:ext cx="3816220" cy="22393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800" kern="0" dirty="0">
                <a:solidFill>
                  <a:srgbClr val="0D0D0D"/>
                </a:solidFill>
                <a:effectLst/>
                <a:latin typeface="Segoe UI" panose="020B0502040204020203" pitchFamily="34" charset="0"/>
                <a:ea typeface="Times New Roman" panose="02020603050405020304" pitchFamily="18" charset="0"/>
              </a:rPr>
              <a:t>Limited data on these moons, with more focus on the Mars-facing side of Phobos</a:t>
            </a:r>
            <a:endParaRPr lang="en-IN" dirty="0"/>
          </a:p>
          <a:p>
            <a:pPr algn="ctr"/>
            <a:endParaRPr lang="en-IN" dirty="0"/>
          </a:p>
        </p:txBody>
      </p:sp>
    </p:spTree>
    <p:extLst>
      <p:ext uri="{BB962C8B-B14F-4D97-AF65-F5344CB8AC3E}">
        <p14:creationId xmlns:p14="http://schemas.microsoft.com/office/powerpoint/2010/main" val="58128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471561-DC9A-4855-639D-BEB27DB49EAE}"/>
              </a:ext>
            </a:extLst>
          </p:cNvPr>
          <p:cNvPicPr>
            <a:picLocks noChangeAspect="1"/>
          </p:cNvPicPr>
          <p:nvPr/>
        </p:nvPicPr>
        <p:blipFill>
          <a:blip r:embed="rId2"/>
          <a:stretch>
            <a:fillRect/>
          </a:stretch>
        </p:blipFill>
        <p:spPr>
          <a:xfrm>
            <a:off x="3619399" y="901013"/>
            <a:ext cx="4112572" cy="5084515"/>
          </a:xfrm>
          <a:prstGeom prst="rect">
            <a:avLst/>
          </a:prstGeom>
        </p:spPr>
      </p:pic>
      <p:sp>
        <p:nvSpPr>
          <p:cNvPr id="7" name="Oval 6">
            <a:extLst>
              <a:ext uri="{FF2B5EF4-FFF2-40B4-BE49-F238E27FC236}">
                <a16:creationId xmlns:a16="http://schemas.microsoft.com/office/drawing/2014/main" id="{DE13004B-03E0-64CD-B5FE-CCC65EE10E52}"/>
              </a:ext>
            </a:extLst>
          </p:cNvPr>
          <p:cNvSpPr/>
          <p:nvPr/>
        </p:nvSpPr>
        <p:spPr>
          <a:xfrm>
            <a:off x="3754794" y="1627946"/>
            <a:ext cx="1133689" cy="160568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sz="1600" b="1" dirty="0">
              <a:latin typeface="Times New Roman" panose="02020603050405020304" pitchFamily="18" charset="0"/>
              <a:cs typeface="Times New Roman" panose="02020603050405020304" pitchFamily="18" charset="0"/>
            </a:endParaRPr>
          </a:p>
        </p:txBody>
      </p:sp>
      <p:cxnSp>
        <p:nvCxnSpPr>
          <p:cNvPr id="9" name="Connector: Curved 8">
            <a:extLst>
              <a:ext uri="{FF2B5EF4-FFF2-40B4-BE49-F238E27FC236}">
                <a16:creationId xmlns:a16="http://schemas.microsoft.com/office/drawing/2014/main" id="{D2020922-A6A0-9AF6-CE28-622D4E5E2E26}"/>
              </a:ext>
            </a:extLst>
          </p:cNvPr>
          <p:cNvCxnSpPr>
            <a:cxnSpLocks/>
            <a:stCxn id="7" idx="2"/>
          </p:cNvCxnSpPr>
          <p:nvPr/>
        </p:nvCxnSpPr>
        <p:spPr>
          <a:xfrm rot="10800000">
            <a:off x="3068451" y="1848338"/>
            <a:ext cx="686344" cy="582451"/>
          </a:xfrm>
          <a:prstGeom prst="curvedConnector3">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A69087AF-E1D9-DBAB-C996-36ACB5384A4F}"/>
              </a:ext>
            </a:extLst>
          </p:cNvPr>
          <p:cNvSpPr txBox="1"/>
          <p:nvPr/>
        </p:nvSpPr>
        <p:spPr>
          <a:xfrm>
            <a:off x="1102415" y="1704733"/>
            <a:ext cx="1968271"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defTabSz="612648"/>
            <a:r>
              <a:rPr lang="en-IN" sz="1600" kern="1200" dirty="0">
                <a:solidFill>
                  <a:srgbClr val="000000"/>
                </a:solidFill>
                <a:latin typeface="Times New Roman" panose="02020603050405020304" pitchFamily="18" charset="0"/>
                <a:ea typeface="+mn-ea"/>
                <a:cs typeface="Times New Roman" panose="02020603050405020304" pitchFamily="18" charset="0"/>
              </a:rPr>
              <a:t> Stickney(largest crater)</a:t>
            </a:r>
            <a:r>
              <a:rPr lang="en-IN" sz="1600" kern="1200" dirty="0">
                <a:solidFill>
                  <a:schemeClr val="dk1"/>
                </a:solidFill>
                <a:latin typeface="Times New Roman" panose="02020603050405020304" pitchFamily="18" charset="0"/>
                <a:ea typeface="+mn-ea"/>
                <a:cs typeface="Times New Roman" panose="02020603050405020304" pitchFamily="18" charset="0"/>
              </a:rPr>
              <a:t> </a:t>
            </a:r>
            <a:br>
              <a:rPr lang="en-IN" sz="1600" kern="1200" dirty="0">
                <a:solidFill>
                  <a:schemeClr val="dk1"/>
                </a:solidFill>
                <a:latin typeface="Times New Roman" panose="02020603050405020304" pitchFamily="18" charset="0"/>
                <a:ea typeface="+mn-ea"/>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9EAED0D-5C0C-FA5D-2B77-10B544A75275}"/>
              </a:ext>
            </a:extLst>
          </p:cNvPr>
          <p:cNvSpPr txBox="1"/>
          <p:nvPr/>
        </p:nvSpPr>
        <p:spPr>
          <a:xfrm>
            <a:off x="537592" y="2794696"/>
            <a:ext cx="2901545" cy="132343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defTabSz="612648"/>
            <a:r>
              <a:rPr lang="en-IN" sz="1600" kern="0" dirty="0">
                <a:solidFill>
                  <a:srgbClr val="0D0D0D"/>
                </a:solidFill>
                <a:latin typeface="Times New Roman" panose="02020603050405020304" pitchFamily="18" charset="0"/>
                <a:ea typeface="+mn-ea"/>
                <a:cs typeface="Times New Roman" panose="02020603050405020304" pitchFamily="18" charset="0"/>
              </a:rPr>
              <a:t>Possible compositions include dark primitive “D-type” asteroids or highly space-weathered silicate material.</a:t>
            </a:r>
            <a:endParaRPr lang="en-IN" sz="1600" kern="100" dirty="0">
              <a:solidFill>
                <a:srgbClr val="0D0D0D"/>
              </a:solidFill>
              <a:latin typeface="Times New Roman" panose="02020603050405020304" pitchFamily="18" charset="0"/>
              <a:ea typeface="+mn-ea"/>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cxnSp>
        <p:nvCxnSpPr>
          <p:cNvPr id="17" name="Connector: Curved 16">
            <a:extLst>
              <a:ext uri="{FF2B5EF4-FFF2-40B4-BE49-F238E27FC236}">
                <a16:creationId xmlns:a16="http://schemas.microsoft.com/office/drawing/2014/main" id="{B36C7845-E3BC-FC2A-2172-CC503345488F}"/>
              </a:ext>
            </a:extLst>
          </p:cNvPr>
          <p:cNvCxnSpPr>
            <a:cxnSpLocks/>
          </p:cNvCxnSpPr>
          <p:nvPr/>
        </p:nvCxnSpPr>
        <p:spPr>
          <a:xfrm rot="10800000">
            <a:off x="3439137" y="3266281"/>
            <a:ext cx="1669704" cy="582451"/>
          </a:xfrm>
          <a:prstGeom prst="curvedConnector3">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4BBFD02A-134B-86C0-A9DA-83A895E2EBED}"/>
              </a:ext>
            </a:extLst>
          </p:cNvPr>
          <p:cNvSpPr txBox="1"/>
          <p:nvPr/>
        </p:nvSpPr>
        <p:spPr>
          <a:xfrm>
            <a:off x="8047628" y="1128641"/>
            <a:ext cx="3269763" cy="427809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91453" indent="-191453" defTabSz="612648">
              <a:buFont typeface="Arial" panose="020B0604020202020204" pitchFamily="34" charset="0"/>
              <a:buChar char="•"/>
            </a:pPr>
            <a:r>
              <a:rPr lang="en-IN" sz="1600" kern="0" dirty="0">
                <a:solidFill>
                  <a:srgbClr val="0D0D0D"/>
                </a:solidFill>
                <a:latin typeface="Times New Roman" panose="02020603050405020304" pitchFamily="18" charset="0"/>
                <a:ea typeface="+mn-ea"/>
                <a:cs typeface="Times New Roman" panose="02020603050405020304" pitchFamily="18" charset="0"/>
              </a:rPr>
              <a:t>Optical Differences</a:t>
            </a:r>
            <a:r>
              <a:rPr lang="en-IN" sz="1600" kern="0" dirty="0">
                <a:solidFill>
                  <a:srgbClr val="0D0D0D"/>
                </a:solidFill>
                <a:latin typeface="Times New Roman" panose="02020603050405020304" pitchFamily="18" charset="0"/>
                <a:cs typeface="Times New Roman" panose="02020603050405020304" pitchFamily="18" charset="0"/>
                <a:sym typeface="Wingdings" panose="05000000000000000000" pitchFamily="2" charset="2"/>
              </a:rPr>
              <a:t></a:t>
            </a:r>
            <a:r>
              <a:rPr lang="en-IN" sz="1600" kern="0" dirty="0">
                <a:solidFill>
                  <a:srgbClr val="0D0D0D"/>
                </a:solidFill>
                <a:latin typeface="Times New Roman" panose="02020603050405020304" pitchFamily="18" charset="0"/>
                <a:ea typeface="+mn-ea"/>
                <a:cs typeface="Times New Roman" panose="02020603050405020304" pitchFamily="18" charset="0"/>
              </a:rPr>
              <a:t> material heterogeneities or variations in how </a:t>
            </a:r>
            <a:r>
              <a:rPr lang="en-IN" sz="1600" kern="0" dirty="0" err="1">
                <a:solidFill>
                  <a:srgbClr val="0D0D0D"/>
                </a:solidFill>
                <a:latin typeface="Times New Roman" panose="02020603050405020304" pitchFamily="18" charset="0"/>
                <a:ea typeface="+mn-ea"/>
                <a:cs typeface="Times New Roman" panose="02020603050405020304" pitchFamily="18" charset="0"/>
              </a:rPr>
              <a:t>regolith</a:t>
            </a:r>
            <a:r>
              <a:rPr lang="en-IN" sz="1600" kern="0" dirty="0">
                <a:solidFill>
                  <a:srgbClr val="0D0D0D"/>
                </a:solidFill>
                <a:latin typeface="Times New Roman" panose="02020603050405020304" pitchFamily="18" charset="0"/>
                <a:ea typeface="+mn-ea"/>
                <a:cs typeface="Times New Roman" panose="02020603050405020304" pitchFamily="18" charset="0"/>
              </a:rPr>
              <a:t> (loose surface material) formed and is distributed.</a:t>
            </a:r>
          </a:p>
          <a:p>
            <a:pPr defTabSz="612648"/>
            <a:endParaRPr lang="en-IN" sz="1600" kern="0" dirty="0">
              <a:solidFill>
                <a:srgbClr val="0D0D0D"/>
              </a:solidFill>
              <a:latin typeface="Times New Roman" panose="02020603050405020304" pitchFamily="18" charset="0"/>
              <a:ea typeface="+mn-ea"/>
              <a:cs typeface="Times New Roman" panose="02020603050405020304" pitchFamily="18" charset="0"/>
            </a:endParaRPr>
          </a:p>
          <a:p>
            <a:pPr marL="191453" indent="-191453" defTabSz="612648">
              <a:buFont typeface="Arial" panose="020B0604020202020204" pitchFamily="34" charset="0"/>
              <a:buChar char="•"/>
            </a:pPr>
            <a:r>
              <a:rPr lang="en-US" sz="1600" dirty="0">
                <a:solidFill>
                  <a:srgbClr val="0D0D0D"/>
                </a:solidFill>
                <a:latin typeface="Times New Roman" panose="02020603050405020304" pitchFamily="18" charset="0"/>
                <a:cs typeface="Times New Roman" panose="02020603050405020304" pitchFamily="18" charset="0"/>
              </a:rPr>
              <a:t>N</a:t>
            </a:r>
            <a:r>
              <a:rPr lang="en-US" sz="1600" kern="1200" dirty="0">
                <a:solidFill>
                  <a:srgbClr val="0D0D0D"/>
                </a:solidFill>
                <a:latin typeface="Times New Roman" panose="02020603050405020304" pitchFamily="18" charset="0"/>
                <a:ea typeface="+mn-ea"/>
                <a:cs typeface="Times New Roman" panose="02020603050405020304" pitchFamily="18" charset="0"/>
              </a:rPr>
              <a:t>o absorptive features in the visible and near-infrared spectra</a:t>
            </a:r>
            <a:r>
              <a:rPr lang="en-US" sz="1600" kern="1200" dirty="0">
                <a:solidFill>
                  <a:srgbClr val="0D0D0D"/>
                </a:solidFill>
                <a:latin typeface="Times New Roman" panose="02020603050405020304" pitchFamily="18" charset="0"/>
                <a:ea typeface="+mn-ea"/>
                <a:cs typeface="Times New Roman" panose="02020603050405020304" pitchFamily="18" charset="0"/>
                <a:sym typeface="Wingdings" panose="05000000000000000000" pitchFamily="2" charset="2"/>
              </a:rPr>
              <a:t> can’t predict the</a:t>
            </a:r>
            <a:r>
              <a:rPr lang="en-US" sz="1600" kern="1200" dirty="0">
                <a:solidFill>
                  <a:srgbClr val="0D0D0D"/>
                </a:solidFill>
                <a:latin typeface="Times New Roman" panose="02020603050405020304" pitchFamily="18" charset="0"/>
                <a:ea typeface="+mn-ea"/>
                <a:cs typeface="Times New Roman" panose="02020603050405020304" pitchFamily="18" charset="0"/>
              </a:rPr>
              <a:t> presence of specific minerals or compounds.</a:t>
            </a:r>
          </a:p>
          <a:p>
            <a:pPr defTabSz="612648"/>
            <a:endParaRPr lang="en-US" sz="1600" kern="1200" dirty="0">
              <a:solidFill>
                <a:srgbClr val="0D0D0D"/>
              </a:solidFill>
              <a:latin typeface="Times New Roman" panose="02020603050405020304" pitchFamily="18" charset="0"/>
              <a:ea typeface="+mn-ea"/>
              <a:cs typeface="Times New Roman" panose="02020603050405020304" pitchFamily="18" charset="0"/>
            </a:endParaRPr>
          </a:p>
          <a:p>
            <a:pPr marL="191453" indent="-191453" defTabSz="612648">
              <a:buFont typeface="Arial" panose="020B0604020202020204" pitchFamily="34" charset="0"/>
              <a:buChar char="•"/>
            </a:pPr>
            <a:r>
              <a:rPr lang="en-US" sz="1600" kern="1200" dirty="0">
                <a:solidFill>
                  <a:srgbClr val="0D0D0D"/>
                </a:solidFill>
                <a:latin typeface="Times New Roman" panose="02020603050405020304" pitchFamily="18" charset="0"/>
                <a:ea typeface="+mn-ea"/>
                <a:cs typeface="Times New Roman" panose="02020603050405020304" pitchFamily="18" charset="0"/>
              </a:rPr>
              <a:t>While variations in albedo are apparent in visible wavelength images (darker regions with a steep continuum), they appear less distinct in the near-infrared.</a:t>
            </a:r>
          </a:p>
          <a:p>
            <a:pPr marL="191453" indent="-191453" defTabSz="612648">
              <a:buFont typeface="Arial" panose="020B0604020202020204" pitchFamily="34" charset="0"/>
              <a:buChar char="•"/>
            </a:pPr>
            <a:endParaRPr lang="en-IN" sz="1600" kern="100" dirty="0">
              <a:solidFill>
                <a:srgbClr val="0D0D0D"/>
              </a:solidFill>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46000B8-90AD-D170-C73C-8BF91A54215D}"/>
              </a:ext>
            </a:extLst>
          </p:cNvPr>
          <p:cNvSpPr/>
          <p:nvPr/>
        </p:nvSpPr>
        <p:spPr>
          <a:xfrm>
            <a:off x="3619399" y="643812"/>
            <a:ext cx="4112572" cy="534171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sz="1600"/>
          </a:p>
        </p:txBody>
      </p:sp>
      <p:sp>
        <p:nvSpPr>
          <p:cNvPr id="2" name="TextBox 1">
            <a:extLst>
              <a:ext uri="{FF2B5EF4-FFF2-40B4-BE49-F238E27FC236}">
                <a16:creationId xmlns:a16="http://schemas.microsoft.com/office/drawing/2014/main" id="{1130BB0F-3A1F-771F-E34A-38EFD1A0747C}"/>
              </a:ext>
            </a:extLst>
          </p:cNvPr>
          <p:cNvSpPr txBox="1"/>
          <p:nvPr/>
        </p:nvSpPr>
        <p:spPr>
          <a:xfrm>
            <a:off x="3937446" y="4684481"/>
            <a:ext cx="271228" cy="276999"/>
          </a:xfrm>
          <a:prstGeom prst="rect">
            <a:avLst/>
          </a:prstGeom>
          <a:noFill/>
        </p:spPr>
        <p:txBody>
          <a:bodyPr wrap="none" rtlCol="0">
            <a:spAutoFit/>
          </a:bodyPr>
          <a:lstStyle/>
          <a:p>
            <a:r>
              <a:rPr lang="en-IN" sz="1200" b="1" dirty="0"/>
              <a:t>2</a:t>
            </a:r>
          </a:p>
        </p:txBody>
      </p:sp>
    </p:spTree>
    <p:extLst>
      <p:ext uri="{BB962C8B-B14F-4D97-AF65-F5344CB8AC3E}">
        <p14:creationId xmlns:p14="http://schemas.microsoft.com/office/powerpoint/2010/main" val="173010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4CFA7B-69F2-8115-CAD7-A8B2B18DCAD4}"/>
              </a:ext>
            </a:extLst>
          </p:cNvPr>
          <p:cNvSpPr txBox="1"/>
          <p:nvPr/>
        </p:nvSpPr>
        <p:spPr>
          <a:xfrm>
            <a:off x="398767" y="256639"/>
            <a:ext cx="11394466" cy="830997"/>
          </a:xfrm>
          <a:prstGeom prst="rect">
            <a:avLst/>
          </a:prstGeom>
          <a:noFill/>
        </p:spPr>
        <p:txBody>
          <a:bodyPr wrap="none" rtlCol="0">
            <a:spAutoFit/>
          </a:bodyPr>
          <a:lstStyle/>
          <a:p>
            <a:pPr algn="ctr"/>
            <a:r>
              <a:rPr lang="en-IN" sz="2400" b="1" dirty="0">
                <a:latin typeface="Times New Roman" panose="02020603050405020304" pitchFamily="18" charset="0"/>
                <a:cs typeface="Times New Roman" panose="02020603050405020304" pitchFamily="18" charset="0"/>
              </a:rPr>
              <a:t>SPACE WEATHERING  AND TYPES OF OPAQUE OR ABSORBING PARTICLES</a:t>
            </a:r>
          </a:p>
          <a:p>
            <a:pPr algn="ct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B7F749E-9581-6D46-B428-4CB116E4C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086" y="668231"/>
            <a:ext cx="5803641" cy="3263358"/>
          </a:xfrm>
          <a:prstGeom prst="rect">
            <a:avLst/>
          </a:prstGeom>
        </p:spPr>
      </p:pic>
      <p:sp>
        <p:nvSpPr>
          <p:cNvPr id="6" name="TextBox 5">
            <a:extLst>
              <a:ext uri="{FF2B5EF4-FFF2-40B4-BE49-F238E27FC236}">
                <a16:creationId xmlns:a16="http://schemas.microsoft.com/office/drawing/2014/main" id="{007971D1-14A4-7122-01E1-5455B5272AAF}"/>
              </a:ext>
            </a:extLst>
          </p:cNvPr>
          <p:cNvSpPr txBox="1"/>
          <p:nvPr/>
        </p:nvSpPr>
        <p:spPr>
          <a:xfrm>
            <a:off x="3495869" y="3931589"/>
            <a:ext cx="5200261" cy="523220"/>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 3 : various space weathering processes occurring on airless bodies-               Research Gate</a:t>
            </a:r>
          </a:p>
        </p:txBody>
      </p:sp>
      <p:sp>
        <p:nvSpPr>
          <p:cNvPr id="7" name="Rectangle: Rounded Corners 6">
            <a:extLst>
              <a:ext uri="{FF2B5EF4-FFF2-40B4-BE49-F238E27FC236}">
                <a16:creationId xmlns:a16="http://schemas.microsoft.com/office/drawing/2014/main" id="{65BA4408-DF3C-C09B-39B3-8FFA4700B427}"/>
              </a:ext>
            </a:extLst>
          </p:cNvPr>
          <p:cNvSpPr/>
          <p:nvPr/>
        </p:nvSpPr>
        <p:spPr>
          <a:xfrm>
            <a:off x="195045" y="1987333"/>
            <a:ext cx="2777415" cy="409613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IN" sz="1400" b="1" i="0" dirty="0">
                <a:solidFill>
                  <a:srgbClr val="000000"/>
                </a:solidFill>
                <a:effectLst/>
                <a:latin typeface="Times New Roman" panose="02020603050405020304" pitchFamily="18" charset="0"/>
                <a:cs typeface="Times New Roman" panose="02020603050405020304" pitchFamily="18" charset="0"/>
              </a:rPr>
              <a:t>A</a:t>
            </a:r>
            <a:r>
              <a:rPr lang="en-IN" sz="1600" b="1" i="0" dirty="0">
                <a:solidFill>
                  <a:srgbClr val="000000"/>
                </a:solidFill>
                <a:effectLst/>
                <a:latin typeface="Times New Roman" panose="02020603050405020304" pitchFamily="18" charset="0"/>
                <a:cs typeface="Times New Roman" panose="02020603050405020304" pitchFamily="18" charset="0"/>
              </a:rPr>
              <a:t>. Nanophase metallic iron (npFe0) or other nanophase opaque (</a:t>
            </a:r>
            <a:r>
              <a:rPr lang="en-IN" sz="1600" b="1" i="0" dirty="0" err="1">
                <a:solidFill>
                  <a:srgbClr val="000000"/>
                </a:solidFill>
                <a:effectLst/>
                <a:latin typeface="Times New Roman" panose="02020603050405020304" pitchFamily="18" charset="0"/>
                <a:cs typeface="Times New Roman" panose="02020603050405020304" pitchFamily="18" charset="0"/>
              </a:rPr>
              <a:t>npOpq</a:t>
            </a:r>
            <a:r>
              <a:rPr lang="en-IN" sz="1600" b="1" i="0" dirty="0">
                <a:solidFill>
                  <a:srgbClr val="000000"/>
                </a:solidFill>
                <a:effectLst/>
                <a:latin typeface="Times New Roman" panose="02020603050405020304" pitchFamily="18" charset="0"/>
                <a:cs typeface="Times New Roman" panose="02020603050405020304" pitchFamily="18" charset="0"/>
              </a:rPr>
              <a:t>)</a:t>
            </a:r>
            <a:br>
              <a:rPr lang="en-IN" sz="1600" b="1" i="0" dirty="0">
                <a:solidFill>
                  <a:srgbClr val="000000"/>
                </a:solidFill>
                <a:effectLst/>
                <a:latin typeface="Times New Roman" panose="02020603050405020304" pitchFamily="18" charset="0"/>
                <a:cs typeface="Times New Roman" panose="02020603050405020304" pitchFamily="18" charset="0"/>
              </a:rPr>
            </a:br>
            <a:r>
              <a:rPr lang="en-IN" sz="1600" b="1" i="0" dirty="0">
                <a:solidFill>
                  <a:srgbClr val="000000"/>
                </a:solidFill>
                <a:effectLst/>
                <a:latin typeface="Times New Roman" panose="02020603050405020304" pitchFamily="18" charset="0"/>
                <a:cs typeface="Times New Roman" panose="02020603050405020304" pitchFamily="18" charset="0"/>
              </a:rPr>
              <a:t>particles= </a:t>
            </a:r>
            <a:r>
              <a:rPr lang="en-US" sz="1600" b="0" i="0" dirty="0">
                <a:solidFill>
                  <a:srgbClr val="000000"/>
                </a:solidFill>
                <a:effectLst/>
                <a:latin typeface="Times New Roman" panose="02020603050405020304" pitchFamily="18" charset="0"/>
                <a:cs typeface="Times New Roman" panose="02020603050405020304" pitchFamily="18" charset="0"/>
              </a:rPr>
              <a:t>size range of 1-15 nm and accumulate on/in</a:t>
            </a:r>
            <a:br>
              <a:rPr lang="en-US" sz="1600" b="0" i="0" dirty="0">
                <a:solidFill>
                  <a:srgbClr val="000000"/>
                </a:solidFill>
                <a:effectLst/>
                <a:latin typeface="Times New Roman" panose="02020603050405020304" pitchFamily="18" charset="0"/>
                <a:cs typeface="Times New Roman" panose="02020603050405020304" pitchFamily="18" charset="0"/>
              </a:rPr>
            </a:br>
            <a:r>
              <a:rPr lang="en-US" sz="1600" b="0" i="0" dirty="0">
                <a:solidFill>
                  <a:srgbClr val="000000"/>
                </a:solidFill>
                <a:effectLst/>
                <a:latin typeface="Times New Roman" panose="02020603050405020304" pitchFamily="18" charset="0"/>
                <a:cs typeface="Times New Roman" panose="02020603050405020304" pitchFamily="18" charset="0"/>
              </a:rPr>
              <a:t>the rims of individual regolith grains imparting a red-sloped continuum in the</a:t>
            </a:r>
            <a:br>
              <a:rPr lang="en-US" sz="1600" b="0" i="0" dirty="0">
                <a:solidFill>
                  <a:srgbClr val="000000"/>
                </a:solidFill>
                <a:effectLst/>
                <a:latin typeface="Times New Roman" panose="02020603050405020304" pitchFamily="18" charset="0"/>
                <a:cs typeface="Times New Roman" panose="02020603050405020304" pitchFamily="18" charset="0"/>
              </a:rPr>
            </a:br>
            <a:r>
              <a:rPr lang="en-US" sz="1600" b="0" i="0" dirty="0">
                <a:solidFill>
                  <a:srgbClr val="000000"/>
                </a:solidFill>
                <a:effectLst/>
                <a:latin typeface="Times New Roman" panose="02020603050405020304" pitchFamily="18" charset="0"/>
                <a:cs typeface="Times New Roman" panose="02020603050405020304" pitchFamily="18" charset="0"/>
              </a:rPr>
              <a:t>visible to near-infrared.</a:t>
            </a:r>
            <a:r>
              <a:rPr lang="en-US" sz="1600" dirty="0">
                <a:latin typeface="Times New Roman" panose="02020603050405020304" pitchFamily="18" charset="0"/>
                <a:cs typeface="Times New Roman" panose="02020603050405020304" pitchFamily="18" charset="0"/>
              </a:rPr>
              <a:t> </a:t>
            </a:r>
            <a:r>
              <a:rPr lang="en-US" sz="1600" b="0" i="0" dirty="0">
                <a:solidFill>
                  <a:srgbClr val="000000"/>
                </a:solidFill>
                <a:effectLst/>
                <a:latin typeface="Times New Roman" panose="02020603050405020304" pitchFamily="18" charset="0"/>
                <a:cs typeface="Times New Roman" panose="02020603050405020304" pitchFamily="18" charset="0"/>
              </a:rPr>
              <a:t>At low abundances, these particles affect the shorter</a:t>
            </a:r>
            <a:br>
              <a:rPr lang="en-US" sz="1600" b="0" i="0" dirty="0">
                <a:solidFill>
                  <a:srgbClr val="000000"/>
                </a:solidFill>
                <a:effectLst/>
                <a:latin typeface="Times New Roman" panose="02020603050405020304" pitchFamily="18" charset="0"/>
                <a:cs typeface="Times New Roman" panose="02020603050405020304" pitchFamily="18" charset="0"/>
              </a:rPr>
            </a:br>
            <a:r>
              <a:rPr lang="en-US" sz="1600" b="0" i="0" dirty="0">
                <a:solidFill>
                  <a:srgbClr val="000000"/>
                </a:solidFill>
                <a:effectLst/>
                <a:latin typeface="Times New Roman" panose="02020603050405020304" pitchFamily="18" charset="0"/>
                <a:cs typeface="Times New Roman" panose="02020603050405020304" pitchFamily="18" charset="0"/>
              </a:rPr>
              <a:t>wavelengths more strongly resulting in a curved continuum</a:t>
            </a:r>
            <a:r>
              <a:rPr lang="en-US" sz="1400" b="0" i="0" dirty="0">
                <a:solidFill>
                  <a:srgbClr val="000000"/>
                </a:solidFill>
                <a:effectLst/>
                <a:latin typeface="Times-Roman"/>
              </a:rPr>
              <a:t>.</a:t>
            </a:r>
            <a:r>
              <a:rPr lang="en-US" sz="1400" dirty="0"/>
              <a:t> </a:t>
            </a:r>
            <a:br>
              <a:rPr lang="en-US" sz="1400" dirty="0"/>
            </a:br>
            <a:endParaRPr lang="en-IN" sz="1400" dirty="0"/>
          </a:p>
        </p:txBody>
      </p:sp>
      <p:sp>
        <p:nvSpPr>
          <p:cNvPr id="8" name="Rectangle: Rounded Corners 7">
            <a:extLst>
              <a:ext uri="{FF2B5EF4-FFF2-40B4-BE49-F238E27FC236}">
                <a16:creationId xmlns:a16="http://schemas.microsoft.com/office/drawing/2014/main" id="{EFDE45CD-CF19-BB2F-D169-390BBAD5CE3E}"/>
              </a:ext>
            </a:extLst>
          </p:cNvPr>
          <p:cNvSpPr/>
          <p:nvPr/>
        </p:nvSpPr>
        <p:spPr>
          <a:xfrm>
            <a:off x="9203988" y="1987334"/>
            <a:ext cx="2763417" cy="40961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b="1" i="0" dirty="0">
                <a:solidFill>
                  <a:srgbClr val="000000"/>
                </a:solidFill>
                <a:effectLst/>
                <a:latin typeface="Times New Roman" panose="02020603050405020304" pitchFamily="18" charset="0"/>
                <a:cs typeface="Times New Roman" panose="02020603050405020304" pitchFamily="18" charset="0"/>
              </a:rPr>
              <a:t>C. Optically active opaque (</a:t>
            </a:r>
            <a:r>
              <a:rPr lang="en-US" sz="1600" b="1" i="0" dirty="0" err="1">
                <a:solidFill>
                  <a:srgbClr val="000000"/>
                </a:solidFill>
                <a:effectLst/>
                <a:latin typeface="Times New Roman" panose="02020603050405020304" pitchFamily="18" charset="0"/>
                <a:cs typeface="Times New Roman" panose="02020603050405020304" pitchFamily="18" charset="0"/>
              </a:rPr>
              <a:t>OAOpq</a:t>
            </a:r>
            <a:r>
              <a:rPr lang="en-US" sz="1600" b="1" i="0" dirty="0">
                <a:solidFill>
                  <a:srgbClr val="000000"/>
                </a:solidFill>
                <a:effectLst/>
                <a:latin typeface="Times New Roman" panose="02020603050405020304" pitchFamily="18" charset="0"/>
                <a:cs typeface="Times New Roman" panose="02020603050405020304" pitchFamily="18" charset="0"/>
              </a:rPr>
              <a:t>) particles =</a:t>
            </a:r>
            <a:r>
              <a:rPr lang="en-US" sz="1600" b="0" i="0" dirty="0">
                <a:solidFill>
                  <a:srgbClr val="000000"/>
                </a:solidFill>
                <a:effectLst/>
                <a:latin typeface="Times New Roman" panose="02020603050405020304" pitchFamily="18" charset="0"/>
                <a:cs typeface="Times New Roman" panose="02020603050405020304" pitchFamily="18" charset="0"/>
              </a:rPr>
              <a:t> </a:t>
            </a:r>
            <a:r>
              <a:rPr lang="en-US" sz="1600" b="0" i="0" dirty="0" err="1">
                <a:solidFill>
                  <a:srgbClr val="000000"/>
                </a:solidFill>
                <a:effectLst/>
                <a:latin typeface="Times New Roman" panose="02020603050405020304" pitchFamily="18" charset="0"/>
                <a:cs typeface="Times New Roman" panose="02020603050405020304" pitchFamily="18" charset="0"/>
              </a:rPr>
              <a:t>npOpq</a:t>
            </a:r>
            <a:r>
              <a:rPr lang="en-US" sz="1600" b="0" i="0" dirty="0">
                <a:solidFill>
                  <a:srgbClr val="000000"/>
                </a:solidFill>
                <a:effectLst/>
                <a:latin typeface="Times New Roman" panose="02020603050405020304" pitchFamily="18" charset="0"/>
                <a:cs typeface="Times New Roman" panose="02020603050405020304" pitchFamily="18" charset="0"/>
              </a:rPr>
              <a:t> +B-P particles + any group of dark or opaque particles of poorly</a:t>
            </a:r>
            <a:br>
              <a:rPr lang="en-US" sz="1600" b="0" i="0" dirty="0">
                <a:solidFill>
                  <a:srgbClr val="000000"/>
                </a:solidFill>
                <a:effectLst/>
                <a:latin typeface="Times New Roman" panose="02020603050405020304" pitchFamily="18" charset="0"/>
                <a:cs typeface="Times New Roman" panose="02020603050405020304" pitchFamily="18" charset="0"/>
              </a:rPr>
            </a:br>
            <a:r>
              <a:rPr lang="en-US" sz="1600" b="0" i="0" dirty="0">
                <a:solidFill>
                  <a:srgbClr val="000000"/>
                </a:solidFill>
                <a:effectLst/>
                <a:latin typeface="Times New Roman" panose="02020603050405020304" pitchFamily="18" charset="0"/>
                <a:cs typeface="Times New Roman" panose="02020603050405020304" pitchFamily="18" charset="0"/>
              </a:rPr>
              <a:t>characterized or undetermined properties.</a:t>
            </a:r>
            <a:br>
              <a:rPr lang="en-US" sz="1400" dirty="0"/>
            </a:br>
            <a:br>
              <a:rPr lang="en-US" sz="1400" dirty="0"/>
            </a:br>
            <a:br>
              <a:rPr lang="fr-FR" sz="1400" dirty="0"/>
            </a:br>
            <a:endParaRPr lang="en-IN" sz="1400" dirty="0"/>
          </a:p>
        </p:txBody>
      </p:sp>
      <p:sp>
        <p:nvSpPr>
          <p:cNvPr id="9" name="Rectangle: Rounded Corners 8">
            <a:extLst>
              <a:ext uri="{FF2B5EF4-FFF2-40B4-BE49-F238E27FC236}">
                <a16:creationId xmlns:a16="http://schemas.microsoft.com/office/drawing/2014/main" id="{7E8B85D7-6443-1CA6-EEF2-F02E79487988}"/>
              </a:ext>
            </a:extLst>
          </p:cNvPr>
          <p:cNvSpPr/>
          <p:nvPr/>
        </p:nvSpPr>
        <p:spPr>
          <a:xfrm>
            <a:off x="3055775" y="4454809"/>
            <a:ext cx="6064897" cy="16286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fr-FR" sz="1400" b="1" dirty="0">
                <a:solidFill>
                  <a:srgbClr val="000000"/>
                </a:solidFill>
                <a:latin typeface="Times New Roman" panose="02020603050405020304" pitchFamily="18" charset="0"/>
                <a:cs typeface="Times New Roman" panose="02020603050405020304" pitchFamily="18" charset="0"/>
              </a:rPr>
              <a:t>B. </a:t>
            </a:r>
            <a:r>
              <a:rPr lang="fr-FR" sz="1400" b="1" i="0" dirty="0" err="1">
                <a:solidFill>
                  <a:srgbClr val="000000"/>
                </a:solidFill>
                <a:effectLst/>
                <a:latin typeface="Times New Roman" panose="02020603050405020304" pitchFamily="18" charset="0"/>
                <a:cs typeface="Times New Roman" panose="02020603050405020304" pitchFamily="18" charset="0"/>
              </a:rPr>
              <a:t>Britt</a:t>
            </a:r>
            <a:r>
              <a:rPr lang="fr-FR" sz="1400" b="1" i="0" dirty="0">
                <a:solidFill>
                  <a:srgbClr val="000000"/>
                </a:solidFill>
                <a:effectLst/>
                <a:latin typeface="Times New Roman" panose="02020603050405020304" pitchFamily="18" charset="0"/>
                <a:cs typeface="Times New Roman" panose="02020603050405020304" pitchFamily="18" charset="0"/>
              </a:rPr>
              <a:t>-Pieters (B-P) opaque </a:t>
            </a:r>
            <a:r>
              <a:rPr lang="fr-FR" sz="1400" b="1" i="0" dirty="0" err="1">
                <a:solidFill>
                  <a:srgbClr val="000000"/>
                </a:solidFill>
                <a:effectLst/>
                <a:latin typeface="Times New Roman" panose="02020603050405020304" pitchFamily="18" charset="0"/>
                <a:cs typeface="Times New Roman" panose="02020603050405020304" pitchFamily="18" charset="0"/>
              </a:rPr>
              <a:t>particles</a:t>
            </a:r>
            <a:r>
              <a:rPr lang="fr-FR" sz="1400" b="1" i="0" dirty="0">
                <a:solidFill>
                  <a:srgbClr val="000000"/>
                </a:solidFill>
                <a:effectLst/>
                <a:latin typeface="Times New Roman" panose="02020603050405020304" pitchFamily="18" charset="0"/>
                <a:cs typeface="Times New Roman" panose="02020603050405020304" pitchFamily="18" charset="0"/>
              </a:rPr>
              <a:t> (Fe0, </a:t>
            </a:r>
            <a:r>
              <a:rPr lang="fr-FR" sz="1400" b="1" i="0" dirty="0" err="1">
                <a:solidFill>
                  <a:srgbClr val="000000"/>
                </a:solidFill>
                <a:effectLst/>
                <a:latin typeface="Times New Roman" panose="02020603050405020304" pitchFamily="18" charset="0"/>
                <a:cs typeface="Times New Roman" panose="02020603050405020304" pitchFamily="18" charset="0"/>
              </a:rPr>
              <a:t>FeS</a:t>
            </a:r>
            <a:r>
              <a:rPr lang="fr-FR" sz="1400" b="1" i="0" dirty="0">
                <a:solidFill>
                  <a:srgbClr val="000000"/>
                </a:solidFill>
                <a:effectLst/>
                <a:latin typeface="Times New Roman" panose="02020603050405020304" pitchFamily="18" charset="0"/>
                <a:cs typeface="Times New Roman" panose="02020603050405020304" pitchFamily="18" charset="0"/>
              </a:rPr>
              <a:t>, </a:t>
            </a:r>
            <a:r>
              <a:rPr lang="fr-FR" sz="1400" b="1" i="0" dirty="0" err="1">
                <a:solidFill>
                  <a:srgbClr val="000000"/>
                </a:solidFill>
                <a:effectLst/>
                <a:latin typeface="Times New Roman" panose="02020603050405020304" pitchFamily="18" charset="0"/>
                <a:cs typeface="Times New Roman" panose="02020603050405020304" pitchFamily="18" charset="0"/>
              </a:rPr>
              <a:t>etc</a:t>
            </a:r>
            <a:r>
              <a:rPr lang="fr-FR" sz="1400" b="1" i="0" dirty="0">
                <a:solidFill>
                  <a:srgbClr val="000000"/>
                </a:solidFill>
                <a:effectLst/>
                <a:latin typeface="Times New Roman" panose="02020603050405020304" pitchFamily="18" charset="0"/>
                <a:cs typeface="Times New Roman" panose="02020603050405020304" pitchFamily="18" charset="0"/>
              </a:rPr>
              <a:t>)</a:t>
            </a:r>
            <a:r>
              <a:rPr lang="fr-FR" sz="1400" b="1" dirty="0">
                <a:latin typeface="Times New Roman" panose="02020603050405020304" pitchFamily="18" charset="0"/>
                <a:cs typeface="Times New Roman" panose="02020603050405020304" pitchFamily="18" charset="0"/>
              </a:rPr>
              <a:t> =</a:t>
            </a:r>
            <a:r>
              <a:rPr lang="en-US" sz="1400" b="0" i="0" dirty="0">
                <a:solidFill>
                  <a:srgbClr val="000000"/>
                </a:solidFill>
                <a:effectLst/>
                <a:latin typeface="Times New Roman" panose="02020603050405020304" pitchFamily="18" charset="0"/>
                <a:cs typeface="Times New Roman" panose="02020603050405020304" pitchFamily="18" charset="0"/>
              </a:rPr>
              <a:t> size range ∼40 nm to 2 </a:t>
            </a:r>
            <a:r>
              <a:rPr lang="en-US" sz="1400" b="0" i="0" dirty="0" err="1">
                <a:solidFill>
                  <a:srgbClr val="000000"/>
                </a:solidFill>
                <a:effectLst/>
                <a:latin typeface="Times New Roman" panose="02020603050405020304" pitchFamily="18" charset="0"/>
                <a:cs typeface="Times New Roman" panose="02020603050405020304" pitchFamily="18" charset="0"/>
              </a:rPr>
              <a:t>μm</a:t>
            </a:r>
            <a:r>
              <a:rPr lang="en-US" sz="1400" b="0" i="0" dirty="0">
                <a:solidFill>
                  <a:srgbClr val="000000"/>
                </a:solidFill>
                <a:effectLst/>
                <a:latin typeface="Times New Roman" panose="02020603050405020304" pitchFamily="18" charset="0"/>
                <a:cs typeface="Times New Roman" panose="02020603050405020304" pitchFamily="18" charset="0"/>
              </a:rPr>
              <a:t> (microphase) and are dispersed throughout the matrix of larger particles through impact and friction processes or accumulate in complex glass-welded soil components (agglutinates) produced during repeated small impacts or heating events. Opaque particles of these sizes impose a strongly absorbing (darkening) effect with little or no wavelength dependence.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9857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639DBD41-34C7-8ABD-4C31-26F4051C71FB}"/>
              </a:ext>
            </a:extLst>
          </p:cNvPr>
          <p:cNvSpPr>
            <a:spLocks noChangeArrowheads="1"/>
          </p:cNvSpPr>
          <p:nvPr/>
        </p:nvSpPr>
        <p:spPr bwMode="auto">
          <a:xfrm>
            <a:off x="0" y="-238655"/>
            <a:ext cx="65" cy="477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8">
            <a:extLst>
              <a:ext uri="{FF2B5EF4-FFF2-40B4-BE49-F238E27FC236}">
                <a16:creationId xmlns:a16="http://schemas.microsoft.com/office/drawing/2014/main" id="{099B6AC6-D48E-0230-29AD-4B52B424E94E}"/>
              </a:ext>
            </a:extLst>
          </p:cNvPr>
          <p:cNvSpPr>
            <a:spLocks noChangeArrowheads="1"/>
          </p:cNvSpPr>
          <p:nvPr/>
        </p:nvSpPr>
        <p:spPr bwMode="auto">
          <a:xfrm>
            <a:off x="0" y="0"/>
            <a:ext cx="1143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C48484DC-FC4B-75CD-FA17-0BA2680C4F4F}"/>
              </a:ext>
            </a:extLst>
          </p:cNvPr>
          <p:cNvSpPr txBox="1"/>
          <p:nvPr/>
        </p:nvSpPr>
        <p:spPr>
          <a:xfrm>
            <a:off x="813337" y="4890783"/>
            <a:ext cx="4810997" cy="861774"/>
          </a:xfrm>
          <a:prstGeom prst="rect">
            <a:avLst/>
          </a:prstGeom>
          <a:noFill/>
        </p:spPr>
        <p:txBody>
          <a:bodyPr wrap="none" rtlCol="0">
            <a:spAutoFit/>
          </a:bodyPr>
          <a:lstStyle/>
          <a:p>
            <a:r>
              <a:rPr lang="en-IN" sz="1600" dirty="0"/>
              <a:t>Fig 4:(A):</a:t>
            </a:r>
            <a:r>
              <a:rPr lang="en-IN" sz="1600" i="0" dirty="0">
                <a:solidFill>
                  <a:srgbClr val="222222"/>
                </a:solidFill>
                <a:effectLst/>
                <a:latin typeface="Harding"/>
              </a:rPr>
              <a:t>Impact-driven disproportionation origin of</a:t>
            </a:r>
          </a:p>
          <a:p>
            <a:r>
              <a:rPr lang="en-IN" sz="1600" i="0" dirty="0">
                <a:solidFill>
                  <a:srgbClr val="222222"/>
                </a:solidFill>
                <a:effectLst/>
                <a:latin typeface="Harding"/>
              </a:rPr>
              <a:t> nanophase iron particles in Chang’e-5 lunar soil sample</a:t>
            </a:r>
          </a:p>
          <a:p>
            <a:endParaRPr lang="en-IN" dirty="0"/>
          </a:p>
        </p:txBody>
      </p:sp>
      <p:pic>
        <p:nvPicPr>
          <p:cNvPr id="4" name="Picture 3">
            <a:extLst>
              <a:ext uri="{FF2B5EF4-FFF2-40B4-BE49-F238E27FC236}">
                <a16:creationId xmlns:a16="http://schemas.microsoft.com/office/drawing/2014/main" id="{A3E1A8B1-F33A-BF60-0AE1-4CB5CF6AC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781" y="376465"/>
            <a:ext cx="5434110" cy="4514318"/>
          </a:xfrm>
          <a:prstGeom prst="rect">
            <a:avLst/>
          </a:prstGeom>
        </p:spPr>
      </p:pic>
      <p:pic>
        <p:nvPicPr>
          <p:cNvPr id="6" name="Picture 5">
            <a:extLst>
              <a:ext uri="{FF2B5EF4-FFF2-40B4-BE49-F238E27FC236}">
                <a16:creationId xmlns:a16="http://schemas.microsoft.com/office/drawing/2014/main" id="{991525A6-AEC9-F8C1-AEF9-DDA5AAD3B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465"/>
            <a:ext cx="5566591" cy="4514318"/>
          </a:xfrm>
          <a:prstGeom prst="rect">
            <a:avLst/>
          </a:prstGeom>
        </p:spPr>
      </p:pic>
      <p:sp>
        <p:nvSpPr>
          <p:cNvPr id="7" name="TextBox 6">
            <a:extLst>
              <a:ext uri="{FF2B5EF4-FFF2-40B4-BE49-F238E27FC236}">
                <a16:creationId xmlns:a16="http://schemas.microsoft.com/office/drawing/2014/main" id="{6FCFE22E-B59B-9187-EA93-ECBCABC222EF}"/>
              </a:ext>
            </a:extLst>
          </p:cNvPr>
          <p:cNvSpPr txBox="1"/>
          <p:nvPr/>
        </p:nvSpPr>
        <p:spPr>
          <a:xfrm>
            <a:off x="6441232" y="5013893"/>
            <a:ext cx="4671472" cy="307777"/>
          </a:xfrm>
          <a:prstGeom prst="rect">
            <a:avLst/>
          </a:prstGeom>
          <a:noFill/>
        </p:spPr>
        <p:txBody>
          <a:bodyPr wrap="none" rtlCol="0">
            <a:spAutoFit/>
          </a:bodyPr>
          <a:lstStyle/>
          <a:p>
            <a:pPr algn="l"/>
            <a:r>
              <a:rPr lang="en-US" sz="1400" b="0" i="0" dirty="0">
                <a:solidFill>
                  <a:srgbClr val="111111"/>
                </a:solidFill>
                <a:effectLst/>
                <a:latin typeface="Roboto" panose="02000000000000000000" pitchFamily="2" charset="0"/>
              </a:rPr>
              <a:t>Fig 5:(C</a:t>
            </a:r>
            <a:r>
              <a:rPr lang="en-US" sz="1400" b="0" i="0" dirty="0">
                <a:solidFill>
                  <a:srgbClr val="111111"/>
                </a:solidFill>
                <a:effectLst/>
                <a:latin typeface="Roboto" panose="02000000000000000000" pitchFamily="2" charset="0"/>
                <a:sym typeface="Wingdings" panose="05000000000000000000" pitchFamily="2" charset="2"/>
              </a:rPr>
              <a:t>)</a:t>
            </a:r>
            <a:r>
              <a:rPr lang="en-US" sz="1400" b="0" i="0" dirty="0">
                <a:solidFill>
                  <a:srgbClr val="111111"/>
                </a:solidFill>
                <a:effectLst/>
                <a:latin typeface="Roboto" panose="02000000000000000000" pitchFamily="2" charset="0"/>
              </a:rPr>
              <a:t>Micrographs of Chang’E‐5 lunar glass particles. </a:t>
            </a:r>
          </a:p>
        </p:txBody>
      </p:sp>
    </p:spTree>
    <p:extLst>
      <p:ext uri="{BB962C8B-B14F-4D97-AF65-F5344CB8AC3E}">
        <p14:creationId xmlns:p14="http://schemas.microsoft.com/office/powerpoint/2010/main" val="2893338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B369125-63B6-179A-DFBE-4F7B4F593764}"/>
              </a:ext>
            </a:extLst>
          </p:cNvPr>
          <p:cNvSpPr/>
          <p:nvPr/>
        </p:nvSpPr>
        <p:spPr>
          <a:xfrm>
            <a:off x="933671" y="422895"/>
            <a:ext cx="10122971" cy="5390077"/>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5" name="TextBox 4">
            <a:extLst>
              <a:ext uri="{FF2B5EF4-FFF2-40B4-BE49-F238E27FC236}">
                <a16:creationId xmlns:a16="http://schemas.microsoft.com/office/drawing/2014/main" id="{10CFBFAA-2719-D03A-63DF-8B6CD82D2480}"/>
              </a:ext>
            </a:extLst>
          </p:cNvPr>
          <p:cNvSpPr txBox="1"/>
          <p:nvPr/>
        </p:nvSpPr>
        <p:spPr>
          <a:xfrm>
            <a:off x="1430694" y="813336"/>
            <a:ext cx="9330612" cy="4524315"/>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latin typeface="Times New Roman" panose="02020603050405020304" pitchFamily="18" charset="0"/>
                <a:cs typeface="Times New Roman" panose="02020603050405020304" pitchFamily="18" charset="0"/>
              </a:rPr>
              <a:t>Many lunar rocks have something called "glass," which is a dense material without a clear structure.</a:t>
            </a:r>
          </a:p>
          <a:p>
            <a:pPr marL="285750" indent="-285750" algn="l">
              <a:buFont typeface="Wingdings" panose="05000000000000000000" pitchFamily="2" charset="2"/>
              <a:buChar char="§"/>
            </a:pPr>
            <a:r>
              <a:rPr lang="en-US" b="0" i="0" dirty="0">
                <a:solidFill>
                  <a:srgbClr val="0D0D0D"/>
                </a:solidFill>
                <a:effectLst/>
                <a:latin typeface="Times New Roman" panose="02020603050405020304" pitchFamily="18" charset="0"/>
                <a:cs typeface="Times New Roman" panose="02020603050405020304" pitchFamily="18" charset="0"/>
              </a:rPr>
              <a:t>One type of glass, called quench glass, has unique and easily recognizable optical properties.</a:t>
            </a:r>
          </a:p>
          <a:p>
            <a:pPr algn="l"/>
            <a:r>
              <a:rPr lang="en-US" b="0" i="0" dirty="0">
                <a:solidFill>
                  <a:srgbClr val="0D0D0D"/>
                </a:solidFill>
                <a:effectLst/>
                <a:latin typeface="Times New Roman" panose="02020603050405020304" pitchFamily="18" charset="0"/>
                <a:cs typeface="Times New Roman" panose="02020603050405020304" pitchFamily="18" charset="0"/>
              </a:rPr>
              <a:t>     However, this kind of glass is not commonly found in lunar samples using optical techniques.</a:t>
            </a:r>
          </a:p>
          <a:p>
            <a:pPr marL="285750" indent="-285750" algn="l">
              <a:buFont typeface="Wingdings" panose="05000000000000000000" pitchFamily="2" charset="2"/>
              <a:buChar char="§"/>
            </a:pPr>
            <a:r>
              <a:rPr lang="en-US" b="0" i="0" dirty="0">
                <a:solidFill>
                  <a:srgbClr val="0D0D0D"/>
                </a:solidFill>
                <a:effectLst/>
                <a:latin typeface="Times New Roman" panose="02020603050405020304" pitchFamily="18" charset="0"/>
                <a:cs typeface="Times New Roman" panose="02020603050405020304" pitchFamily="18" charset="0"/>
              </a:rPr>
              <a:t>Concentrations of quench glass mainly happen as products of quickly cooled volcanic activity, like orange glass 74220 and green glass 15401.</a:t>
            </a:r>
          </a:p>
          <a:p>
            <a:pPr marL="285750" indent="-285750" algn="l">
              <a:buFont typeface="Wingdings" panose="05000000000000000000" pitchFamily="2" charset="2"/>
              <a:buChar char="§"/>
            </a:pPr>
            <a:r>
              <a:rPr lang="en-US" b="0" i="0" dirty="0">
                <a:solidFill>
                  <a:srgbClr val="0D0D0D"/>
                </a:solidFill>
                <a:effectLst/>
                <a:latin typeface="Times New Roman" panose="02020603050405020304" pitchFamily="18" charset="0"/>
                <a:cs typeface="Times New Roman" panose="02020603050405020304" pitchFamily="18" charset="0"/>
              </a:rPr>
              <a:t>Another more common type of messy dark glass is found in lunar impact melt and breccias. This glass can have various optical properties based on its tiny components, which are often not well understood.</a:t>
            </a:r>
          </a:p>
          <a:p>
            <a:pPr marL="285750" indent="-285750" algn="l">
              <a:buFont typeface="Wingdings" panose="05000000000000000000" pitchFamily="2" charset="2"/>
              <a:buChar char="§"/>
            </a:pPr>
            <a:r>
              <a:rPr lang="en-US" b="0" i="0" dirty="0">
                <a:solidFill>
                  <a:srgbClr val="0D0D0D"/>
                </a:solidFill>
                <a:effectLst/>
                <a:latin typeface="Times New Roman" panose="02020603050405020304" pitchFamily="18" charset="0"/>
                <a:cs typeface="Times New Roman" panose="02020603050405020304" pitchFamily="18" charset="0"/>
              </a:rPr>
              <a:t>Sometimes, the "glass" can be fully crystalline but at such a small scale that most techniques can't recognize it. In other cases, the amorphous material is a mix of tiny opaque and other particles mixed with small crystalline bits and varying amounts of uncrystallized glass.</a:t>
            </a:r>
          </a:p>
          <a:p>
            <a:pPr marL="285750" indent="-285750" algn="l">
              <a:buFont typeface="Wingdings" panose="05000000000000000000" pitchFamily="2" charset="2"/>
              <a:buChar char="§"/>
            </a:pPr>
            <a:r>
              <a:rPr lang="en-US" b="0" i="0" dirty="0">
                <a:solidFill>
                  <a:srgbClr val="0D0D0D"/>
                </a:solidFill>
                <a:effectLst/>
                <a:latin typeface="Times New Roman" panose="02020603050405020304" pitchFamily="18" charset="0"/>
                <a:cs typeface="Times New Roman" panose="02020603050405020304" pitchFamily="18" charset="0"/>
              </a:rPr>
              <a:t>While we can measure the bulk chemical properties of this common dark glass, its mineralogy (and, as a result, its optical properties) is unknown.</a:t>
            </a:r>
          </a:p>
          <a:p>
            <a:pPr marL="285750" indent="-285750" algn="l">
              <a:buFont typeface="Wingdings" panose="05000000000000000000" pitchFamily="2" charset="2"/>
              <a:buChar char="§"/>
            </a:pPr>
            <a:r>
              <a:rPr lang="en-US" b="0" i="0" dirty="0">
                <a:solidFill>
                  <a:srgbClr val="0D0D0D"/>
                </a:solidFill>
                <a:effectLst/>
                <a:latin typeface="Times New Roman" panose="02020603050405020304" pitchFamily="18" charset="0"/>
                <a:cs typeface="Times New Roman" panose="02020603050405020304" pitchFamily="18" charset="0"/>
              </a:rPr>
              <a:t>Untangling the complex composition and history of breccias (rock made of broken fragments) and different types of impact melt is a big challenge for analytical techniques in the future</a:t>
            </a:r>
            <a:r>
              <a:rPr lang="en-US" b="0" i="0" dirty="0">
                <a:solidFill>
                  <a:srgbClr val="0D0D0D"/>
                </a:solidFill>
                <a:effectLst/>
                <a:latin typeface="Söhne"/>
              </a:rPr>
              <a:t>.</a:t>
            </a:r>
          </a:p>
        </p:txBody>
      </p:sp>
    </p:spTree>
    <p:extLst>
      <p:ext uri="{BB962C8B-B14F-4D97-AF65-F5344CB8AC3E}">
        <p14:creationId xmlns:p14="http://schemas.microsoft.com/office/powerpoint/2010/main" val="44828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946EDD-822B-32C4-D3FE-926580ACE025}"/>
              </a:ext>
            </a:extLst>
          </p:cNvPr>
          <p:cNvSpPr txBox="1"/>
          <p:nvPr/>
        </p:nvSpPr>
        <p:spPr>
          <a:xfrm>
            <a:off x="3267278" y="357503"/>
            <a:ext cx="4682404" cy="954107"/>
          </a:xfrm>
          <a:prstGeom prst="rect">
            <a:avLst/>
          </a:prstGeom>
          <a:noFill/>
        </p:spPr>
        <p:txBody>
          <a:bodyPr wrap="square" rtlCol="0">
            <a:spAutoFit/>
          </a:bodyPr>
          <a:lstStyle/>
          <a:p>
            <a:pPr algn="ctr" defTabSz="740664"/>
            <a:r>
              <a:rPr lang="en-IN" sz="2400" b="1" kern="1200" dirty="0">
                <a:solidFill>
                  <a:schemeClr val="tx1"/>
                </a:solidFill>
                <a:latin typeface="Times New Roman" panose="02020603050405020304" pitchFamily="18" charset="0"/>
                <a:ea typeface="+mn-ea"/>
                <a:cs typeface="Times New Roman" panose="02020603050405020304" pitchFamily="18" charset="0"/>
              </a:rPr>
              <a:t>CONCLUSION</a:t>
            </a:r>
          </a:p>
          <a:p>
            <a:pPr algn="ctr"/>
            <a:endParaRPr lang="en-IN" sz="3200" b="1" dirty="0"/>
          </a:p>
        </p:txBody>
      </p:sp>
      <p:sp>
        <p:nvSpPr>
          <p:cNvPr id="3" name="TextBox 2">
            <a:extLst>
              <a:ext uri="{FF2B5EF4-FFF2-40B4-BE49-F238E27FC236}">
                <a16:creationId xmlns:a16="http://schemas.microsoft.com/office/drawing/2014/main" id="{444DFAE4-CFC6-6408-7B54-4F119197DC4A}"/>
              </a:ext>
            </a:extLst>
          </p:cNvPr>
          <p:cNvSpPr txBox="1"/>
          <p:nvPr/>
        </p:nvSpPr>
        <p:spPr>
          <a:xfrm>
            <a:off x="1226637" y="1224414"/>
            <a:ext cx="9888014" cy="5109091"/>
          </a:xfrm>
          <a:prstGeom prst="rect">
            <a:avLst/>
          </a:prstGeom>
          <a:noFill/>
        </p:spPr>
        <p:txBody>
          <a:bodyPr wrap="square" rtlCol="0">
            <a:spAutoFit/>
          </a:bodyPr>
          <a:lstStyle/>
          <a:p>
            <a:pPr marL="285750" indent="-285750" algn="l">
              <a:buFont typeface="Wingdings" panose="05000000000000000000" pitchFamily="2" charset="2"/>
              <a:buChar char="§"/>
            </a:pPr>
            <a:r>
              <a:rPr lang="en-US" b="0" i="0" dirty="0">
                <a:solidFill>
                  <a:srgbClr val="0D0D0D"/>
                </a:solidFill>
                <a:effectLst/>
                <a:latin typeface="Times New Roman" panose="02020603050405020304" pitchFamily="18" charset="0"/>
                <a:cs typeface="Times New Roman" panose="02020603050405020304" pitchFamily="18" charset="0"/>
              </a:rPr>
              <a:t>The ability of regolith to accumulate and retain space weathering products is crucial in understanding the alteration effects of space-weathering processes on planetary surfaces.</a:t>
            </a:r>
          </a:p>
          <a:p>
            <a:pPr marL="285750" indent="-285750" algn="l">
              <a:buFont typeface="Wingdings" panose="05000000000000000000" pitchFamily="2" charset="2"/>
              <a:buChar char="§"/>
            </a:pPr>
            <a:r>
              <a:rPr lang="en-US" b="0" i="0" dirty="0">
                <a:solidFill>
                  <a:srgbClr val="0D0D0D"/>
                </a:solidFill>
                <a:effectLst/>
                <a:latin typeface="Times New Roman" panose="02020603050405020304" pitchFamily="18" charset="0"/>
                <a:cs typeface="Times New Roman" panose="02020603050405020304" pitchFamily="18" charset="0"/>
              </a:rPr>
              <a:t>Time since surface formation and the size of the celestial body play key roles in the accumulation of regolith and subsequent space weathering effects. Steep slopes may exhibit immature regolith, while flat areas with the same age may show mature regolith.</a:t>
            </a:r>
          </a:p>
          <a:p>
            <a:pPr marL="285750" indent="-285750" algn="l">
              <a:buFont typeface="Wingdings" panose="05000000000000000000" pitchFamily="2" charset="2"/>
              <a:buChar char="§"/>
            </a:pPr>
            <a:r>
              <a:rPr lang="en-US" b="0" i="0" dirty="0">
                <a:solidFill>
                  <a:srgbClr val="0D0D0D"/>
                </a:solidFill>
                <a:effectLst/>
                <a:latin typeface="Times New Roman" panose="02020603050405020304" pitchFamily="18" charset="0"/>
                <a:cs typeface="Times New Roman" panose="02020603050405020304" pitchFamily="18" charset="0"/>
              </a:rPr>
              <a:t>Lessons from lunar exploration highlight the significance of regolith recycling and its impact on the development of space weathering effects. This knowledge has been applied to other rocky bodies in the solar system composed largely of anhydrous materials.</a:t>
            </a:r>
          </a:p>
          <a:p>
            <a:pPr marL="285750" indent="-285750" algn="l">
              <a:buFont typeface="Wingdings" panose="05000000000000000000" pitchFamily="2" charset="2"/>
              <a:buChar char="§"/>
            </a:pPr>
            <a:r>
              <a:rPr lang="en-US" b="0" i="0" dirty="0">
                <a:solidFill>
                  <a:srgbClr val="0D0D0D"/>
                </a:solidFill>
                <a:effectLst/>
                <a:latin typeface="Times New Roman" panose="02020603050405020304" pitchFamily="18" charset="0"/>
                <a:cs typeface="Times New Roman" panose="02020603050405020304" pitchFamily="18" charset="0"/>
              </a:rPr>
              <a:t>Understanding space weathering processes on volatile-rich or icy bodies presents challenges, with limited direct observations. The presence of altered hydrous minerals or organic components on dark asteroids and other celestial bodies adds complexity to the study.</a:t>
            </a:r>
          </a:p>
          <a:p>
            <a:pPr marL="285750" indent="-285750" algn="l">
              <a:buFont typeface="Wingdings" panose="05000000000000000000" pitchFamily="2" charset="2"/>
              <a:buChar char="§"/>
            </a:pPr>
            <a:r>
              <a:rPr lang="en-US" b="0" i="0" dirty="0">
                <a:solidFill>
                  <a:srgbClr val="0D0D0D"/>
                </a:solidFill>
                <a:effectLst/>
                <a:latin typeface="Times New Roman" panose="02020603050405020304" pitchFamily="18" charset="0"/>
                <a:cs typeface="Times New Roman" panose="02020603050405020304" pitchFamily="18" charset="0"/>
              </a:rPr>
              <a:t>Ongoing missions,</a:t>
            </a:r>
            <a:r>
              <a:rPr lang="en-IN" sz="1800" b="0" i="0" dirty="0">
                <a:solidFill>
                  <a:srgbClr val="000000"/>
                </a:solidFill>
                <a:effectLst/>
                <a:latin typeface="Times-Roman"/>
              </a:rPr>
              <a:t> </a:t>
            </a:r>
            <a:r>
              <a:rPr lang="en-IN" sz="1800" b="0" i="0" dirty="0">
                <a:solidFill>
                  <a:srgbClr val="000000"/>
                </a:solidFill>
                <a:effectLst/>
                <a:latin typeface="Times New Roman" panose="02020603050405020304" pitchFamily="18" charset="0"/>
                <a:cs typeface="Times New Roman" panose="02020603050405020304" pitchFamily="18" charset="0"/>
              </a:rPr>
              <a:t>Hayabusa-2 and OSIRIS-</a:t>
            </a:r>
            <a:r>
              <a:rPr lang="en-IN" sz="1800" b="0" i="0" dirty="0" err="1">
                <a:solidFill>
                  <a:srgbClr val="000000"/>
                </a:solidFill>
                <a:effectLst/>
                <a:latin typeface="Times New Roman" panose="02020603050405020304" pitchFamily="18" charset="0"/>
                <a:cs typeface="Times New Roman" panose="02020603050405020304" pitchFamily="18" charset="0"/>
              </a:rPr>
              <a:t>REx</a:t>
            </a:r>
            <a:r>
              <a:rPr lang="en-IN" dirty="0">
                <a:latin typeface="Times New Roman" panose="02020603050405020304" pitchFamily="18" charset="0"/>
                <a:cs typeface="Times New Roman" panose="02020603050405020304" pitchFamily="18" charset="0"/>
              </a:rPr>
              <a:t> which are</a:t>
            </a:r>
            <a:r>
              <a:rPr lang="en-US" b="0" i="0" dirty="0">
                <a:solidFill>
                  <a:srgbClr val="0D0D0D"/>
                </a:solidFill>
                <a:effectLst/>
                <a:latin typeface="Times New Roman" panose="02020603050405020304" pitchFamily="18" charset="0"/>
                <a:cs typeface="Times New Roman" panose="02020603050405020304" pitchFamily="18" charset="0"/>
              </a:rPr>
              <a:t> returning samples from dark asteroids and exploring icy bodies, coupled with sophisticated laboratory experiments, are expected to significantly advance our understanding of space weathering across diverse environmental conditions.</a:t>
            </a:r>
          </a:p>
          <a:p>
            <a:pPr marL="285750" indent="-285750" algn="l">
              <a:buFont typeface="Wingdings" panose="05000000000000000000" pitchFamily="2" charset="2"/>
              <a:buChar char="§"/>
            </a:pPr>
            <a:r>
              <a:rPr lang="en-US" b="0" i="0" dirty="0">
                <a:solidFill>
                  <a:srgbClr val="0D0D0D"/>
                </a:solidFill>
                <a:effectLst/>
                <a:latin typeface="Times New Roman" panose="02020603050405020304" pitchFamily="18" charset="0"/>
                <a:cs typeface="Times New Roman" panose="02020603050405020304" pitchFamily="18" charset="0"/>
              </a:rPr>
              <a:t>The recognition that cross-contamination among solar system bodies can significantly affect measured surface properties emphasizes the importance of careful interpretation and analysis in space weathering research.</a:t>
            </a:r>
          </a:p>
          <a:p>
            <a:r>
              <a:rPr lang="en-IN" sz="2000" dirty="0">
                <a:latin typeface="Times New Roman" panose="02020603050405020304" pitchFamily="18" charset="0"/>
                <a:cs typeface="Times New Roman" panose="02020603050405020304" pitchFamily="18" charset="0"/>
              </a:rPr>
              <a:t>Space-weathering</a:t>
            </a:r>
          </a:p>
        </p:txBody>
      </p:sp>
      <p:sp>
        <p:nvSpPr>
          <p:cNvPr id="5" name="Rectangle: Rounded Corners 4">
            <a:extLst>
              <a:ext uri="{FF2B5EF4-FFF2-40B4-BE49-F238E27FC236}">
                <a16:creationId xmlns:a16="http://schemas.microsoft.com/office/drawing/2014/main" id="{D0E31BAA-3A5D-2298-B99A-3C4C800489D2}"/>
              </a:ext>
            </a:extLst>
          </p:cNvPr>
          <p:cNvSpPr/>
          <p:nvPr/>
        </p:nvSpPr>
        <p:spPr>
          <a:xfrm>
            <a:off x="793102" y="1035698"/>
            <a:ext cx="10802515" cy="5297807"/>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9644623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120</TotalTime>
  <Words>862</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Century Gothic</vt:lpstr>
      <vt:lpstr>Harding</vt:lpstr>
      <vt:lpstr>Roboto</vt:lpstr>
      <vt:lpstr>Segoe UI</vt:lpstr>
      <vt:lpstr>Söhne</vt:lpstr>
      <vt:lpstr>Times New Roman</vt:lpstr>
      <vt:lpstr>Times-Roman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shefali kuril</dc:creator>
  <cp:lastModifiedBy>shefali kuril</cp:lastModifiedBy>
  <cp:revision>10</cp:revision>
  <dcterms:created xsi:type="dcterms:W3CDTF">2024-02-13T18:42:52Z</dcterms:created>
  <dcterms:modified xsi:type="dcterms:W3CDTF">2024-02-14T12:50:12Z</dcterms:modified>
</cp:coreProperties>
</file>