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58" r:id="rId6"/>
    <p:sldId id="261" r:id="rId7"/>
    <p:sldId id="263" r:id="rId8"/>
    <p:sldId id="264"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9F8B2-C29D-4A17-B558-29E65FAB44BF}" type="datetimeFigureOut">
              <a:rPr lang="en-US" smtClean="0"/>
              <a:t>6/16/2022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BF3E8-3CE7-4C10-8891-C14E9F6E68E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9BEB25-4288-48F4-86F1-DF95EF0EEE96}"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E0C7F-C7D5-47D0-AB91-0A282D2C5AA0}"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A48E4-3D52-4831-9202-DBE231C1E6D7}"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7554F7-F450-4627-A1B3-E37083000C09}"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976B3-84BF-4F1E-8555-BC972BCDE016}" type="datetime1">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4A2DCB-CF8E-4B01-B611-BAA3CD8FA452}" type="datetime1">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1B89B4-3820-47CA-A1B9-1E35F0EA393A}" type="datetime1">
              <a:rPr lang="en-US" smtClean="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EC4303-A30A-484F-A05F-1721ACA6591F}" type="datetime1">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88B72-196D-460D-8FDA-9365287CCE73}" type="datetime1">
              <a:rPr lang="en-US" smtClean="0"/>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A9EB3-FB93-494C-8281-ED4D39E7409A}" type="datetime1">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A8604C-AB72-4665-B5CF-90549B90E118}" type="datetime1">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3DBA-7E5E-4945-B1B9-971AACB8EE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9999">
              <a:schemeClr val="accent5">
                <a:lumMod val="20000"/>
                <a:lumOff val="80000"/>
              </a:schemeClr>
            </a:gs>
            <a:gs pos="70000">
              <a:schemeClr val="accent1">
                <a:lumMod val="40000"/>
                <a:lumOff val="60000"/>
              </a:schemeClr>
            </a:gs>
            <a:gs pos="100000">
              <a:schemeClr val="accent5">
                <a:lumMod val="60000"/>
                <a:lumOff val="4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07B6-A579-4B10-ABB0-F603AA183E17}" type="datetime1">
              <a:rPr lang="en-US" smtClean="0"/>
              <a:t>6/16/2022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53DBA-7E5E-4945-B1B9-971AACB8EE7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tinkercad.com/" TargetMode="External"/><Relationship Id="rId2" Type="http://schemas.openxmlformats.org/officeDocument/2006/relationships/hyperlink" Target="https://www.circuitbasics.com/how-to-set-up-a-keypad-on-an-arduin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685800"/>
            <a:ext cx="6934200" cy="892552"/>
          </a:xfrm>
          <a:prstGeom prst="rect">
            <a:avLst/>
          </a:prstGeom>
          <a:noFill/>
        </p:spPr>
        <p:txBody>
          <a:bodyPr wrap="square" rtlCol="0">
            <a:spAutoFit/>
          </a:bodyPr>
          <a:lstStyle/>
          <a:p>
            <a:pPr algn="ctr"/>
            <a:r>
              <a:rPr lang="en-US" sz="2500" b="1" i="1" cap="all" dirty="0">
                <a:solidFill>
                  <a:srgbClr val="C00000"/>
                </a:solidFill>
                <a:latin typeface="Times New Roman" pitchFamily="18" charset="0"/>
                <a:cs typeface="Times New Roman" pitchFamily="18" charset="0"/>
              </a:rPr>
              <a:t>Vivekananda College of Engineering &amp; Technology</a:t>
            </a:r>
            <a:endParaRPr lang="en-US" sz="2500" b="1" i="1" dirty="0">
              <a:solidFill>
                <a:srgbClr val="C00000"/>
              </a:solidFill>
              <a:latin typeface="Times New Roman" pitchFamily="18" charset="0"/>
              <a:cs typeface="Times New Roman" pitchFamily="18" charset="0"/>
            </a:endParaRPr>
          </a:p>
        </p:txBody>
      </p:sp>
      <p:sp>
        <p:nvSpPr>
          <p:cNvPr id="7" name="TextBox 6"/>
          <p:cNvSpPr txBox="1"/>
          <p:nvPr/>
        </p:nvSpPr>
        <p:spPr>
          <a:xfrm>
            <a:off x="685800" y="2057400"/>
            <a:ext cx="7772400" cy="1077218"/>
          </a:xfrm>
          <a:prstGeom prst="rect">
            <a:avLst/>
          </a:prstGeom>
          <a:noFill/>
        </p:spPr>
        <p:txBody>
          <a:bodyPr wrap="square" rtlCol="0">
            <a:spAutoFit/>
          </a:bodyPr>
          <a:lstStyle/>
          <a:p>
            <a:pPr algn="ctr"/>
            <a:r>
              <a:rPr lang="en-US" sz="3200" b="1" i="1" cap="all" dirty="0">
                <a:solidFill>
                  <a:srgbClr val="002060"/>
                </a:solidFill>
                <a:latin typeface="Times New Roman" pitchFamily="18" charset="0"/>
                <a:cs typeface="Times New Roman" pitchFamily="18" charset="0"/>
              </a:rPr>
              <a:t>password protected automobile ignition system</a:t>
            </a:r>
            <a:endParaRPr lang="en-US" sz="3200" i="1" dirty="0">
              <a:solidFill>
                <a:srgbClr val="002060"/>
              </a:solidFill>
              <a:latin typeface="Times New Roman" pitchFamily="18" charset="0"/>
              <a:cs typeface="Times New Roman" pitchFamily="18" charset="0"/>
            </a:endParaRPr>
          </a:p>
        </p:txBody>
      </p:sp>
      <p:sp>
        <p:nvSpPr>
          <p:cNvPr id="8" name="TextBox 7"/>
          <p:cNvSpPr txBox="1"/>
          <p:nvPr/>
        </p:nvSpPr>
        <p:spPr>
          <a:xfrm>
            <a:off x="1524000" y="3429000"/>
            <a:ext cx="2438400" cy="707886"/>
          </a:xfrm>
          <a:prstGeom prst="rect">
            <a:avLst/>
          </a:prstGeom>
          <a:noFill/>
        </p:spPr>
        <p:txBody>
          <a:bodyPr wrap="square" rtlCol="0">
            <a:spAutoFit/>
          </a:bodyPr>
          <a:lstStyle/>
          <a:p>
            <a:r>
              <a:rPr lang="en-US" sz="2000" dirty="0">
                <a:latin typeface="Times New Roman" pitchFamily="18" charset="0"/>
                <a:cs typeface="Times New Roman" pitchFamily="18" charset="0"/>
              </a:rPr>
              <a:t>Name of guide:</a:t>
            </a:r>
          </a:p>
          <a:p>
            <a:r>
              <a:rPr lang="en-US" sz="2000" dirty="0">
                <a:latin typeface="Times New Roman" pitchFamily="18" charset="0"/>
                <a:cs typeface="Times New Roman" pitchFamily="18" charset="0"/>
              </a:rPr>
              <a:t>Prof. </a:t>
            </a:r>
            <a:r>
              <a:rPr lang="en-US" sz="2000" dirty="0" err="1">
                <a:latin typeface="Times New Roman" pitchFamily="18" charset="0"/>
                <a:cs typeface="Times New Roman" pitchFamily="18" charset="0"/>
              </a:rPr>
              <a:t>Shivaprasad</a:t>
            </a:r>
            <a:endParaRPr lang="en-US" sz="2000" dirty="0">
              <a:latin typeface="Times New Roman" pitchFamily="18" charset="0"/>
              <a:cs typeface="Times New Roman" pitchFamily="18" charset="0"/>
            </a:endParaRPr>
          </a:p>
        </p:txBody>
      </p:sp>
      <p:sp>
        <p:nvSpPr>
          <p:cNvPr id="9" name="TextBox 8"/>
          <p:cNvSpPr txBox="1"/>
          <p:nvPr/>
        </p:nvSpPr>
        <p:spPr>
          <a:xfrm>
            <a:off x="4648200" y="3429000"/>
            <a:ext cx="3733800" cy="2246769"/>
          </a:xfrm>
          <a:prstGeom prst="rect">
            <a:avLst/>
          </a:prstGeom>
          <a:noFill/>
        </p:spPr>
        <p:txBody>
          <a:bodyPr wrap="square" rtlCol="0">
            <a:spAutoFit/>
          </a:bodyPr>
          <a:lstStyle/>
          <a:p>
            <a:r>
              <a:rPr lang="en-US" sz="2000" dirty="0">
                <a:latin typeface="Times New Roman" pitchFamily="18" charset="0"/>
                <a:cs typeface="Times New Roman" pitchFamily="18" charset="0"/>
              </a:rPr>
              <a:t>Team members:</a:t>
            </a:r>
          </a:p>
          <a:p>
            <a:r>
              <a:rPr lang="en-US" sz="2000" dirty="0">
                <a:latin typeface="Times New Roman" pitchFamily="18" charset="0"/>
                <a:cs typeface="Times New Roman" pitchFamily="18" charset="0"/>
              </a:rPr>
              <a:t>Name:		USN:</a:t>
            </a:r>
          </a:p>
          <a:p>
            <a:r>
              <a:rPr lang="en-US" sz="2000" dirty="0" err="1">
                <a:latin typeface="Times New Roman" pitchFamily="18" charset="0"/>
                <a:cs typeface="Times New Roman" pitchFamily="18" charset="0"/>
              </a:rPr>
              <a:t>Dhanya</a:t>
            </a:r>
            <a:r>
              <a:rPr lang="en-US" sz="2000" dirty="0">
                <a:latin typeface="Times New Roman" pitchFamily="18" charset="0"/>
                <a:cs typeface="Times New Roman" pitchFamily="18" charset="0"/>
              </a:rPr>
              <a:t> P        	4VP20EC009</a:t>
            </a:r>
          </a:p>
          <a:p>
            <a:r>
              <a:rPr lang="en-US" sz="2000" dirty="0" err="1">
                <a:latin typeface="Times New Roman" pitchFamily="18" charset="0"/>
                <a:cs typeface="Times New Roman" pitchFamily="18" charset="0"/>
              </a:rPr>
              <a:t>Kshema</a:t>
            </a:r>
            <a:r>
              <a:rPr lang="en-US" sz="2000" dirty="0">
                <a:latin typeface="Times New Roman" pitchFamily="18" charset="0"/>
                <a:cs typeface="Times New Roman" pitchFamily="18" charset="0"/>
              </a:rPr>
              <a:t> B S    	4VP20EC015 </a:t>
            </a:r>
          </a:p>
          <a:p>
            <a:r>
              <a:rPr lang="en-US" sz="2000" dirty="0" err="1">
                <a:latin typeface="Times New Roman" pitchFamily="18" charset="0"/>
                <a:cs typeface="Times New Roman" pitchFamily="18" charset="0"/>
              </a:rPr>
              <a:t>Praseeda</a:t>
            </a:r>
            <a:r>
              <a:rPr lang="en-US" sz="2000" dirty="0">
                <a:latin typeface="Times New Roman" pitchFamily="18" charset="0"/>
                <a:cs typeface="Times New Roman" pitchFamily="18" charset="0"/>
              </a:rPr>
              <a:t> M    	4VP20EC021 </a:t>
            </a:r>
          </a:p>
          <a:p>
            <a:r>
              <a:rPr lang="en-US" sz="2000" dirty="0" err="1">
                <a:latin typeface="Times New Roman" pitchFamily="18" charset="0"/>
                <a:cs typeface="Times New Roman" pitchFamily="18" charset="0"/>
              </a:rPr>
              <a:t>Umashankari</a:t>
            </a:r>
            <a:r>
              <a:rPr lang="en-US" sz="2000" dirty="0">
                <a:latin typeface="Times New Roman" pitchFamily="18" charset="0"/>
                <a:cs typeface="Times New Roman" pitchFamily="18" charset="0"/>
              </a:rPr>
              <a:t>  	4VP20EC037</a:t>
            </a:r>
          </a:p>
          <a:p>
            <a:endParaRPr lang="en-US" sz="20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99A53DBA-7E5E-4945-B1B9-971AACB8EE7F}" type="slidenum">
              <a:rPr lang="en-US" smtClean="0"/>
              <a:t>1</a:t>
            </a:fld>
            <a:endParaRPr lang="en-US"/>
          </a:p>
        </p:txBody>
      </p:sp>
      <p:pic>
        <p:nvPicPr>
          <p:cNvPr id="11" name="Picture 10">
            <a:extLst>
              <a:ext uri="{FF2B5EF4-FFF2-40B4-BE49-F238E27FC236}">
                <a16:creationId xmlns:a16="http://schemas.microsoft.com/office/drawing/2014/main" id="{A1B0BABE-B464-46A8-84C3-3303D5C54AD9}"/>
              </a:ext>
            </a:extLst>
          </p:cNvPr>
          <p:cNvPicPr>
            <a:picLocks noChangeAspect="1"/>
          </p:cNvPicPr>
          <p:nvPr/>
        </p:nvPicPr>
        <p:blipFill>
          <a:blip r:embed="rId2" cstate="print"/>
          <a:stretch>
            <a:fillRect/>
          </a:stretch>
        </p:blipFill>
        <p:spPr>
          <a:xfrm>
            <a:off x="381000" y="457200"/>
            <a:ext cx="1524000" cy="1219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10</a:t>
            </a:fld>
            <a:endParaRPr lang="en-US"/>
          </a:p>
        </p:txBody>
      </p:sp>
      <p:sp>
        <p:nvSpPr>
          <p:cNvPr id="3" name="TextBox 2"/>
          <p:cNvSpPr txBox="1"/>
          <p:nvPr/>
        </p:nvSpPr>
        <p:spPr>
          <a:xfrm>
            <a:off x="2971800" y="2743200"/>
            <a:ext cx="2940228" cy="830997"/>
          </a:xfrm>
          <a:prstGeom prst="rect">
            <a:avLst/>
          </a:prstGeom>
          <a:noFill/>
        </p:spPr>
        <p:txBody>
          <a:bodyPr wrap="none" rtlCol="0">
            <a:spAutoFit/>
          </a:bodyPr>
          <a:lstStyle/>
          <a:p>
            <a:r>
              <a:rPr lang="en-US" sz="4800" b="1" i="1" dirty="0">
                <a:solidFill>
                  <a:srgbClr val="002060"/>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2</a:t>
            </a:fld>
            <a:endParaRPr lang="en-US"/>
          </a:p>
        </p:txBody>
      </p:sp>
      <p:sp>
        <p:nvSpPr>
          <p:cNvPr id="3" name="TextBox 2"/>
          <p:cNvSpPr txBox="1"/>
          <p:nvPr/>
        </p:nvSpPr>
        <p:spPr>
          <a:xfrm>
            <a:off x="3505200" y="838200"/>
            <a:ext cx="2327881" cy="584775"/>
          </a:xfrm>
          <a:prstGeom prst="rect">
            <a:avLst/>
          </a:prstGeom>
          <a:noFill/>
        </p:spPr>
        <p:txBody>
          <a:bodyPr wrap="none" rtlCol="0">
            <a:spAutoFit/>
          </a:bodyPr>
          <a:lstStyle/>
          <a:p>
            <a:pPr algn="ctr"/>
            <a:r>
              <a:rPr lang="en-US" sz="3200" b="1" i="1" dirty="0">
                <a:latin typeface="Times New Roman" pitchFamily="18" charset="0"/>
                <a:cs typeface="Times New Roman" pitchFamily="18" charset="0"/>
              </a:rPr>
              <a:t>Introduction</a:t>
            </a:r>
          </a:p>
        </p:txBody>
      </p:sp>
      <p:sp>
        <p:nvSpPr>
          <p:cNvPr id="5" name="TextBox 4"/>
          <p:cNvSpPr txBox="1"/>
          <p:nvPr/>
        </p:nvSpPr>
        <p:spPr>
          <a:xfrm>
            <a:off x="685800" y="1600200"/>
            <a:ext cx="7848600" cy="3785652"/>
          </a:xfrm>
          <a:prstGeom prst="rect">
            <a:avLst/>
          </a:prstGeom>
          <a:noFill/>
        </p:spPr>
        <p:txBody>
          <a:bodyPr wrap="square" rtlCol="0">
            <a:spAutoFit/>
          </a:bodyPr>
          <a:lstStyle/>
          <a:p>
            <a:pPr>
              <a:buFont typeface="Arial" pitchFamily="34" charset="0"/>
              <a:buChar char="•"/>
            </a:pPr>
            <a:r>
              <a:rPr lang="en-US" sz="2000" dirty="0">
                <a:latin typeface="Times New Roman" pitchFamily="18" charset="0"/>
                <a:cs typeface="Times New Roman" pitchFamily="18" charset="0"/>
              </a:rPr>
              <a:t>Safety and security of vehicles has been one of the most pressing concerns today.</a:t>
            </a:r>
          </a:p>
          <a:p>
            <a:pPr>
              <a:buFont typeface="Arial" pitchFamily="34" charset="0"/>
              <a:buChar char="•"/>
            </a:pPr>
            <a:r>
              <a:rPr lang="en-US" sz="2000" dirty="0">
                <a:latin typeface="Times New Roman" pitchFamily="18" charset="0"/>
                <a:cs typeface="Times New Roman" pitchFamily="18" charset="0"/>
              </a:rPr>
              <a:t>Ignition of automobiles with the help of a key can not provide the required protection. </a:t>
            </a:r>
          </a:p>
          <a:p>
            <a:pPr>
              <a:buFont typeface="Arial" pitchFamily="34" charset="0"/>
              <a:buChar char="•"/>
            </a:pPr>
            <a:r>
              <a:rPr lang="en-US" sz="2000" dirty="0"/>
              <a:t>As the name ‘Password Protected Automobile Ignition System’ says, here the idea is to introduce a system such that the initiation and ignition of an automobile engine is controlled by a switch and protected by a password entering system.</a:t>
            </a:r>
          </a:p>
          <a:p>
            <a:pPr>
              <a:buFont typeface="Arial" pitchFamily="34" charset="0"/>
              <a:buChar char="•"/>
            </a:pPr>
            <a:r>
              <a:rPr lang="en-US" sz="2000" dirty="0"/>
              <a:t>The purpose of this project is to provide strong security system and to make theft cases almost impossible.</a:t>
            </a:r>
            <a:endParaRPr lang="en-US" sz="2000" dirty="0">
              <a:latin typeface="Times New Roman" pitchFamily="18" charset="0"/>
              <a:cs typeface="Times New Roman" pitchFamily="18" charset="0"/>
            </a:endParaRPr>
          </a:p>
          <a:p>
            <a:r>
              <a:rPr lang="en-US" sz="2000" dirty="0"/>
              <a:t> </a:t>
            </a:r>
          </a:p>
          <a:p>
            <a:pPr>
              <a:buFont typeface="Arial" pitchFamily="34" charset="0"/>
              <a:buChar char="•"/>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3</a:t>
            </a:fld>
            <a:endParaRPr lang="en-US"/>
          </a:p>
        </p:txBody>
      </p:sp>
      <p:sp>
        <p:nvSpPr>
          <p:cNvPr id="3" name="TextBox 2"/>
          <p:cNvSpPr txBox="1"/>
          <p:nvPr/>
        </p:nvSpPr>
        <p:spPr>
          <a:xfrm>
            <a:off x="2819401" y="838200"/>
            <a:ext cx="3428999" cy="584775"/>
          </a:xfrm>
          <a:prstGeom prst="rect">
            <a:avLst/>
          </a:prstGeom>
          <a:noFill/>
        </p:spPr>
        <p:txBody>
          <a:bodyPr wrap="square" rtlCol="0">
            <a:spAutoFit/>
          </a:bodyPr>
          <a:lstStyle/>
          <a:p>
            <a:pPr algn="ctr"/>
            <a:r>
              <a:rPr lang="en-US" sz="3200" b="1" i="1" dirty="0">
                <a:latin typeface="Times New Roman" pitchFamily="18" charset="0"/>
                <a:cs typeface="Times New Roman" pitchFamily="18" charset="0"/>
              </a:rPr>
              <a:t>Literature Survey</a:t>
            </a:r>
          </a:p>
        </p:txBody>
      </p:sp>
      <p:sp>
        <p:nvSpPr>
          <p:cNvPr id="5" name="TextBox 4"/>
          <p:cNvSpPr txBox="1"/>
          <p:nvPr/>
        </p:nvSpPr>
        <p:spPr>
          <a:xfrm>
            <a:off x="685800" y="1600200"/>
            <a:ext cx="7848600" cy="4708981"/>
          </a:xfrm>
          <a:prstGeom prst="rect">
            <a:avLst/>
          </a:prstGeom>
          <a:noFill/>
        </p:spPr>
        <p:txBody>
          <a:bodyPr wrap="square" rtlCol="0">
            <a:spAutoFit/>
          </a:bodyPr>
          <a:lstStyle/>
          <a:p>
            <a:r>
              <a:rPr lang="en-US" sz="2000" dirty="0">
                <a:latin typeface="Times New Roman" pitchFamily="18" charset="0"/>
                <a:cs typeface="Times New Roman" pitchFamily="18" charset="0"/>
              </a:rPr>
              <a:t>Existing Approaches:</a:t>
            </a:r>
          </a:p>
          <a:p>
            <a:pPr>
              <a:buFont typeface="Arial" pitchFamily="34" charset="0"/>
              <a:buChar char="•"/>
            </a:pPr>
            <a:r>
              <a:rPr lang="en-US" sz="2000" dirty="0">
                <a:latin typeface="Times New Roman" pitchFamily="18" charset="0"/>
                <a:cs typeface="Times New Roman" pitchFamily="18" charset="0"/>
              </a:rPr>
              <a:t>Today it is common to see vehicle ignition using unique key structures.</a:t>
            </a:r>
          </a:p>
          <a:p>
            <a:pPr>
              <a:buFont typeface="Arial" pitchFamily="34" charset="0"/>
              <a:buChar char="•"/>
            </a:pPr>
            <a:r>
              <a:rPr lang="en-US" sz="2000" dirty="0">
                <a:latin typeface="Times New Roman" pitchFamily="18" charset="0"/>
                <a:cs typeface="Times New Roman" pitchFamily="18" charset="0"/>
              </a:rPr>
              <a:t>There are </a:t>
            </a:r>
            <a:r>
              <a:rPr lang="en-US" sz="2000" dirty="0" err="1">
                <a:latin typeface="Times New Roman" pitchFamily="18" charset="0"/>
                <a:cs typeface="Times New Roman" pitchFamily="18" charset="0"/>
              </a:rPr>
              <a:t>bluetooth</a:t>
            </a:r>
            <a:r>
              <a:rPr lang="en-US" sz="2000" dirty="0">
                <a:latin typeface="Times New Roman" pitchFamily="18" charset="0"/>
                <a:cs typeface="Times New Roman" pitchFamily="18" charset="0"/>
              </a:rPr>
              <a:t> or </a:t>
            </a:r>
            <a:r>
              <a:rPr lang="en-US" sz="2000" dirty="0" err="1">
                <a:latin typeface="Times New Roman" pitchFamily="18" charset="0"/>
                <a:cs typeface="Times New Roman" pitchFamily="18" charset="0"/>
              </a:rPr>
              <a:t>wifi</a:t>
            </a:r>
            <a:r>
              <a:rPr lang="en-US" sz="2000" dirty="0">
                <a:latin typeface="Times New Roman" pitchFamily="18" charset="0"/>
                <a:cs typeface="Times New Roman" pitchFamily="18" charset="0"/>
              </a:rPr>
              <a:t> activated door lock systems</a:t>
            </a:r>
            <a:r>
              <a:rPr lang="en-US" sz="2000" dirty="0"/>
              <a:t>.</a:t>
            </a:r>
          </a:p>
          <a:p>
            <a:pPr>
              <a:buFont typeface="Arial" pitchFamily="34" charset="0"/>
              <a:buChar char="•"/>
            </a:pPr>
            <a:r>
              <a:rPr lang="en-US" sz="2000" dirty="0">
                <a:latin typeface="Times New Roman" pitchFamily="18" charset="0"/>
                <a:cs typeface="Times New Roman" pitchFamily="18" charset="0"/>
              </a:rPr>
              <a:t>Smart card interface with vehicle.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Proposed Approaches:</a:t>
            </a:r>
          </a:p>
          <a:p>
            <a:pPr>
              <a:buFont typeface="Arial" pitchFamily="34" charset="0"/>
              <a:buChar char="•"/>
            </a:pPr>
            <a:r>
              <a:rPr lang="en-US" sz="2000" dirty="0">
                <a:latin typeface="Times New Roman" pitchFamily="18" charset="0"/>
                <a:cs typeface="Times New Roman" pitchFamily="18" charset="0"/>
              </a:rPr>
              <a:t>This project can be further modified by providing </a:t>
            </a:r>
            <a:r>
              <a:rPr lang="en-US" sz="2000" dirty="0" err="1">
                <a:latin typeface="Times New Roman" pitchFamily="18" charset="0"/>
                <a:cs typeface="Times New Roman" pitchFamily="18" charset="0"/>
              </a:rPr>
              <a:t>touchscreen</a:t>
            </a:r>
            <a:r>
              <a:rPr lang="en-US" sz="2000" dirty="0">
                <a:latin typeface="Times New Roman" pitchFamily="18" charset="0"/>
                <a:cs typeface="Times New Roman" pitchFamily="18" charset="0"/>
              </a:rPr>
              <a:t> facility.</a:t>
            </a:r>
          </a:p>
          <a:p>
            <a:pPr>
              <a:buFont typeface="Arial" pitchFamily="34" charset="0"/>
              <a:buChar char="•"/>
            </a:pPr>
            <a:r>
              <a:rPr lang="en-US" sz="2000" dirty="0">
                <a:latin typeface="Times New Roman" pitchFamily="18" charset="0"/>
                <a:cs typeface="Times New Roman" pitchFamily="18" charset="0"/>
              </a:rPr>
              <a:t>It can be further modified by using GSM modem to alert the owner once the vehicle starts.</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i="1" dirty="0">
              <a:latin typeface="Times New Roman" pitchFamily="18" charset="0"/>
              <a:cs typeface="Times New Roman" pitchFamily="18" charset="0"/>
            </a:endParaRPr>
          </a:p>
          <a:p>
            <a:r>
              <a:rPr lang="en-US" sz="2000" dirty="0"/>
              <a:t> </a:t>
            </a:r>
          </a:p>
          <a:p>
            <a:pPr>
              <a:buFont typeface="Arial" pitchFamily="34" charset="0"/>
              <a:buChar char="•"/>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4</a:t>
            </a:fld>
            <a:endParaRPr lang="en-US"/>
          </a:p>
        </p:txBody>
      </p:sp>
      <p:sp>
        <p:nvSpPr>
          <p:cNvPr id="3" name="TextBox 2"/>
          <p:cNvSpPr txBox="1"/>
          <p:nvPr/>
        </p:nvSpPr>
        <p:spPr>
          <a:xfrm>
            <a:off x="2819401" y="838200"/>
            <a:ext cx="3428999" cy="584775"/>
          </a:xfrm>
          <a:prstGeom prst="rect">
            <a:avLst/>
          </a:prstGeom>
          <a:noFill/>
        </p:spPr>
        <p:txBody>
          <a:bodyPr wrap="square" rtlCol="0">
            <a:spAutoFit/>
          </a:bodyPr>
          <a:lstStyle/>
          <a:p>
            <a:pPr algn="ctr"/>
            <a:r>
              <a:rPr lang="en-US" sz="3200" b="1" i="1">
                <a:latin typeface="Times New Roman" pitchFamily="18" charset="0"/>
                <a:cs typeface="Times New Roman" pitchFamily="18" charset="0"/>
              </a:rPr>
              <a:t>Block Diagram</a:t>
            </a:r>
            <a:endParaRPr lang="en-US" sz="3200" b="1" i="1" dirty="0">
              <a:latin typeface="Times New Roman" pitchFamily="18" charset="0"/>
              <a:cs typeface="Times New Roman" pitchFamily="18" charset="0"/>
            </a:endParaRPr>
          </a:p>
        </p:txBody>
      </p:sp>
      <p:sp>
        <p:nvSpPr>
          <p:cNvPr id="5" name="TextBox 4"/>
          <p:cNvSpPr txBox="1"/>
          <p:nvPr/>
        </p:nvSpPr>
        <p:spPr>
          <a:xfrm>
            <a:off x="3048000" y="2209800"/>
            <a:ext cx="1828800" cy="2031325"/>
          </a:xfrm>
          <a:prstGeom prst="rect">
            <a:avLst/>
          </a:prstGeom>
          <a:solidFill>
            <a:schemeClr val="bg1"/>
          </a:solidFill>
          <a:ln>
            <a:solidFill>
              <a:schemeClr val="tx1"/>
            </a:solidFill>
          </a:ln>
        </p:spPr>
        <p:txBody>
          <a:bodyPr wrap="square" rtlCol="0">
            <a:spAutoFit/>
          </a:bodyPr>
          <a:lstStyle/>
          <a:p>
            <a:endParaRPr lang="en-US" i="1" dirty="0">
              <a:latin typeface="Times New Roman" pitchFamily="18" charset="0"/>
              <a:cs typeface="Times New Roman" pitchFamily="18" charset="0"/>
            </a:endParaRPr>
          </a:p>
          <a:p>
            <a:pPr>
              <a:buFont typeface="Arial" pitchFamily="34" charset="0"/>
              <a:buChar char="•"/>
            </a:pPr>
            <a:endParaRPr lang="en-US" i="1"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UNO</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p:txBody>
      </p:sp>
      <p:sp>
        <p:nvSpPr>
          <p:cNvPr id="6" name="TextBox 5"/>
          <p:cNvSpPr txBox="1"/>
          <p:nvPr/>
        </p:nvSpPr>
        <p:spPr>
          <a:xfrm>
            <a:off x="1828800" y="2438400"/>
            <a:ext cx="902811" cy="923330"/>
          </a:xfrm>
          <a:prstGeom prst="rect">
            <a:avLst/>
          </a:prstGeom>
          <a:solidFill>
            <a:schemeClr val="bg1"/>
          </a:solidFill>
          <a:ln>
            <a:solidFill>
              <a:schemeClr val="tx1"/>
            </a:solidFill>
          </a:ln>
        </p:spPr>
        <p:txBody>
          <a:bodyPr wrap="none" rtlCol="0">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Keypad</a:t>
            </a:r>
          </a:p>
          <a:p>
            <a:endParaRPr lang="en-US" dirty="0">
              <a:latin typeface="Times New Roman" pitchFamily="18" charset="0"/>
              <a:cs typeface="Times New Roman" pitchFamily="18" charset="0"/>
            </a:endParaRPr>
          </a:p>
        </p:txBody>
      </p:sp>
      <p:sp>
        <p:nvSpPr>
          <p:cNvPr id="7" name="TextBox 6"/>
          <p:cNvSpPr txBox="1"/>
          <p:nvPr/>
        </p:nvSpPr>
        <p:spPr>
          <a:xfrm>
            <a:off x="1905000" y="3810000"/>
            <a:ext cx="825867" cy="369332"/>
          </a:xfrm>
          <a:prstGeom prst="rect">
            <a:avLst/>
          </a:prstGeom>
          <a:solidFill>
            <a:schemeClr val="bg1"/>
          </a:solidFill>
          <a:ln>
            <a:solidFill>
              <a:schemeClr val="tx1"/>
            </a:solidFill>
          </a:ln>
        </p:spPr>
        <p:txBody>
          <a:bodyPr wrap="none" rtlCol="0">
            <a:spAutoFit/>
          </a:bodyPr>
          <a:lstStyle/>
          <a:p>
            <a:r>
              <a:rPr lang="en-US" dirty="0">
                <a:latin typeface="Times New Roman" pitchFamily="18" charset="0"/>
                <a:cs typeface="Times New Roman" pitchFamily="18" charset="0"/>
              </a:rPr>
              <a:t>Switch</a:t>
            </a:r>
          </a:p>
        </p:txBody>
      </p:sp>
      <p:sp>
        <p:nvSpPr>
          <p:cNvPr id="8" name="TextBox 7"/>
          <p:cNvSpPr txBox="1"/>
          <p:nvPr/>
        </p:nvSpPr>
        <p:spPr>
          <a:xfrm>
            <a:off x="5257800" y="2895600"/>
            <a:ext cx="1479892" cy="646331"/>
          </a:xfrm>
          <a:prstGeom prst="rect">
            <a:avLst/>
          </a:prstGeom>
          <a:solidFill>
            <a:schemeClr val="bg1"/>
          </a:solidFill>
          <a:ln>
            <a:solidFill>
              <a:schemeClr val="tx1"/>
            </a:solidFill>
          </a:ln>
        </p:spPr>
        <p:txBody>
          <a:bodyPr wrap="none" rtlCol="0">
            <a:spAutoFit/>
          </a:bodyPr>
          <a:lstStyle/>
          <a:p>
            <a:r>
              <a:rPr lang="en-US" dirty="0">
                <a:latin typeface="Times New Roman" pitchFamily="18" charset="0"/>
                <a:cs typeface="Times New Roman" pitchFamily="18" charset="0"/>
              </a:rPr>
              <a:t>Motor Driver </a:t>
            </a:r>
          </a:p>
          <a:p>
            <a:r>
              <a:rPr lang="en-US" dirty="0">
                <a:latin typeface="Times New Roman" pitchFamily="18" charset="0"/>
                <a:cs typeface="Times New Roman" pitchFamily="18" charset="0"/>
              </a:rPr>
              <a:t>     (L293D)</a:t>
            </a:r>
          </a:p>
        </p:txBody>
      </p:sp>
      <p:sp>
        <p:nvSpPr>
          <p:cNvPr id="9" name="TextBox 8"/>
          <p:cNvSpPr txBox="1"/>
          <p:nvPr/>
        </p:nvSpPr>
        <p:spPr>
          <a:xfrm>
            <a:off x="7162800" y="3048000"/>
            <a:ext cx="1140056" cy="369332"/>
          </a:xfrm>
          <a:prstGeom prst="rect">
            <a:avLst/>
          </a:prstGeom>
          <a:solidFill>
            <a:schemeClr val="bg1"/>
          </a:solidFill>
          <a:ln>
            <a:solidFill>
              <a:schemeClr val="tx1"/>
            </a:solidFill>
          </a:ln>
        </p:spPr>
        <p:txBody>
          <a:bodyPr wrap="none" rtlCol="0">
            <a:spAutoFit/>
          </a:bodyPr>
          <a:lstStyle/>
          <a:p>
            <a:r>
              <a:rPr lang="en-US" dirty="0">
                <a:latin typeface="Times New Roman" pitchFamily="18" charset="0"/>
                <a:cs typeface="Times New Roman" pitchFamily="18" charset="0"/>
              </a:rPr>
              <a:t>DC Motor</a:t>
            </a:r>
          </a:p>
        </p:txBody>
      </p:sp>
      <p:cxnSp>
        <p:nvCxnSpPr>
          <p:cNvPr id="11" name="Straight Arrow Connector 10"/>
          <p:cNvCxnSpPr>
            <a:stCxn id="6" idx="3"/>
          </p:cNvCxnSpPr>
          <p:nvPr/>
        </p:nvCxnSpPr>
        <p:spPr>
          <a:xfrm flipV="1">
            <a:off x="2731611" y="2895600"/>
            <a:ext cx="316389" cy="4465"/>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p:cNvCxnSpPr>
          <p:nvPr/>
        </p:nvCxnSpPr>
        <p:spPr>
          <a:xfrm flipV="1">
            <a:off x="2730867" y="3962400"/>
            <a:ext cx="317133" cy="32266"/>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1"/>
          </p:cNvCxnSpPr>
          <p:nvPr/>
        </p:nvCxnSpPr>
        <p:spPr>
          <a:xfrm flipV="1">
            <a:off x="4876800" y="3218766"/>
            <a:ext cx="381000" cy="6697"/>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a:off x="6737692" y="3218766"/>
            <a:ext cx="425108" cy="13900"/>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5</a:t>
            </a:fld>
            <a:endParaRPr lang="en-US"/>
          </a:p>
        </p:txBody>
      </p:sp>
      <p:sp>
        <p:nvSpPr>
          <p:cNvPr id="3" name="TextBox 2"/>
          <p:cNvSpPr txBox="1"/>
          <p:nvPr/>
        </p:nvSpPr>
        <p:spPr>
          <a:xfrm>
            <a:off x="1447800" y="685800"/>
            <a:ext cx="6378670" cy="584775"/>
          </a:xfrm>
          <a:prstGeom prst="rect">
            <a:avLst/>
          </a:prstGeom>
          <a:noFill/>
        </p:spPr>
        <p:txBody>
          <a:bodyPr wrap="none" rtlCol="0">
            <a:spAutoFit/>
          </a:bodyPr>
          <a:lstStyle/>
          <a:p>
            <a:pPr algn="ctr"/>
            <a:r>
              <a:rPr lang="en-US" sz="3200" b="1" i="1" dirty="0">
                <a:latin typeface="Times New Roman" pitchFamily="18" charset="0"/>
                <a:cs typeface="Times New Roman" pitchFamily="18" charset="0"/>
              </a:rPr>
              <a:t>Hardware &amp; Software Requirements</a:t>
            </a:r>
          </a:p>
        </p:txBody>
      </p:sp>
      <p:sp>
        <p:nvSpPr>
          <p:cNvPr id="4" name="TextBox 3"/>
          <p:cNvSpPr txBox="1"/>
          <p:nvPr/>
        </p:nvSpPr>
        <p:spPr>
          <a:xfrm>
            <a:off x="685800" y="1600200"/>
            <a:ext cx="7924800" cy="3785652"/>
          </a:xfrm>
          <a:prstGeom prst="rect">
            <a:avLst/>
          </a:prstGeom>
          <a:noFill/>
        </p:spPr>
        <p:txBody>
          <a:bodyPr wrap="square" rtlCol="0">
            <a:spAutoFit/>
          </a:bodyPr>
          <a:lstStyle/>
          <a:p>
            <a:r>
              <a:rPr lang="en-US" sz="2000" u="sng" dirty="0">
                <a:latin typeface="Times New Roman" pitchFamily="18" charset="0"/>
                <a:cs typeface="Times New Roman" pitchFamily="18" charset="0"/>
              </a:rPr>
              <a:t>Software used:</a:t>
            </a:r>
          </a:p>
          <a:p>
            <a:pPr>
              <a:buFont typeface="Arial" pitchFamily="34" charset="0"/>
              <a:buChar char="•"/>
            </a:pP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IDE.</a:t>
            </a:r>
          </a:p>
          <a:p>
            <a:pPr>
              <a:buFont typeface="Arial" pitchFamily="34" charset="0"/>
              <a:buChar char="•"/>
            </a:pPr>
            <a:r>
              <a:rPr lang="en-US" sz="2000" dirty="0" err="1">
                <a:latin typeface="Times New Roman" pitchFamily="18" charset="0"/>
                <a:cs typeface="Times New Roman" pitchFamily="18" charset="0"/>
              </a:rPr>
              <a:t>Tinkercad</a:t>
            </a:r>
            <a:r>
              <a:rPr lang="en-US" sz="2000" dirty="0">
                <a:latin typeface="Times New Roman" pitchFamily="18" charset="0"/>
                <a:cs typeface="Times New Roman" pitchFamily="18" charset="0"/>
              </a:rPr>
              <a:t> online circuit simulation platform.</a:t>
            </a:r>
          </a:p>
          <a:p>
            <a:endParaRPr lang="en-US" sz="2000" dirty="0">
              <a:latin typeface="Times New Roman" pitchFamily="18" charset="0"/>
              <a:cs typeface="Times New Roman" pitchFamily="18" charset="0"/>
            </a:endParaRPr>
          </a:p>
          <a:p>
            <a:r>
              <a:rPr lang="en-US" sz="2000" u="sng" dirty="0">
                <a:latin typeface="Times New Roman" pitchFamily="18" charset="0"/>
                <a:cs typeface="Times New Roman" pitchFamily="18" charset="0"/>
              </a:rPr>
              <a:t>Components used:</a:t>
            </a:r>
          </a:p>
          <a:p>
            <a:pPr>
              <a:buFont typeface="Arial" pitchFamily="34" charset="0"/>
              <a:buChar char="•"/>
            </a:pPr>
            <a:r>
              <a:rPr lang="en-US" sz="2000" b="1" dirty="0" err="1">
                <a:latin typeface="Times New Roman" pitchFamily="18" charset="0"/>
                <a:cs typeface="Times New Roman" pitchFamily="18" charset="0"/>
              </a:rPr>
              <a:t>Arduino</a:t>
            </a:r>
            <a:r>
              <a:rPr lang="en-US" sz="2000" b="1" dirty="0">
                <a:latin typeface="Times New Roman" pitchFamily="18" charset="0"/>
                <a:cs typeface="Times New Roman" pitchFamily="18" charset="0"/>
              </a:rPr>
              <a:t> UNO</a:t>
            </a:r>
            <a:r>
              <a:rPr lang="en-US" sz="2000" dirty="0">
                <a:latin typeface="Times New Roman" pitchFamily="18" charset="0"/>
                <a:cs typeface="Times New Roman" pitchFamily="18" charset="0"/>
              </a:rPr>
              <a:t>: An open source microcontroller board based on Microchip ATmega328P and is programmable with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IDE.</a:t>
            </a:r>
          </a:p>
          <a:p>
            <a:pPr>
              <a:buFont typeface="Arial" pitchFamily="34" charset="0"/>
              <a:buChar char="•"/>
            </a:pPr>
            <a:r>
              <a:rPr lang="en-US" sz="2000" b="1" dirty="0">
                <a:latin typeface="Times New Roman" pitchFamily="18" charset="0"/>
                <a:cs typeface="Times New Roman" pitchFamily="18" charset="0"/>
              </a:rPr>
              <a:t>Keypad 4*3</a:t>
            </a:r>
            <a:r>
              <a:rPr lang="en-US" sz="2000" dirty="0">
                <a:latin typeface="Times New Roman" pitchFamily="18" charset="0"/>
                <a:cs typeface="Times New Roman" pitchFamily="18" charset="0"/>
              </a:rPr>
              <a:t>: 12 button keypad having 4 rows and 3 columns.</a:t>
            </a:r>
          </a:p>
          <a:p>
            <a:pPr>
              <a:buFont typeface="Arial" pitchFamily="34" charset="0"/>
              <a:buChar char="•"/>
            </a:pPr>
            <a:r>
              <a:rPr lang="en-US" sz="2000" b="1" dirty="0">
                <a:latin typeface="Times New Roman" pitchFamily="18" charset="0"/>
                <a:cs typeface="Times New Roman" pitchFamily="18" charset="0"/>
              </a:rPr>
              <a:t>L293D</a:t>
            </a:r>
            <a:r>
              <a:rPr lang="en-US" sz="2000" dirty="0">
                <a:latin typeface="Times New Roman" pitchFamily="18" charset="0"/>
                <a:cs typeface="Times New Roman" pitchFamily="18" charset="0"/>
              </a:rPr>
              <a:t>: It is a typical 16 pin motor driver IC which can control DC motor.</a:t>
            </a:r>
          </a:p>
          <a:p>
            <a:pPr>
              <a:buFont typeface="Arial" pitchFamily="34" charset="0"/>
              <a:buChar char="•"/>
            </a:pPr>
            <a:r>
              <a:rPr lang="en-US" sz="2000" b="1" dirty="0">
                <a:latin typeface="Times New Roman" pitchFamily="18" charset="0"/>
                <a:cs typeface="Times New Roman" pitchFamily="18" charset="0"/>
              </a:rPr>
              <a:t>DC Motor</a:t>
            </a:r>
            <a:r>
              <a:rPr lang="en-US" sz="2000" dirty="0">
                <a:latin typeface="Times New Roman" pitchFamily="18" charset="0"/>
                <a:cs typeface="Times New Roman" pitchFamily="18" charset="0"/>
              </a:rPr>
              <a:t>: It converts electrical energy into mechanical energy. </a:t>
            </a:r>
          </a:p>
          <a:p>
            <a:pPr>
              <a:buFont typeface="Arial" pitchFamily="34" charset="0"/>
              <a:buChar char="•"/>
            </a:pPr>
            <a:r>
              <a:rPr lang="en-US" sz="2000" b="1" dirty="0">
                <a:latin typeface="Times New Roman" pitchFamily="18" charset="0"/>
                <a:cs typeface="Times New Roman" pitchFamily="18" charset="0"/>
              </a:rPr>
              <a:t>Slide switch.</a:t>
            </a:r>
          </a:p>
          <a:p>
            <a:pPr>
              <a:buFont typeface="Arial" pitchFamily="34" charset="0"/>
              <a:buChar char="•"/>
            </a:pPr>
            <a:r>
              <a:rPr lang="en-US" sz="2000" b="1" dirty="0">
                <a:latin typeface="Times New Roman" pitchFamily="18" charset="0"/>
                <a:cs typeface="Times New Roman" pitchFamily="18" charset="0"/>
              </a:rPr>
              <a:t>Battery </a:t>
            </a:r>
            <a:r>
              <a:rPr lang="en-US" sz="2000" dirty="0">
                <a:latin typeface="Times New Roman" pitchFamily="18" charset="0"/>
                <a:cs typeface="Times New Roman" pitchFamily="18" charset="0"/>
              </a:rPr>
              <a:t>(9V).</a:t>
            </a:r>
            <a:endParaRPr lang="en-US" sz="2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6</a:t>
            </a:fld>
            <a:endParaRPr lang="en-US"/>
          </a:p>
        </p:txBody>
      </p:sp>
      <p:sp>
        <p:nvSpPr>
          <p:cNvPr id="3" name="TextBox 2"/>
          <p:cNvSpPr txBox="1"/>
          <p:nvPr/>
        </p:nvSpPr>
        <p:spPr>
          <a:xfrm>
            <a:off x="3124200" y="381000"/>
            <a:ext cx="2396810" cy="584775"/>
          </a:xfrm>
          <a:prstGeom prst="rect">
            <a:avLst/>
          </a:prstGeom>
          <a:noFill/>
        </p:spPr>
        <p:txBody>
          <a:bodyPr wrap="none" rtlCol="0">
            <a:spAutoFit/>
          </a:bodyPr>
          <a:lstStyle/>
          <a:p>
            <a:r>
              <a:rPr lang="en-US" sz="3200" b="1" i="1" dirty="0">
                <a:latin typeface="Times New Roman" pitchFamily="18" charset="0"/>
                <a:cs typeface="Times New Roman" pitchFamily="18" charset="0"/>
              </a:rPr>
              <a:t>Methodology</a:t>
            </a:r>
          </a:p>
        </p:txBody>
      </p:sp>
      <p:sp>
        <p:nvSpPr>
          <p:cNvPr id="4" name="TextBox 3"/>
          <p:cNvSpPr txBox="1"/>
          <p:nvPr/>
        </p:nvSpPr>
        <p:spPr>
          <a:xfrm>
            <a:off x="685800" y="1371600"/>
            <a:ext cx="7620000" cy="4708981"/>
          </a:xfrm>
          <a:prstGeom prst="rect">
            <a:avLst/>
          </a:prstGeom>
          <a:noFill/>
        </p:spPr>
        <p:txBody>
          <a:bodyPr wrap="square" rtlCol="0">
            <a:spAutoFit/>
          </a:bodyPr>
          <a:lstStyle/>
          <a:p>
            <a:r>
              <a:rPr lang="en-US" sz="2000" b="1" dirty="0">
                <a:latin typeface="Times New Roman" pitchFamily="18" charset="0"/>
                <a:cs typeface="Times New Roman" pitchFamily="18" charset="0"/>
              </a:rPr>
              <a:t>To start the motor:</a:t>
            </a:r>
          </a:p>
          <a:p>
            <a:pPr>
              <a:buFont typeface="Arial" pitchFamily="34" charset="0"/>
              <a:buChar char="•"/>
            </a:pPr>
            <a:r>
              <a:rPr lang="en-US" sz="2000" dirty="0">
                <a:latin typeface="Times New Roman" pitchFamily="18" charset="0"/>
                <a:cs typeface="Times New Roman" pitchFamily="18" charset="0"/>
              </a:rPr>
              <a:t>Put the switch in to ON state.</a:t>
            </a:r>
          </a:p>
          <a:p>
            <a:pPr>
              <a:buFont typeface="Arial" pitchFamily="34" charset="0"/>
              <a:buChar char="•"/>
            </a:pPr>
            <a:r>
              <a:rPr lang="en-US" sz="2000" dirty="0">
                <a:latin typeface="Times New Roman" pitchFamily="18" charset="0"/>
                <a:cs typeface="Times New Roman" pitchFamily="18" charset="0"/>
              </a:rPr>
              <a:t>Enter the password.</a:t>
            </a:r>
          </a:p>
          <a:p>
            <a:pPr>
              <a:buFont typeface="Arial" pitchFamily="34" charset="0"/>
              <a:buChar char="•"/>
            </a:pPr>
            <a:r>
              <a:rPr lang="en-US" sz="2000" dirty="0">
                <a:latin typeface="Times New Roman" pitchFamily="18" charset="0"/>
                <a:cs typeface="Times New Roman" pitchFamily="18" charset="0"/>
              </a:rPr>
              <a:t>If the entered password is correct, one of the inputs to the motor driver becomes high.</a:t>
            </a:r>
          </a:p>
          <a:p>
            <a:pPr>
              <a:buFont typeface="Arial" pitchFamily="34" charset="0"/>
              <a:buChar char="•"/>
            </a:pPr>
            <a:r>
              <a:rPr lang="en-US" sz="2000" dirty="0">
                <a:latin typeface="Times New Roman" pitchFamily="18" charset="0"/>
                <a:cs typeface="Times New Roman" pitchFamily="18" charset="0"/>
              </a:rPr>
              <a:t>It results in the rotation of motor in one direction.</a:t>
            </a:r>
          </a:p>
          <a:p>
            <a:pPr>
              <a:buFont typeface="Arial" pitchFamily="34" charset="0"/>
              <a:buChar char="•"/>
            </a:pPr>
            <a:r>
              <a:rPr lang="en-US" sz="2000" dirty="0">
                <a:latin typeface="Times New Roman" pitchFamily="18" charset="0"/>
                <a:cs typeface="Times New Roman" pitchFamily="18" charset="0"/>
              </a:rPr>
              <a:t>Turn OFF the switch to stop the motor.</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To change the password: </a:t>
            </a:r>
          </a:p>
          <a:p>
            <a:pPr>
              <a:buFont typeface="Arial" pitchFamily="34" charset="0"/>
              <a:buChar char="•"/>
            </a:pPr>
            <a:r>
              <a:rPr lang="en-US" sz="2000" dirty="0">
                <a:latin typeface="Times New Roman" pitchFamily="18" charset="0"/>
                <a:cs typeface="Times New Roman" pitchFamily="18" charset="0"/>
              </a:rPr>
              <a:t>Keep the switch in OFF state.</a:t>
            </a:r>
          </a:p>
          <a:p>
            <a:pPr>
              <a:buFont typeface="Arial" pitchFamily="34" charset="0"/>
              <a:buChar char="•"/>
            </a:pPr>
            <a:r>
              <a:rPr lang="en-US" sz="2000" dirty="0">
                <a:latin typeface="Times New Roman" pitchFamily="18" charset="0"/>
                <a:cs typeface="Times New Roman" pitchFamily="18" charset="0"/>
              </a:rPr>
              <a:t>Enter the password.</a:t>
            </a:r>
          </a:p>
          <a:p>
            <a:pPr>
              <a:buFont typeface="Arial" pitchFamily="34" charset="0"/>
              <a:buChar char="•"/>
            </a:pPr>
            <a:r>
              <a:rPr lang="en-US" sz="2000" dirty="0">
                <a:latin typeface="Times New Roman" pitchFamily="18" charset="0"/>
                <a:cs typeface="Times New Roman" pitchFamily="18" charset="0"/>
              </a:rPr>
              <a:t>If the entered password is correct, option to change the password is enabled.</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The purpose is achieved by programming.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7</a:t>
            </a:fld>
            <a:endParaRPr lang="en-US"/>
          </a:p>
        </p:txBody>
      </p:sp>
      <p:sp>
        <p:nvSpPr>
          <p:cNvPr id="4" name="TextBox 3"/>
          <p:cNvSpPr txBox="1"/>
          <p:nvPr/>
        </p:nvSpPr>
        <p:spPr>
          <a:xfrm>
            <a:off x="3276600" y="914400"/>
            <a:ext cx="803553" cy="338554"/>
          </a:xfrm>
          <a:prstGeom prst="rect">
            <a:avLst/>
          </a:prstGeom>
          <a:noFill/>
          <a:ln>
            <a:solidFill>
              <a:schemeClr val="tx1"/>
            </a:solidFill>
          </a:ln>
        </p:spPr>
        <p:txBody>
          <a:bodyPr wrap="none" rtlCol="0">
            <a:spAutoFit/>
          </a:bodyPr>
          <a:lstStyle/>
          <a:p>
            <a:r>
              <a:rPr lang="en-US" sz="1600" dirty="0">
                <a:latin typeface="Times New Roman" pitchFamily="18" charset="0"/>
                <a:cs typeface="Times New Roman" pitchFamily="18" charset="0"/>
              </a:rPr>
              <a:t>START</a:t>
            </a:r>
          </a:p>
        </p:txBody>
      </p:sp>
      <p:sp>
        <p:nvSpPr>
          <p:cNvPr id="5" name="TextBox 4"/>
          <p:cNvSpPr txBox="1"/>
          <p:nvPr/>
        </p:nvSpPr>
        <p:spPr>
          <a:xfrm>
            <a:off x="2590800" y="1447800"/>
            <a:ext cx="2125903" cy="338554"/>
          </a:xfrm>
          <a:prstGeom prst="rect">
            <a:avLst/>
          </a:prstGeom>
          <a:noFill/>
          <a:ln>
            <a:solidFill>
              <a:schemeClr val="tx1"/>
            </a:solidFill>
          </a:ln>
        </p:spPr>
        <p:txBody>
          <a:bodyPr wrap="none" rtlCol="0">
            <a:spAutoFit/>
          </a:bodyPr>
          <a:lstStyle/>
          <a:p>
            <a:r>
              <a:rPr lang="en-US" sz="1600" dirty="0">
                <a:latin typeface="Times New Roman" pitchFamily="18" charset="0"/>
                <a:cs typeface="Times New Roman" pitchFamily="18" charset="0"/>
              </a:rPr>
              <a:t>User entering password</a:t>
            </a:r>
          </a:p>
        </p:txBody>
      </p:sp>
      <p:sp>
        <p:nvSpPr>
          <p:cNvPr id="6" name="Flowchart: Decision 5"/>
          <p:cNvSpPr/>
          <p:nvPr/>
        </p:nvSpPr>
        <p:spPr>
          <a:xfrm>
            <a:off x="2514600" y="1981200"/>
            <a:ext cx="2362200" cy="76200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Password correct</a:t>
            </a:r>
          </a:p>
        </p:txBody>
      </p:sp>
      <p:sp>
        <p:nvSpPr>
          <p:cNvPr id="7" name="Flowchart: Decision 6"/>
          <p:cNvSpPr/>
          <p:nvPr/>
        </p:nvSpPr>
        <p:spPr>
          <a:xfrm>
            <a:off x="2514600" y="2971800"/>
            <a:ext cx="2362200" cy="61264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Switch ON</a:t>
            </a:r>
          </a:p>
        </p:txBody>
      </p:sp>
      <p:sp>
        <p:nvSpPr>
          <p:cNvPr id="8" name="TextBox 7"/>
          <p:cNvSpPr txBox="1"/>
          <p:nvPr/>
        </p:nvSpPr>
        <p:spPr>
          <a:xfrm>
            <a:off x="2514600" y="4114800"/>
            <a:ext cx="2438400" cy="584775"/>
          </a:xfrm>
          <a:prstGeom prst="rect">
            <a:avLst/>
          </a:prstGeom>
          <a:noFill/>
          <a:ln>
            <a:solidFill>
              <a:schemeClr val="tx1"/>
            </a:solidFill>
          </a:ln>
        </p:spPr>
        <p:txBody>
          <a:bodyPr wrap="square" rtlCol="0">
            <a:spAutoFit/>
          </a:bodyPr>
          <a:lstStyle/>
          <a:p>
            <a:pPr algn="ctr"/>
            <a:r>
              <a:rPr lang="en-US" sz="1600" dirty="0">
                <a:latin typeface="Times New Roman" pitchFamily="18" charset="0"/>
                <a:cs typeface="Times New Roman" pitchFamily="18" charset="0"/>
              </a:rPr>
              <a:t>Pin 2 of L293D is HIGH</a:t>
            </a:r>
          </a:p>
          <a:p>
            <a:pPr algn="ctr"/>
            <a:r>
              <a:rPr lang="en-US" sz="1600" dirty="0">
                <a:latin typeface="Times New Roman" pitchFamily="18" charset="0"/>
                <a:cs typeface="Times New Roman" pitchFamily="18" charset="0"/>
              </a:rPr>
              <a:t>/*Rotate the motor*/ </a:t>
            </a:r>
          </a:p>
        </p:txBody>
      </p:sp>
      <p:sp>
        <p:nvSpPr>
          <p:cNvPr id="9" name="TextBox 8"/>
          <p:cNvSpPr txBox="1"/>
          <p:nvPr/>
        </p:nvSpPr>
        <p:spPr>
          <a:xfrm>
            <a:off x="5867400" y="2209800"/>
            <a:ext cx="1890261" cy="338554"/>
          </a:xfrm>
          <a:prstGeom prst="rect">
            <a:avLst/>
          </a:prstGeom>
          <a:noFill/>
          <a:ln>
            <a:solidFill>
              <a:schemeClr val="tx1"/>
            </a:solidFill>
          </a:ln>
        </p:spPr>
        <p:txBody>
          <a:bodyPr wrap="none" rtlCol="0">
            <a:spAutoFit/>
          </a:bodyPr>
          <a:lstStyle/>
          <a:p>
            <a:r>
              <a:rPr lang="en-US" sz="1600" dirty="0">
                <a:latin typeface="Times New Roman" pitchFamily="18" charset="0"/>
                <a:cs typeface="Times New Roman" pitchFamily="18" charset="0"/>
              </a:rPr>
              <a:t>Keep the motor OFF</a:t>
            </a:r>
          </a:p>
        </p:txBody>
      </p:sp>
      <p:sp>
        <p:nvSpPr>
          <p:cNvPr id="10" name="Flowchart: Predefined Process 9"/>
          <p:cNvSpPr/>
          <p:nvPr/>
        </p:nvSpPr>
        <p:spPr>
          <a:xfrm>
            <a:off x="5867400" y="3200400"/>
            <a:ext cx="1905000" cy="612648"/>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Change Password( )</a:t>
            </a:r>
          </a:p>
        </p:txBody>
      </p:sp>
      <p:sp>
        <p:nvSpPr>
          <p:cNvPr id="11" name="TextBox 10"/>
          <p:cNvSpPr txBox="1"/>
          <p:nvPr/>
        </p:nvSpPr>
        <p:spPr>
          <a:xfrm>
            <a:off x="6096000" y="4114800"/>
            <a:ext cx="1465466" cy="338554"/>
          </a:xfrm>
          <a:prstGeom prst="rect">
            <a:avLst/>
          </a:prstGeom>
          <a:noFill/>
          <a:ln>
            <a:solidFill>
              <a:schemeClr val="tx1"/>
            </a:solidFill>
          </a:ln>
        </p:spPr>
        <p:txBody>
          <a:bodyPr wrap="none" rtlCol="0">
            <a:spAutoFit/>
          </a:bodyPr>
          <a:lstStyle/>
          <a:p>
            <a:r>
              <a:rPr lang="en-US" sz="1600" dirty="0">
                <a:latin typeface="Times New Roman" pitchFamily="18" charset="0"/>
                <a:cs typeface="Times New Roman" pitchFamily="18" charset="0"/>
              </a:rPr>
              <a:t>Input from user</a:t>
            </a:r>
          </a:p>
        </p:txBody>
      </p:sp>
      <p:sp>
        <p:nvSpPr>
          <p:cNvPr id="12" name="Flowchart: Decision 11"/>
          <p:cNvSpPr/>
          <p:nvPr/>
        </p:nvSpPr>
        <p:spPr>
          <a:xfrm>
            <a:off x="5791200" y="4648200"/>
            <a:ext cx="2209800" cy="76504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If input==‘*’</a:t>
            </a:r>
          </a:p>
        </p:txBody>
      </p:sp>
      <p:sp>
        <p:nvSpPr>
          <p:cNvPr id="14" name="TextBox 13"/>
          <p:cNvSpPr txBox="1"/>
          <p:nvPr/>
        </p:nvSpPr>
        <p:spPr>
          <a:xfrm>
            <a:off x="6248400" y="5715000"/>
            <a:ext cx="1638590" cy="338554"/>
          </a:xfrm>
          <a:prstGeom prst="rect">
            <a:avLst/>
          </a:prstGeom>
          <a:noFill/>
          <a:ln>
            <a:solidFill>
              <a:schemeClr val="tx1"/>
            </a:solidFill>
          </a:ln>
        </p:spPr>
        <p:txBody>
          <a:bodyPr wrap="none" rtlCol="0">
            <a:spAutoFit/>
          </a:bodyPr>
          <a:lstStyle/>
          <a:p>
            <a:r>
              <a:rPr lang="en-US" sz="1600" dirty="0">
                <a:latin typeface="Times New Roman" pitchFamily="18" charset="0"/>
                <a:cs typeface="Times New Roman" pitchFamily="18" charset="0"/>
              </a:rPr>
              <a:t>Change password</a:t>
            </a:r>
          </a:p>
        </p:txBody>
      </p:sp>
      <p:cxnSp>
        <p:nvCxnSpPr>
          <p:cNvPr id="18" name="Straight Arrow Connector 17"/>
          <p:cNvCxnSpPr>
            <a:stCxn id="4" idx="2"/>
            <a:endCxn id="5" idx="0"/>
          </p:cNvCxnSpPr>
          <p:nvPr/>
        </p:nvCxnSpPr>
        <p:spPr>
          <a:xfrm rot="5400000">
            <a:off x="3568642" y="1338065"/>
            <a:ext cx="194846" cy="24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16200000" flipH="1">
            <a:off x="3577303" y="1862803"/>
            <a:ext cx="194846" cy="4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2"/>
            <a:endCxn id="7" idx="0"/>
          </p:cNvCxnSpPr>
          <p:nvPr/>
        </p:nvCxnSpPr>
        <p:spPr>
          <a:xfrm rot="5400000">
            <a:off x="3581400" y="2857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2"/>
            <a:endCxn id="8" idx="0"/>
          </p:cNvCxnSpPr>
          <p:nvPr/>
        </p:nvCxnSpPr>
        <p:spPr>
          <a:xfrm rot="16200000" flipH="1">
            <a:off x="3449574" y="3830574"/>
            <a:ext cx="530352"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3"/>
            <a:endCxn id="9" idx="1"/>
          </p:cNvCxnSpPr>
          <p:nvPr/>
        </p:nvCxnSpPr>
        <p:spPr>
          <a:xfrm>
            <a:off x="4876800" y="2362200"/>
            <a:ext cx="990600"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 idx="3"/>
          </p:cNvCxnSpPr>
          <p:nvPr/>
        </p:nvCxnSpPr>
        <p:spPr>
          <a:xfrm flipV="1">
            <a:off x="4876800" y="2895600"/>
            <a:ext cx="1588" cy="382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876800" y="28956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0" idx="0"/>
          </p:cNvCxnSpPr>
          <p:nvPr/>
        </p:nvCxnSpPr>
        <p:spPr>
          <a:xfrm rot="5400000">
            <a:off x="6686550" y="30289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2"/>
            <a:endCxn id="11" idx="0"/>
          </p:cNvCxnSpPr>
          <p:nvPr/>
        </p:nvCxnSpPr>
        <p:spPr>
          <a:xfrm rot="16200000" flipH="1">
            <a:off x="6673440" y="3959507"/>
            <a:ext cx="301752" cy="8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1" idx="2"/>
          </p:cNvCxnSpPr>
          <p:nvPr/>
        </p:nvCxnSpPr>
        <p:spPr>
          <a:xfrm rot="16200000" flipH="1">
            <a:off x="6745943" y="4536143"/>
            <a:ext cx="194846" cy="29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2"/>
          </p:cNvCxnSpPr>
          <p:nvPr/>
        </p:nvCxnSpPr>
        <p:spPr>
          <a:xfrm rot="16200000" flipH="1">
            <a:off x="6764274" y="5545074"/>
            <a:ext cx="301752"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876800" y="2057400"/>
            <a:ext cx="510076" cy="276999"/>
          </a:xfrm>
          <a:prstGeom prst="rect">
            <a:avLst/>
          </a:prstGeom>
          <a:noFill/>
        </p:spPr>
        <p:txBody>
          <a:bodyPr wrap="none" rtlCol="0">
            <a:spAutoFit/>
          </a:bodyPr>
          <a:lstStyle/>
          <a:p>
            <a:r>
              <a:rPr lang="en-US" sz="1200" dirty="0">
                <a:latin typeface="Times New Roman" pitchFamily="18" charset="0"/>
                <a:cs typeface="Times New Roman" pitchFamily="18" charset="0"/>
              </a:rPr>
              <a:t>False</a:t>
            </a:r>
          </a:p>
        </p:txBody>
      </p:sp>
      <p:sp>
        <p:nvSpPr>
          <p:cNvPr id="61" name="TextBox 60"/>
          <p:cNvSpPr txBox="1"/>
          <p:nvPr/>
        </p:nvSpPr>
        <p:spPr>
          <a:xfrm>
            <a:off x="3810000" y="2667000"/>
            <a:ext cx="471026" cy="276999"/>
          </a:xfrm>
          <a:prstGeom prst="rect">
            <a:avLst/>
          </a:prstGeom>
          <a:noFill/>
        </p:spPr>
        <p:txBody>
          <a:bodyPr wrap="none" rtlCol="0">
            <a:spAutoFit/>
          </a:bodyPr>
          <a:lstStyle/>
          <a:p>
            <a:r>
              <a:rPr lang="en-US" sz="1200" dirty="0">
                <a:latin typeface="Times New Roman" pitchFamily="18" charset="0"/>
                <a:cs typeface="Times New Roman" pitchFamily="18" charset="0"/>
              </a:rPr>
              <a:t>True</a:t>
            </a:r>
          </a:p>
        </p:txBody>
      </p:sp>
      <p:sp>
        <p:nvSpPr>
          <p:cNvPr id="62" name="TextBox 61"/>
          <p:cNvSpPr txBox="1"/>
          <p:nvPr/>
        </p:nvSpPr>
        <p:spPr>
          <a:xfrm>
            <a:off x="3733800" y="3657600"/>
            <a:ext cx="471026" cy="276999"/>
          </a:xfrm>
          <a:prstGeom prst="rect">
            <a:avLst/>
          </a:prstGeom>
          <a:noFill/>
        </p:spPr>
        <p:txBody>
          <a:bodyPr wrap="none" rtlCol="0">
            <a:spAutoFit/>
          </a:bodyPr>
          <a:lstStyle/>
          <a:p>
            <a:r>
              <a:rPr lang="en-US" sz="1200" dirty="0">
                <a:latin typeface="Times New Roman" pitchFamily="18" charset="0"/>
                <a:cs typeface="Times New Roman" pitchFamily="18" charset="0"/>
              </a:rPr>
              <a:t>True</a:t>
            </a:r>
          </a:p>
        </p:txBody>
      </p:sp>
      <p:sp>
        <p:nvSpPr>
          <p:cNvPr id="63" name="TextBox 62"/>
          <p:cNvSpPr txBox="1"/>
          <p:nvPr/>
        </p:nvSpPr>
        <p:spPr>
          <a:xfrm>
            <a:off x="5029200" y="2971800"/>
            <a:ext cx="510076" cy="276999"/>
          </a:xfrm>
          <a:prstGeom prst="rect">
            <a:avLst/>
          </a:prstGeom>
          <a:noFill/>
        </p:spPr>
        <p:txBody>
          <a:bodyPr wrap="none" rtlCol="0">
            <a:spAutoFit/>
          </a:bodyPr>
          <a:lstStyle/>
          <a:p>
            <a:r>
              <a:rPr lang="en-US" sz="1200" dirty="0">
                <a:latin typeface="Times New Roman" pitchFamily="18" charset="0"/>
                <a:cs typeface="Times New Roman" pitchFamily="18" charset="0"/>
              </a:rPr>
              <a:t>False</a:t>
            </a:r>
          </a:p>
        </p:txBody>
      </p:sp>
      <p:sp>
        <p:nvSpPr>
          <p:cNvPr id="64" name="TextBox 63"/>
          <p:cNvSpPr txBox="1"/>
          <p:nvPr/>
        </p:nvSpPr>
        <p:spPr>
          <a:xfrm>
            <a:off x="7010400" y="5410200"/>
            <a:ext cx="471026" cy="276999"/>
          </a:xfrm>
          <a:prstGeom prst="rect">
            <a:avLst/>
          </a:prstGeom>
          <a:noFill/>
        </p:spPr>
        <p:txBody>
          <a:bodyPr wrap="none" rtlCol="0">
            <a:spAutoFit/>
          </a:bodyPr>
          <a:lstStyle/>
          <a:p>
            <a:r>
              <a:rPr lang="en-US" sz="1200" dirty="0">
                <a:latin typeface="Times New Roman" pitchFamily="18" charset="0"/>
                <a:cs typeface="Times New Roman" pitchFamily="18" charset="0"/>
              </a:rPr>
              <a:t>True</a:t>
            </a:r>
          </a:p>
        </p:txBody>
      </p:sp>
      <p:sp>
        <p:nvSpPr>
          <p:cNvPr id="65" name="TextBox 64"/>
          <p:cNvSpPr txBox="1"/>
          <p:nvPr/>
        </p:nvSpPr>
        <p:spPr>
          <a:xfrm>
            <a:off x="8001000" y="4724400"/>
            <a:ext cx="510076" cy="276999"/>
          </a:xfrm>
          <a:prstGeom prst="rect">
            <a:avLst/>
          </a:prstGeom>
          <a:noFill/>
        </p:spPr>
        <p:txBody>
          <a:bodyPr wrap="none" rtlCol="0">
            <a:spAutoFit/>
          </a:bodyPr>
          <a:lstStyle/>
          <a:p>
            <a:r>
              <a:rPr lang="en-US" sz="1200" dirty="0">
                <a:latin typeface="Times New Roman" pitchFamily="18" charset="0"/>
                <a:cs typeface="Times New Roman" pitchFamily="18" charset="0"/>
              </a:rPr>
              <a:t>False</a:t>
            </a:r>
          </a:p>
        </p:txBody>
      </p:sp>
      <p:cxnSp>
        <p:nvCxnSpPr>
          <p:cNvPr id="67" name="Straight Connector 66"/>
          <p:cNvCxnSpPr>
            <a:stCxn id="12" idx="3"/>
          </p:cNvCxnSpPr>
          <p:nvPr/>
        </p:nvCxnSpPr>
        <p:spPr>
          <a:xfrm flipV="1">
            <a:off x="8001000" y="5029200"/>
            <a:ext cx="609600" cy="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7277100" y="36957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9" idx="3"/>
          </p:cNvCxnSpPr>
          <p:nvPr/>
        </p:nvCxnSpPr>
        <p:spPr>
          <a:xfrm rot="10800000" flipV="1">
            <a:off x="7757662" y="2362199"/>
            <a:ext cx="852939" cy="16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8</a:t>
            </a:fld>
            <a:endParaRPr lang="en-US"/>
          </a:p>
        </p:txBody>
      </p:sp>
      <p:sp>
        <p:nvSpPr>
          <p:cNvPr id="3" name="TextBox 2"/>
          <p:cNvSpPr txBox="1"/>
          <p:nvPr/>
        </p:nvSpPr>
        <p:spPr>
          <a:xfrm>
            <a:off x="2590800" y="381000"/>
            <a:ext cx="3387466" cy="584775"/>
          </a:xfrm>
          <a:prstGeom prst="rect">
            <a:avLst/>
          </a:prstGeom>
          <a:noFill/>
        </p:spPr>
        <p:txBody>
          <a:bodyPr wrap="none" rtlCol="0">
            <a:spAutoFit/>
          </a:bodyPr>
          <a:lstStyle/>
          <a:p>
            <a:r>
              <a:rPr lang="en-US" sz="3200" b="1" i="1" dirty="0">
                <a:latin typeface="Times New Roman" pitchFamily="18" charset="0"/>
                <a:cs typeface="Times New Roman" pitchFamily="18" charset="0"/>
              </a:rPr>
              <a:t>Simulation Results</a:t>
            </a:r>
          </a:p>
        </p:txBody>
      </p:sp>
      <p:pic>
        <p:nvPicPr>
          <p:cNvPr id="1026" name="Picture 2"/>
          <p:cNvPicPr>
            <a:picLocks noChangeAspect="1" noChangeArrowheads="1"/>
          </p:cNvPicPr>
          <p:nvPr/>
        </p:nvPicPr>
        <p:blipFill>
          <a:blip r:embed="rId2"/>
          <a:srcRect/>
          <a:stretch>
            <a:fillRect/>
          </a:stretch>
        </p:blipFill>
        <p:spPr bwMode="auto">
          <a:xfrm>
            <a:off x="914400" y="1219200"/>
            <a:ext cx="5029200" cy="3733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248400" y="1295400"/>
            <a:ext cx="2133600" cy="2362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A53DBA-7E5E-4945-B1B9-971AACB8EE7F}" type="slidenum">
              <a:rPr lang="en-US" smtClean="0"/>
              <a:t>9</a:t>
            </a:fld>
            <a:endParaRPr lang="en-US"/>
          </a:p>
        </p:txBody>
      </p:sp>
      <p:sp>
        <p:nvSpPr>
          <p:cNvPr id="3" name="TextBox 2"/>
          <p:cNvSpPr txBox="1"/>
          <p:nvPr/>
        </p:nvSpPr>
        <p:spPr>
          <a:xfrm>
            <a:off x="3429000" y="685800"/>
            <a:ext cx="2305439" cy="584775"/>
          </a:xfrm>
          <a:prstGeom prst="rect">
            <a:avLst/>
          </a:prstGeom>
          <a:noFill/>
        </p:spPr>
        <p:txBody>
          <a:bodyPr wrap="none" rtlCol="0">
            <a:spAutoFit/>
          </a:bodyPr>
          <a:lstStyle/>
          <a:p>
            <a:r>
              <a:rPr lang="en-US" sz="3200" b="1" i="1" dirty="0">
                <a:latin typeface="Times New Roman" pitchFamily="18" charset="0"/>
                <a:cs typeface="Times New Roman" pitchFamily="18" charset="0"/>
              </a:rPr>
              <a:t>Applications</a:t>
            </a:r>
          </a:p>
        </p:txBody>
      </p:sp>
      <p:sp>
        <p:nvSpPr>
          <p:cNvPr id="4" name="TextBox 3"/>
          <p:cNvSpPr txBox="1"/>
          <p:nvPr/>
        </p:nvSpPr>
        <p:spPr>
          <a:xfrm>
            <a:off x="838200" y="1905000"/>
            <a:ext cx="7391400" cy="3477875"/>
          </a:xfrm>
          <a:prstGeom prst="rect">
            <a:avLst/>
          </a:prstGeom>
          <a:noFill/>
        </p:spPr>
        <p:txBody>
          <a:bodyPr wrap="square" rtlCol="0">
            <a:spAutoFit/>
          </a:bodyPr>
          <a:lstStyle/>
          <a:p>
            <a:pPr lvl="0">
              <a:buFont typeface="Arial" pitchFamily="34" charset="0"/>
              <a:buChar char="•"/>
            </a:pPr>
            <a:r>
              <a:rPr lang="en-US" sz="2000" dirty="0">
                <a:effectLst/>
                <a:latin typeface="Times New Roman" panose="02020603050405020304" pitchFamily="18" charset="0"/>
                <a:ea typeface="Calibri" panose="020F0502020204030204" pitchFamily="34" charset="0"/>
                <a:cs typeface="Tunga" panose="020B0502040204020203" pitchFamily="34" charset="0"/>
              </a:rPr>
              <a:t>It can be used in any vehicles.</a:t>
            </a:r>
          </a:p>
          <a:p>
            <a:pPr lvl="0">
              <a:buFont typeface="Arial" pitchFamily="34" charset="0"/>
              <a:buChar char="•"/>
            </a:pPr>
            <a:r>
              <a:rPr lang="en-US" sz="2000" dirty="0">
                <a:effectLst/>
                <a:latin typeface="Times New Roman" panose="02020603050405020304" pitchFamily="18" charset="0"/>
                <a:ea typeface="Calibri" panose="020F0502020204030204" pitchFamily="34" charset="0"/>
                <a:cs typeface="Tunga" panose="020B0502040204020203" pitchFamily="34" charset="0"/>
              </a:rPr>
              <a:t>It can be used to automate the ignition locking process, so that the user need not carry the ignition lock keys along with them. They just need to remember the password and use it to start their vehicle.</a:t>
            </a:r>
          </a:p>
          <a:p>
            <a:pPr lvl="0"/>
            <a:endParaRPr lang="en-US" sz="2000" dirty="0">
              <a:latin typeface="Times New Roman" panose="02020603050405020304" pitchFamily="18" charset="0"/>
              <a:cs typeface="Tunga" panose="020B0502040204020203" pitchFamily="34" charset="0"/>
            </a:endParaRPr>
          </a:p>
          <a:p>
            <a:pPr lvl="0"/>
            <a:endParaRPr lang="en-US" sz="2000" dirty="0">
              <a:latin typeface="Times New Roman" panose="02020603050405020304" pitchFamily="18" charset="0"/>
              <a:cs typeface="Tunga" panose="020B0502040204020203" pitchFamily="34" charset="0"/>
            </a:endParaRPr>
          </a:p>
          <a:p>
            <a:r>
              <a:rPr lang="en-US" sz="2000" u="sng" dirty="0">
                <a:latin typeface="Times New Roman" pitchFamily="18" charset="0"/>
                <a:cs typeface="Times New Roman" pitchFamily="18" charset="0"/>
              </a:rPr>
              <a:t>References:</a:t>
            </a:r>
          </a:p>
          <a:p>
            <a:r>
              <a:rPr lang="en-US" sz="2000" dirty="0">
                <a:latin typeface="Times New Roman" pitchFamily="18" charset="0"/>
                <a:cs typeface="Times New Roman" pitchFamily="18" charset="0"/>
              </a:rPr>
              <a:t>Page referred: </a:t>
            </a:r>
            <a:r>
              <a:rPr lang="en-US" sz="2000" i="1" dirty="0">
                <a:latin typeface="Times New Roman" pitchFamily="18" charset="0"/>
                <a:cs typeface="Times New Roman" pitchFamily="18" charset="0"/>
                <a:hlinkClick r:id="rId2"/>
              </a:rPr>
              <a:t>https://www.circuitbasics.com/how-to-set-up-a-keypad-on-an-arduino/</a:t>
            </a:r>
            <a:endParaRPr lang="en-US"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Simulation tool used: </a:t>
            </a:r>
            <a:r>
              <a:rPr lang="en-US" sz="2000" i="1" dirty="0">
                <a:latin typeface="Times New Roman" pitchFamily="18" charset="0"/>
                <a:cs typeface="Times New Roman" pitchFamily="18" charset="0"/>
                <a:hlinkClick r:id="rId3"/>
              </a:rPr>
              <a:t>https://www.tinkercad.com/</a:t>
            </a:r>
            <a:endParaRPr lang="en-US" sz="2000" i="1" dirty="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535</Words>
  <Application>Microsoft Office PowerPoint</Application>
  <PresentationFormat>On-screen Show (4:3)</PresentationFormat>
  <Paragraphs>107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Dhanya</dc:creator>
  <cp:lastModifiedBy>Kshema</cp:lastModifiedBy>
  <cp:revision>34</cp:revision>
  <dcterms:created xsi:type="dcterms:W3CDTF">2022-03-10T12:09:04Z</dcterms:created>
  <dcterms:modified xsi:type="dcterms:W3CDTF">2022-06-17T05:09:53Z</dcterms:modified>
</cp:coreProperties>
</file>