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5074900" cy="20104100"/>
  <p:notesSz cx="150749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50813"/>
            <a:ext cx="15078075" cy="82024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8193" y="6668562"/>
            <a:ext cx="4583430" cy="880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2187" y="11258296"/>
            <a:ext cx="1055687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54062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766843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7981" y="6159817"/>
            <a:ext cx="13425287" cy="14695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4376" y="8612516"/>
            <a:ext cx="8297545" cy="4639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127625" y="18696814"/>
            <a:ext cx="482600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54062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8500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jpg"/><Relationship Id="rId5" Type="http://schemas.openxmlformats.org/officeDocument/2006/relationships/image" Target="../media/image1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70397"/>
            <a:ext cx="15078075" cy="8353253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864870" y="5872215"/>
            <a:ext cx="3397250" cy="695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220">
                <a:solidFill>
                  <a:srgbClr val="0F0F0F"/>
                </a:solidFill>
                <a:latin typeface="Arial MT"/>
                <a:cs typeface="Arial MT"/>
              </a:rPr>
              <a:t>Digital</a:t>
            </a:r>
            <a:r>
              <a:rPr dirty="0" sz="4400" spc="-18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4400" spc="-150">
                <a:solidFill>
                  <a:srgbClr val="0F0F0F"/>
                </a:solidFill>
                <a:latin typeface="Arial MT"/>
                <a:cs typeface="Arial MT"/>
              </a:rPr>
              <a:t>Portfolio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0966" y="9611300"/>
            <a:ext cx="9570085" cy="18078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5875">
              <a:lnSpc>
                <a:spcPts val="3500"/>
              </a:lnSpc>
              <a:spcBef>
                <a:spcPts val="130"/>
              </a:spcBef>
              <a:tabLst>
                <a:tab pos="3131820" algn="l"/>
              </a:tabLst>
            </a:pPr>
            <a:r>
              <a:rPr dirty="0" sz="3100" spc="-340">
                <a:latin typeface="Arial MT"/>
                <a:cs typeface="Arial MT"/>
              </a:rPr>
              <a:t>STUDENT</a:t>
            </a:r>
            <a:r>
              <a:rPr dirty="0" sz="3100" spc="235">
                <a:latin typeface="Arial MT"/>
                <a:cs typeface="Arial MT"/>
              </a:rPr>
              <a:t> </a:t>
            </a:r>
            <a:r>
              <a:rPr dirty="0" sz="3100" spc="-20">
                <a:solidFill>
                  <a:srgbClr val="111111"/>
                </a:solidFill>
                <a:latin typeface="Arial MT"/>
                <a:cs typeface="Arial MT"/>
              </a:rPr>
              <a:t>NAME</a:t>
            </a:r>
            <a:r>
              <a:rPr dirty="0" sz="3100">
                <a:solidFill>
                  <a:srgbClr val="111111"/>
                </a:solidFill>
                <a:latin typeface="Arial MT"/>
                <a:cs typeface="Arial MT"/>
              </a:rPr>
              <a:t>	</a:t>
            </a:r>
            <a:r>
              <a:rPr dirty="0" sz="3100" spc="-165">
                <a:latin typeface="Arial MT"/>
                <a:cs typeface="Arial MT"/>
              </a:rPr>
              <a:t>SHEYAMALA.K</a:t>
            </a:r>
            <a:endParaRPr sz="3100">
              <a:latin typeface="Arial MT"/>
              <a:cs typeface="Arial MT"/>
            </a:endParaRPr>
          </a:p>
          <a:p>
            <a:pPr marL="12700">
              <a:lnSpc>
                <a:spcPts val="3360"/>
              </a:lnSpc>
            </a:pPr>
            <a:r>
              <a:rPr dirty="0" sz="3100" spc="-400">
                <a:latin typeface="Arial MT"/>
                <a:cs typeface="Arial MT"/>
              </a:rPr>
              <a:t>REGISTER</a:t>
            </a:r>
            <a:r>
              <a:rPr dirty="0" sz="3100" spc="180">
                <a:latin typeface="Arial MT"/>
                <a:cs typeface="Arial MT"/>
              </a:rPr>
              <a:t> </a:t>
            </a:r>
            <a:r>
              <a:rPr dirty="0" sz="3100" spc="-375">
                <a:latin typeface="Arial MT"/>
                <a:cs typeface="Arial MT"/>
              </a:rPr>
              <a:t>NO</a:t>
            </a:r>
            <a:r>
              <a:rPr dirty="0" sz="3100" spc="160">
                <a:latin typeface="Arial MT"/>
                <a:cs typeface="Arial MT"/>
              </a:rPr>
              <a:t> </a:t>
            </a:r>
            <a:r>
              <a:rPr dirty="0" sz="3100" spc="-310">
                <a:latin typeface="Arial MT"/>
                <a:cs typeface="Arial MT"/>
              </a:rPr>
              <a:t>AND</a:t>
            </a:r>
            <a:r>
              <a:rPr dirty="0" sz="3100">
                <a:latin typeface="Arial MT"/>
                <a:cs typeface="Arial MT"/>
              </a:rPr>
              <a:t> </a:t>
            </a:r>
            <a:r>
              <a:rPr dirty="0" sz="3100" spc="-150">
                <a:latin typeface="Arial MT"/>
                <a:cs typeface="Arial MT"/>
              </a:rPr>
              <a:t>NMID:</a:t>
            </a:r>
            <a:r>
              <a:rPr dirty="0" sz="3100" spc="95">
                <a:latin typeface="Arial MT"/>
                <a:cs typeface="Arial MT"/>
              </a:rPr>
              <a:t> </a:t>
            </a:r>
            <a:r>
              <a:rPr dirty="0" sz="3100" spc="-180">
                <a:latin typeface="Arial MT"/>
                <a:cs typeface="Arial MT"/>
              </a:rPr>
              <a:t>2422k0742</a:t>
            </a:r>
            <a:r>
              <a:rPr dirty="0" sz="3100" spc="-55">
                <a:latin typeface="Arial MT"/>
                <a:cs typeface="Arial MT"/>
              </a:rPr>
              <a:t> </a:t>
            </a:r>
            <a:r>
              <a:rPr dirty="0" sz="3100" spc="-270">
                <a:latin typeface="Arial MT"/>
                <a:cs typeface="Arial MT"/>
              </a:rPr>
              <a:t>&amp;</a:t>
            </a:r>
            <a:r>
              <a:rPr dirty="0" sz="3100" spc="-105">
                <a:latin typeface="Arial MT"/>
                <a:cs typeface="Arial MT"/>
              </a:rPr>
              <a:t> </a:t>
            </a:r>
            <a:r>
              <a:rPr dirty="0" sz="3100" spc="-35">
                <a:latin typeface="Arial MT"/>
                <a:cs typeface="Arial MT"/>
              </a:rPr>
              <a:t>asbruaj2422D742</a:t>
            </a:r>
            <a:endParaRPr sz="3100">
              <a:latin typeface="Arial MT"/>
              <a:cs typeface="Arial MT"/>
            </a:endParaRPr>
          </a:p>
          <a:p>
            <a:pPr marL="12700">
              <a:lnSpc>
                <a:spcPts val="3440"/>
              </a:lnSpc>
            </a:pPr>
            <a:r>
              <a:rPr dirty="0" sz="3150" spc="-375">
                <a:latin typeface="Arial MT"/>
                <a:cs typeface="Arial MT"/>
              </a:rPr>
              <a:t>DEPARTMENT:</a:t>
            </a:r>
            <a:r>
              <a:rPr dirty="0" sz="3150" spc="260">
                <a:latin typeface="Arial MT"/>
                <a:cs typeface="Arial MT"/>
              </a:rPr>
              <a:t> </a:t>
            </a:r>
            <a:r>
              <a:rPr dirty="0" sz="3150" spc="-130">
                <a:latin typeface="Arial MT"/>
                <a:cs typeface="Arial MT"/>
              </a:rPr>
              <a:t>School</a:t>
            </a:r>
            <a:r>
              <a:rPr dirty="0" sz="3150" spc="-40">
                <a:latin typeface="Arial MT"/>
                <a:cs typeface="Arial MT"/>
              </a:rPr>
              <a:t> </a:t>
            </a:r>
            <a:r>
              <a:rPr dirty="0" sz="3150">
                <a:latin typeface="Arial MT"/>
                <a:cs typeface="Arial MT"/>
              </a:rPr>
              <a:t>of</a:t>
            </a:r>
            <a:r>
              <a:rPr dirty="0" sz="3150" spc="-5">
                <a:latin typeface="Arial MT"/>
                <a:cs typeface="Arial MT"/>
              </a:rPr>
              <a:t> </a:t>
            </a:r>
            <a:r>
              <a:rPr dirty="0" sz="3150" spc="-150">
                <a:latin typeface="Arial MT"/>
                <a:cs typeface="Arial MT"/>
              </a:rPr>
              <a:t>Computer</a:t>
            </a:r>
            <a:r>
              <a:rPr dirty="0" sz="3150" spc="50">
                <a:latin typeface="Arial MT"/>
                <a:cs typeface="Arial MT"/>
              </a:rPr>
              <a:t> </a:t>
            </a:r>
            <a:r>
              <a:rPr dirty="0" sz="3150" spc="-10">
                <a:latin typeface="Arial MT"/>
                <a:cs typeface="Arial MT"/>
              </a:rPr>
              <a:t>Science</a:t>
            </a:r>
            <a:endParaRPr sz="3150">
              <a:latin typeface="Arial MT"/>
              <a:cs typeface="Arial MT"/>
            </a:endParaRPr>
          </a:p>
          <a:p>
            <a:pPr marL="13335">
              <a:lnSpc>
                <a:spcPts val="3700"/>
              </a:lnSpc>
            </a:pPr>
            <a:r>
              <a:rPr dirty="0" sz="3250" spc="-475">
                <a:solidFill>
                  <a:srgbClr val="161616"/>
                </a:solidFill>
                <a:latin typeface="Arial MT"/>
                <a:cs typeface="Arial MT"/>
              </a:rPr>
              <a:t>COLLEGE:</a:t>
            </a:r>
            <a:r>
              <a:rPr dirty="0" sz="3250" spc="31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3250" spc="-375">
                <a:latin typeface="Arial MT"/>
                <a:cs typeface="Arial MT"/>
              </a:rPr>
              <a:t>AVP</a:t>
            </a:r>
            <a:r>
              <a:rPr dirty="0" sz="3250" spc="-120">
                <a:latin typeface="Arial MT"/>
                <a:cs typeface="Arial MT"/>
              </a:rPr>
              <a:t> </a:t>
            </a:r>
            <a:r>
              <a:rPr dirty="0" sz="3250" spc="-210">
                <a:latin typeface="Arial MT"/>
                <a:cs typeface="Arial MT"/>
              </a:rPr>
              <a:t>Collage</a:t>
            </a:r>
            <a:r>
              <a:rPr dirty="0" sz="3250" spc="-15">
                <a:latin typeface="Arial MT"/>
                <a:cs typeface="Arial MT"/>
              </a:rPr>
              <a:t> </a:t>
            </a:r>
            <a:r>
              <a:rPr dirty="0" sz="3250" spc="-60">
                <a:latin typeface="Arial MT"/>
                <a:cs typeface="Arial MT"/>
              </a:rPr>
              <a:t>of</a:t>
            </a:r>
            <a:r>
              <a:rPr dirty="0" sz="3250" spc="-110">
                <a:latin typeface="Arial MT"/>
                <a:cs typeface="Arial MT"/>
              </a:rPr>
              <a:t> </a:t>
            </a:r>
            <a:r>
              <a:rPr dirty="0" sz="3250" spc="-100">
                <a:latin typeface="Arial MT"/>
                <a:cs typeface="Arial MT"/>
              </a:rPr>
              <a:t>Arts</a:t>
            </a:r>
            <a:r>
              <a:rPr dirty="0" sz="3250" spc="-25">
                <a:latin typeface="Arial MT"/>
                <a:cs typeface="Arial MT"/>
              </a:rPr>
              <a:t> </a:t>
            </a:r>
            <a:r>
              <a:rPr dirty="0" sz="3250" spc="-260">
                <a:latin typeface="Arial MT"/>
                <a:cs typeface="Arial MT"/>
              </a:rPr>
              <a:t>and</a:t>
            </a:r>
            <a:r>
              <a:rPr dirty="0" sz="3250" spc="-180">
                <a:latin typeface="Arial MT"/>
                <a:cs typeface="Arial MT"/>
              </a:rPr>
              <a:t> </a:t>
            </a:r>
            <a:r>
              <a:rPr dirty="0" sz="3250" spc="-55">
                <a:latin typeface="Arial MT"/>
                <a:cs typeface="Arial MT"/>
              </a:rPr>
              <a:t>Science</a:t>
            </a:r>
            <a:endParaRPr sz="3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968" y="9700228"/>
            <a:ext cx="8815647" cy="44128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87248" y="5991021"/>
            <a:ext cx="2090826" cy="8122056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20104" y="5991021"/>
            <a:ext cx="0" cy="8122284"/>
          </a:xfrm>
          <a:custGeom>
            <a:avLst/>
            <a:gdLst/>
            <a:ahLst/>
            <a:cxnLst/>
            <a:rect l="l" t="t" r="r" b="b"/>
            <a:pathLst>
              <a:path w="0" h="8122284">
                <a:moveTo>
                  <a:pt x="0" y="8122056"/>
                </a:moveTo>
                <a:lnTo>
                  <a:pt x="0" y="0"/>
                </a:lnTo>
              </a:path>
            </a:pathLst>
          </a:custGeom>
          <a:ln w="40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0158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30"/>
              </a:spcBef>
            </a:pPr>
            <a:r>
              <a:rPr dirty="0" sz="5300" spc="-565"/>
              <a:t>RESULTS</a:t>
            </a:r>
            <a:r>
              <a:rPr dirty="0" sz="5300" spc="330"/>
              <a:t> </a:t>
            </a:r>
            <a:r>
              <a:rPr dirty="0" sz="5300" spc="-340"/>
              <a:t>AND</a:t>
            </a:r>
            <a:r>
              <a:rPr dirty="0" sz="5300" spc="-160"/>
              <a:t> </a:t>
            </a:r>
            <a:r>
              <a:rPr dirty="0" sz="5300" spc="-495"/>
              <a:t>SCREENSHOTS</a:t>
            </a:r>
            <a:endParaRPr sz="5300"/>
          </a:p>
        </p:txBody>
      </p:sp>
      <p:sp>
        <p:nvSpPr>
          <p:cNvPr id="6" name="object 6" descr=""/>
          <p:cNvSpPr txBox="1"/>
          <p:nvPr/>
        </p:nvSpPr>
        <p:spPr>
          <a:xfrm>
            <a:off x="521223" y="8091765"/>
            <a:ext cx="10478770" cy="158369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5080" indent="215900">
              <a:lnSpc>
                <a:spcPct val="98700"/>
              </a:lnSpc>
              <a:spcBef>
                <a:spcPts val="165"/>
              </a:spcBef>
            </a:pPr>
            <a:r>
              <a:rPr dirty="0" sz="3450" spc="-25">
                <a:latin typeface="Arial MT"/>
                <a:cs typeface="Arial MT"/>
              </a:rPr>
              <a:t>Developed</a:t>
            </a:r>
            <a:r>
              <a:rPr dirty="0" sz="3450" spc="-220">
                <a:latin typeface="Arial MT"/>
                <a:cs typeface="Arial MT"/>
              </a:rPr>
              <a:t> </a:t>
            </a:r>
            <a:r>
              <a:rPr dirty="0" sz="3450" spc="-220">
                <a:solidFill>
                  <a:srgbClr val="111111"/>
                </a:solidFill>
                <a:latin typeface="Arial MT"/>
                <a:cs typeface="Arial MT"/>
              </a:rPr>
              <a:t>a</a:t>
            </a:r>
            <a:r>
              <a:rPr dirty="0" sz="3450" spc="-8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responsive</a:t>
            </a:r>
            <a:r>
              <a:rPr dirty="0" sz="3450" spc="-190">
                <a:latin typeface="Arial MT"/>
                <a:cs typeface="Arial MT"/>
              </a:rPr>
              <a:t> </a:t>
            </a:r>
            <a:r>
              <a:rPr dirty="0" sz="3450" spc="-10">
                <a:solidFill>
                  <a:srgbClr val="0F0F0F"/>
                </a:solidFill>
                <a:latin typeface="Arial MT"/>
                <a:cs typeface="Arial MT"/>
              </a:rPr>
              <a:t>and</a:t>
            </a:r>
            <a:r>
              <a:rPr dirty="0" sz="3450" spc="-13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3450">
                <a:solidFill>
                  <a:srgbClr val="181818"/>
                </a:solidFill>
                <a:latin typeface="Arial MT"/>
                <a:cs typeface="Arial MT"/>
              </a:rPr>
              <a:t>interactive</a:t>
            </a:r>
            <a:r>
              <a:rPr dirty="0" sz="3450" spc="-10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3450" spc="50">
                <a:latin typeface="Arial MT"/>
                <a:cs typeface="Arial MT"/>
              </a:rPr>
              <a:t>portfolio </a:t>
            </a:r>
            <a:r>
              <a:rPr dirty="0" sz="3400">
                <a:solidFill>
                  <a:srgbClr val="0F0F0F"/>
                </a:solidFill>
                <a:latin typeface="Arial MT"/>
                <a:cs typeface="Arial MT"/>
              </a:rPr>
              <a:t>website</a:t>
            </a:r>
            <a:r>
              <a:rPr dirty="0" sz="3400" spc="35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with</a:t>
            </a:r>
            <a:r>
              <a:rPr dirty="0" sz="3400" spc="55">
                <a:latin typeface="Arial MT"/>
                <a:cs typeface="Arial MT"/>
              </a:rPr>
              <a:t> </a:t>
            </a:r>
            <a:r>
              <a:rPr dirty="0" sz="3400">
                <a:solidFill>
                  <a:srgbClr val="0F0F0F"/>
                </a:solidFill>
                <a:latin typeface="Arial MT"/>
                <a:cs typeface="Arial MT"/>
              </a:rPr>
              <a:t>clear</a:t>
            </a:r>
            <a:r>
              <a:rPr dirty="0" sz="3400" spc="18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sections,</a:t>
            </a:r>
            <a:r>
              <a:rPr dirty="0" sz="3400" spc="225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smooth</a:t>
            </a:r>
            <a:r>
              <a:rPr dirty="0" sz="3400" spc="10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navigations</a:t>
            </a:r>
            <a:r>
              <a:rPr dirty="0" sz="3400" spc="310">
                <a:latin typeface="Arial MT"/>
                <a:cs typeface="Arial MT"/>
              </a:rPr>
              <a:t> </a:t>
            </a:r>
            <a:r>
              <a:rPr dirty="0" sz="3400">
                <a:solidFill>
                  <a:srgbClr val="131313"/>
                </a:solidFill>
                <a:latin typeface="Arial MT"/>
                <a:cs typeface="Arial MT"/>
              </a:rPr>
              <a:t>and</a:t>
            </a:r>
            <a:r>
              <a:rPr dirty="0" sz="3400" spc="5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3400" spc="-50">
                <a:solidFill>
                  <a:srgbClr val="111111"/>
                </a:solidFill>
                <a:latin typeface="Arial MT"/>
                <a:cs typeface="Arial MT"/>
              </a:rPr>
              <a:t>a </a:t>
            </a:r>
            <a:r>
              <a:rPr dirty="0" sz="3450">
                <a:solidFill>
                  <a:srgbClr val="0E0E0E"/>
                </a:solidFill>
                <a:latin typeface="Arial MT"/>
                <a:cs typeface="Arial MT"/>
              </a:rPr>
              <a:t>professionals</a:t>
            </a:r>
            <a:r>
              <a:rPr dirty="0" sz="3450" spc="13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3450">
                <a:solidFill>
                  <a:srgbClr val="131313"/>
                </a:solidFill>
                <a:latin typeface="Arial MT"/>
                <a:cs typeface="Arial MT"/>
              </a:rPr>
              <a:t>design</a:t>
            </a:r>
            <a:r>
              <a:rPr dirty="0" sz="3450" spc="-5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supported</a:t>
            </a:r>
            <a:r>
              <a:rPr dirty="0" sz="3450" spc="-25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by</a:t>
            </a:r>
            <a:r>
              <a:rPr dirty="0" sz="3450" spc="-75">
                <a:latin typeface="Arial MT"/>
                <a:cs typeface="Arial MT"/>
              </a:rPr>
              <a:t> </a:t>
            </a:r>
            <a:r>
              <a:rPr dirty="0" sz="3450" spc="-10">
                <a:latin typeface="Arial MT"/>
                <a:cs typeface="Arial MT"/>
              </a:rPr>
              <a:t>screenshot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2941" y="7900911"/>
            <a:ext cx="371925" cy="37192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79961" y="12434385"/>
            <a:ext cx="512654" cy="50260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38550" y="5880449"/>
            <a:ext cx="1839525" cy="8343201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20104" y="5880449"/>
            <a:ext cx="0" cy="8343265"/>
          </a:xfrm>
          <a:custGeom>
            <a:avLst/>
            <a:gdLst/>
            <a:ahLst/>
            <a:cxnLst/>
            <a:rect l="l" t="t" r="r" b="b"/>
            <a:pathLst>
              <a:path w="0" h="8343265">
                <a:moveTo>
                  <a:pt x="0" y="8343202"/>
                </a:moveTo>
                <a:lnTo>
                  <a:pt x="0" y="0"/>
                </a:lnTo>
              </a:path>
            </a:pathLst>
          </a:custGeom>
          <a:ln w="40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46050">
              <a:lnSpc>
                <a:spcPct val="100000"/>
              </a:lnSpc>
              <a:spcBef>
                <a:spcPts val="130"/>
              </a:spcBef>
            </a:pPr>
            <a:r>
              <a:rPr dirty="0" spc="-745"/>
              <a:t>CONCLUSION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082297" y="9357485"/>
            <a:ext cx="8648065" cy="264795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 marR="5080" indent="452120">
              <a:lnSpc>
                <a:spcPct val="94300"/>
              </a:lnSpc>
              <a:spcBef>
                <a:spcPts val="370"/>
              </a:spcBef>
            </a:pPr>
            <a:r>
              <a:rPr dirty="0" sz="3600" spc="-105">
                <a:solidFill>
                  <a:srgbClr val="0F0F0F"/>
                </a:solidFill>
                <a:latin typeface="Arial MT"/>
                <a:cs typeface="Arial MT"/>
              </a:rPr>
              <a:t>This</a:t>
            </a:r>
            <a:r>
              <a:rPr dirty="0" sz="3600" spc="-16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0C0C0C"/>
                </a:solidFill>
                <a:latin typeface="Arial MT"/>
                <a:cs typeface="Arial MT"/>
              </a:rPr>
              <a:t>portfolio</a:t>
            </a:r>
            <a:r>
              <a:rPr dirty="0" sz="3600" spc="-21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3600" spc="-30">
                <a:latin typeface="Arial MT"/>
                <a:cs typeface="Arial MT"/>
              </a:rPr>
              <a:t>highlights</a:t>
            </a:r>
            <a:r>
              <a:rPr dirty="0" sz="3600" spc="30">
                <a:latin typeface="Arial MT"/>
                <a:cs typeface="Arial MT"/>
              </a:rPr>
              <a:t> </a:t>
            </a:r>
            <a:r>
              <a:rPr dirty="0" sz="3600" spc="-90">
                <a:solidFill>
                  <a:srgbClr val="1A1A1A"/>
                </a:solidFill>
                <a:latin typeface="Arial MT"/>
                <a:cs typeface="Arial MT"/>
              </a:rPr>
              <a:t>my</a:t>
            </a:r>
            <a:r>
              <a:rPr dirty="0" sz="3600" spc="-7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3600" spc="-85">
                <a:solidFill>
                  <a:srgbClr val="111111"/>
                </a:solidFill>
                <a:latin typeface="Arial MT"/>
                <a:cs typeface="Arial MT"/>
              </a:rPr>
              <a:t>growth,</a:t>
            </a:r>
            <a:r>
              <a:rPr dirty="0" sz="3600" spc="-5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131313"/>
                </a:solidFill>
                <a:latin typeface="Arial MT"/>
                <a:cs typeface="Arial MT"/>
              </a:rPr>
              <a:t>skills </a:t>
            </a:r>
            <a:r>
              <a:rPr dirty="0" sz="3650" spc="-155">
                <a:solidFill>
                  <a:srgbClr val="0C0C0C"/>
                </a:solidFill>
                <a:latin typeface="Arial MT"/>
                <a:cs typeface="Arial MT"/>
              </a:rPr>
              <a:t>and</a:t>
            </a:r>
            <a:r>
              <a:rPr dirty="0" sz="3650" spc="-8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3650">
                <a:latin typeface="Arial MT"/>
                <a:cs typeface="Arial MT"/>
              </a:rPr>
              <a:t>creativig</a:t>
            </a:r>
            <a:r>
              <a:rPr dirty="0" sz="3650" spc="-40">
                <a:latin typeface="Arial MT"/>
                <a:cs typeface="Arial MT"/>
              </a:rPr>
              <a:t> </a:t>
            </a:r>
            <a:r>
              <a:rPr dirty="0" sz="3650" spc="-65">
                <a:solidFill>
                  <a:srgbClr val="1D1D1D"/>
                </a:solidFill>
                <a:latin typeface="Arial MT"/>
                <a:cs typeface="Arial MT"/>
              </a:rPr>
              <a:t>as</a:t>
            </a:r>
            <a:r>
              <a:rPr dirty="0" sz="3650" spc="-254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3650" spc="-229">
                <a:solidFill>
                  <a:srgbClr val="262626"/>
                </a:solidFill>
                <a:latin typeface="Arial MT"/>
                <a:cs typeface="Arial MT"/>
              </a:rPr>
              <a:t>a</a:t>
            </a:r>
            <a:r>
              <a:rPr dirty="0" sz="3650" spc="-3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3650" spc="-195">
                <a:latin typeface="Arial MT"/>
                <a:cs typeface="Arial MT"/>
              </a:rPr>
              <a:t>learner. </a:t>
            </a:r>
            <a:r>
              <a:rPr dirty="0" sz="3650" spc="75">
                <a:solidFill>
                  <a:srgbClr val="0C0C0C"/>
                </a:solidFill>
                <a:latin typeface="Arial MT"/>
                <a:cs typeface="Arial MT"/>
              </a:rPr>
              <a:t>It</a:t>
            </a:r>
            <a:r>
              <a:rPr dirty="0" sz="3650" spc="-14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3650" spc="90">
                <a:latin typeface="Arial MT"/>
                <a:cs typeface="Arial MT"/>
              </a:rPr>
              <a:t>rejects</a:t>
            </a:r>
            <a:r>
              <a:rPr dirty="0" sz="3650" spc="-25">
                <a:latin typeface="Arial MT"/>
                <a:cs typeface="Arial MT"/>
              </a:rPr>
              <a:t> </a:t>
            </a:r>
            <a:r>
              <a:rPr dirty="0" sz="3650" spc="-25">
                <a:solidFill>
                  <a:srgbClr val="2D2D2D"/>
                </a:solidFill>
                <a:latin typeface="Arial MT"/>
                <a:cs typeface="Arial MT"/>
              </a:rPr>
              <a:t>my </a:t>
            </a:r>
            <a:r>
              <a:rPr dirty="0" sz="3650" spc="55">
                <a:solidFill>
                  <a:srgbClr val="111111"/>
                </a:solidFill>
                <a:latin typeface="Arial MT"/>
                <a:cs typeface="Arial MT"/>
              </a:rPr>
              <a:t>progess</a:t>
            </a:r>
            <a:r>
              <a:rPr dirty="0" sz="3650" spc="-25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3650" spc="-150">
                <a:solidFill>
                  <a:srgbClr val="232323"/>
                </a:solidFill>
                <a:latin typeface="Arial MT"/>
                <a:cs typeface="Arial MT"/>
              </a:rPr>
              <a:t>so</a:t>
            </a:r>
            <a:r>
              <a:rPr dirty="0" sz="3650" spc="-10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3650">
                <a:solidFill>
                  <a:srgbClr val="161616"/>
                </a:solidFill>
                <a:latin typeface="Arial MT"/>
                <a:cs typeface="Arial MT"/>
              </a:rPr>
              <a:t>far</a:t>
            </a:r>
            <a:r>
              <a:rPr dirty="0" sz="3650" spc="-6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3650" spc="-215">
                <a:solidFill>
                  <a:srgbClr val="232323"/>
                </a:solidFill>
                <a:latin typeface="Arial MT"/>
                <a:cs typeface="Arial MT"/>
              </a:rPr>
              <a:t>and</a:t>
            </a:r>
            <a:r>
              <a:rPr dirty="0" sz="3650" spc="-18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3650" spc="-35">
                <a:solidFill>
                  <a:srgbClr val="2D2D2D"/>
                </a:solidFill>
                <a:latin typeface="Arial MT"/>
                <a:cs typeface="Arial MT"/>
              </a:rPr>
              <a:t>my</a:t>
            </a:r>
            <a:r>
              <a:rPr dirty="0" sz="3650" spc="-2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650" spc="-30">
                <a:latin typeface="Arial MT"/>
                <a:cs typeface="Arial MT"/>
              </a:rPr>
              <a:t>commitment</a:t>
            </a:r>
            <a:r>
              <a:rPr dirty="0" sz="3650" spc="100">
                <a:latin typeface="Arial MT"/>
                <a:cs typeface="Arial MT"/>
              </a:rPr>
              <a:t> </a:t>
            </a:r>
            <a:r>
              <a:rPr dirty="0" sz="3650" spc="55">
                <a:latin typeface="Arial MT"/>
                <a:cs typeface="Arial MT"/>
              </a:rPr>
              <a:t>to</a:t>
            </a:r>
            <a:r>
              <a:rPr dirty="0" sz="3650" spc="-254">
                <a:latin typeface="Arial MT"/>
                <a:cs typeface="Arial MT"/>
              </a:rPr>
              <a:t> </a:t>
            </a:r>
            <a:r>
              <a:rPr dirty="0" sz="3650" spc="-65">
                <a:solidFill>
                  <a:srgbClr val="161616"/>
                </a:solidFill>
                <a:latin typeface="Arial MT"/>
                <a:cs typeface="Arial MT"/>
              </a:rPr>
              <a:t>keep </a:t>
            </a:r>
            <a:r>
              <a:rPr dirty="0" sz="3550" spc="-85">
                <a:solidFill>
                  <a:srgbClr val="0C0C0C"/>
                </a:solidFill>
                <a:latin typeface="Arial MT"/>
                <a:cs typeface="Arial MT"/>
              </a:rPr>
              <a:t>learning,</a:t>
            </a:r>
            <a:r>
              <a:rPr dirty="0" sz="3550" spc="-16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3550" spc="-10">
                <a:latin typeface="Arial MT"/>
                <a:cs typeface="Arial MT"/>
              </a:rPr>
              <a:t>improving</a:t>
            </a:r>
            <a:r>
              <a:rPr dirty="0" sz="3550" spc="-140">
                <a:latin typeface="Arial MT"/>
                <a:cs typeface="Arial MT"/>
              </a:rPr>
              <a:t> </a:t>
            </a:r>
            <a:r>
              <a:rPr dirty="0" sz="3550" spc="-85">
                <a:solidFill>
                  <a:srgbClr val="181818"/>
                </a:solidFill>
                <a:latin typeface="Arial MT"/>
                <a:cs typeface="Arial MT"/>
              </a:rPr>
              <a:t>and</a:t>
            </a:r>
            <a:r>
              <a:rPr dirty="0" sz="3550" spc="-16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3550" spc="-20">
                <a:latin typeface="Arial MT"/>
                <a:cs typeface="Arial MT"/>
              </a:rPr>
              <a:t>taking</a:t>
            </a:r>
            <a:r>
              <a:rPr dirty="0" sz="3550" spc="-120">
                <a:latin typeface="Arial MT"/>
                <a:cs typeface="Arial MT"/>
              </a:rPr>
              <a:t> </a:t>
            </a:r>
            <a:r>
              <a:rPr dirty="0" sz="3550" spc="-70">
                <a:solidFill>
                  <a:srgbClr val="131313"/>
                </a:solidFill>
                <a:latin typeface="Arial MT"/>
                <a:cs typeface="Arial MT"/>
              </a:rPr>
              <a:t>on</a:t>
            </a:r>
            <a:r>
              <a:rPr dirty="0" sz="3550" spc="-29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3550" spc="-25">
                <a:latin typeface="Arial MT"/>
                <a:cs typeface="Arial MT"/>
              </a:rPr>
              <a:t>new </a:t>
            </a:r>
            <a:r>
              <a:rPr dirty="0" sz="3550" spc="-40">
                <a:solidFill>
                  <a:srgbClr val="0C0C0C"/>
                </a:solidFill>
                <a:latin typeface="Arial MT"/>
                <a:cs typeface="Arial MT"/>
              </a:rPr>
              <a:t>challenges</a:t>
            </a:r>
            <a:r>
              <a:rPr dirty="0" sz="3550" spc="-20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3550">
                <a:solidFill>
                  <a:srgbClr val="2D2D2D"/>
                </a:solidFill>
                <a:latin typeface="Arial MT"/>
                <a:cs typeface="Arial MT"/>
              </a:rPr>
              <a:t>in</a:t>
            </a:r>
            <a:r>
              <a:rPr dirty="0" sz="3550" spc="-30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550">
                <a:latin typeface="Arial MT"/>
                <a:cs typeface="Arial MT"/>
              </a:rPr>
              <a:t>the</a:t>
            </a:r>
            <a:r>
              <a:rPr dirty="0" sz="3550" spc="-50">
                <a:latin typeface="Arial MT"/>
                <a:cs typeface="Arial MT"/>
              </a:rPr>
              <a:t> </a:t>
            </a:r>
            <a:r>
              <a:rPr dirty="0" sz="3550" spc="-10">
                <a:latin typeface="Arial MT"/>
                <a:cs typeface="Arial MT"/>
              </a:rPr>
              <a:t>future.</a:t>
            </a:r>
            <a:endParaRPr sz="3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600" spc="-680"/>
              <a:t>PROJECT</a:t>
            </a:r>
            <a:r>
              <a:rPr dirty="0" sz="5600" spc="-35"/>
              <a:t> </a:t>
            </a:r>
            <a:r>
              <a:rPr dirty="0" sz="5600" spc="-484"/>
              <a:t>TîTLE</a:t>
            </a:r>
            <a:endParaRPr sz="5600"/>
          </a:p>
        </p:txBody>
      </p:sp>
      <p:sp>
        <p:nvSpPr>
          <p:cNvPr id="3" name="object 3" descr=""/>
          <p:cNvSpPr txBox="1"/>
          <p:nvPr/>
        </p:nvSpPr>
        <p:spPr>
          <a:xfrm>
            <a:off x="2102886" y="9418915"/>
            <a:ext cx="5692775" cy="1047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700" spc="-45">
                <a:latin typeface="Arial MT"/>
                <a:cs typeface="Arial MT"/>
              </a:rPr>
              <a:t>Digital</a:t>
            </a:r>
            <a:r>
              <a:rPr dirty="0" sz="6700" spc="-420">
                <a:latin typeface="Arial MT"/>
                <a:cs typeface="Arial MT"/>
              </a:rPr>
              <a:t> </a:t>
            </a:r>
            <a:r>
              <a:rPr dirty="0" sz="6700" spc="-10">
                <a:latin typeface="Arial MT"/>
                <a:cs typeface="Arial MT"/>
              </a:rPr>
              <a:t>Portfolio</a:t>
            </a:r>
            <a:endParaRPr sz="6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40241"/>
            <a:ext cx="15078075" cy="84135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1635" rIns="0" bIns="0" rtlCol="0" vert="horz">
            <a:spAutoFit/>
          </a:bodyPr>
          <a:lstStyle/>
          <a:p>
            <a:pPr marL="258445">
              <a:lnSpc>
                <a:spcPct val="100000"/>
              </a:lnSpc>
              <a:spcBef>
                <a:spcPts val="105"/>
              </a:spcBef>
            </a:pPr>
            <a:r>
              <a:rPr dirty="0" sz="6700" spc="-1065"/>
              <a:t>AGEND</a:t>
            </a:r>
            <a:endParaRPr sz="6700"/>
          </a:p>
        </p:txBody>
      </p:sp>
      <p:sp>
        <p:nvSpPr>
          <p:cNvPr id="4" name="object 4" descr=""/>
          <p:cNvSpPr txBox="1"/>
          <p:nvPr/>
        </p:nvSpPr>
        <p:spPr>
          <a:xfrm>
            <a:off x="3285224" y="7731008"/>
            <a:ext cx="5598160" cy="46297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68300" indent="-367030">
              <a:lnSpc>
                <a:spcPts val="4140"/>
              </a:lnSpc>
              <a:spcBef>
                <a:spcPts val="120"/>
              </a:spcBef>
              <a:buSzPct val="91549"/>
              <a:buAutoNum type="arabicPeriod"/>
              <a:tabLst>
                <a:tab pos="368300" algn="l"/>
              </a:tabLst>
            </a:pPr>
            <a:r>
              <a:rPr dirty="0" sz="3550" spc="-65">
                <a:solidFill>
                  <a:srgbClr val="0E0E0E"/>
                </a:solidFill>
                <a:latin typeface="Arial MT"/>
                <a:cs typeface="Arial MT"/>
              </a:rPr>
              <a:t>Problem</a:t>
            </a:r>
            <a:r>
              <a:rPr dirty="0" sz="3550" spc="-18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3550" spc="-10">
                <a:solidFill>
                  <a:srgbClr val="0C0C0C"/>
                </a:solidFill>
                <a:latin typeface="Arial MT"/>
                <a:cs typeface="Arial MT"/>
              </a:rPr>
              <a:t>Statement</a:t>
            </a:r>
            <a:endParaRPr sz="3550">
              <a:latin typeface="Arial MT"/>
              <a:cs typeface="Arial MT"/>
            </a:endParaRPr>
          </a:p>
          <a:p>
            <a:pPr marL="409575" indent="-398145">
              <a:lnSpc>
                <a:spcPts val="4075"/>
              </a:lnSpc>
              <a:buSzPct val="97260"/>
              <a:buAutoNum type="arabicPeriod"/>
              <a:tabLst>
                <a:tab pos="409575" algn="l"/>
              </a:tabLst>
            </a:pPr>
            <a:r>
              <a:rPr dirty="0" sz="3650" spc="-75">
                <a:solidFill>
                  <a:srgbClr val="0C0C0C"/>
                </a:solidFill>
                <a:latin typeface="Arial MT"/>
                <a:cs typeface="Arial MT"/>
              </a:rPr>
              <a:t>Project</a:t>
            </a:r>
            <a:r>
              <a:rPr dirty="0" sz="3650" spc="-75">
                <a:solidFill>
                  <a:srgbClr val="0F0F0F"/>
                </a:solidFill>
                <a:latin typeface="Arial MT"/>
                <a:cs typeface="Arial MT"/>
              </a:rPr>
              <a:t>Overview</a:t>
            </a:r>
            <a:endParaRPr sz="3650">
              <a:latin typeface="Arial MT"/>
              <a:cs typeface="Arial MT"/>
            </a:endParaRPr>
          </a:p>
          <a:p>
            <a:pPr marL="354330" indent="-351155">
              <a:lnSpc>
                <a:spcPts val="3990"/>
              </a:lnSpc>
              <a:buSzPct val="87323"/>
              <a:buAutoNum type="arabicPeriod"/>
              <a:tabLst>
                <a:tab pos="354330" algn="l"/>
              </a:tabLst>
            </a:pPr>
            <a:r>
              <a:rPr dirty="0" sz="3550" spc="-260">
                <a:solidFill>
                  <a:srgbClr val="0F0F0F"/>
                </a:solidFill>
                <a:latin typeface="Arial MT"/>
                <a:cs typeface="Arial MT"/>
              </a:rPr>
              <a:t>End</a:t>
            </a:r>
            <a:r>
              <a:rPr dirty="0" sz="3550" spc="1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3550" spc="-10">
                <a:solidFill>
                  <a:srgbClr val="111111"/>
                </a:solidFill>
                <a:latin typeface="Arial MT"/>
                <a:cs typeface="Arial MT"/>
              </a:rPr>
              <a:t>Users</a:t>
            </a:r>
            <a:endParaRPr sz="3550">
              <a:latin typeface="Arial MT"/>
              <a:cs typeface="Arial MT"/>
            </a:endParaRPr>
          </a:p>
          <a:p>
            <a:pPr marL="401320" indent="-384175">
              <a:lnSpc>
                <a:spcPts val="3945"/>
              </a:lnSpc>
              <a:buSzPct val="97142"/>
              <a:buAutoNum type="arabicPeriod"/>
              <a:tabLst>
                <a:tab pos="401320" algn="l"/>
              </a:tabLst>
            </a:pPr>
            <a:r>
              <a:rPr dirty="0" sz="3500" spc="-40">
                <a:solidFill>
                  <a:srgbClr val="0F0F0F"/>
                </a:solidFill>
                <a:latin typeface="Arial MT"/>
                <a:cs typeface="Arial MT"/>
              </a:rPr>
              <a:t>Tools</a:t>
            </a:r>
            <a:r>
              <a:rPr dirty="0" sz="3500" spc="-41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3500" spc="-80">
                <a:solidFill>
                  <a:srgbClr val="0F0F0F"/>
                </a:solidFill>
                <a:latin typeface="Arial MT"/>
                <a:cs typeface="Arial MT"/>
              </a:rPr>
              <a:t>and</a:t>
            </a:r>
            <a:r>
              <a:rPr dirty="0" sz="3500" spc="-13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3500" spc="-20">
                <a:solidFill>
                  <a:srgbClr val="0C0C0C"/>
                </a:solidFill>
                <a:latin typeface="Arial MT"/>
                <a:cs typeface="Arial MT"/>
              </a:rPr>
              <a:t>Technologies</a:t>
            </a:r>
            <a:endParaRPr sz="3500">
              <a:latin typeface="Arial MT"/>
              <a:cs typeface="Arial MT"/>
            </a:endParaRPr>
          </a:p>
          <a:p>
            <a:pPr marL="405130" indent="-389255">
              <a:lnSpc>
                <a:spcPts val="3995"/>
              </a:lnSpc>
              <a:buSzPct val="97183"/>
              <a:buAutoNum type="arabicPeriod"/>
              <a:tabLst>
                <a:tab pos="405130" algn="l"/>
              </a:tabLst>
            </a:pPr>
            <a:r>
              <a:rPr dirty="0" sz="3550" spc="-25">
                <a:solidFill>
                  <a:srgbClr val="0E0E0E"/>
                </a:solidFill>
                <a:latin typeface="Arial MT"/>
                <a:cs typeface="Arial MT"/>
              </a:rPr>
              <a:t>Portfolio</a:t>
            </a:r>
            <a:r>
              <a:rPr dirty="0" sz="3550" spc="-23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3550" spc="-50">
                <a:solidFill>
                  <a:srgbClr val="0F0F0F"/>
                </a:solidFill>
                <a:latin typeface="Arial MT"/>
                <a:cs typeface="Arial MT"/>
              </a:rPr>
              <a:t>design</a:t>
            </a:r>
            <a:r>
              <a:rPr dirty="0" sz="3550" spc="-13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3550" spc="-175">
                <a:solidFill>
                  <a:srgbClr val="0F0F0F"/>
                </a:solidFill>
                <a:latin typeface="Arial MT"/>
                <a:cs typeface="Arial MT"/>
              </a:rPr>
              <a:t>and</a:t>
            </a:r>
            <a:r>
              <a:rPr dirty="0" sz="3550" spc="-7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3550" spc="-125">
                <a:solidFill>
                  <a:srgbClr val="0E0E0E"/>
                </a:solidFill>
                <a:latin typeface="Arial MT"/>
                <a:cs typeface="Arial MT"/>
              </a:rPr>
              <a:t>Layout</a:t>
            </a:r>
            <a:endParaRPr sz="3550">
              <a:latin typeface="Arial MT"/>
              <a:cs typeface="Arial MT"/>
            </a:endParaRPr>
          </a:p>
          <a:p>
            <a:pPr marL="365760" indent="-361950">
              <a:lnSpc>
                <a:spcPts val="4065"/>
              </a:lnSpc>
              <a:buSzPct val="88888"/>
              <a:buAutoNum type="arabicPeriod"/>
              <a:tabLst>
                <a:tab pos="365760" algn="l"/>
              </a:tabLst>
            </a:pPr>
            <a:r>
              <a:rPr dirty="0" sz="3600" spc="-175">
                <a:solidFill>
                  <a:srgbClr val="0E0E0E"/>
                </a:solidFill>
                <a:latin typeface="Arial MT"/>
                <a:cs typeface="Arial MT"/>
              </a:rPr>
              <a:t>Features</a:t>
            </a:r>
            <a:r>
              <a:rPr dirty="0" sz="3600" spc="-5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3600" spc="-225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dirty="0" sz="3600" spc="-6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3600" spc="-35">
                <a:solidFill>
                  <a:srgbClr val="0C0C0C"/>
                </a:solidFill>
                <a:latin typeface="Arial MT"/>
                <a:cs typeface="Arial MT"/>
              </a:rPr>
              <a:t>Functionality</a:t>
            </a:r>
            <a:endParaRPr sz="3600">
              <a:latin typeface="Arial MT"/>
              <a:cs typeface="Arial MT"/>
            </a:endParaRPr>
          </a:p>
          <a:p>
            <a:pPr marL="370840" indent="-367030">
              <a:lnSpc>
                <a:spcPts val="3925"/>
              </a:lnSpc>
              <a:buSzPct val="91549"/>
              <a:buAutoNum type="arabicPeriod"/>
              <a:tabLst>
                <a:tab pos="370840" algn="l"/>
              </a:tabLst>
            </a:pPr>
            <a:r>
              <a:rPr dirty="0" sz="3550" spc="-114">
                <a:solidFill>
                  <a:srgbClr val="0E0E0E"/>
                </a:solidFill>
                <a:latin typeface="Arial MT"/>
                <a:cs typeface="Arial MT"/>
              </a:rPr>
              <a:t>Results</a:t>
            </a:r>
            <a:r>
              <a:rPr dirty="0" sz="3550" spc="-7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3550" spc="-175">
                <a:solidFill>
                  <a:srgbClr val="0F0F0F"/>
                </a:solidFill>
                <a:latin typeface="Arial MT"/>
                <a:cs typeface="Arial MT"/>
              </a:rPr>
              <a:t>and</a:t>
            </a:r>
            <a:r>
              <a:rPr dirty="0" sz="3550" spc="-7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3550" spc="-45">
                <a:solidFill>
                  <a:srgbClr val="0E0E0E"/>
                </a:solidFill>
                <a:latin typeface="Arial MT"/>
                <a:cs typeface="Arial MT"/>
              </a:rPr>
              <a:t>Screenshots</a:t>
            </a:r>
            <a:endParaRPr sz="3550">
              <a:latin typeface="Arial MT"/>
              <a:cs typeface="Arial MT"/>
            </a:endParaRPr>
          </a:p>
          <a:p>
            <a:pPr marL="398145" indent="-393700">
              <a:lnSpc>
                <a:spcPts val="4015"/>
              </a:lnSpc>
              <a:buSzPct val="97222"/>
              <a:buAutoNum type="arabicPeriod"/>
              <a:tabLst>
                <a:tab pos="398145" algn="l"/>
              </a:tabLst>
            </a:pPr>
            <a:r>
              <a:rPr dirty="0" sz="3600" spc="-10">
                <a:solidFill>
                  <a:srgbClr val="0F0F0F"/>
                </a:solidFill>
                <a:latin typeface="Arial MT"/>
                <a:cs typeface="Arial MT"/>
              </a:rPr>
              <a:t>Conclusion</a:t>
            </a:r>
            <a:endParaRPr sz="3600">
              <a:latin typeface="Arial MT"/>
              <a:cs typeface="Arial MT"/>
            </a:endParaRPr>
          </a:p>
          <a:p>
            <a:pPr marL="363855" indent="-361950">
              <a:lnSpc>
                <a:spcPts val="4070"/>
              </a:lnSpc>
              <a:buSzPct val="91428"/>
              <a:buAutoNum type="arabicPeriod"/>
              <a:tabLst>
                <a:tab pos="363855" algn="l"/>
              </a:tabLst>
            </a:pPr>
            <a:r>
              <a:rPr dirty="0" sz="3500" spc="-80">
                <a:solidFill>
                  <a:srgbClr val="0F0F0F"/>
                </a:solidFill>
                <a:latin typeface="Arial MT"/>
                <a:cs typeface="Arial MT"/>
              </a:rPr>
              <a:t>GitHub</a:t>
            </a:r>
            <a:r>
              <a:rPr dirty="0" sz="3500" spc="-10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3500" spc="-20">
                <a:solidFill>
                  <a:srgbClr val="161616"/>
                </a:solidFill>
                <a:latin typeface="Arial MT"/>
                <a:cs typeface="Arial MT"/>
              </a:rPr>
              <a:t>Link</a:t>
            </a:r>
            <a:endParaRPr sz="3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70917"/>
            <a:ext cx="150780" cy="816226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6089" y="7539037"/>
            <a:ext cx="402081" cy="50260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72836" y="8021535"/>
            <a:ext cx="371925" cy="37192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21373" y="9589655"/>
            <a:ext cx="2523064" cy="383988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65062" y="5970917"/>
            <a:ext cx="2513012" cy="816226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61406" y="6582840"/>
            <a:ext cx="6447155" cy="8382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301365" algn="l"/>
              </a:tabLst>
            </a:pPr>
            <a:r>
              <a:rPr dirty="0" sz="5300" spc="-495"/>
              <a:t>PROBLEM</a:t>
            </a:r>
            <a:r>
              <a:rPr dirty="0" sz="5300"/>
              <a:t>	</a:t>
            </a:r>
            <a:r>
              <a:rPr dirty="0" sz="5300" spc="-560"/>
              <a:t>STATEMEN</a:t>
            </a:r>
            <a:endParaRPr sz="5300"/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114"/>
              </a:spcBef>
            </a:pPr>
            <a:r>
              <a:rPr dirty="0" spc="-50"/>
              <a:t>Without</a:t>
            </a:r>
            <a:r>
              <a:rPr dirty="0" spc="-130"/>
              <a:t> </a:t>
            </a:r>
            <a:r>
              <a:rPr dirty="0" spc="-335"/>
              <a:t>a</a:t>
            </a:r>
            <a:r>
              <a:rPr dirty="0" spc="30"/>
              <a:t> </a:t>
            </a:r>
            <a:r>
              <a:rPr dirty="0" spc="-45"/>
              <a:t>structured</a:t>
            </a:r>
            <a:r>
              <a:rPr dirty="0"/>
              <a:t> digital</a:t>
            </a:r>
            <a:r>
              <a:rPr dirty="0" spc="-175"/>
              <a:t> </a:t>
            </a:r>
            <a:r>
              <a:rPr dirty="0" spc="-10"/>
              <a:t>portfolio</a:t>
            </a:r>
          </a:p>
          <a:p>
            <a:pPr marL="27305">
              <a:lnSpc>
                <a:spcPct val="100000"/>
              </a:lnSpc>
              <a:spcBef>
                <a:spcPts val="65"/>
              </a:spcBef>
            </a:pPr>
            <a:r>
              <a:rPr dirty="0" sz="3350" spc="-10"/>
              <a:t>system:</a:t>
            </a:r>
            <a:endParaRPr sz="335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/>
          </a:p>
          <a:p>
            <a:pPr marL="23495" marR="950594" indent="-2540">
              <a:lnSpc>
                <a:spcPct val="98900"/>
              </a:lnSpc>
            </a:pPr>
            <a:r>
              <a:rPr dirty="0" sz="3400"/>
              <a:t>Students</a:t>
            </a:r>
            <a:r>
              <a:rPr dirty="0" sz="3400" spc="-90"/>
              <a:t> </a:t>
            </a:r>
            <a:r>
              <a:rPr dirty="0" sz="3400"/>
              <a:t>struggle</a:t>
            </a:r>
            <a:r>
              <a:rPr dirty="0" sz="3400" spc="75"/>
              <a:t> </a:t>
            </a:r>
            <a:r>
              <a:rPr dirty="0" sz="3400"/>
              <a:t>to</a:t>
            </a:r>
            <a:r>
              <a:rPr dirty="0" sz="3400" spc="-180"/>
              <a:t> </a:t>
            </a:r>
            <a:r>
              <a:rPr dirty="0" sz="3400"/>
              <a:t>demonstrate</a:t>
            </a:r>
            <a:r>
              <a:rPr dirty="0" sz="3400" spc="30"/>
              <a:t> </a:t>
            </a:r>
            <a:r>
              <a:rPr dirty="0" sz="3400" spc="-10"/>
              <a:t>their </a:t>
            </a:r>
            <a:r>
              <a:rPr dirty="0" sz="3400"/>
              <a:t>competences</a:t>
            </a:r>
            <a:r>
              <a:rPr dirty="0" sz="3400" spc="-60"/>
              <a:t> </a:t>
            </a:r>
            <a:r>
              <a:rPr dirty="0" sz="3400" spc="-10"/>
              <a:t>beyond</a:t>
            </a:r>
            <a:r>
              <a:rPr dirty="0" sz="3400" spc="10"/>
              <a:t> </a:t>
            </a:r>
            <a:r>
              <a:rPr dirty="0" sz="3400" spc="-20"/>
              <a:t>grades</a:t>
            </a:r>
            <a:r>
              <a:rPr dirty="0" sz="3400" spc="-165"/>
              <a:t> </a:t>
            </a:r>
            <a:r>
              <a:rPr dirty="0" sz="3400" spc="-25"/>
              <a:t>and </a:t>
            </a:r>
            <a:r>
              <a:rPr dirty="0" sz="3400" spc="-10"/>
              <a:t>certificates.</a:t>
            </a:r>
            <a:endParaRPr sz="3400"/>
          </a:p>
          <a:p>
            <a:pPr marL="12700" marR="5080" indent="17145">
              <a:lnSpc>
                <a:spcPct val="100899"/>
              </a:lnSpc>
              <a:spcBef>
                <a:spcPts val="3800"/>
              </a:spcBef>
            </a:pPr>
            <a:r>
              <a:rPr dirty="0" sz="3400" spc="-60"/>
              <a:t>Teachers</a:t>
            </a:r>
            <a:r>
              <a:rPr dirty="0" sz="3400" spc="-40"/>
              <a:t> </a:t>
            </a:r>
            <a:r>
              <a:rPr dirty="0" sz="3400" spc="-10"/>
              <a:t>and</a:t>
            </a:r>
            <a:r>
              <a:rPr dirty="0" sz="3400" spc="-110"/>
              <a:t> </a:t>
            </a:r>
            <a:r>
              <a:rPr dirty="0" sz="3400"/>
              <a:t>mentors</a:t>
            </a:r>
            <a:r>
              <a:rPr dirty="0" sz="3400" spc="70"/>
              <a:t> </a:t>
            </a:r>
            <a:r>
              <a:rPr dirty="0" sz="3400"/>
              <a:t>lack</a:t>
            </a:r>
            <a:r>
              <a:rPr dirty="0" sz="3400" spc="-114"/>
              <a:t> </a:t>
            </a:r>
            <a:r>
              <a:rPr dirty="0" sz="3400" spc="-265"/>
              <a:t>a</a:t>
            </a:r>
            <a:r>
              <a:rPr dirty="0" sz="3400" spc="25"/>
              <a:t> </a:t>
            </a:r>
            <a:r>
              <a:rPr dirty="0" sz="3400" spc="-10"/>
              <a:t>centralized </a:t>
            </a:r>
            <a:r>
              <a:rPr dirty="0" sz="3400"/>
              <a:t>tool</a:t>
            </a:r>
            <a:r>
              <a:rPr dirty="0" sz="3400" spc="-130"/>
              <a:t> </a:t>
            </a:r>
            <a:r>
              <a:rPr dirty="0" sz="3400" spc="110"/>
              <a:t>to</a:t>
            </a:r>
            <a:r>
              <a:rPr dirty="0" sz="3400" spc="-200"/>
              <a:t> </a:t>
            </a:r>
            <a:r>
              <a:rPr dirty="0" sz="3400" spc="-10"/>
              <a:t>evaluate</a:t>
            </a:r>
            <a:r>
              <a:rPr dirty="0" sz="3400" spc="-70"/>
              <a:t> </a:t>
            </a:r>
            <a:r>
              <a:rPr dirty="0" sz="3400"/>
              <a:t>student</a:t>
            </a:r>
            <a:r>
              <a:rPr dirty="0" sz="3400" spc="-75"/>
              <a:t> </a:t>
            </a:r>
            <a:r>
              <a:rPr dirty="0" sz="3400"/>
              <a:t>progress</a:t>
            </a:r>
            <a:r>
              <a:rPr dirty="0" sz="3400" spc="-80"/>
              <a:t> </a:t>
            </a:r>
            <a:r>
              <a:rPr dirty="0" sz="3400" spc="-10"/>
              <a:t>over</a:t>
            </a:r>
            <a:r>
              <a:rPr dirty="0" sz="3400" spc="-35"/>
              <a:t> </a:t>
            </a:r>
            <a:r>
              <a:rPr dirty="0" sz="3400" spc="-10"/>
              <a:t>time.</a:t>
            </a:r>
            <a:endParaRPr sz="3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61386"/>
            <a:ext cx="15078075" cy="7971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1101" y="7058080"/>
            <a:ext cx="2728595" cy="8350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300" spc="-509"/>
              <a:t>PROJECT</a:t>
            </a:r>
            <a:endParaRPr sz="5300"/>
          </a:p>
        </p:txBody>
      </p:sp>
      <p:sp>
        <p:nvSpPr>
          <p:cNvPr id="4" name="object 4" descr=""/>
          <p:cNvSpPr txBox="1"/>
          <p:nvPr/>
        </p:nvSpPr>
        <p:spPr>
          <a:xfrm>
            <a:off x="4246925" y="7058080"/>
            <a:ext cx="3074670" cy="835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300" spc="-590">
                <a:latin typeface="Arial MT"/>
                <a:cs typeface="Arial MT"/>
              </a:rPr>
              <a:t>OVERVIEW</a:t>
            </a:r>
            <a:endParaRPr sz="53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93670" y="9353437"/>
            <a:ext cx="8763635" cy="3613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219075">
              <a:lnSpc>
                <a:spcPct val="97000"/>
              </a:lnSpc>
              <a:spcBef>
                <a:spcPts val="225"/>
              </a:spcBef>
            </a:pPr>
            <a:r>
              <a:rPr dirty="0" sz="3500" spc="-170">
                <a:latin typeface="Arial MT"/>
                <a:cs typeface="Arial MT"/>
              </a:rPr>
              <a:t>The</a:t>
            </a:r>
            <a:r>
              <a:rPr dirty="0" sz="3500" spc="-75">
                <a:latin typeface="Arial MT"/>
                <a:cs typeface="Arial MT"/>
              </a:rPr>
              <a:t> </a:t>
            </a:r>
            <a:r>
              <a:rPr dirty="0" sz="3500" spc="-70">
                <a:latin typeface="Arial MT"/>
                <a:cs typeface="Arial MT"/>
              </a:rPr>
              <a:t>Student</a:t>
            </a:r>
            <a:r>
              <a:rPr dirty="0" sz="3500" spc="-90">
                <a:latin typeface="Arial MT"/>
                <a:cs typeface="Arial MT"/>
              </a:rPr>
              <a:t> </a:t>
            </a:r>
            <a:r>
              <a:rPr dirty="0" sz="3500" spc="-25">
                <a:latin typeface="Arial MT"/>
                <a:cs typeface="Arial MT"/>
              </a:rPr>
              <a:t>Digital</a:t>
            </a:r>
            <a:r>
              <a:rPr dirty="0" sz="3500" spc="-80">
                <a:latin typeface="Arial MT"/>
                <a:cs typeface="Arial MT"/>
              </a:rPr>
              <a:t> </a:t>
            </a:r>
            <a:r>
              <a:rPr dirty="0" sz="3500">
                <a:latin typeface="Arial MT"/>
                <a:cs typeface="Arial MT"/>
              </a:rPr>
              <a:t>Portfolio</a:t>
            </a:r>
            <a:r>
              <a:rPr dirty="0" sz="3500" spc="75">
                <a:latin typeface="Arial MT"/>
                <a:cs typeface="Arial MT"/>
              </a:rPr>
              <a:t> </a:t>
            </a:r>
            <a:r>
              <a:rPr dirty="0" sz="3500">
                <a:solidFill>
                  <a:srgbClr val="1A1A1A"/>
                </a:solidFill>
                <a:latin typeface="Arial MT"/>
                <a:cs typeface="Arial MT"/>
              </a:rPr>
              <a:t>is</a:t>
            </a:r>
            <a:r>
              <a:rPr dirty="0" sz="3500" spc="-24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3500" spc="-254">
                <a:solidFill>
                  <a:srgbClr val="3B3B3B"/>
                </a:solidFill>
                <a:latin typeface="Arial MT"/>
                <a:cs typeface="Arial MT"/>
              </a:rPr>
              <a:t>a</a:t>
            </a:r>
            <a:r>
              <a:rPr dirty="0" sz="3500" spc="1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3500" spc="-10">
                <a:latin typeface="Arial MT"/>
                <a:cs typeface="Arial MT"/>
              </a:rPr>
              <a:t>Dynamic </a:t>
            </a:r>
            <a:r>
              <a:rPr dirty="0" sz="3450">
                <a:latin typeface="Arial MT"/>
                <a:cs typeface="Arial MT"/>
              </a:rPr>
              <a:t>platform that</a:t>
            </a:r>
            <a:r>
              <a:rPr dirty="0" sz="3450" spc="10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empowers</a:t>
            </a:r>
            <a:r>
              <a:rPr dirty="0" sz="3450" spc="80">
                <a:latin typeface="Arial MT"/>
                <a:cs typeface="Arial MT"/>
              </a:rPr>
              <a:t> </a:t>
            </a:r>
            <a:r>
              <a:rPr dirty="0" sz="3450" spc="-65">
                <a:latin typeface="Arial MT"/>
                <a:cs typeface="Arial MT"/>
              </a:rPr>
              <a:t>learners</a:t>
            </a:r>
            <a:r>
              <a:rPr dirty="0" sz="3450" spc="80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to</a:t>
            </a:r>
            <a:r>
              <a:rPr dirty="0" sz="3450" spc="-90">
                <a:latin typeface="Arial MT"/>
                <a:cs typeface="Arial MT"/>
              </a:rPr>
              <a:t> </a:t>
            </a:r>
            <a:r>
              <a:rPr dirty="0" sz="3450" spc="-50">
                <a:latin typeface="Arial MT"/>
                <a:cs typeface="Arial MT"/>
              </a:rPr>
              <a:t>showcase </a:t>
            </a:r>
            <a:r>
              <a:rPr dirty="0" sz="3450" spc="-10">
                <a:latin typeface="Arial MT"/>
                <a:cs typeface="Arial MT"/>
              </a:rPr>
              <a:t>their</a:t>
            </a:r>
            <a:r>
              <a:rPr dirty="0" sz="3450" spc="-229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academic</a:t>
            </a:r>
            <a:r>
              <a:rPr dirty="0" sz="3450" spc="75">
                <a:latin typeface="Arial MT"/>
                <a:cs typeface="Arial MT"/>
              </a:rPr>
              <a:t> </a:t>
            </a:r>
            <a:r>
              <a:rPr dirty="0" sz="3450" spc="-45">
                <a:latin typeface="Arial MT"/>
                <a:cs typeface="Arial MT"/>
              </a:rPr>
              <a:t>achievements,</a:t>
            </a:r>
            <a:r>
              <a:rPr dirty="0" sz="3450" spc="40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skills</a:t>
            </a:r>
            <a:r>
              <a:rPr dirty="0" sz="3450" spc="-30">
                <a:latin typeface="Arial MT"/>
                <a:cs typeface="Arial MT"/>
              </a:rPr>
              <a:t> </a:t>
            </a:r>
            <a:r>
              <a:rPr dirty="0" sz="3450" spc="-25">
                <a:latin typeface="Arial MT"/>
                <a:cs typeface="Arial MT"/>
              </a:rPr>
              <a:t>and </a:t>
            </a:r>
            <a:r>
              <a:rPr dirty="0" sz="3450" spc="-50">
                <a:latin typeface="Arial MT"/>
                <a:cs typeface="Arial MT"/>
              </a:rPr>
              <a:t>personal</a:t>
            </a:r>
            <a:r>
              <a:rPr dirty="0" sz="3450" spc="-60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growth</a:t>
            </a:r>
            <a:r>
              <a:rPr dirty="0" sz="3450" spc="-155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in</a:t>
            </a:r>
            <a:r>
              <a:rPr dirty="0" sz="3450" spc="-245">
                <a:latin typeface="Arial MT"/>
                <a:cs typeface="Arial MT"/>
              </a:rPr>
              <a:t> </a:t>
            </a:r>
            <a:r>
              <a:rPr dirty="0" sz="3450" spc="-170">
                <a:latin typeface="Arial MT"/>
                <a:cs typeface="Arial MT"/>
              </a:rPr>
              <a:t>an</a:t>
            </a:r>
            <a:r>
              <a:rPr dirty="0" sz="3450" spc="-70">
                <a:latin typeface="Arial MT"/>
                <a:cs typeface="Arial MT"/>
              </a:rPr>
              <a:t> </a:t>
            </a:r>
            <a:r>
              <a:rPr dirty="0" sz="3450" spc="-10">
                <a:latin typeface="Arial MT"/>
                <a:cs typeface="Arial MT"/>
              </a:rPr>
              <a:t>interactive</a:t>
            </a:r>
            <a:r>
              <a:rPr dirty="0" sz="3450" spc="114">
                <a:latin typeface="Arial MT"/>
                <a:cs typeface="Arial MT"/>
              </a:rPr>
              <a:t> </a:t>
            </a:r>
            <a:r>
              <a:rPr dirty="0" sz="3450" spc="-25">
                <a:latin typeface="Arial MT"/>
                <a:cs typeface="Arial MT"/>
              </a:rPr>
              <a:t>and </a:t>
            </a:r>
            <a:r>
              <a:rPr dirty="0" sz="3450">
                <a:latin typeface="Arial MT"/>
                <a:cs typeface="Arial MT"/>
              </a:rPr>
              <a:t>professionals</a:t>
            </a:r>
            <a:r>
              <a:rPr dirty="0" sz="3450" spc="-165">
                <a:latin typeface="Arial MT"/>
                <a:cs typeface="Arial MT"/>
              </a:rPr>
              <a:t> </a:t>
            </a:r>
            <a:r>
              <a:rPr dirty="0" sz="3450" spc="-204">
                <a:latin typeface="Arial MT"/>
                <a:cs typeface="Arial MT"/>
              </a:rPr>
              <a:t>way,</a:t>
            </a:r>
            <a:r>
              <a:rPr dirty="0" sz="3450" spc="-145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bridging</a:t>
            </a:r>
            <a:r>
              <a:rPr dirty="0" sz="3450" spc="-5">
                <a:latin typeface="Arial MT"/>
                <a:cs typeface="Arial MT"/>
              </a:rPr>
              <a:t> </a:t>
            </a:r>
            <a:r>
              <a:rPr dirty="0" sz="3450" spc="-35">
                <a:latin typeface="Arial MT"/>
                <a:cs typeface="Arial MT"/>
              </a:rPr>
              <a:t>the</a:t>
            </a:r>
            <a:r>
              <a:rPr dirty="0" sz="3450" spc="-185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gap</a:t>
            </a:r>
            <a:r>
              <a:rPr dirty="0" sz="3450" spc="-120">
                <a:latin typeface="Arial MT"/>
                <a:cs typeface="Arial MT"/>
              </a:rPr>
              <a:t> </a:t>
            </a:r>
            <a:r>
              <a:rPr dirty="0" sz="3450" spc="-10">
                <a:latin typeface="Arial MT"/>
                <a:cs typeface="Arial MT"/>
              </a:rPr>
              <a:t>between </a:t>
            </a:r>
            <a:r>
              <a:rPr dirty="0" sz="3450">
                <a:latin typeface="Arial MT"/>
                <a:cs typeface="Arial MT"/>
              </a:rPr>
              <a:t>traditional</a:t>
            </a:r>
            <a:r>
              <a:rPr dirty="0" sz="3450" spc="-70">
                <a:latin typeface="Arial MT"/>
                <a:cs typeface="Arial MT"/>
              </a:rPr>
              <a:t> </a:t>
            </a:r>
            <a:r>
              <a:rPr dirty="0" sz="3450" spc="-25">
                <a:latin typeface="Arial MT"/>
                <a:cs typeface="Arial MT"/>
              </a:rPr>
              <a:t>records</a:t>
            </a:r>
            <a:r>
              <a:rPr dirty="0" sz="3450" spc="-105">
                <a:latin typeface="Arial MT"/>
                <a:cs typeface="Arial MT"/>
              </a:rPr>
              <a:t> and</a:t>
            </a:r>
            <a:r>
              <a:rPr dirty="0" sz="3450" spc="-140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modern</a:t>
            </a:r>
            <a:r>
              <a:rPr dirty="0" sz="3450" spc="-150">
                <a:latin typeface="Arial MT"/>
                <a:cs typeface="Arial MT"/>
              </a:rPr>
              <a:t> </a:t>
            </a:r>
            <a:r>
              <a:rPr dirty="0" sz="3450" spc="-10">
                <a:latin typeface="Arial MT"/>
                <a:cs typeface="Arial MT"/>
              </a:rPr>
              <a:t>digital </a:t>
            </a:r>
            <a:r>
              <a:rPr dirty="0" sz="3400" spc="-10">
                <a:latin typeface="Arial MT"/>
                <a:cs typeface="Arial MT"/>
              </a:rPr>
              <a:t>presentation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01594"/>
            <a:ext cx="150780" cy="790091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2836" y="8021535"/>
            <a:ext cx="371925" cy="3719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09597" y="12484646"/>
            <a:ext cx="522706" cy="50260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48081" y="6101594"/>
            <a:ext cx="1929993" cy="7900911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3757456" y="10999120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 h="0">
                <a:moveTo>
                  <a:pt x="0" y="0"/>
                </a:moveTo>
                <a:lnTo>
                  <a:pt x="192329" y="0"/>
                </a:lnTo>
              </a:path>
            </a:pathLst>
          </a:custGeom>
          <a:ln w="21109">
            <a:solidFill>
              <a:srgbClr val="7070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06168" y="6993579"/>
            <a:ext cx="6052185" cy="659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150" spc="-380">
                <a:latin typeface="Arial MT"/>
                <a:cs typeface="Arial MT"/>
              </a:rPr>
              <a:t>WHOARE</a:t>
            </a:r>
            <a:r>
              <a:rPr dirty="0" sz="4150" spc="20">
                <a:latin typeface="Arial MT"/>
                <a:cs typeface="Arial MT"/>
              </a:rPr>
              <a:t> </a:t>
            </a:r>
            <a:r>
              <a:rPr dirty="0" sz="4150" spc="-365">
                <a:latin typeface="Arial MT"/>
                <a:cs typeface="Arial MT"/>
              </a:rPr>
              <a:t>THE</a:t>
            </a:r>
            <a:r>
              <a:rPr dirty="0" sz="4150" spc="-210">
                <a:latin typeface="Arial MT"/>
                <a:cs typeface="Arial MT"/>
              </a:rPr>
              <a:t> </a:t>
            </a:r>
            <a:r>
              <a:rPr dirty="0" sz="4150" spc="-445">
                <a:latin typeface="Arial MT"/>
                <a:cs typeface="Arial MT"/>
              </a:rPr>
              <a:t>END</a:t>
            </a:r>
            <a:r>
              <a:rPr dirty="0" sz="4150" spc="-210">
                <a:latin typeface="Arial MT"/>
                <a:cs typeface="Arial MT"/>
              </a:rPr>
              <a:t> </a:t>
            </a:r>
            <a:r>
              <a:rPr dirty="0" sz="4150" spc="-570">
                <a:latin typeface="Arial MT"/>
                <a:cs typeface="Arial MT"/>
              </a:rPr>
              <a:t>USERS?</a:t>
            </a:r>
            <a:endParaRPr sz="41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19406" y="9669937"/>
            <a:ext cx="4188460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941830" algn="l"/>
              </a:tabLst>
            </a:pPr>
            <a:r>
              <a:rPr dirty="0" sz="3450" spc="-10">
                <a:latin typeface="Arial MT"/>
                <a:cs typeface="Arial MT"/>
              </a:rPr>
              <a:t>Designed</a:t>
            </a:r>
            <a:r>
              <a:rPr dirty="0" sz="3450">
                <a:latin typeface="Arial MT"/>
                <a:cs typeface="Arial MT"/>
              </a:rPr>
              <a:t>	for</a:t>
            </a:r>
            <a:r>
              <a:rPr dirty="0" sz="3450" spc="60">
                <a:latin typeface="Arial MT"/>
                <a:cs typeface="Arial MT"/>
              </a:rPr>
              <a:t> </a:t>
            </a:r>
            <a:r>
              <a:rPr dirty="0" sz="3450" spc="-40">
                <a:latin typeface="Arial MT"/>
                <a:cs typeface="Arial MT"/>
              </a:rPr>
              <a:t>sludents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924583" y="9669937"/>
            <a:ext cx="5434965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spc="-35">
                <a:latin typeface="Arial MT"/>
                <a:cs typeface="Arial MT"/>
              </a:rPr>
              <a:t>showcase</a:t>
            </a:r>
            <a:r>
              <a:rPr dirty="0" sz="3450" spc="-114">
                <a:latin typeface="Arial MT"/>
                <a:cs typeface="Arial MT"/>
              </a:rPr>
              <a:t> </a:t>
            </a:r>
            <a:r>
              <a:rPr dirty="0" sz="3450" spc="-40">
                <a:latin typeface="Arial MT"/>
                <a:cs typeface="Arial MT"/>
              </a:rPr>
              <a:t>growth,</a:t>
            </a:r>
            <a:r>
              <a:rPr dirty="0" sz="3450" spc="-200">
                <a:latin typeface="Arial MT"/>
                <a:cs typeface="Arial MT"/>
              </a:rPr>
              <a:t> </a:t>
            </a:r>
            <a:r>
              <a:rPr dirty="0" sz="3450" spc="-25">
                <a:latin typeface="Arial MT"/>
                <a:cs typeface="Arial MT"/>
              </a:rPr>
              <a:t>educators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16122" y="10197669"/>
            <a:ext cx="8657590" cy="10572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93395">
              <a:lnSpc>
                <a:spcPts val="4025"/>
              </a:lnSpc>
              <a:spcBef>
                <a:spcPts val="110"/>
              </a:spcBef>
              <a:tabLst>
                <a:tab pos="6174740" algn="l"/>
              </a:tabLst>
            </a:pPr>
            <a:r>
              <a:rPr dirty="0" sz="3450">
                <a:latin typeface="Arial MT"/>
                <a:cs typeface="Arial MT"/>
              </a:rPr>
              <a:t>track</a:t>
            </a:r>
            <a:r>
              <a:rPr dirty="0" sz="3450" spc="-200">
                <a:latin typeface="Arial MT"/>
                <a:cs typeface="Arial MT"/>
              </a:rPr>
              <a:t> </a:t>
            </a:r>
            <a:r>
              <a:rPr dirty="0" sz="3450" spc="-35">
                <a:latin typeface="Arial MT"/>
                <a:cs typeface="Arial MT"/>
              </a:rPr>
              <a:t>progress</a:t>
            </a:r>
            <a:r>
              <a:rPr dirty="0" sz="3450" spc="10">
                <a:latin typeface="Arial MT"/>
                <a:cs typeface="Arial MT"/>
              </a:rPr>
              <a:t> </a:t>
            </a:r>
            <a:r>
              <a:rPr dirty="0" sz="3450" spc="-140">
                <a:latin typeface="Arial MT"/>
                <a:cs typeface="Arial MT"/>
              </a:rPr>
              <a:t>and</a:t>
            </a:r>
            <a:r>
              <a:rPr dirty="0" sz="3450" spc="-110">
                <a:latin typeface="Arial MT"/>
                <a:cs typeface="Arial MT"/>
              </a:rPr>
              <a:t> </a:t>
            </a:r>
            <a:r>
              <a:rPr dirty="0" sz="3450" spc="-10">
                <a:latin typeface="Arial MT"/>
                <a:cs typeface="Arial MT"/>
              </a:rPr>
              <a:t>parents</a:t>
            </a:r>
            <a:r>
              <a:rPr dirty="0" sz="3450">
                <a:latin typeface="Arial MT"/>
                <a:cs typeface="Arial MT"/>
              </a:rPr>
              <a:t>	</a:t>
            </a:r>
            <a:r>
              <a:rPr dirty="0" sz="3450" spc="-10">
                <a:latin typeface="Arial MT"/>
                <a:cs typeface="Arial MT"/>
              </a:rPr>
              <a:t>Witness</a:t>
            </a:r>
            <a:endParaRPr sz="3450">
              <a:latin typeface="Arial MT"/>
              <a:cs typeface="Arial MT"/>
            </a:endParaRPr>
          </a:p>
          <a:p>
            <a:pPr marL="12700">
              <a:lnSpc>
                <a:spcPts val="4085"/>
              </a:lnSpc>
              <a:tabLst>
                <a:tab pos="3394710" algn="l"/>
                <a:tab pos="5000625" algn="l"/>
              </a:tabLst>
            </a:pPr>
            <a:r>
              <a:rPr dirty="0" sz="3500" spc="-10">
                <a:latin typeface="Arial MT"/>
                <a:cs typeface="Arial MT"/>
              </a:rPr>
              <a:t>achievements</a:t>
            </a:r>
            <a:r>
              <a:rPr dirty="0" sz="3500">
                <a:latin typeface="Arial MT"/>
                <a:cs typeface="Arial MT"/>
              </a:rPr>
              <a:t>	II</a:t>
            </a:r>
            <a:r>
              <a:rPr dirty="0" sz="3500" spc="-240">
                <a:latin typeface="Arial MT"/>
                <a:cs typeface="Arial MT"/>
              </a:rPr>
              <a:t> </a:t>
            </a:r>
            <a:r>
              <a:rPr dirty="0" sz="3500" spc="-50">
                <a:solidFill>
                  <a:srgbClr val="111111"/>
                </a:solidFill>
                <a:latin typeface="Arial MT"/>
                <a:cs typeface="Arial MT"/>
              </a:rPr>
              <a:t>i</a:t>
            </a:r>
            <a:r>
              <a:rPr dirty="0" sz="3500">
                <a:solidFill>
                  <a:srgbClr val="111111"/>
                </a:solidFill>
                <a:latin typeface="Arial MT"/>
                <a:cs typeface="Arial MT"/>
              </a:rPr>
              <a:t>	</a:t>
            </a:r>
            <a:r>
              <a:rPr dirty="0" sz="3500" spc="-50">
                <a:latin typeface="Arial MT"/>
                <a:cs typeface="Arial MT"/>
              </a:rPr>
              <a:t>seamless</a:t>
            </a:r>
            <a:r>
              <a:rPr dirty="0" sz="3500" spc="-130">
                <a:latin typeface="Arial MT"/>
                <a:cs typeface="Arial MT"/>
              </a:rPr>
              <a:t> </a:t>
            </a:r>
            <a:r>
              <a:rPr dirty="0" sz="3500" spc="-20">
                <a:latin typeface="Arial MT"/>
                <a:cs typeface="Arial MT"/>
              </a:rPr>
              <a:t>platform.</a:t>
            </a:r>
            <a:endParaRPr sz="3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60865"/>
            <a:ext cx="150780" cy="818236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2836" y="7991379"/>
            <a:ext cx="371925" cy="3719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09597" y="12454490"/>
            <a:ext cx="522706" cy="50260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16884" y="5960865"/>
            <a:ext cx="2161190" cy="81823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5454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4600" spc="-505"/>
              <a:t>TOOLS</a:t>
            </a:r>
            <a:r>
              <a:rPr dirty="0" sz="4600" spc="195"/>
              <a:t> </a:t>
            </a:r>
            <a:r>
              <a:rPr dirty="0" sz="4600" spc="-360"/>
              <a:t>AND</a:t>
            </a:r>
            <a:r>
              <a:rPr dirty="0" sz="4600" spc="-15"/>
              <a:t> </a:t>
            </a:r>
            <a:r>
              <a:rPr dirty="0" sz="4600" spc="-470"/>
              <a:t>TECHNIQUES</a:t>
            </a:r>
            <a:endParaRPr sz="4600"/>
          </a:p>
        </p:txBody>
      </p:sp>
      <p:sp>
        <p:nvSpPr>
          <p:cNvPr id="7" name="object 7" descr=""/>
          <p:cNvSpPr txBox="1"/>
          <p:nvPr/>
        </p:nvSpPr>
        <p:spPr>
          <a:xfrm>
            <a:off x="802681" y="12967010"/>
            <a:ext cx="1414780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spc="-25">
                <a:latin typeface="Arial MT"/>
                <a:cs typeface="Arial MT"/>
              </a:rPr>
              <a:t>hosting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06781" y="8871916"/>
            <a:ext cx="8679815" cy="41287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42900" indent="-329565">
              <a:lnSpc>
                <a:spcPts val="4215"/>
              </a:lnSpc>
              <a:spcBef>
                <a:spcPts val="120"/>
              </a:spcBef>
              <a:buChar char="•"/>
              <a:tabLst>
                <a:tab pos="342900" algn="l"/>
              </a:tabLst>
            </a:pPr>
            <a:r>
              <a:rPr dirty="0" sz="3550" spc="-290">
                <a:latin typeface="Arial MT"/>
                <a:cs typeface="Arial MT"/>
              </a:rPr>
              <a:t>HTML&amp;CSS:</a:t>
            </a:r>
            <a:endParaRPr sz="3550">
              <a:latin typeface="Arial MT"/>
              <a:cs typeface="Arial MT"/>
            </a:endParaRPr>
          </a:p>
          <a:p>
            <a:pPr marL="2926080">
              <a:lnSpc>
                <a:spcPts val="3975"/>
              </a:lnSpc>
            </a:pPr>
            <a:r>
              <a:rPr dirty="0" sz="3500" spc="-75">
                <a:latin typeface="Arial MT"/>
                <a:cs typeface="Arial MT"/>
              </a:rPr>
              <a:t>For</a:t>
            </a:r>
            <a:r>
              <a:rPr dirty="0" sz="3500" spc="-125">
                <a:latin typeface="Arial MT"/>
                <a:cs typeface="Arial MT"/>
              </a:rPr>
              <a:t> </a:t>
            </a:r>
            <a:r>
              <a:rPr dirty="0" sz="3500" spc="-50">
                <a:latin typeface="Arial MT"/>
                <a:cs typeface="Arial MT"/>
              </a:rPr>
              <a:t>structure</a:t>
            </a:r>
            <a:r>
              <a:rPr dirty="0" sz="3500" spc="-195">
                <a:latin typeface="Arial MT"/>
                <a:cs typeface="Arial MT"/>
              </a:rPr>
              <a:t> </a:t>
            </a:r>
            <a:r>
              <a:rPr dirty="0" sz="3500" spc="-50">
                <a:latin typeface="Arial MT"/>
                <a:cs typeface="Arial MT"/>
              </a:rPr>
              <a:t>and</a:t>
            </a:r>
            <a:r>
              <a:rPr dirty="0" sz="3500" spc="-190">
                <a:latin typeface="Arial MT"/>
                <a:cs typeface="Arial MT"/>
              </a:rPr>
              <a:t> </a:t>
            </a:r>
            <a:r>
              <a:rPr dirty="0" sz="3500" spc="-10">
                <a:latin typeface="Arial MT"/>
                <a:cs typeface="Arial MT"/>
              </a:rPr>
              <a:t>styling</a:t>
            </a:r>
            <a:endParaRPr sz="3500">
              <a:latin typeface="Arial MT"/>
              <a:cs typeface="Arial MT"/>
            </a:endParaRPr>
          </a:p>
          <a:p>
            <a:pPr marL="346075" indent="-333375">
              <a:lnSpc>
                <a:spcPts val="4025"/>
              </a:lnSpc>
              <a:buChar char="•"/>
              <a:tabLst>
                <a:tab pos="346075" algn="l"/>
              </a:tabLst>
            </a:pPr>
            <a:r>
              <a:rPr dirty="0" sz="3650" spc="-75">
                <a:latin typeface="Arial MT"/>
                <a:cs typeface="Arial MT"/>
              </a:rPr>
              <a:t>JavaScript</a:t>
            </a:r>
            <a:endParaRPr sz="3650">
              <a:latin typeface="Arial MT"/>
              <a:cs typeface="Arial MT"/>
            </a:endParaRPr>
          </a:p>
          <a:p>
            <a:pPr marL="2925445">
              <a:lnSpc>
                <a:spcPts val="3950"/>
              </a:lnSpc>
            </a:pPr>
            <a:r>
              <a:rPr dirty="0" sz="3550" spc="-305">
                <a:latin typeface="Arial MT"/>
                <a:cs typeface="Arial MT"/>
              </a:rPr>
              <a:t>For</a:t>
            </a:r>
            <a:r>
              <a:rPr dirty="0" sz="3550" spc="160">
                <a:latin typeface="Arial MT"/>
                <a:cs typeface="Arial MT"/>
              </a:rPr>
              <a:t> </a:t>
            </a:r>
            <a:r>
              <a:rPr dirty="0" sz="3550" spc="-10">
                <a:latin typeface="Arial MT"/>
                <a:cs typeface="Arial MT"/>
              </a:rPr>
              <a:t>interactivity</a:t>
            </a:r>
            <a:endParaRPr sz="3550">
              <a:latin typeface="Arial MT"/>
              <a:cs typeface="Arial MT"/>
            </a:endParaRPr>
          </a:p>
          <a:p>
            <a:pPr marL="346075" indent="-332740">
              <a:lnSpc>
                <a:spcPts val="4060"/>
              </a:lnSpc>
              <a:buChar char="•"/>
              <a:tabLst>
                <a:tab pos="346075" algn="l"/>
              </a:tabLst>
            </a:pPr>
            <a:r>
              <a:rPr dirty="0" sz="3550" spc="-75">
                <a:latin typeface="Arial MT"/>
                <a:cs typeface="Arial MT"/>
              </a:rPr>
              <a:t>CodePen</a:t>
            </a:r>
            <a:endParaRPr sz="3550">
              <a:latin typeface="Arial MT"/>
              <a:cs typeface="Arial MT"/>
            </a:endParaRPr>
          </a:p>
          <a:p>
            <a:pPr marL="2926080">
              <a:lnSpc>
                <a:spcPts val="4054"/>
              </a:lnSpc>
              <a:tabLst>
                <a:tab pos="6253480" algn="l"/>
              </a:tabLst>
            </a:pPr>
            <a:r>
              <a:rPr dirty="0" sz="3500" spc="-280">
                <a:latin typeface="Arial MT"/>
                <a:cs typeface="Arial MT"/>
              </a:rPr>
              <a:t>For</a:t>
            </a:r>
            <a:r>
              <a:rPr dirty="0" sz="3500" spc="220">
                <a:latin typeface="Arial MT"/>
                <a:cs typeface="Arial MT"/>
              </a:rPr>
              <a:t> </a:t>
            </a:r>
            <a:r>
              <a:rPr dirty="0" sz="3500" spc="-10">
                <a:latin typeface="Arial MT"/>
                <a:cs typeface="Arial MT"/>
              </a:rPr>
              <a:t>development</a:t>
            </a:r>
            <a:r>
              <a:rPr dirty="0" sz="3500">
                <a:latin typeface="Arial MT"/>
                <a:cs typeface="Arial MT"/>
              </a:rPr>
              <a:t>	</a:t>
            </a:r>
            <a:r>
              <a:rPr dirty="0" sz="3500" spc="-110">
                <a:latin typeface="Arial MT"/>
                <a:cs typeface="Arial MT"/>
              </a:rPr>
              <a:t>and</a:t>
            </a:r>
            <a:r>
              <a:rPr dirty="0" sz="3500" spc="-125">
                <a:latin typeface="Arial MT"/>
                <a:cs typeface="Arial MT"/>
              </a:rPr>
              <a:t> </a:t>
            </a:r>
            <a:r>
              <a:rPr dirty="0" sz="3500" spc="-10">
                <a:latin typeface="Arial MT"/>
                <a:cs typeface="Arial MT"/>
              </a:rPr>
              <a:t>testing</a:t>
            </a:r>
            <a:endParaRPr sz="3500">
              <a:latin typeface="Arial MT"/>
              <a:cs typeface="Arial MT"/>
            </a:endParaRPr>
          </a:p>
          <a:p>
            <a:pPr marL="345440" indent="-331470">
              <a:lnSpc>
                <a:spcPts val="3904"/>
              </a:lnSpc>
              <a:buChar char="•"/>
              <a:tabLst>
                <a:tab pos="345440" algn="l"/>
              </a:tabLst>
            </a:pPr>
            <a:r>
              <a:rPr dirty="0" sz="3450" spc="-10">
                <a:latin typeface="Arial MT"/>
                <a:cs typeface="Arial MT"/>
              </a:rPr>
              <a:t>GitHub:</a:t>
            </a:r>
            <a:endParaRPr sz="3450">
              <a:latin typeface="Arial MT"/>
              <a:cs typeface="Arial MT"/>
            </a:endParaRPr>
          </a:p>
          <a:p>
            <a:pPr marL="2925445">
              <a:lnSpc>
                <a:spcPts val="4100"/>
              </a:lnSpc>
            </a:pPr>
            <a:r>
              <a:rPr dirty="0" sz="3550" spc="-305">
                <a:latin typeface="Arial MT"/>
                <a:cs typeface="Arial MT"/>
              </a:rPr>
              <a:t>For</a:t>
            </a:r>
            <a:r>
              <a:rPr dirty="0" sz="3550" spc="60">
                <a:latin typeface="Arial MT"/>
                <a:cs typeface="Arial MT"/>
              </a:rPr>
              <a:t> </a:t>
            </a:r>
            <a:r>
              <a:rPr dirty="0" sz="3550" spc="-100">
                <a:latin typeface="Arial MT"/>
                <a:cs typeface="Arial MT"/>
              </a:rPr>
              <a:t>version</a:t>
            </a:r>
            <a:r>
              <a:rPr dirty="0" sz="3550" spc="-150">
                <a:latin typeface="Arial MT"/>
                <a:cs typeface="Arial MT"/>
              </a:rPr>
              <a:t> </a:t>
            </a:r>
            <a:r>
              <a:rPr dirty="0" sz="3550" spc="-20">
                <a:latin typeface="Arial MT"/>
                <a:cs typeface="Arial MT"/>
              </a:rPr>
              <a:t>control</a:t>
            </a:r>
            <a:r>
              <a:rPr dirty="0" sz="3550" spc="-5">
                <a:latin typeface="Arial MT"/>
                <a:cs typeface="Arial MT"/>
              </a:rPr>
              <a:t> </a:t>
            </a:r>
            <a:r>
              <a:rPr dirty="0" sz="3550" spc="-204">
                <a:latin typeface="Arial MT"/>
                <a:cs typeface="Arial MT"/>
              </a:rPr>
              <a:t>and</a:t>
            </a:r>
            <a:r>
              <a:rPr dirty="0" sz="3550" spc="-55">
                <a:latin typeface="Arial MT"/>
                <a:cs typeface="Arial MT"/>
              </a:rPr>
              <a:t> </a:t>
            </a:r>
            <a:r>
              <a:rPr dirty="0" sz="3550" spc="-35">
                <a:latin typeface="Arial MT"/>
                <a:cs typeface="Arial MT"/>
              </a:rPr>
              <a:t>project</a:t>
            </a:r>
            <a:endParaRPr sz="35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360370" y="12967010"/>
            <a:ext cx="259715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50" spc="-1675">
                <a:solidFill>
                  <a:srgbClr val="2D936B"/>
                </a:solidFill>
                <a:latin typeface="Arial MT"/>
                <a:cs typeface="Arial MT"/>
              </a:rPr>
              <a:t>■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70397"/>
            <a:ext cx="15078075" cy="83532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95"/>
              </a:spcBef>
            </a:pPr>
            <a:r>
              <a:rPr dirty="0" sz="5500" spc="-665"/>
              <a:t>POTFOLIO</a:t>
            </a:r>
            <a:r>
              <a:rPr dirty="0" sz="5500" spc="254"/>
              <a:t> </a:t>
            </a:r>
            <a:r>
              <a:rPr dirty="0" sz="5500" spc="-745"/>
              <a:t>DESIGN</a:t>
            </a:r>
            <a:r>
              <a:rPr dirty="0" sz="5500" spc="340"/>
              <a:t> </a:t>
            </a:r>
            <a:r>
              <a:rPr dirty="0" sz="5500" spc="-625"/>
              <a:t>AND</a:t>
            </a:r>
            <a:r>
              <a:rPr dirty="0" sz="5500" spc="-320"/>
              <a:t> </a:t>
            </a:r>
            <a:r>
              <a:rPr dirty="0" sz="5500" spc="-715"/>
              <a:t>LAYOUT</a:t>
            </a:r>
            <a:endParaRPr sz="5500"/>
          </a:p>
        </p:txBody>
      </p:sp>
      <p:sp>
        <p:nvSpPr>
          <p:cNvPr id="4" name="object 4" descr=""/>
          <p:cNvSpPr txBox="1"/>
          <p:nvPr/>
        </p:nvSpPr>
        <p:spPr>
          <a:xfrm>
            <a:off x="1068506" y="8965455"/>
            <a:ext cx="9335770" cy="26422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32105" indent="-319405">
              <a:lnSpc>
                <a:spcPts val="4240"/>
              </a:lnSpc>
              <a:spcBef>
                <a:spcPts val="125"/>
              </a:spcBef>
              <a:buClr>
                <a:srgbClr val="000000"/>
              </a:buClr>
              <a:buChar char="•"/>
              <a:tabLst>
                <a:tab pos="332105" algn="l"/>
              </a:tabLst>
            </a:pPr>
            <a:r>
              <a:rPr dirty="0" sz="3600" spc="-140">
                <a:solidFill>
                  <a:srgbClr val="0C0C0C"/>
                </a:solidFill>
                <a:latin typeface="Arial MT"/>
                <a:cs typeface="Arial MT"/>
              </a:rPr>
              <a:t>Responsive</a:t>
            </a:r>
            <a:r>
              <a:rPr dirty="0" sz="3600" spc="-11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3600" spc="-40">
                <a:latin typeface="Arial MT"/>
                <a:cs typeface="Arial MT"/>
              </a:rPr>
              <a:t>design</a:t>
            </a:r>
            <a:r>
              <a:rPr dirty="0" sz="3600" spc="-150">
                <a:latin typeface="Arial MT"/>
                <a:cs typeface="Arial MT"/>
              </a:rPr>
              <a:t> </a:t>
            </a:r>
            <a:r>
              <a:rPr dirty="0" sz="3600" spc="-35">
                <a:latin typeface="Arial MT"/>
                <a:cs typeface="Arial MT"/>
              </a:rPr>
              <a:t>with</a:t>
            </a:r>
            <a:r>
              <a:rPr dirty="0" sz="3600" spc="-215">
                <a:latin typeface="Arial MT"/>
                <a:cs typeface="Arial MT"/>
              </a:rPr>
              <a:t> </a:t>
            </a:r>
            <a:r>
              <a:rPr dirty="0" sz="3600" spc="-375">
                <a:solidFill>
                  <a:srgbClr val="363636"/>
                </a:solidFill>
                <a:latin typeface="Arial MT"/>
                <a:cs typeface="Arial MT"/>
              </a:rPr>
              <a:t>CSS</a:t>
            </a:r>
            <a:r>
              <a:rPr dirty="0" sz="3600" spc="-484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3600" spc="-340">
                <a:solidFill>
                  <a:srgbClr val="0E0E0E"/>
                </a:solidFill>
                <a:latin typeface="Arial MT"/>
                <a:cs typeface="Arial MT"/>
              </a:rPr>
              <a:t>€exbox</a:t>
            </a:r>
            <a:endParaRPr sz="3600">
              <a:latin typeface="Arial MT"/>
              <a:cs typeface="Arial MT"/>
            </a:endParaRPr>
          </a:p>
          <a:p>
            <a:pPr marL="332740" indent="-320040">
              <a:lnSpc>
                <a:spcPts val="4095"/>
              </a:lnSpc>
              <a:buClr>
                <a:srgbClr val="000000"/>
              </a:buClr>
              <a:buChar char="•"/>
              <a:tabLst>
                <a:tab pos="332740" algn="l"/>
              </a:tabLst>
            </a:pPr>
            <a:r>
              <a:rPr dirty="0" sz="3600" spc="-175">
                <a:solidFill>
                  <a:srgbClr val="131313"/>
                </a:solidFill>
                <a:latin typeface="Arial MT"/>
                <a:cs typeface="Arial MT"/>
              </a:rPr>
              <a:t>Dark</a:t>
            </a:r>
            <a:r>
              <a:rPr dirty="0" sz="3600" spc="-5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3600" spc="-65">
                <a:latin typeface="Arial MT"/>
                <a:cs typeface="Arial MT"/>
              </a:rPr>
              <a:t>theme</a:t>
            </a:r>
            <a:r>
              <a:rPr dirty="0" sz="3600" spc="-135">
                <a:latin typeface="Arial MT"/>
                <a:cs typeface="Arial MT"/>
              </a:rPr>
              <a:t> </a:t>
            </a:r>
            <a:r>
              <a:rPr dirty="0" sz="3600" spc="-40">
                <a:solidFill>
                  <a:srgbClr val="131313"/>
                </a:solidFill>
                <a:latin typeface="Arial MT"/>
                <a:cs typeface="Arial MT"/>
              </a:rPr>
              <a:t>color</a:t>
            </a:r>
            <a:r>
              <a:rPr dirty="0" sz="3600" spc="-254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latin typeface="Arial MT"/>
                <a:cs typeface="Arial MT"/>
              </a:rPr>
              <a:t>palette</a:t>
            </a:r>
            <a:endParaRPr sz="3600">
              <a:latin typeface="Arial MT"/>
              <a:cs typeface="Arial MT"/>
            </a:endParaRPr>
          </a:p>
          <a:p>
            <a:pPr marL="335280" indent="-322580">
              <a:lnSpc>
                <a:spcPts val="4035"/>
              </a:lnSpc>
              <a:buClr>
                <a:srgbClr val="000000"/>
              </a:buClr>
              <a:buChar char="•"/>
              <a:tabLst>
                <a:tab pos="335280" algn="l"/>
              </a:tabLst>
            </a:pPr>
            <a:r>
              <a:rPr dirty="0" sz="3600" spc="-145">
                <a:solidFill>
                  <a:srgbClr val="151515"/>
                </a:solidFill>
                <a:latin typeface="Arial MT"/>
                <a:cs typeface="Arial MT"/>
              </a:rPr>
              <a:t>Clean</a:t>
            </a:r>
            <a:r>
              <a:rPr dirty="0" sz="3600" spc="-22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3600" spc="-70">
                <a:latin typeface="Arial MT"/>
                <a:cs typeface="Arial MT"/>
              </a:rPr>
              <a:t>navigation</a:t>
            </a:r>
            <a:r>
              <a:rPr dirty="0" sz="3600" spc="-5">
                <a:latin typeface="Arial MT"/>
                <a:cs typeface="Arial MT"/>
              </a:rPr>
              <a:t> </a:t>
            </a:r>
            <a:r>
              <a:rPr dirty="0" sz="3600" spc="-110">
                <a:latin typeface="Arial MT"/>
                <a:cs typeface="Arial MT"/>
              </a:rPr>
              <a:t>bar</a:t>
            </a:r>
            <a:r>
              <a:rPr dirty="0" sz="3600" spc="-160">
                <a:latin typeface="Arial MT"/>
                <a:cs typeface="Arial MT"/>
              </a:rPr>
              <a:t> </a:t>
            </a:r>
            <a:r>
              <a:rPr dirty="0" sz="3600">
                <a:latin typeface="Arial MT"/>
                <a:cs typeface="Arial MT"/>
              </a:rPr>
              <a:t>with</a:t>
            </a:r>
            <a:r>
              <a:rPr dirty="0" sz="3600" spc="-204">
                <a:latin typeface="Arial MT"/>
                <a:cs typeface="Arial MT"/>
              </a:rPr>
              <a:t> </a:t>
            </a:r>
            <a:r>
              <a:rPr dirty="0" sz="3600" spc="-20">
                <a:solidFill>
                  <a:srgbClr val="131313"/>
                </a:solidFill>
                <a:latin typeface="Arial MT"/>
                <a:cs typeface="Arial MT"/>
              </a:rPr>
              <a:t>logo</a:t>
            </a:r>
            <a:endParaRPr sz="3600">
              <a:latin typeface="Arial MT"/>
              <a:cs typeface="Arial MT"/>
            </a:endParaRPr>
          </a:p>
          <a:p>
            <a:pPr marL="337820" indent="-325120">
              <a:lnSpc>
                <a:spcPts val="3965"/>
              </a:lnSpc>
              <a:buClr>
                <a:srgbClr val="000000"/>
              </a:buClr>
              <a:buChar char="•"/>
              <a:tabLst>
                <a:tab pos="337820" algn="l"/>
                <a:tab pos="2318385" algn="l"/>
              </a:tabLst>
            </a:pPr>
            <a:r>
              <a:rPr dirty="0" sz="3600" spc="-20">
                <a:solidFill>
                  <a:srgbClr val="151515"/>
                </a:solidFill>
                <a:latin typeface="Arial MT"/>
                <a:cs typeface="Arial MT"/>
              </a:rPr>
              <a:t>Section</a:t>
            </a:r>
            <a:r>
              <a:rPr dirty="0" sz="3600" spc="-19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3600" spc="-60">
                <a:solidFill>
                  <a:srgbClr val="545454"/>
                </a:solidFill>
                <a:latin typeface="Arial MT"/>
                <a:cs typeface="Arial MT"/>
              </a:rPr>
              <a:t>-</a:t>
            </a:r>
            <a:r>
              <a:rPr dirty="0" sz="3600">
                <a:solidFill>
                  <a:srgbClr val="545454"/>
                </a:solidFill>
                <a:latin typeface="Arial MT"/>
                <a:cs typeface="Arial MT"/>
              </a:rPr>
              <a:t>	</a:t>
            </a:r>
            <a:r>
              <a:rPr dirty="0" sz="3600" spc="-110">
                <a:latin typeface="Arial MT"/>
                <a:cs typeface="Arial MT"/>
              </a:rPr>
              <a:t>based</a:t>
            </a:r>
            <a:r>
              <a:rPr dirty="0" sz="3600" spc="-140">
                <a:latin typeface="Arial MT"/>
                <a:cs typeface="Arial MT"/>
              </a:rPr>
              <a:t> </a:t>
            </a:r>
            <a:r>
              <a:rPr dirty="0" sz="3600" spc="-80">
                <a:latin typeface="Arial MT"/>
                <a:cs typeface="Arial MT"/>
              </a:rPr>
              <a:t>layout</a:t>
            </a:r>
            <a:r>
              <a:rPr dirty="0" sz="3600" spc="-50">
                <a:latin typeface="Arial MT"/>
                <a:cs typeface="Arial MT"/>
              </a:rPr>
              <a:t> </a:t>
            </a:r>
            <a:r>
              <a:rPr dirty="0" sz="3600" spc="-95">
                <a:latin typeface="Arial MT"/>
                <a:cs typeface="Arial MT"/>
              </a:rPr>
              <a:t>(About,</a:t>
            </a:r>
            <a:r>
              <a:rPr dirty="0" sz="3600" spc="-250">
                <a:latin typeface="Arial MT"/>
                <a:cs typeface="Arial MT"/>
              </a:rPr>
              <a:t> </a:t>
            </a:r>
            <a:r>
              <a:rPr dirty="0" sz="3600" spc="-75">
                <a:solidFill>
                  <a:srgbClr val="1F1F1F"/>
                </a:solidFill>
                <a:latin typeface="Arial MT"/>
                <a:cs typeface="Arial MT"/>
              </a:rPr>
              <a:t>Skills,</a:t>
            </a:r>
            <a:r>
              <a:rPr dirty="0" sz="3600" spc="-21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3600" spc="-45">
                <a:latin typeface="Arial MT"/>
                <a:cs typeface="Arial MT"/>
              </a:rPr>
              <a:t>Projects,</a:t>
            </a:r>
            <a:endParaRPr sz="3600">
              <a:latin typeface="Arial MT"/>
              <a:cs typeface="Arial MT"/>
            </a:endParaRPr>
          </a:p>
          <a:p>
            <a:pPr marL="330835">
              <a:lnSpc>
                <a:spcPts val="4230"/>
              </a:lnSpc>
            </a:pPr>
            <a:r>
              <a:rPr dirty="0" sz="3700" spc="-175">
                <a:latin typeface="Arial MT"/>
                <a:cs typeface="Arial MT"/>
              </a:rPr>
              <a:t>Education,</a:t>
            </a:r>
            <a:r>
              <a:rPr dirty="0" sz="3700" spc="-85">
                <a:latin typeface="Arial MT"/>
                <a:cs typeface="Arial MT"/>
              </a:rPr>
              <a:t> </a:t>
            </a:r>
            <a:r>
              <a:rPr dirty="0" sz="3700" spc="-165">
                <a:latin typeface="Arial MT"/>
                <a:cs typeface="Arial MT"/>
              </a:rPr>
              <a:t>Achievements,</a:t>
            </a:r>
            <a:r>
              <a:rPr dirty="0" sz="3700" spc="-30">
                <a:latin typeface="Arial MT"/>
                <a:cs typeface="Arial MT"/>
              </a:rPr>
              <a:t> </a:t>
            </a:r>
            <a:r>
              <a:rPr dirty="0" sz="3700" spc="-10">
                <a:latin typeface="Arial MT"/>
                <a:cs typeface="Arial MT"/>
              </a:rPr>
              <a:t>Contact</a:t>
            </a:r>
            <a:endParaRPr sz="3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30189"/>
            <a:ext cx="15078075" cy="843366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557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105"/>
              </a:spcBef>
            </a:pPr>
            <a:r>
              <a:rPr dirty="0" sz="6150" spc="-665"/>
              <a:t>FEATURES</a:t>
            </a:r>
            <a:r>
              <a:rPr dirty="0" sz="6150" spc="380"/>
              <a:t> </a:t>
            </a:r>
            <a:r>
              <a:rPr dirty="0" sz="6150" spc="-480"/>
              <a:t>AND</a:t>
            </a:r>
            <a:r>
              <a:rPr dirty="0" sz="6150" spc="-100"/>
              <a:t> </a:t>
            </a:r>
            <a:r>
              <a:rPr dirty="0" sz="6150" spc="-290"/>
              <a:t>FUNCTIONALIW</a:t>
            </a:r>
            <a:endParaRPr sz="6150"/>
          </a:p>
        </p:txBody>
      </p:sp>
      <p:sp>
        <p:nvSpPr>
          <p:cNvPr id="4" name="object 4" descr=""/>
          <p:cNvSpPr txBox="1"/>
          <p:nvPr/>
        </p:nvSpPr>
        <p:spPr>
          <a:xfrm>
            <a:off x="935510" y="8890903"/>
            <a:ext cx="8511540" cy="31178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98170" indent="-585470">
              <a:lnSpc>
                <a:spcPts val="4125"/>
              </a:lnSpc>
              <a:spcBef>
                <a:spcPts val="110"/>
              </a:spcBef>
              <a:buClr>
                <a:srgbClr val="000000"/>
              </a:buClr>
              <a:buChar char="-"/>
              <a:tabLst>
                <a:tab pos="598170" algn="l"/>
                <a:tab pos="2417445" algn="l"/>
              </a:tabLst>
            </a:pPr>
            <a:r>
              <a:rPr dirty="0" sz="3450" spc="-10">
                <a:solidFill>
                  <a:srgbClr val="1A1A1A"/>
                </a:solidFill>
                <a:latin typeface="Arial MT"/>
                <a:cs typeface="Arial MT"/>
              </a:rPr>
              <a:t>Dynamic</a:t>
            </a:r>
            <a:r>
              <a:rPr dirty="0" sz="3450">
                <a:solidFill>
                  <a:srgbClr val="1A1A1A"/>
                </a:solidFill>
                <a:latin typeface="Arial MT"/>
                <a:cs typeface="Arial MT"/>
              </a:rPr>
              <a:t>	</a:t>
            </a:r>
            <a:r>
              <a:rPr dirty="0" sz="3450">
                <a:latin typeface="Arial MT"/>
                <a:cs typeface="Arial MT"/>
              </a:rPr>
              <a:t>footer</a:t>
            </a:r>
            <a:r>
              <a:rPr dirty="0" sz="3450" spc="50">
                <a:latin typeface="Arial MT"/>
                <a:cs typeface="Arial MT"/>
              </a:rPr>
              <a:t> </a:t>
            </a:r>
            <a:r>
              <a:rPr dirty="0" sz="3450" spc="-120">
                <a:latin typeface="Arial MT"/>
                <a:cs typeface="Arial MT"/>
              </a:rPr>
              <a:t>year</a:t>
            </a:r>
            <a:r>
              <a:rPr dirty="0" sz="3450" spc="-60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update</a:t>
            </a:r>
            <a:r>
              <a:rPr dirty="0" sz="3450" spc="160">
                <a:latin typeface="Arial MT"/>
                <a:cs typeface="Arial MT"/>
              </a:rPr>
              <a:t> </a:t>
            </a:r>
            <a:r>
              <a:rPr dirty="0" sz="3450" spc="-20">
                <a:latin typeface="Arial MT"/>
                <a:cs typeface="Arial MT"/>
              </a:rPr>
              <a:t>with</a:t>
            </a:r>
            <a:endParaRPr sz="3450">
              <a:latin typeface="Arial MT"/>
              <a:cs typeface="Arial MT"/>
            </a:endParaRPr>
          </a:p>
          <a:p>
            <a:pPr marL="600710">
              <a:lnSpc>
                <a:spcPts val="3929"/>
              </a:lnSpc>
            </a:pPr>
            <a:r>
              <a:rPr dirty="0" sz="3300" spc="-10">
                <a:latin typeface="Arial MT"/>
                <a:cs typeface="Arial MT"/>
              </a:rPr>
              <a:t>JavaScript</a:t>
            </a:r>
            <a:endParaRPr sz="3300">
              <a:latin typeface="Arial MT"/>
              <a:cs typeface="Arial MT"/>
            </a:endParaRPr>
          </a:p>
          <a:p>
            <a:pPr lvl="1" marL="592455" indent="-335280">
              <a:lnSpc>
                <a:spcPts val="4070"/>
              </a:lnSpc>
              <a:buChar char="•"/>
              <a:tabLst>
                <a:tab pos="592455" algn="l"/>
              </a:tabLst>
            </a:pPr>
            <a:r>
              <a:rPr dirty="0" sz="3400">
                <a:latin typeface="Arial MT"/>
                <a:cs typeface="Arial MT"/>
              </a:rPr>
              <a:t>Smooth</a:t>
            </a:r>
            <a:r>
              <a:rPr dirty="0" sz="3400" spc="114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navigation</a:t>
            </a:r>
            <a:r>
              <a:rPr dirty="0" sz="3400" spc="215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with</a:t>
            </a:r>
            <a:r>
              <a:rPr dirty="0" sz="3400" spc="-5">
                <a:latin typeface="Arial MT"/>
                <a:cs typeface="Arial MT"/>
              </a:rPr>
              <a:t> </a:t>
            </a:r>
            <a:r>
              <a:rPr dirty="0" sz="3400">
                <a:solidFill>
                  <a:srgbClr val="151515"/>
                </a:solidFill>
                <a:latin typeface="Arial MT"/>
                <a:cs typeface="Arial MT"/>
              </a:rPr>
              <a:t>anchor</a:t>
            </a:r>
            <a:r>
              <a:rPr dirty="0" sz="3400" spc="26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3400" spc="-10">
                <a:latin typeface="Arial MT"/>
                <a:cs typeface="Arial MT"/>
              </a:rPr>
              <a:t>links</a:t>
            </a:r>
            <a:endParaRPr sz="3400">
              <a:latin typeface="Arial MT"/>
              <a:cs typeface="Arial MT"/>
            </a:endParaRPr>
          </a:p>
          <a:p>
            <a:pPr lvl="1" marL="591820" indent="-334645">
              <a:lnSpc>
                <a:spcPts val="4075"/>
              </a:lnSpc>
              <a:spcBef>
                <a:spcPts val="65"/>
              </a:spcBef>
              <a:buChar char="•"/>
              <a:tabLst>
                <a:tab pos="591820" algn="l"/>
              </a:tabLst>
            </a:pPr>
            <a:r>
              <a:rPr dirty="0" sz="3450" spc="-10">
                <a:latin typeface="Arial MT"/>
                <a:cs typeface="Arial MT"/>
              </a:rPr>
              <a:t>Theme</a:t>
            </a:r>
            <a:r>
              <a:rPr dirty="0" sz="3450" spc="35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toggle</a:t>
            </a:r>
            <a:r>
              <a:rPr dirty="0" sz="3450" spc="85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button</a:t>
            </a:r>
            <a:r>
              <a:rPr dirty="0" sz="3450" spc="90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for</a:t>
            </a:r>
            <a:r>
              <a:rPr dirty="0" sz="3450" spc="215">
                <a:latin typeface="Arial MT"/>
                <a:cs typeface="Arial MT"/>
              </a:rPr>
              <a:t> </a:t>
            </a:r>
            <a:r>
              <a:rPr dirty="0" sz="3450">
                <a:latin typeface="Arial MT"/>
                <a:cs typeface="Arial MT"/>
              </a:rPr>
              <a:t>dark/light</a:t>
            </a:r>
            <a:r>
              <a:rPr dirty="0" sz="3450" spc="385">
                <a:latin typeface="Arial MT"/>
                <a:cs typeface="Arial MT"/>
              </a:rPr>
              <a:t> </a:t>
            </a:r>
            <a:r>
              <a:rPr dirty="0" sz="3450" spc="-20">
                <a:latin typeface="Arial MT"/>
                <a:cs typeface="Arial MT"/>
              </a:rPr>
              <a:t>mode</a:t>
            </a:r>
            <a:endParaRPr sz="3450">
              <a:latin typeface="Arial MT"/>
              <a:cs typeface="Arial MT"/>
            </a:endParaRPr>
          </a:p>
          <a:p>
            <a:pPr lvl="1" marL="597535" indent="-340360">
              <a:lnSpc>
                <a:spcPts val="3940"/>
              </a:lnSpc>
              <a:buChar char="•"/>
              <a:tabLst>
                <a:tab pos="597535" algn="l"/>
              </a:tabLst>
            </a:pPr>
            <a:r>
              <a:rPr dirty="0" sz="3400">
                <a:latin typeface="Arial MT"/>
                <a:cs typeface="Arial MT"/>
              </a:rPr>
              <a:t>Highlighted</a:t>
            </a:r>
            <a:r>
              <a:rPr dirty="0" sz="3400" spc="195"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text</a:t>
            </a:r>
            <a:r>
              <a:rPr dirty="0" sz="3400" spc="210">
                <a:latin typeface="Arial MT"/>
                <a:cs typeface="Arial MT"/>
              </a:rPr>
              <a:t> </a:t>
            </a:r>
            <a:r>
              <a:rPr dirty="0" sz="3400">
                <a:solidFill>
                  <a:srgbClr val="0E0E0E"/>
                </a:solidFill>
                <a:latin typeface="Arial MT"/>
                <a:cs typeface="Arial MT"/>
              </a:rPr>
              <a:t>for</a:t>
            </a:r>
            <a:r>
              <a:rPr dirty="0" sz="3400" spc="9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3400" spc="-10">
                <a:solidFill>
                  <a:srgbClr val="161616"/>
                </a:solidFill>
                <a:latin typeface="Arial MT"/>
                <a:cs typeface="Arial MT"/>
              </a:rPr>
              <a:t>key</a:t>
            </a:r>
            <a:r>
              <a:rPr dirty="0" sz="3400" spc="14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3400">
                <a:latin typeface="Arial MT"/>
                <a:cs typeface="Arial MT"/>
              </a:rPr>
              <a:t>terms</a:t>
            </a:r>
            <a:r>
              <a:rPr dirty="0" sz="3400" spc="140">
                <a:latin typeface="Arial MT"/>
                <a:cs typeface="Arial MT"/>
              </a:rPr>
              <a:t> </a:t>
            </a:r>
            <a:r>
              <a:rPr dirty="0" sz="3400" spc="-45">
                <a:solidFill>
                  <a:srgbClr val="0F0F0F"/>
                </a:solidFill>
                <a:latin typeface="Arial MT"/>
                <a:cs typeface="Arial MT"/>
              </a:rPr>
              <a:t>(e.g.,</a:t>
            </a:r>
            <a:r>
              <a:rPr dirty="0" sz="3400" spc="-1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3400" spc="-20">
                <a:solidFill>
                  <a:srgbClr val="0C0C0C"/>
                </a:solidFill>
                <a:latin typeface="Arial MT"/>
                <a:cs typeface="Arial MT"/>
              </a:rPr>
              <a:t>IoT,</a:t>
            </a:r>
            <a:endParaRPr sz="3400">
              <a:latin typeface="Arial MT"/>
              <a:cs typeface="Arial MT"/>
            </a:endParaRPr>
          </a:p>
          <a:p>
            <a:pPr marL="612775">
              <a:lnSpc>
                <a:spcPts val="4130"/>
              </a:lnSpc>
            </a:pPr>
            <a:r>
              <a:rPr dirty="0" sz="3500" spc="-10">
                <a:solidFill>
                  <a:srgbClr val="0F0F0F"/>
                </a:solidFill>
                <a:latin typeface="Arial MT"/>
                <a:cs typeface="Arial MT"/>
              </a:rPr>
              <a:t>AI/ML)</a:t>
            </a:r>
            <a:endParaRPr sz="3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2025-08-31T08:16:36Z</dcterms:created>
  <dcterms:modified xsi:type="dcterms:W3CDTF">2025-08-31T08:16:36Z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2025-08-31T00:00:00Z</vt:filetime>
  </property>
  <property fmtid="{D5CDD505-2E9C-101B-9397-08002B2CF9AE}" pid="3" name="Producer">
    <vt:lpwstr>Skia/PDF m128</vt:lpwstr>
  </property>
  <property fmtid="{D5CDD505-2E9C-101B-9397-08002B2CF9AE}" pid="4" name="LastSaved">
    <vt:filetime>2025-08-31T00:00:00Z</vt:filetime>
  </property>
</Properties>
</file>