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8"/>
  </p:sldMasterIdLst>
  <p:notesMasterIdLst>
    <p:notesMasterId r:id="rId10"/>
  </p:notesMasterIdLst>
  <p:sldIdLst>
    <p:sldId id="256" r:id="rId12"/>
    <p:sldId id="261" r:id="rId13"/>
    <p:sldId id="271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</p:extLst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29"/>
  </p:normalViewPr>
  <p:slideViewPr>
    <p:cSldViewPr snapToGrid="0" snapToObjects="1">
      <p:cViewPr varScale="1">
        <p:scale>
          <a:sx n="63" d="100"/>
          <a:sy n="63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viewProps" Target="viewProps.xml"></Relationship><Relationship Id="rId1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4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632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6216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70800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5384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9968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1632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6216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70800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25384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99685" y="7060883"/>
            <a:ext cx="2906713" cy="2906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90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55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1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327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3363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399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255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291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327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3363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399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036465" y="762695"/>
            <a:ext cx="607907" cy="3810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l">
              <a:defRPr sz="2000" cap="all" spc="4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79863341.png"></Relationship><Relationship Id="rId2" Type="http://schemas.openxmlformats.org/officeDocument/2006/relationships/image" Target="../media/fImage57986348467.png"></Relationship><Relationship Id="rId3" Type="http://schemas.openxmlformats.org/officeDocument/2006/relationships/image" Target="../media/fImage57986356334.png"></Relationship><Relationship Id="rId4" Type="http://schemas.openxmlformats.org/officeDocument/2006/relationships/image" Target="../media/fImage57986366500.png"></Relationship><Relationship Id="rId5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716539169.png"></Relationship><Relationship Id="rId3" Type="http://schemas.openxmlformats.org/officeDocument/2006/relationships/image" Target="../media/fImage16636545724.png"></Relationship><Relationship Id="rId4" Type="http://schemas.openxmlformats.org/officeDocument/2006/relationships/image" Target="../media/fImage16016551478.png"></Relationship><Relationship Id="rId5" Type="http://schemas.openxmlformats.org/officeDocument/2006/relationships/image" Target="../media/fImage15736569358.png"></Relationship><Relationship Id="rId6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7676515" y="7244715"/>
            <a:ext cx="9030970" cy="27089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t>BizPlan</a:t>
            </a:r>
          </a:p>
        </p:txBody>
      </p:sp>
      <p:sp>
        <p:nvSpPr>
          <p:cNvPr id="56" name="Shape 56"/>
          <p:cNvSpPr/>
          <p:nvPr/>
        </p:nvSpPr>
        <p:spPr>
          <a:xfrm>
            <a:off x="9698355" y="9611360"/>
            <a:ext cx="4987925" cy="3556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dirty="0"/>
              <a:t>Free </a:t>
            </a:r>
            <a:r>
              <a:rPr lang="en-US" dirty="0" smtClean="0"/>
              <a:t>PowerPoint</a:t>
            </a:r>
            <a:r>
              <a:rPr dirty="0" smtClean="0"/>
              <a:t> </a:t>
            </a:r>
            <a:r>
              <a:rPr dirty="0"/>
              <a:t>template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9932670" y="3768090"/>
            <a:ext cx="4518025" cy="2794000"/>
            <a:chOff x="9932670" y="3768090"/>
            <a:chExt cx="4518025" cy="2794000"/>
          </a:xfrm>
        </p:grpSpPr>
        <p:sp>
          <p:nvSpPr>
            <p:cNvPr id="57" name="Shape 57"/>
            <p:cNvSpPr/>
            <p:nvPr/>
          </p:nvSpPr>
          <p:spPr>
            <a:xfrm>
              <a:off x="9932670" y="3768090"/>
              <a:ext cx="3169920" cy="279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265" extrusionOk="0">
                  <a:moveTo>
                    <a:pt x="21473" y="21160"/>
                  </a:moveTo>
                  <a:lnTo>
                    <a:pt x="13735" y="4"/>
                  </a:lnTo>
                  <a:lnTo>
                    <a:pt x="9663" y="4"/>
                  </a:lnTo>
                  <a:cubicBezTo>
                    <a:pt x="4454" y="-144"/>
                    <a:pt x="127" y="4486"/>
                    <a:pt x="3" y="10339"/>
                  </a:cubicBezTo>
                  <a:cubicBezTo>
                    <a:pt x="-127" y="16465"/>
                    <a:pt x="4351" y="21456"/>
                    <a:pt x="9802" y="21259"/>
                  </a:cubicBezTo>
                  <a:lnTo>
                    <a:pt x="16244" y="21259"/>
                  </a:lnTo>
                  <a:lnTo>
                    <a:pt x="10530" y="6162"/>
                  </a:lnTo>
                  <a:lnTo>
                    <a:pt x="6856" y="6162"/>
                  </a:lnTo>
                  <a:lnTo>
                    <a:pt x="11210" y="17419"/>
                  </a:lnTo>
                  <a:lnTo>
                    <a:pt x="9151" y="17419"/>
                  </a:lnTo>
                  <a:cubicBezTo>
                    <a:pt x="5489" y="17129"/>
                    <a:pt x="2864" y="13327"/>
                    <a:pt x="3525" y="9270"/>
                  </a:cubicBezTo>
                  <a:cubicBezTo>
                    <a:pt x="4026" y="6194"/>
                    <a:pt x="6370" y="3929"/>
                    <a:pt x="9151" y="3834"/>
                  </a:cubicBezTo>
                  <a:lnTo>
                    <a:pt x="11443" y="3834"/>
                  </a:lnTo>
                  <a:lnTo>
                    <a:pt x="17989" y="21177"/>
                  </a:lnTo>
                  <a:lnTo>
                    <a:pt x="21473" y="21160"/>
                  </a:lnTo>
                  <a:close/>
                </a:path>
              </a:pathLst>
            </a:custGeom>
            <a:solidFill>
              <a:srgbClr val="F4F5F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2205335" y="3774440"/>
              <a:ext cx="2245995" cy="275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600" extrusionOk="0">
                  <a:moveTo>
                    <a:pt x="0" y="0"/>
                  </a:moveTo>
                  <a:lnTo>
                    <a:pt x="2140" y="4134"/>
                  </a:lnTo>
                  <a:lnTo>
                    <a:pt x="12128" y="4134"/>
                  </a:lnTo>
                  <a:cubicBezTo>
                    <a:pt x="14583" y="4392"/>
                    <a:pt x="16426" y="6118"/>
                    <a:pt x="16431" y="8165"/>
                  </a:cubicBezTo>
                  <a:cubicBezTo>
                    <a:pt x="16436" y="10187"/>
                    <a:pt x="14644" y="11904"/>
                    <a:pt x="12225" y="12196"/>
                  </a:cubicBezTo>
                  <a:lnTo>
                    <a:pt x="6136" y="12196"/>
                  </a:lnTo>
                  <a:lnTo>
                    <a:pt x="10886" y="21600"/>
                  </a:lnTo>
                  <a:lnTo>
                    <a:pt x="15943" y="21600"/>
                  </a:lnTo>
                  <a:lnTo>
                    <a:pt x="13035" y="15886"/>
                  </a:lnTo>
                  <a:cubicBezTo>
                    <a:pt x="18033" y="15251"/>
                    <a:pt x="21600" y="11541"/>
                    <a:pt x="21223" y="7370"/>
                  </a:cubicBezTo>
                  <a:cubicBezTo>
                    <a:pt x="20874" y="3511"/>
                    <a:pt x="17206" y="425"/>
                    <a:pt x="12548" y="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6C2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/>
          </p:cNvSpPr>
          <p:nvPr/>
        </p:nvSpPr>
        <p:spPr>
          <a:xfrm>
            <a:off x="2108835" y="2715895"/>
            <a:ext cx="12639040" cy="2278380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numCol="1" vert="horz" anchor="t">
            <a:normAutofit fontScale="100000" lnSpcReduction="0"/>
          </a:bodyPr>
          <a:lstStyle/>
          <a:p>
            <a:pPr marL="0" indent="0" algn="l" fontAlgn="auto" defTabSz="825500" eaLnBrk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cap="none" dirty="0" smtClean="0" b="1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맑은 고딕" charset="0"/>
                <a:ea typeface="맑은 고딕" charset="0"/>
              </a:rPr>
              <a:t>비즈니스 로직</a:t>
            </a:r>
            <a:endParaRPr lang="ko-KR" altLang="en-US" sz="10000" cap="none" dirty="0" smtClean="0" b="1">
              <a:ln w="9525" cap="flat" cmpd="sng">
                <a:noFill/>
                <a:prstDash/>
              </a:ln>
              <a:solidFill>
                <a:srgbClr val="3939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cxnSp>
        <p:nvCxnSpPr>
          <p:cNvPr id="106" name="Shape 106"/>
          <p:cNvCxnSpPr/>
          <p:nvPr/>
        </p:nvCxnSpPr>
        <p:spPr>
          <a:xfrm rot="0">
            <a:off x="2143760" y="4420870"/>
            <a:ext cx="805815" cy="63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텍스트 상자 114"/>
          <p:cNvSpPr txBox="1">
            <a:spLocks/>
          </p:cNvSpPr>
          <p:nvPr/>
        </p:nvSpPr>
        <p:spPr>
          <a:xfrm rot="0">
            <a:off x="2315210" y="5092700"/>
            <a:ext cx="10447655" cy="8623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- 일반 기업체의 분석 업무 프로세스</a:t>
            </a:r>
            <a:endParaRPr lang="ko-KR" altLang="en-US" sz="5000" cap="none" dirty="0" smtClean="0" b="0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텍스트 개체 틀 132"/>
          <p:cNvSpPr txBox="1">
            <a:spLocks/>
          </p:cNvSpPr>
          <p:nvPr>
            <p:ph type="title" idx="4"/>
          </p:nvPr>
        </p:nvSpPr>
        <p:spPr>
          <a:xfrm rot="0">
            <a:off x="3259455" y="6506210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Process Flow</a:t>
            </a:r>
            <a:endParaRPr lang="ko-KR" altLang="en-US" sz="40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도형 133"/>
          <p:cNvSpPr>
            <a:spLocks/>
          </p:cNvSpPr>
          <p:nvPr/>
        </p:nvSpPr>
        <p:spPr>
          <a:xfrm rot="0">
            <a:off x="4479925" y="9938385"/>
            <a:ext cx="1377315" cy="864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IT 전문가</a:t>
            </a: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DA</a:t>
            </a: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도형 134"/>
          <p:cNvSpPr>
            <a:spLocks/>
          </p:cNvSpPr>
          <p:nvPr/>
        </p:nvSpPr>
        <p:spPr>
          <a:xfrm rot="0">
            <a:off x="6250305" y="9938385"/>
            <a:ext cx="1376680" cy="8858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DA</a:t>
            </a: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분석가</a:t>
            </a: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6" name="도형 135"/>
          <p:cNvSpPr>
            <a:spLocks/>
          </p:cNvSpPr>
          <p:nvPr/>
        </p:nvSpPr>
        <p:spPr>
          <a:xfrm rot="0">
            <a:off x="7915910" y="9931400"/>
            <a:ext cx="1376680" cy="9245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분석가 </a:t>
            </a: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7" name="도형 136"/>
          <p:cNvSpPr>
            <a:spLocks/>
          </p:cNvSpPr>
          <p:nvPr/>
        </p:nvSpPr>
        <p:spPr>
          <a:xfrm rot="0">
            <a:off x="9661525" y="9931400"/>
            <a:ext cx="1377315" cy="9245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임원</a:t>
            </a:r>
            <a:endParaRPr lang="ko-KR" altLang="en-US" sz="14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425305" y="8060055"/>
            <a:ext cx="1677035" cy="986155"/>
          </a:xfrm>
          <a:prstGeom prst="rect"/>
          <a:solidFill>
            <a:schemeClr val="bg2">
              <a:lumMod val="60000"/>
              <a:lumOff val="40000"/>
            </a:schemeClr>
          </a:solidFill>
          <a:ln w="0">
            <a:noFill/>
            <a:prstDash/>
          </a:ln>
        </p:spPr>
      </p:pic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710805" y="8061960"/>
            <a:ext cx="1678305" cy="986155"/>
          </a:xfrm>
          <a:prstGeom prst="rect"/>
          <a:solidFill>
            <a:schemeClr val="bg2">
              <a:lumMod val="60000"/>
              <a:lumOff val="40000"/>
            </a:schemeClr>
          </a:solidFill>
          <a:ln w="0">
            <a:noFill/>
            <a:prstDash/>
          </a:ln>
        </p:spPr>
      </p:pic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03925" y="8060055"/>
            <a:ext cx="1678940" cy="986155"/>
          </a:xfrm>
          <a:prstGeom prst="rect"/>
          <a:solidFill>
            <a:schemeClr val="bg2">
              <a:lumMod val="60000"/>
              <a:lumOff val="40000"/>
            </a:schemeClr>
          </a:solidFill>
          <a:ln w="0">
            <a:noFill/>
            <a:prstDash/>
          </a:ln>
        </p:spPr>
      </p:pic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79265" y="8061325"/>
            <a:ext cx="1678940" cy="986790"/>
          </a:xfrm>
          <a:prstGeom prst="rect"/>
          <a:solidFill>
            <a:schemeClr val="bg2">
              <a:lumMod val="60000"/>
              <a:lumOff val="40000"/>
            </a:schemeClr>
          </a:solidFill>
          <a:ln w="0">
            <a:noFill/>
            <a:prstDash/>
          </a:ln>
        </p:spPr>
      </p:pic>
      <p:sp>
        <p:nvSpPr>
          <p:cNvPr id="142" name="텍스트 상자 141"/>
          <p:cNvSpPr txBox="1">
            <a:spLocks/>
          </p:cNvSpPr>
          <p:nvPr/>
        </p:nvSpPr>
        <p:spPr>
          <a:xfrm rot="0">
            <a:off x="6289675" y="8133080"/>
            <a:ext cx="640715" cy="36893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정제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142"/>
          <p:cNvSpPr txBox="1">
            <a:spLocks/>
          </p:cNvSpPr>
          <p:nvPr/>
        </p:nvSpPr>
        <p:spPr>
          <a:xfrm rot="0">
            <a:off x="4401820" y="8155305"/>
            <a:ext cx="869950" cy="64643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</a:t>
            </a:r>
            <a:endParaRPr lang="ko-KR" altLang="en-US" sz="1800" cap="none" dirty="0" smtClean="0" b="1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수집</a:t>
            </a:r>
            <a:endParaRPr lang="ko-KR" altLang="en-US" sz="1800" cap="none" dirty="0" smtClean="0" b="1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143"/>
          <p:cNvSpPr txBox="1">
            <a:spLocks/>
          </p:cNvSpPr>
          <p:nvPr/>
        </p:nvSpPr>
        <p:spPr>
          <a:xfrm rot="0">
            <a:off x="7934325" y="8154035"/>
            <a:ext cx="641350" cy="36957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800" cap="none" dirty="0" smtClean="0" b="1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144"/>
          <p:cNvSpPr txBox="1">
            <a:spLocks/>
          </p:cNvSpPr>
          <p:nvPr/>
        </p:nvSpPr>
        <p:spPr>
          <a:xfrm rot="0">
            <a:off x="9695180" y="8155305"/>
            <a:ext cx="641350" cy="36957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보고</a:t>
            </a:r>
            <a:endParaRPr lang="ko-KR" altLang="en-US" sz="1800" cap="none" dirty="0" smtClean="0" b="1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도형 145"/>
          <p:cNvSpPr>
            <a:spLocks/>
          </p:cNvSpPr>
          <p:nvPr/>
        </p:nvSpPr>
        <p:spPr>
          <a:xfrm rot="0">
            <a:off x="4477385" y="10909935"/>
            <a:ext cx="1377315" cy="864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DB 툴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개발 툴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Font typeface="Wingdings"/>
              <a:buChar char=""/>
            </a:pP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Font typeface="Wingdings"/>
              <a:buChar char=""/>
            </a:pP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7" name="도형 146"/>
          <p:cNvSpPr>
            <a:spLocks/>
          </p:cNvSpPr>
          <p:nvPr/>
        </p:nvSpPr>
        <p:spPr>
          <a:xfrm rot="0">
            <a:off x="6247765" y="10909935"/>
            <a:ext cx="1376680" cy="8858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협업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도형 147"/>
          <p:cNvSpPr>
            <a:spLocks/>
          </p:cNvSpPr>
          <p:nvPr/>
        </p:nvSpPr>
        <p:spPr>
          <a:xfrm rot="0">
            <a:off x="7913370" y="10902950"/>
            <a:ext cx="1376680" cy="9245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SAS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SzPct val="120000"/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SPSS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SzPct val="120000"/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R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9" name="도형 148"/>
          <p:cNvSpPr>
            <a:spLocks/>
          </p:cNvSpPr>
          <p:nvPr/>
        </p:nvSpPr>
        <p:spPr>
          <a:xfrm rot="0">
            <a:off x="9658985" y="10902950"/>
            <a:ext cx="1377315" cy="9245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 페이퍼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C2F"/>
              </a:buClr>
              <a:buSzPct val="120000"/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메일</a:t>
            </a:r>
            <a:endParaRPr lang="ko-KR" altLang="en-US" sz="14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0" name="텍스트 상자 149"/>
          <p:cNvSpPr txBox="1">
            <a:spLocks/>
          </p:cNvSpPr>
          <p:nvPr/>
        </p:nvSpPr>
        <p:spPr>
          <a:xfrm rot="0">
            <a:off x="3062605" y="10049510"/>
            <a:ext cx="10483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대상</a:t>
            </a:r>
            <a:endParaRPr lang="ko-KR" altLang="en-US" sz="18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1" name="텍스트 상자 150"/>
          <p:cNvSpPr txBox="1">
            <a:spLocks/>
          </p:cNvSpPr>
          <p:nvPr/>
        </p:nvSpPr>
        <p:spPr>
          <a:xfrm rot="0">
            <a:off x="3051810" y="11012805"/>
            <a:ext cx="10483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도구</a:t>
            </a:r>
            <a:endParaRPr lang="ko-KR" altLang="en-US" sz="1800" cap="none" dirty="0" smtClean="0" b="1"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2" name="도형 151"/>
          <p:cNvCxnSpPr/>
          <p:nvPr/>
        </p:nvCxnSpPr>
        <p:spPr>
          <a:xfrm rot="0">
            <a:off x="3001645" y="10696575"/>
            <a:ext cx="8538845" cy="635"/>
          </a:xfrm>
          <a:prstGeom prst="line"/>
          <a:ln w="34925" cap="flat" cmpd="sng">
            <a:solidFill>
              <a:schemeClr val="tx1">
                <a:lumMod val="60000"/>
                <a:lumOff val="40000"/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도형 152"/>
          <p:cNvCxnSpPr/>
          <p:nvPr/>
        </p:nvCxnSpPr>
        <p:spPr>
          <a:xfrm rot="0">
            <a:off x="3973195" y="9531985"/>
            <a:ext cx="635" cy="2477135"/>
          </a:xfrm>
          <a:prstGeom prst="line"/>
          <a:ln w="34925" cap="flat" cmpd="sng">
            <a:solidFill>
              <a:schemeClr val="tx1">
                <a:lumMod val="60000"/>
                <a:lumOff val="40000"/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3"/>
          <p:cNvSpPr>
            <a:spLocks/>
          </p:cNvSpPr>
          <p:nvPr/>
        </p:nvSpPr>
        <p:spPr>
          <a:xfrm>
            <a:off x="2108835" y="2715895"/>
            <a:ext cx="12639040" cy="2278380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numCol="1" vert="horz" anchor="t">
            <a:normAutofit fontScale="100000" lnSpcReduction="0"/>
          </a:bodyPr>
          <a:lstStyle/>
          <a:p>
            <a:pPr marL="0" indent="0" algn="l" fontAlgn="auto" defTabSz="825500" eaLnBrk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cap="none" dirty="0" smtClean="0" b="1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맑은 고딕" charset="0"/>
                <a:ea typeface="맑은 고딕" charset="0"/>
              </a:rPr>
              <a:t>비즈니스 로직</a:t>
            </a:r>
            <a:endParaRPr lang="ko-KR" altLang="en-US" sz="10000" cap="none" dirty="0" smtClean="0" b="1">
              <a:ln w="9525" cap="flat" cmpd="sng">
                <a:noFill/>
                <a:prstDash/>
              </a:ln>
              <a:solidFill>
                <a:srgbClr val="3939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슬라이드 번호 개체 틀 104"/>
          <p:cNvSpPr txBox="1">
            <a:spLocks/>
          </p:cNvSpPr>
          <p:nvPr>
            <p:ph type="sldNum" idx="2"/>
          </p:nvPr>
        </p:nvSpPr>
        <p:spPr>
          <a:xfrm rot="0">
            <a:off x="23036530" y="762635"/>
            <a:ext cx="608330" cy="38163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vert="horz" anchor="t">
            <a:spAutoFit/>
          </a:bodyPr>
          <a:lstStyle/>
          <a:p>
            <a:pPr marL="0" indent="0" algn="l" fontAlgn="auto" defTabSz="8255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000" cap="none" dirty="0" smtClean="0" b="0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PT Sans" charset="0"/>
                <a:ea typeface="PT Sans" charset="0"/>
              </a:rPr>
              <a:t>3</a:t>
            </a:fld>
            <a:endParaRPr lang="ko-KR" altLang="en-US" sz="2000" cap="none" dirty="0" smtClean="0" b="0">
              <a:ln w="9525" cap="flat" cmpd="sng">
                <a:noFill/>
                <a:prstDash/>
              </a:ln>
              <a:solidFill>
                <a:srgbClr val="393941"/>
              </a:solidFill>
              <a:latin typeface="PT Sans" charset="0"/>
              <a:ea typeface="PT Sans" charset="0"/>
            </a:endParaRPr>
          </a:p>
        </p:txBody>
      </p:sp>
      <p:cxnSp>
        <p:nvCxnSpPr>
          <p:cNvPr id="106" name="Shape 105"/>
          <p:cNvCxnSpPr/>
          <p:nvPr/>
        </p:nvCxnSpPr>
        <p:spPr>
          <a:xfrm rot="0">
            <a:off x="2143760" y="4420870"/>
            <a:ext cx="805815" cy="63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텍스트 상자 114"/>
          <p:cNvSpPr txBox="1">
            <a:spLocks/>
          </p:cNvSpPr>
          <p:nvPr/>
        </p:nvSpPr>
        <p:spPr>
          <a:xfrm rot="0">
            <a:off x="2315210" y="5092700"/>
            <a:ext cx="10064115" cy="8623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rgbClr val="2A2C2F"/>
                </a:solidFill>
                <a:latin typeface="맑은 고딕" charset="0"/>
                <a:ea typeface="맑은 고딕" charset="0"/>
              </a:rPr>
              <a:t>- 단일 플랫폼 분석환경 구축/ 활용</a:t>
            </a:r>
            <a:endParaRPr lang="ko-KR" altLang="en-US" sz="5000" cap="none" dirty="0" smtClean="0" b="0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9755" y="7842250"/>
            <a:ext cx="1629410" cy="1629410"/>
          </a:xfrm>
          <a:prstGeom prst="rect"/>
          <a:noFill/>
          <a:ln w="0">
            <a:noFill/>
            <a:prstDash/>
          </a:ln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34050" y="7840980"/>
            <a:ext cx="1629410" cy="1629410"/>
          </a:xfrm>
          <a:prstGeom prst="rect"/>
          <a:noFill/>
          <a:ln w="0">
            <a:noFill/>
            <a:prstDash/>
          </a:ln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070725" y="7734300"/>
            <a:ext cx="1629410" cy="1629410"/>
          </a:xfrm>
          <a:prstGeom prst="rect"/>
          <a:noFill/>
          <a:ln w="0">
            <a:noFill/>
            <a:prstDash/>
          </a:ln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523605" y="7840980"/>
            <a:ext cx="1630680" cy="1629410"/>
          </a:xfrm>
          <a:prstGeom prst="rect"/>
          <a:noFill/>
          <a:ln w="0">
            <a:noFill/>
            <a:prstDash/>
          </a:ln>
        </p:spPr>
      </p:pic>
      <p:sp>
        <p:nvSpPr>
          <p:cNvPr id="122" name="도형 121"/>
          <p:cNvSpPr>
            <a:spLocks/>
          </p:cNvSpPr>
          <p:nvPr/>
        </p:nvSpPr>
        <p:spPr>
          <a:xfrm rot="0">
            <a:off x="4478655" y="9927590"/>
            <a:ext cx="1376680" cy="7632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Hadoop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도형 122"/>
          <p:cNvSpPr>
            <a:spLocks/>
          </p:cNvSpPr>
          <p:nvPr/>
        </p:nvSpPr>
        <p:spPr>
          <a:xfrm rot="0">
            <a:off x="5929630" y="9920605"/>
            <a:ext cx="1376680" cy="7620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Spark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Sparklyr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4" name="도형 123"/>
          <p:cNvSpPr>
            <a:spLocks/>
          </p:cNvSpPr>
          <p:nvPr/>
        </p:nvSpPr>
        <p:spPr>
          <a:xfrm rot="0">
            <a:off x="7341235" y="9914890"/>
            <a:ext cx="1377315" cy="7594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RStudio Server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5" name="도형 124"/>
          <p:cNvSpPr>
            <a:spLocks/>
          </p:cNvSpPr>
          <p:nvPr/>
        </p:nvSpPr>
        <p:spPr>
          <a:xfrm rot="0">
            <a:off x="8871585" y="9920605"/>
            <a:ext cx="1376680" cy="7620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RS Connect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7" name="텍스트 상자 126"/>
          <p:cNvSpPr txBox="1">
            <a:spLocks/>
          </p:cNvSpPr>
          <p:nvPr/>
        </p:nvSpPr>
        <p:spPr>
          <a:xfrm rot="0">
            <a:off x="6224905" y="8358505"/>
            <a:ext cx="64198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EEECE1"/>
                </a:solidFill>
                <a:latin typeface="맑은 고딕" charset="0"/>
                <a:ea typeface="맑은 고딕" charset="0"/>
              </a:rPr>
              <a:t>정제</a:t>
            </a:r>
            <a:endParaRPr lang="ko-KR" altLang="en-US" sz="1800" cap="none" dirty="0" smtClean="0" b="1">
              <a:solidFill>
                <a:srgbClr val="EEECE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8" name="텍스트 상자 127"/>
          <p:cNvSpPr txBox="1">
            <a:spLocks/>
          </p:cNvSpPr>
          <p:nvPr/>
        </p:nvSpPr>
        <p:spPr>
          <a:xfrm rot="0">
            <a:off x="4756150" y="8242300"/>
            <a:ext cx="89598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EEECE1"/>
                </a:solidFill>
                <a:latin typeface="맑은 고딕" charset="0"/>
                <a:ea typeface="맑은 고딕" charset="0"/>
              </a:rPr>
              <a:t>데이터수집</a:t>
            </a:r>
            <a:endParaRPr lang="ko-KR" altLang="en-US" sz="1800" cap="none" dirty="0" smtClean="0" b="1">
              <a:solidFill>
                <a:srgbClr val="EEECE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9" name="텍스트 상자 128"/>
          <p:cNvSpPr txBox="1">
            <a:spLocks/>
          </p:cNvSpPr>
          <p:nvPr/>
        </p:nvSpPr>
        <p:spPr>
          <a:xfrm rot="0">
            <a:off x="7634605" y="8358505"/>
            <a:ext cx="692785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EEECE1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800" cap="none" dirty="0" smtClean="0" b="1">
              <a:solidFill>
                <a:srgbClr val="EEECE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0" name="텍스트 상자 129"/>
          <p:cNvSpPr txBox="1">
            <a:spLocks/>
          </p:cNvSpPr>
          <p:nvPr/>
        </p:nvSpPr>
        <p:spPr>
          <a:xfrm rot="0">
            <a:off x="9029700" y="8356600"/>
            <a:ext cx="784860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EEECE1"/>
                </a:solidFill>
                <a:latin typeface="맑은 고딕" charset="0"/>
                <a:ea typeface="맑은 고딕" charset="0"/>
              </a:rPr>
              <a:t>보고</a:t>
            </a:r>
            <a:endParaRPr lang="ko-KR" altLang="en-US" sz="1800" cap="none" dirty="0" smtClean="0" b="1">
              <a:solidFill>
                <a:srgbClr val="EEECE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130"/>
          <p:cNvSpPr txBox="1">
            <a:spLocks/>
          </p:cNvSpPr>
          <p:nvPr/>
        </p:nvSpPr>
        <p:spPr>
          <a:xfrm rot="0">
            <a:off x="3063875" y="10093325"/>
            <a:ext cx="10483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소스</a:t>
            </a:r>
            <a:endParaRPr lang="ko-KR" altLang="en-US" sz="18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131"/>
          <p:cNvSpPr txBox="1">
            <a:spLocks/>
          </p:cNvSpPr>
          <p:nvPr/>
        </p:nvSpPr>
        <p:spPr>
          <a:xfrm rot="0">
            <a:off x="3053080" y="11056620"/>
            <a:ext cx="10483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역할</a:t>
            </a:r>
            <a:endParaRPr lang="ko-KR" altLang="en-US" sz="18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3" name="도형 132"/>
          <p:cNvCxnSpPr/>
          <p:nvPr/>
        </p:nvCxnSpPr>
        <p:spPr>
          <a:xfrm rot="0">
            <a:off x="3077845" y="10740390"/>
            <a:ext cx="8538845" cy="635"/>
          </a:xfrm>
          <a:prstGeom prst="line"/>
          <a:ln w="34925" cap="flat" cmpd="sng">
            <a:solidFill>
              <a:schemeClr val="tx1">
                <a:lumMod val="60000"/>
                <a:lumOff val="40000"/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133"/>
          <p:cNvCxnSpPr/>
          <p:nvPr/>
        </p:nvCxnSpPr>
        <p:spPr>
          <a:xfrm rot="0">
            <a:off x="3974465" y="9690100"/>
            <a:ext cx="635" cy="2477135"/>
          </a:xfrm>
          <a:prstGeom prst="line"/>
          <a:ln w="34925" cap="flat" cmpd="sng">
            <a:solidFill>
              <a:schemeClr val="tx1">
                <a:lumMod val="60000"/>
                <a:lumOff val="40000"/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텍스트 개체 틀 134"/>
          <p:cNvSpPr txBox="1">
            <a:spLocks/>
          </p:cNvSpPr>
          <p:nvPr>
            <p:ph type="title" idx="5"/>
          </p:nvPr>
        </p:nvSpPr>
        <p:spPr>
          <a:xfrm rot="0">
            <a:off x="3250565" y="6497320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solidFill>
                  <a:srgbClr val="2A2C2F"/>
                </a:solidFill>
                <a:latin typeface="맑은 고딕" charset="0"/>
                <a:ea typeface="맑은 고딕" charset="0"/>
              </a:rPr>
              <a:t>Process Flow</a:t>
            </a:r>
            <a:endParaRPr lang="ko-KR" altLang="en-US" sz="4000" cap="none" dirty="0" smtClean="0" b="1"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6" name="텍스트 상자 135"/>
          <p:cNvSpPr txBox="1">
            <a:spLocks/>
          </p:cNvSpPr>
          <p:nvPr/>
        </p:nvSpPr>
        <p:spPr>
          <a:xfrm rot="0">
            <a:off x="5480685" y="9307830"/>
            <a:ext cx="662305" cy="308610"/>
          </a:xfrm>
          <a:prstGeom prst="rect"/>
          <a:noFill/>
          <a:ln w="34925" cap="flat" cmpd="sng">
            <a:solidFill>
              <a:schemeClr val="accent5">
                <a:alpha val="100000"/>
              </a:schemeClr>
            </a:solidFill>
            <a:prstDash val="sysDot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Hive</a:t>
            </a:r>
            <a:endParaRPr lang="ko-KR" altLang="en-US" sz="1400" cap="none" dirty="0" smtClean="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1" name="도형 140"/>
          <p:cNvSpPr>
            <a:spLocks/>
          </p:cNvSpPr>
          <p:nvPr/>
        </p:nvSpPr>
        <p:spPr>
          <a:xfrm rot="0">
            <a:off x="4486910" y="10976610"/>
            <a:ext cx="1376680" cy="7702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분산 저장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도형 141"/>
          <p:cNvSpPr>
            <a:spLocks/>
          </p:cNvSpPr>
          <p:nvPr/>
        </p:nvSpPr>
        <p:spPr>
          <a:xfrm rot="0">
            <a:off x="5900420" y="10976610"/>
            <a:ext cx="1376680" cy="7620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분산 처리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도형 142"/>
          <p:cNvSpPr>
            <a:spLocks/>
          </p:cNvSpPr>
          <p:nvPr/>
        </p:nvSpPr>
        <p:spPr>
          <a:xfrm rot="0">
            <a:off x="7349490" y="10970895"/>
            <a:ext cx="1452880" cy="7594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분석알고리즘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   수행 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4" name="도형 143"/>
          <p:cNvSpPr>
            <a:spLocks/>
          </p:cNvSpPr>
          <p:nvPr/>
        </p:nvSpPr>
        <p:spPr>
          <a:xfrm rot="0">
            <a:off x="8864600" y="10939145"/>
            <a:ext cx="1376680" cy="7620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보고서 관리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Font typeface="Wingdings"/>
              <a:buChar char=""/>
            </a:pPr>
            <a:r>
              <a:rPr lang="en-US" altLang="ko-KR" sz="1400" cap="none" dirty="0" smtClean="0" b="1">
                <a:solidFill>
                  <a:srgbClr val="1E2128"/>
                </a:solidFill>
                <a:latin typeface="맑은 고딕" charset="0"/>
                <a:ea typeface="맑은 고딕" charset="0"/>
              </a:rPr>
              <a:t>권한 관리</a:t>
            </a: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  <a:p>
            <a:pPr marL="180975" indent="-1809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Font typeface="Wingdings"/>
              <a:buChar char=""/>
            </a:pPr>
            <a:endParaRPr lang="ko-KR" altLang="en-US" sz="1400" cap="none" dirty="0" smtClean="0" b="1">
              <a:solidFill>
                <a:srgbClr val="1E212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도형 144"/>
          <p:cNvSpPr>
            <a:spLocks/>
          </p:cNvSpPr>
          <p:nvPr/>
        </p:nvSpPr>
        <p:spPr>
          <a:xfrm rot="5400000">
            <a:off x="7954010" y="9763125"/>
            <a:ext cx="274320" cy="4131945"/>
          </a:xfrm>
          <a:prstGeom prst="rightBracket"/>
          <a:ln w="34925" cap="sq" cmpd="sng">
            <a:solidFill>
              <a:schemeClr val="bg2">
                <a:alpha val="100000"/>
              </a:schemeClr>
            </a:solidFill>
            <a:prstDash val="sysDash"/>
            <a:bevel/>
            <a:headEnd type="none" w="lg" len="lg"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145"/>
          <p:cNvSpPr txBox="1">
            <a:spLocks/>
          </p:cNvSpPr>
          <p:nvPr/>
        </p:nvSpPr>
        <p:spPr>
          <a:xfrm rot="0">
            <a:off x="6584315" y="12226925"/>
            <a:ext cx="3013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온라인-웹 통합</a:t>
            </a:r>
            <a:endParaRPr lang="ko-KR" altLang="en-US" sz="1800" cap="none" dirty="0" smtClean="0" b="1">
              <a:solidFill>
                <a:schemeClr val="tx2">
                  <a:lumMod val="1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109</Paragraphs>
  <Words>2037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JongHak Kim</cp:lastModifiedBy>
  <dc:title>PowerPoint Presentation</dc:title>
  <dcterms:modified xsi:type="dcterms:W3CDTF">2016-05-18T11:49:07Z</dcterms:modified>
</cp:coreProperties>
</file>