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5" r:id="rId2"/>
    <p:sldId id="258" r:id="rId3"/>
    <p:sldId id="289" r:id="rId4"/>
    <p:sldId id="287" r:id="rId5"/>
    <p:sldId id="288" r:id="rId6"/>
    <p:sldId id="264" r:id="rId7"/>
    <p:sldId id="292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6347"/>
    <a:srgbClr val="FFF6E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90CAFB-933D-4C93-8150-8DF19D2E8AE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9월 30일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ru-RU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E197F5-69E7-444E-9D2C-C2FB4F64B9B3}" type="datetime4">
              <a:rPr lang="ko-KR" altLang="en-US" smtClean="0"/>
              <a:pPr/>
              <a:t>2018년 9월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ru-RU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AE59743-683C-4279-9E83-23C937C99CF6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E59743-683C-4279-9E83-23C937C99CF6}" type="slidenum">
              <a:rPr lang="ru-RU" altLang="ko-KR" smtClean="0"/>
              <a:t>1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06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9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테이블에 놓인 유리잔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59A0CC-0A30-4371-96E9-C0034EB3A7D7}" type="datetime4">
              <a:rPr lang="ko-KR" altLang="en-US" smtClean="0"/>
              <a:pPr/>
              <a:t>2018년 9월 30일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14" descr="현재 로고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 descr="브러시 스트로크 지점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 descr="브러시 스트로크 지점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F1BDF9-D45F-40C3-8BB5-089C02433A24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1" name="텍스트 개체 틀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12 345</a:t>
            </a:r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 안의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 descr="브러시 스트로크 지점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D25EE2-C1C3-4140-9311-000F5147221F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8" name="텍스트 개체 틀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ts val="6200"/>
              </a:lnSpc>
              <a:spcBef>
                <a:spcPts val="600"/>
              </a:spcBef>
              <a:buNone/>
              <a:defRPr sz="4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100</a:t>
            </a:r>
          </a:p>
        </p:txBody>
      </p:sp>
      <p:sp>
        <p:nvSpPr>
          <p:cNvPr id="29" name="텍스트 개체 틀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2" name="텍스트 개체 틀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13392" y="2755270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50</a:t>
            </a:r>
          </a:p>
        </p:txBody>
      </p:sp>
      <p:sp>
        <p:nvSpPr>
          <p:cNvPr id="33" name="텍스트 개체 틀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13392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4" name="텍스트 개체 틀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25</a:t>
            </a:r>
          </a:p>
        </p:txBody>
      </p:sp>
      <p:sp>
        <p:nvSpPr>
          <p:cNvPr id="35" name="텍스트 개체 틀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7BD326-F46A-495B-9DA9-0825682C6067}" type="datetime4">
              <a:rPr lang="ko-KR" altLang="en-US" smtClean="0"/>
              <a:t>2018년 9월 30일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F3796E-4F58-42C3-B43C-096CE075FC95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9" descr="경쟁 업체 로고 사분면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 dirty="0"/>
              <a:t>더 편리함</a:t>
            </a:r>
            <a:endParaRPr lang="ru-RU" dirty="0"/>
          </a:p>
        </p:txBody>
      </p:sp>
      <p:sp>
        <p:nvSpPr>
          <p:cNvPr id="17" name="텍스트 개체 틀 9" descr="경쟁 업체 로고 사분면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덜 편리함</a:t>
            </a:r>
            <a:endParaRPr lang="ru-RU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고비용</a:t>
            </a:r>
            <a:endParaRPr lang="ru-RU" dirty="0"/>
          </a:p>
        </p:txBody>
      </p:sp>
      <p:sp>
        <p:nvSpPr>
          <p:cNvPr id="19" name="텍스트 개체 틀 9" descr="경쟁 업체 로고 사분면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저비용</a:t>
            </a:r>
            <a:endParaRPr lang="ru-RU" dirty="0"/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2</a:t>
            </a:r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3" name="그림 개체 틀 11" descr="경쟁 업체 로고 사분면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1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4" name="그림 개체 틀 11" descr="경쟁 업체 로고 사분면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경쟁 업체 3</a:t>
            </a:r>
            <a:endParaRPr lang="en-US" dirty="0"/>
          </a:p>
          <a:p>
            <a:pPr rtl="0"/>
            <a:r>
              <a:rPr lang="ko" dirty="0"/>
              <a:t>로고</a:t>
            </a:r>
            <a:endParaRPr lang="ru-RU" dirty="0"/>
          </a:p>
        </p:txBody>
      </p:sp>
      <p:sp>
        <p:nvSpPr>
          <p:cNvPr id="25" name="그림 개체 틀 11" descr="경쟁 업체 로고 사분면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4</a:t>
            </a:r>
            <a:endParaRPr lang="en-US" dirty="0"/>
          </a:p>
          <a:p>
            <a:pPr rtl="0"/>
            <a:r>
              <a:rPr lang="ko"/>
              <a:t>로고</a:t>
            </a:r>
          </a:p>
        </p:txBody>
      </p:sp>
      <p:sp>
        <p:nvSpPr>
          <p:cNvPr id="26" name="그림 개체 틀 11" descr="경쟁 업체 로고 사분면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5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7" name="그림 개체 틀 11" descr="경쟁 업체 로고 사분면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6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8" name="그림 개체 틀 14" descr="경쟁 업체 로고 사분면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현재</a:t>
            </a:r>
            <a:br>
              <a:rPr lang="en-US" dirty="0"/>
            </a:br>
            <a:r>
              <a:rPr lang="ko"/>
              <a:t>식당 </a:t>
            </a:r>
            <a:br>
              <a:rPr lang="en-US" dirty="0"/>
            </a:br>
            <a:r>
              <a:rPr lang="ko"/>
              <a:t>로고</a:t>
            </a:r>
            <a:endParaRPr lang="ru-RU" dirty="0"/>
          </a:p>
        </p:txBody>
      </p:sp>
      <p:cxnSp>
        <p:nvCxnSpPr>
          <p:cNvPr id="29" name="직선 화살표 연결선 28" descr="경쟁 업체 로고 사분면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 descr="경쟁 업체 로고 사분면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블록 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527CE3-3CBA-457F-9CA1-8953ED99D91E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45" name="텍스트 개체 틀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46" name="텍스트 개체 틀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EBCE0-6107-4E9A-83F2-EDC7F9706F9E}" type="datetime4">
              <a:rPr lang="ko-KR" altLang="en-US" smtClean="0"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 descr="브러시 스트로크 지점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D443BD-BD62-4F1B-A4A4-16F2886D3924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월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95477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F2D58B-883F-45DD-B01F-258BB384F2EB}" type="datetime4">
              <a:rPr lang="ko-KR" altLang="en-US" smtClean="0"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D7AB8-AE55-444F-B4DB-CC25C755400D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2" name="직사각형 11" descr="브러시 스트로크 지점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9" name="직사각형 18" descr="브러시 스트로크 지점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 descr="브러시 스트로크 지점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9" name="그림 개체 틀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0" name="그림 개체 틀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1" name="그림 개체 틀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9E76A3-55EB-459A-ADBC-5289383B6279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4" name="직사각형 43" descr="브러시 스트로크 지점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텍스트 개체 틀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2" name="텍스트 개체 틀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3" name="직사각형 52" descr="브러시 스트로크 지점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6" name="텍스트 개체 틀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7" name="직사각형 56" descr="브러시 스트로크 지점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텍스트 개체 틀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0" name="텍스트 개체 틀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1" name="직사각형 60" descr="브러시 스트로크 지점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텍스트 개체 틀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5" name="직사각형 64" descr="브러시 스트로크 지점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텍스트 개체 틀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8" name="텍스트 개체 틀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9" name="직사각형 68" descr="브러시 스트로크 지점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2" name="텍스트 개체 틀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3" name="그림 개체 틀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5" name="그림 개체 틀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78" name="그림 개체 틀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9" name="그림 개체 틀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0" name="그림 개체 틀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1" name="그림 개체 틀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식당 테이블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지점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14" descr="현재 로고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83DA26-C387-41B0-86FA-4DA01D7FB15A}" type="datetime4">
              <a:rPr lang="ko-KR" altLang="en-US" smtClean="0"/>
              <a:pPr/>
              <a:t>2018년 9월 30일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마스터 부제목 스타일</a:t>
            </a:r>
            <a:endParaRPr lang="ru-RU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D2C24-AAB2-4E37-AE32-A956AE5D4C97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59" name="직사각형 58" descr="브러시 스트로크 지점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텍스트 개체 틀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4" name="텍스트 개체 틀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6" name="텍스트 개체 틀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7" name="텍스트 개체 틀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2" name="텍스트 개체 틀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1,500,000</a:t>
            </a:r>
          </a:p>
        </p:txBody>
      </p:sp>
      <p:sp>
        <p:nvSpPr>
          <p:cNvPr id="83" name="텍스트 개체 틀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4" name="텍스트 개체 틀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2,500,000</a:t>
            </a:r>
          </a:p>
        </p:txBody>
      </p:sp>
      <p:sp>
        <p:nvSpPr>
          <p:cNvPr id="85" name="텍스트 개체 틀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6" name="텍스트 개체 틀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3,200,000</a:t>
            </a:r>
          </a:p>
        </p:txBody>
      </p:sp>
      <p:sp>
        <p:nvSpPr>
          <p:cNvPr id="87" name="텍스트 개체 틀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cxnSp>
        <p:nvCxnSpPr>
          <p:cNvPr id="88" name="직선 연결선(S)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(S)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(S)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(S)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차트 개체 틀 3" descr="자금 조달 다이어그램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차트를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descr="테이블에 놓인 유리잔, 컵, 접시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브러시 스트로크 마스크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ru-RU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 descr="테이블에 놓인 유리잔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 descr="브러시 스트로크 마스크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감사 제목 레이아웃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5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ru-RU" noProof="0" dirty="0"/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14" descr="현재 로고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전자 메일</a:t>
            </a:r>
            <a:r>
              <a:rPr lang="en-US" altLang="ko-KR" noProof="0" dirty="0"/>
              <a:t>: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speakeremail@website.com</a:t>
            </a:r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전화 번호</a:t>
            </a:r>
            <a:r>
              <a:rPr lang="en-US" altLang="ko-KR" noProof="0" dirty="0"/>
              <a:t>: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78E958A-A5C1-4155-A41E-582492B21E58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견적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6D9878-3ECE-4A9B-AC81-4A33789D2A97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직사각형 23" descr="브러시 스트로크 지점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cxnSp>
        <p:nvCxnSpPr>
          <p:cNvPr id="38" name="직선 연결선(S)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 descr="브러시 스트로크 지점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4" name="그림 개체 틀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6" name="그림 개체 틀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F462F0-FE23-43A5-9330-4B786DB5393A}" type="datetime4">
              <a:rPr lang="ko-KR" altLang="en-US" smtClean="0"/>
              <a:pPr/>
              <a:t>2018년 9월 30일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화 번호 서식 파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 descr="브러시 스트로크 지점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740CBA-528D-40DC-BA1B-07E61979D903}" type="datetime4">
              <a:rPr lang="ko-KR" altLang="en-US" smtClean="0"/>
              <a:pPr/>
              <a:t>2018년 9월 30일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림 개체 틀 11" descr="테이블에 놓인 피자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33" name="그림 개체 틀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4" name="그림 개체 틀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2DD1E-6AF4-44DD-BE8D-C24A1B040098}" type="datetime4">
              <a:rPr lang="ko-KR" altLang="en-US" smtClean="0"/>
              <a:t>2018년 9월 30일</a:t>
            </a:fld>
            <a:endParaRPr lang="ru-RU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식당 인테리어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편집</a:t>
            </a:r>
            <a:endParaRPr 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316F7B-3312-4ED1-8DD1-FBB3EA5B4975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커피를 마시고 있는 젊은 남성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 descr="휴대폰을 들고 웃고 있는 젊은 여성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5F7D790-8CA8-4755-95A1-F65938FADDD9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 descr="브러시 스트로크 지점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8FEE92-3281-4183-BA17-92A04FC3025E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직사각형 6" descr="브러시 스트로크 지점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브러시 스트로크 지점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81" descr="유리잔 아이콘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그림 개체 틀 81" descr="유리잔 아이콘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4" name="텍스트 개체 틀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5" name="텍스트 개체 틀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9" name="텍스트 개체 틀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0" name="텍스트 개체 틀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및 컴퓨터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 descr="브러시 스트로크 지점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 i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 descr="컴퓨터 모니터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F76442-44CD-4036-BCC2-3C37FB80122E}" type="datetime4">
              <a:rPr lang="ko-KR" altLang="en-US" smtClean="0"/>
              <a:pPr/>
              <a:t>2018년 9월 30일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BF0B0B-D176-4D14-BAD7-6AB23A96E830}" type="datetime4">
              <a:rPr lang="ko-KR" altLang="en-US" smtClean="0"/>
              <a:pPr/>
              <a:t>2018년 9월 30일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부제목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D8C10-1BFB-4943-8AFE-2C55BB8DC83D}" type="datetime4">
              <a:rPr lang="ko-KR" altLang="en-US" smtClean="0"/>
              <a:t>2018년 9월 30일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9" name="텍스트 개체 틀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ru-RU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CA9377-B7D0-407F-9680-8B435D718977}" type="datetime4">
              <a:rPr lang="ko-KR" altLang="en-US" smtClean="0"/>
              <a:t>2018년 9월 30일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2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500" dirty="0"/>
              <a:t>도전</a:t>
            </a:r>
            <a:r>
              <a:rPr lang="en-US" altLang="ko-KR" sz="5500" dirty="0"/>
              <a:t>! : </a:t>
            </a:r>
            <a:r>
              <a:rPr lang="ko-KR" altLang="en-US" sz="5500" dirty="0" err="1"/>
              <a:t>미슐랭</a:t>
            </a:r>
            <a:endParaRPr lang="ko-KR" altLang="ru-RU" sz="5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7253"/>
            <a:ext cx="6238970" cy="505934"/>
          </a:xfrm>
        </p:spPr>
        <p:txBody>
          <a:bodyPr rtlCol="0"/>
          <a:lstStyle/>
          <a:p>
            <a:pPr rtl="0"/>
            <a:r>
              <a:rPr lang="en-US" altLang="ko-KR" dirty="0"/>
              <a:t>2015182003</a:t>
            </a:r>
            <a:r>
              <a:rPr lang="ko-KR" altLang="en-US" dirty="0"/>
              <a:t>권호민</a:t>
            </a:r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컨셉</a:t>
            </a:r>
            <a:endParaRPr lang="ko-KR" alt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417946"/>
            <a:ext cx="4386695" cy="30785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장르는 식당경영 시뮬레이션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게임방법은 간단하다</a:t>
            </a:r>
            <a:r>
              <a:rPr lang="en-US" altLang="ko-KR" dirty="0"/>
              <a:t>. </a:t>
            </a:r>
            <a:r>
              <a:rPr lang="ko-KR" altLang="en-US" dirty="0"/>
              <a:t>손님이</a:t>
            </a:r>
            <a:r>
              <a:rPr lang="en-US" altLang="ko-KR" dirty="0"/>
              <a:t> </a:t>
            </a:r>
            <a:r>
              <a:rPr lang="ko-KR" altLang="en-US" dirty="0"/>
              <a:t>음식을 주문하면</a:t>
            </a:r>
            <a:r>
              <a:rPr lang="en-US" altLang="ko-KR" dirty="0"/>
              <a:t>, </a:t>
            </a:r>
            <a:r>
              <a:rPr lang="ko-KR" altLang="en-US" dirty="0"/>
              <a:t>만들어서 대접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r>
              <a:rPr lang="ko-KR" altLang="en-US" dirty="0"/>
              <a:t>열심히 경영해서 </a:t>
            </a:r>
            <a:r>
              <a:rPr lang="ko-KR" altLang="en-US" dirty="0" err="1"/>
              <a:t>미슐랭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스타를 노려보자</a:t>
            </a:r>
            <a:r>
              <a:rPr lang="en-US" altLang="ko-KR" dirty="0"/>
              <a:t>! </a:t>
            </a:r>
            <a:r>
              <a:rPr lang="ko-KR" altLang="en-US" dirty="0"/>
              <a:t>★ ★ ★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ru-RU" altLang="ko-KR" smtClean="0">
                <a:solidFill>
                  <a:srgbClr val="FFFFFF"/>
                </a:solidFill>
              </a:rPr>
              <a:pPr rtl="0"/>
              <a:t>2</a:t>
            </a:fld>
            <a:endParaRPr lang="ko-KR" alt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1A8DBC-3C8B-46D7-B8D4-90F90A99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70E458-E7C2-4395-B75D-476A174CEE45}" type="slidenum">
              <a:rPr lang="ru-RU" smtClean="0"/>
              <a:t>3</a:t>
            </a:fld>
            <a:endParaRPr lang="ru-RU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F6558-E1F6-43FE-A2CC-98B106356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14" y="1114714"/>
            <a:ext cx="8228571" cy="4628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412C9-AE07-4814-A8C7-BB0BD026C854}"/>
              </a:ext>
            </a:extLst>
          </p:cNvPr>
          <p:cNvSpPr txBox="1"/>
          <p:nvPr/>
        </p:nvSpPr>
        <p:spPr>
          <a:xfrm>
            <a:off x="98827" y="2275238"/>
            <a:ext cx="1632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남은 스테이지</a:t>
            </a:r>
            <a:endParaRPr lang="en-US" altLang="ko-KR" dirty="0"/>
          </a:p>
          <a:p>
            <a:pPr algn="ctr"/>
            <a:r>
              <a:rPr lang="ko-KR" altLang="en-US" dirty="0"/>
              <a:t> 시간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라이프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돈</a:t>
            </a:r>
          </a:p>
        </p:txBody>
      </p:sp>
      <p:pic>
        <p:nvPicPr>
          <p:cNvPr id="8" name="그래픽 7" descr="조금 굽은 화살표">
            <a:extLst>
              <a:ext uri="{FF2B5EF4-FFF2-40B4-BE49-F238E27FC236}">
                <a16:creationId xmlns:a16="http://schemas.microsoft.com/office/drawing/2014/main" id="{63DDB52C-750A-4670-9FB6-1C8E1E33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3473" y="2693863"/>
            <a:ext cx="320040" cy="320040"/>
          </a:xfrm>
          <a:prstGeom prst="rect">
            <a:avLst/>
          </a:prstGeom>
        </p:spPr>
      </p:pic>
      <p:pic>
        <p:nvPicPr>
          <p:cNvPr id="9" name="그래픽 8" descr="조금 굽은 화살표">
            <a:extLst>
              <a:ext uri="{FF2B5EF4-FFF2-40B4-BE49-F238E27FC236}">
                <a16:creationId xmlns:a16="http://schemas.microsoft.com/office/drawing/2014/main" id="{D3310F44-445B-44DF-90C7-4D935B32F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935979" y="794674"/>
            <a:ext cx="320040" cy="320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79F44C-8595-44FD-87B9-6691BF1432C3}"/>
              </a:ext>
            </a:extLst>
          </p:cNvPr>
          <p:cNvSpPr txBox="1"/>
          <p:nvPr/>
        </p:nvSpPr>
        <p:spPr>
          <a:xfrm>
            <a:off x="2556408" y="0"/>
            <a:ext cx="7079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만들어져 있는 음식들</a:t>
            </a:r>
            <a:endParaRPr lang="en-US" altLang="ko-KR" dirty="0"/>
          </a:p>
          <a:p>
            <a:pPr algn="ctr"/>
            <a:r>
              <a:rPr lang="ko-KR" altLang="en-US" dirty="0"/>
              <a:t>미리 만들 수도 있지만</a:t>
            </a:r>
            <a:r>
              <a:rPr lang="en-US" altLang="ko-KR" dirty="0"/>
              <a:t>, </a:t>
            </a:r>
            <a:r>
              <a:rPr lang="ko-KR" altLang="en-US" dirty="0"/>
              <a:t>신선도 때문에 일정 시간이 지나면 사라진다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음식에 배정된 단축키를 눌러서 제작화면으로 들어가서 제작한다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2" name="그래픽 11" descr="조금 굽은 화살표">
            <a:extLst>
              <a:ext uri="{FF2B5EF4-FFF2-40B4-BE49-F238E27FC236}">
                <a16:creationId xmlns:a16="http://schemas.microsoft.com/office/drawing/2014/main" id="{2E3FC678-D49C-463E-9505-E2B9332A9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288466" y="2853883"/>
            <a:ext cx="320040" cy="320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376B92-CF64-4475-A561-98AE6365252C}"/>
              </a:ext>
            </a:extLst>
          </p:cNvPr>
          <p:cNvSpPr txBox="1"/>
          <p:nvPr/>
        </p:nvSpPr>
        <p:spPr>
          <a:xfrm>
            <a:off x="10195890" y="2019761"/>
            <a:ext cx="1981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상황</a:t>
            </a:r>
            <a:endParaRPr lang="en-US" altLang="ko-KR" dirty="0"/>
          </a:p>
          <a:p>
            <a:pPr algn="ctr"/>
            <a:r>
              <a:rPr lang="ko-KR" altLang="en-US" dirty="0"/>
              <a:t>주문 목록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손님의 인내력 등이 표시</a:t>
            </a:r>
            <a:endParaRPr lang="en-US" altLang="ko-KR" dirty="0"/>
          </a:p>
          <a:p>
            <a:pPr algn="ctr"/>
            <a:r>
              <a:rPr lang="ko-KR" altLang="en-US" dirty="0"/>
              <a:t>테이블 번호를 누르고 음식 단축키를 눌러서 서빙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0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8C3758-10F3-4BBB-9032-1E48F5B6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1796" y="5956966"/>
            <a:ext cx="366756" cy="438150"/>
          </a:xfrm>
        </p:spPr>
        <p:txBody>
          <a:bodyPr/>
          <a:lstStyle/>
          <a:p>
            <a:pPr rtl="0"/>
            <a:fld id="{F470E458-E7C2-4395-B75D-476A174CEE45}" type="slidenum">
              <a:rPr lang="ru-RU" smtClean="0"/>
              <a:t>4</a:t>
            </a:fld>
            <a:endParaRPr lang="ru-RU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CE81A-4237-4266-AD54-18BE4035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6" y="462884"/>
            <a:ext cx="3291429" cy="1851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B6F519-B53D-4B65-A67B-F27926FF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85" y="462885"/>
            <a:ext cx="3291429" cy="18514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554D05-09C0-4518-A148-F83A4D363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114" y="462884"/>
            <a:ext cx="3291429" cy="18514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F7D71D-1181-4EAF-8BDB-3760FFF53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937" y="3816521"/>
            <a:ext cx="3291429" cy="1851429"/>
          </a:xfrm>
          <a:prstGeom prst="rect">
            <a:avLst/>
          </a:prstGeom>
        </p:spPr>
      </p:pic>
      <p:pic>
        <p:nvPicPr>
          <p:cNvPr id="18" name="그래픽 17" descr="조금 굽은 화살표">
            <a:extLst>
              <a:ext uri="{FF2B5EF4-FFF2-40B4-BE49-F238E27FC236}">
                <a16:creationId xmlns:a16="http://schemas.microsoft.com/office/drawing/2014/main" id="{806BDA27-8456-4A23-800F-B4202FDAE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5885" y="931400"/>
            <a:ext cx="914400" cy="914400"/>
          </a:xfrm>
          <a:prstGeom prst="rect">
            <a:avLst/>
          </a:prstGeom>
        </p:spPr>
      </p:pic>
      <p:pic>
        <p:nvPicPr>
          <p:cNvPr id="19" name="그래픽 18" descr="조금 굽은 화살표">
            <a:extLst>
              <a:ext uri="{FF2B5EF4-FFF2-40B4-BE49-F238E27FC236}">
                <a16:creationId xmlns:a16="http://schemas.microsoft.com/office/drawing/2014/main" id="{DAB04BA3-9064-49F4-B134-5BCE90131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1714" y="931400"/>
            <a:ext cx="914400" cy="914400"/>
          </a:xfrm>
          <a:prstGeom prst="rect">
            <a:avLst/>
          </a:prstGeom>
        </p:spPr>
      </p:pic>
      <p:pic>
        <p:nvPicPr>
          <p:cNvPr id="20" name="그래픽 19" descr="조금 굽은 화살표">
            <a:extLst>
              <a:ext uri="{FF2B5EF4-FFF2-40B4-BE49-F238E27FC236}">
                <a16:creationId xmlns:a16="http://schemas.microsoft.com/office/drawing/2014/main" id="{33FC193F-3AEA-457C-A443-B8FDBF1F2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537" y="4285035"/>
            <a:ext cx="914400" cy="914400"/>
          </a:xfrm>
          <a:prstGeom prst="rect">
            <a:avLst/>
          </a:prstGeom>
        </p:spPr>
      </p:pic>
      <p:pic>
        <p:nvPicPr>
          <p:cNvPr id="24" name="그래픽 23" descr="조금 굽은 화살표">
            <a:extLst>
              <a:ext uri="{FF2B5EF4-FFF2-40B4-BE49-F238E27FC236}">
                <a16:creationId xmlns:a16="http://schemas.microsoft.com/office/drawing/2014/main" id="{51A597EB-981E-4BC6-806A-F3FECAF7F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428693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99D114-DE93-403D-A8D6-3C7088B6E5FE}"/>
              </a:ext>
            </a:extLst>
          </p:cNvPr>
          <p:cNvSpPr txBox="1"/>
          <p:nvPr/>
        </p:nvSpPr>
        <p:spPr>
          <a:xfrm>
            <a:off x="483957" y="120073"/>
            <a:ext cx="28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게임을 시작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AD83F-30B8-47C2-AEE9-A11690E625F6}"/>
              </a:ext>
            </a:extLst>
          </p:cNvPr>
          <p:cNvSpPr txBox="1"/>
          <p:nvPr/>
        </p:nvSpPr>
        <p:spPr>
          <a:xfrm>
            <a:off x="4810679" y="120073"/>
            <a:ext cx="28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손님이 가게에 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C9A3B-7B8C-4F0B-AF4C-88B4F7BD8856}"/>
              </a:ext>
            </a:extLst>
          </p:cNvPr>
          <p:cNvSpPr txBox="1"/>
          <p:nvPr/>
        </p:nvSpPr>
        <p:spPr>
          <a:xfrm>
            <a:off x="8895614" y="158360"/>
            <a:ext cx="28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커맨드 입력</a:t>
            </a:r>
            <a:r>
              <a:rPr lang="en-US" altLang="ko-KR" dirty="0"/>
              <a:t>: </a:t>
            </a:r>
            <a:r>
              <a:rPr lang="ko-KR" altLang="en-US" dirty="0"/>
              <a:t>손님을 받음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9C494C-31A8-4C5D-91DC-DA27CBEC1EB1}"/>
              </a:ext>
            </a:extLst>
          </p:cNvPr>
          <p:cNvSpPr txBox="1"/>
          <p:nvPr/>
        </p:nvSpPr>
        <p:spPr>
          <a:xfrm>
            <a:off x="2010724" y="3366958"/>
            <a:ext cx="28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일정시간 후 손님이 주문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D01BA3-B095-44BD-88F7-79F5481920D2}"/>
              </a:ext>
            </a:extLst>
          </p:cNvPr>
          <p:cNvSpPr txBox="1"/>
          <p:nvPr/>
        </p:nvSpPr>
        <p:spPr>
          <a:xfrm>
            <a:off x="5159110" y="3551624"/>
            <a:ext cx="211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만약 실수한다면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시간 초과</a:t>
            </a:r>
            <a:r>
              <a:rPr lang="en-US" altLang="ko-KR" dirty="0"/>
              <a:t>, </a:t>
            </a:r>
            <a:r>
              <a:rPr lang="ko-KR" altLang="en-US" dirty="0"/>
              <a:t>잘못된 음식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D54655E-002D-4641-B551-C1AC132AC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534" y="3816521"/>
            <a:ext cx="3291428" cy="185142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EC30C0-B14F-4D54-BD89-6E8786C60D8B}"/>
              </a:ext>
            </a:extLst>
          </p:cNvPr>
          <p:cNvSpPr txBox="1"/>
          <p:nvPr/>
        </p:nvSpPr>
        <p:spPr>
          <a:xfrm>
            <a:off x="8090321" y="2618837"/>
            <a:ext cx="2807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라이프가 깎이고 </a:t>
            </a:r>
            <a:endParaRPr lang="en-US" altLang="ko-KR" dirty="0"/>
          </a:p>
          <a:p>
            <a:pPr algn="ctr"/>
            <a:r>
              <a:rPr lang="ko-KR" altLang="en-US" dirty="0"/>
              <a:t>손님이 화를 내며 돌아간다</a:t>
            </a:r>
            <a:r>
              <a:rPr lang="en-US" altLang="ko-KR" dirty="0"/>
              <a:t>. </a:t>
            </a:r>
            <a:r>
              <a:rPr lang="ko-KR" altLang="en-US" dirty="0"/>
              <a:t>반복되면 게임오버</a:t>
            </a:r>
          </a:p>
        </p:txBody>
      </p:sp>
      <p:pic>
        <p:nvPicPr>
          <p:cNvPr id="36" name="그래픽 35" descr="조금 굽은 화살표">
            <a:extLst>
              <a:ext uri="{FF2B5EF4-FFF2-40B4-BE49-F238E27FC236}">
                <a16:creationId xmlns:a16="http://schemas.microsoft.com/office/drawing/2014/main" id="{8B79A159-A859-402B-A4F3-FB3B0613B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5638798" y="58373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19641C-86CD-4113-B00B-C91E22B4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70E458-E7C2-4395-B75D-476A174CEE45}" type="slidenum">
              <a:rPr lang="ru-RU" smtClean="0"/>
              <a:t>5</a:t>
            </a:fld>
            <a:endParaRPr lang="ru-RU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292D50-D512-45E8-8EA7-BA66211F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41" y="1433436"/>
            <a:ext cx="2742857" cy="15428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E5695A-D13C-42D9-B9A7-EAD09B15F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40" y="2976293"/>
            <a:ext cx="2742857" cy="1542857"/>
          </a:xfrm>
          <a:prstGeom prst="rect">
            <a:avLst/>
          </a:prstGeom>
        </p:spPr>
      </p:pic>
      <p:pic>
        <p:nvPicPr>
          <p:cNvPr id="8" name="그래픽 7" descr="조금 굽은 화살표">
            <a:extLst>
              <a:ext uri="{FF2B5EF4-FFF2-40B4-BE49-F238E27FC236}">
                <a16:creationId xmlns:a16="http://schemas.microsoft.com/office/drawing/2014/main" id="{BEFE0DCF-748A-468B-B6ED-60522665A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189378" y="18937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E99108-A808-4E78-A2E7-F3CC896B8AB1}"/>
              </a:ext>
            </a:extLst>
          </p:cNvPr>
          <p:cNvSpPr txBox="1"/>
          <p:nvPr/>
        </p:nvSpPr>
        <p:spPr>
          <a:xfrm>
            <a:off x="1733739" y="510106"/>
            <a:ext cx="274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화면에서 음식에 배정된 단축키를 입력 후 제작 화면으로 입장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A2056-F398-4F5B-B4B5-FD968A4C2368}"/>
              </a:ext>
            </a:extLst>
          </p:cNvPr>
          <p:cNvSpPr txBox="1"/>
          <p:nvPr/>
        </p:nvSpPr>
        <p:spPr>
          <a:xfrm>
            <a:off x="1733739" y="4519150"/>
            <a:ext cx="274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음식마다 정해진 제작 커맨드를 입력하여 음식 을 만든다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음식 제조에는 돈 소모</a:t>
            </a:r>
            <a:r>
              <a:rPr lang="en-US" altLang="ko-KR" dirty="0"/>
              <a:t>.</a:t>
            </a:r>
          </a:p>
        </p:txBody>
      </p:sp>
      <p:pic>
        <p:nvPicPr>
          <p:cNvPr id="11" name="그래픽 10" descr="조금 굽은 화살표">
            <a:extLst>
              <a:ext uri="{FF2B5EF4-FFF2-40B4-BE49-F238E27FC236}">
                <a16:creationId xmlns:a16="http://schemas.microsoft.com/office/drawing/2014/main" id="{322B1CBC-4174-4529-8B50-F86F0ECB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661336"/>
            <a:ext cx="914400" cy="914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488434-D112-448C-8A4C-762B20B72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322" y="2192821"/>
            <a:ext cx="3291428" cy="1851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887D6B-1DD8-43BA-A147-2B395589FC54}"/>
              </a:ext>
            </a:extLst>
          </p:cNvPr>
          <p:cNvSpPr txBox="1"/>
          <p:nvPr/>
        </p:nvSpPr>
        <p:spPr>
          <a:xfrm>
            <a:off x="7294607" y="1269491"/>
            <a:ext cx="274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실수 없이 서빙을 완료하면 손님이 기뻐하며 돈을 지불한다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4EA14-8B6F-4DD9-9738-68B84252DDD0}"/>
              </a:ext>
            </a:extLst>
          </p:cNvPr>
          <p:cNvSpPr txBox="1"/>
          <p:nvPr/>
        </p:nvSpPr>
        <p:spPr>
          <a:xfrm>
            <a:off x="7294607" y="4188547"/>
            <a:ext cx="274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스테이지를 거듭 할 수록 </a:t>
            </a:r>
            <a:endParaRPr lang="en-US" altLang="ko-KR" dirty="0"/>
          </a:p>
          <a:p>
            <a:pPr algn="ctr"/>
            <a:r>
              <a:rPr lang="ko-KR" altLang="en-US" dirty="0"/>
              <a:t>난이도가 증가한다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이를 극복하고 </a:t>
            </a:r>
            <a:r>
              <a:rPr lang="ko-KR" altLang="en-US" dirty="0" err="1"/>
              <a:t>미슐랭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스타에 도전하자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2072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</p:spPr>
        <p:txBody>
          <a:bodyPr rtlCol="0"/>
          <a:lstStyle/>
          <a:p>
            <a:pPr rtl="0"/>
            <a:r>
              <a:rPr lang="ko-KR" altLang="en-US" dirty="0"/>
              <a:t>개발 범위</a:t>
            </a:r>
            <a:endParaRPr lang="ko-KR" altLang="ru-RU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568176"/>
            <a:ext cx="3312000" cy="343264"/>
          </a:xfrm>
        </p:spPr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컨트롤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1973734"/>
            <a:ext cx="3312000" cy="20350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게임 플레이에서 전반적으로 키보드 입력만을 사용할 예정</a:t>
            </a:r>
            <a:endParaRPr lang="en-US" altLang="ko-KR" dirty="0"/>
          </a:p>
          <a:p>
            <a:pPr rtl="0"/>
            <a:r>
              <a:rPr lang="ko-KR" altLang="en-US" dirty="0"/>
              <a:t>음식에 단축키 배정 </a:t>
            </a:r>
            <a:r>
              <a:rPr lang="en-US" altLang="ko-KR" dirty="0"/>
              <a:t>Q, W ,E, R ,T ,Y</a:t>
            </a:r>
          </a:p>
          <a:p>
            <a:pPr rtl="0"/>
            <a:r>
              <a:rPr lang="ko-KR" altLang="en-US" dirty="0"/>
              <a:t>음식 제작 커맨드로 특정키</a:t>
            </a:r>
            <a:r>
              <a:rPr lang="en-US" altLang="ko-KR" dirty="0"/>
              <a:t>(</a:t>
            </a:r>
            <a:r>
              <a:rPr lang="ko-KR" altLang="en-US" dirty="0"/>
              <a:t>스페이스바</a:t>
            </a:r>
            <a:r>
              <a:rPr lang="en-US" altLang="ko-KR" dirty="0"/>
              <a:t>)</a:t>
            </a:r>
            <a:r>
              <a:rPr lang="ko-KR" altLang="en-US" dirty="0"/>
              <a:t>연타 또는 특정 단어 입력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3DAF1EC-5B0D-46F1-B728-F7FE18025A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6" y="1568176"/>
            <a:ext cx="3312000" cy="343264"/>
          </a:xfrm>
        </p:spPr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맵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6" y="1973734"/>
            <a:ext cx="3312000" cy="1092739"/>
          </a:xfrm>
        </p:spPr>
        <p:txBody>
          <a:bodyPr rtlCol="0"/>
          <a:lstStyle/>
          <a:p>
            <a:pPr rtl="0"/>
            <a:r>
              <a:rPr lang="ko-KR" altLang="en-US" dirty="0"/>
              <a:t>식당 경영 시뮬레이션인 만큼 식당을 배경으로 구성한다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주방의 모습</a:t>
            </a:r>
            <a:r>
              <a:rPr lang="en-US" altLang="ko-KR" dirty="0"/>
              <a:t>, </a:t>
            </a:r>
            <a:r>
              <a:rPr lang="ko-KR" altLang="en-US" dirty="0"/>
              <a:t>테이블 모습 등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9D79A4-609D-40CB-A31C-39255E02AA3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6" y="1568176"/>
            <a:ext cx="3312000" cy="343264"/>
          </a:xfrm>
        </p:spPr>
        <p:txBody>
          <a:bodyPr rtlCol="0"/>
          <a:lstStyle/>
          <a:p>
            <a:pPr rtl="0"/>
            <a:r>
              <a:rPr lang="en-US" altLang="ko-KR" sz="2400" dirty="0">
                <a:latin typeface="맑은 고딕" panose="020B0503020000020004" pitchFamily="50" charset="-127"/>
              </a:rPr>
              <a:t>AI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F77D0CB-EC61-4009-B8D3-FBF56511BC95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6" y="1973734"/>
            <a:ext cx="3312000" cy="750993"/>
          </a:xfrm>
        </p:spPr>
        <p:txBody>
          <a:bodyPr rtlCol="0"/>
          <a:lstStyle/>
          <a:p>
            <a:pPr rtl="0"/>
            <a:r>
              <a:rPr lang="ko-KR" altLang="en-US" dirty="0"/>
              <a:t>손님의 숫자와 주문은 랜덤 하게 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309" y="5961599"/>
            <a:ext cx="366756" cy="365125"/>
          </a:xfrm>
        </p:spPr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6</a:t>
            </a:fld>
            <a:endParaRPr lang="ko-KR" altLang="ru-RU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40960DBF-8F65-4684-AEC6-08E700670125}"/>
              </a:ext>
            </a:extLst>
          </p:cNvPr>
          <p:cNvSpPr txBox="1">
            <a:spLocks/>
          </p:cNvSpPr>
          <p:nvPr/>
        </p:nvSpPr>
        <p:spPr>
          <a:xfrm>
            <a:off x="838195" y="4193322"/>
            <a:ext cx="3312000" cy="264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 b="1" i="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</a:rPr>
              <a:t>난이도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D1E90DF-5280-45FF-AF45-2F38FE5EB661}"/>
              </a:ext>
            </a:extLst>
          </p:cNvPr>
          <p:cNvSpPr txBox="1">
            <a:spLocks/>
          </p:cNvSpPr>
          <p:nvPr/>
        </p:nvSpPr>
        <p:spPr>
          <a:xfrm>
            <a:off x="838195" y="4789530"/>
            <a:ext cx="3312000" cy="195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스테이지를 거듭할수록 난이도가 증가한다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난이도가 증가하면</a:t>
            </a:r>
            <a:r>
              <a:rPr lang="en-US" altLang="ko-KR" dirty="0"/>
              <a:t> </a:t>
            </a:r>
            <a:r>
              <a:rPr lang="ko-KR" altLang="en-US" dirty="0"/>
              <a:t>손님의 수가 증가</a:t>
            </a:r>
            <a:r>
              <a:rPr lang="en-US" altLang="ko-KR" dirty="0"/>
              <a:t>, </a:t>
            </a:r>
            <a:r>
              <a:rPr lang="ko-KR" altLang="en-US" dirty="0"/>
              <a:t>인내심 감소</a:t>
            </a:r>
            <a:r>
              <a:rPr lang="en-US" altLang="ko-KR" dirty="0"/>
              <a:t>, </a:t>
            </a:r>
            <a:r>
              <a:rPr lang="ko-KR" altLang="en-US" dirty="0" err="1"/>
              <a:t>회전률이</a:t>
            </a:r>
            <a:r>
              <a:rPr lang="ko-KR" altLang="en-US" dirty="0"/>
              <a:t> 증가한다</a:t>
            </a:r>
            <a:r>
              <a:rPr lang="en-US" altLang="ko-KR" dirty="0"/>
              <a:t>.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8C36B3A-D4F0-4231-B8F3-F1AB926B2498}"/>
              </a:ext>
            </a:extLst>
          </p:cNvPr>
          <p:cNvSpPr txBox="1">
            <a:spLocks/>
          </p:cNvSpPr>
          <p:nvPr/>
        </p:nvSpPr>
        <p:spPr>
          <a:xfrm>
            <a:off x="4440006" y="4193322"/>
            <a:ext cx="3312000" cy="264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 b="1" i="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</a:rPr>
              <a:t>게임기능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DC393BBA-5F8A-4A44-89BF-B59451DB9B62}"/>
              </a:ext>
            </a:extLst>
          </p:cNvPr>
          <p:cNvSpPr txBox="1">
            <a:spLocks/>
          </p:cNvSpPr>
          <p:nvPr/>
        </p:nvSpPr>
        <p:spPr>
          <a:xfrm>
            <a:off x="4440006" y="4789530"/>
            <a:ext cx="3312000" cy="195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손님을 화나게 했을 경우 일정 횟수 이상 반복되면 게임오버가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음식은 미리 만들어 둘 수도 있지만 만드는데 돈이 들고 일정 시간 후 사라지므로 판단을 잘해야 한다</a:t>
            </a:r>
            <a:r>
              <a:rPr lang="en-US" altLang="ko-KR" dirty="0"/>
              <a:t>.</a:t>
            </a: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3D04C56A-1B6D-46E5-BD5C-0ACB62C8C9BE}"/>
              </a:ext>
            </a:extLst>
          </p:cNvPr>
          <p:cNvSpPr txBox="1">
            <a:spLocks/>
          </p:cNvSpPr>
          <p:nvPr/>
        </p:nvSpPr>
        <p:spPr>
          <a:xfrm>
            <a:off x="8041806" y="4193322"/>
            <a:ext cx="3312000" cy="29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 b="1" i="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</a:rPr>
              <a:t>사운드 및 애니메이션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891A2B3-BED4-4366-8207-327CF0465392}"/>
              </a:ext>
            </a:extLst>
          </p:cNvPr>
          <p:cNvSpPr txBox="1">
            <a:spLocks/>
          </p:cNvSpPr>
          <p:nvPr/>
        </p:nvSpPr>
        <p:spPr>
          <a:xfrm>
            <a:off x="8041806" y="4567664"/>
            <a:ext cx="3312000" cy="220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손님이 들어올 때</a:t>
            </a:r>
            <a:r>
              <a:rPr lang="en-US" altLang="ko-KR" dirty="0"/>
              <a:t>, </a:t>
            </a:r>
            <a:r>
              <a:rPr lang="ko-KR" altLang="en-US" dirty="0"/>
              <a:t>주문할 때</a:t>
            </a:r>
            <a:r>
              <a:rPr lang="en-US" altLang="ko-KR" dirty="0"/>
              <a:t>, </a:t>
            </a:r>
            <a:r>
              <a:rPr lang="ko-KR" altLang="en-US" dirty="0"/>
              <a:t>음식을 제작할 때 등 사운드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음식을 제작할 때</a:t>
            </a:r>
            <a:r>
              <a:rPr lang="en-US" altLang="ko-KR" dirty="0"/>
              <a:t>, </a:t>
            </a:r>
            <a:r>
              <a:rPr lang="ko-KR" altLang="en-US" dirty="0"/>
              <a:t>손님의 인내심이 거의 남지 않았을 때 등 애니메이션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430A1-3D55-4C53-99AE-57D02B3D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540" y="884136"/>
            <a:ext cx="4896000" cy="894117"/>
          </a:xfrm>
        </p:spPr>
        <p:txBody>
          <a:bodyPr/>
          <a:lstStyle/>
          <a:p>
            <a:pPr algn="ctr"/>
            <a:r>
              <a:rPr lang="ko-KR" altLang="en-US" dirty="0"/>
              <a:t>개발 일정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B0F36F0-1C01-4131-9DF1-EFA3F886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57600"/>
              </p:ext>
            </p:extLst>
          </p:nvPr>
        </p:nvGraphicFramePr>
        <p:xfrm>
          <a:off x="6427740" y="2428394"/>
          <a:ext cx="5181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61719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3623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2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제작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기본화면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음식 제작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손님 및 주문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중간점검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스테이지와 그에 따른 난이도 차이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4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오버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사운드 및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7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34_TF16411246.potx" id="{9B071772-B489-4015-A7AB-AC248C8AF432}" vid="{DF19FBBD-BD5A-4F86-B63D-1B68967B36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식당 피치 데크</Template>
  <TotalTime>0</TotalTime>
  <Words>367</Words>
  <Application>Microsoft Office PowerPoint</Application>
  <PresentationFormat>와이드스크린</PresentationFormat>
  <Paragraphs>84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Adobe Garamond Pro</vt:lpstr>
      <vt:lpstr>맑은 고딕</vt:lpstr>
      <vt:lpstr>Arial</vt:lpstr>
      <vt:lpstr>Segoe UI</vt:lpstr>
      <vt:lpstr>Office 테마</vt:lpstr>
      <vt:lpstr>도전! : 미슐랭</vt:lpstr>
      <vt:lpstr>게임 컨셉</vt:lpstr>
      <vt:lpstr>PowerPoint 프레젠테이션</vt:lpstr>
      <vt:lpstr>PowerPoint 프레젠테이션</vt:lpstr>
      <vt:lpstr>PowerPoint 프레젠테이션</vt:lpstr>
      <vt:lpstr>개발 범위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2018-09-30T05:19:45Z</dcterms:created>
  <dcterms:modified xsi:type="dcterms:W3CDTF">2018-09-30T12:22:18Z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2018-06-06T23:20:54.7011202Z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