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73" r:id="rId6"/>
    <p:sldId id="267" r:id="rId7"/>
    <p:sldId id="260" r:id="rId8"/>
    <p:sldId id="261" r:id="rId9"/>
    <p:sldId id="270" r:id="rId10"/>
    <p:sldId id="262" r:id="rId11"/>
    <p:sldId id="269" r:id="rId12"/>
    <p:sldId id="264" r:id="rId13"/>
    <p:sldId id="263" r:id="rId14"/>
    <p:sldId id="274" r:id="rId15"/>
    <p:sldId id="271" r:id="rId16"/>
    <p:sldId id="265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1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7D74-D423-9D44-A597-576DB42E5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DevSECops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B83FD-FB46-864C-A3B7-94D626A0F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Basics, TOOLS, TECHNIQUES</a:t>
            </a:r>
          </a:p>
        </p:txBody>
      </p:sp>
    </p:spTree>
    <p:extLst>
      <p:ext uri="{BB962C8B-B14F-4D97-AF65-F5344CB8AC3E}">
        <p14:creationId xmlns:p14="http://schemas.microsoft.com/office/powerpoint/2010/main" val="386275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E410-8148-C841-9992-65BA74A8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79B4B-5252-E04E-9217-58EEA1B0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Version control.</a:t>
            </a:r>
          </a:p>
          <a:p>
            <a:r>
              <a:rPr lang="en-US" dirty="0"/>
              <a:t>Why do we need it.</a:t>
            </a:r>
          </a:p>
          <a:p>
            <a:r>
              <a:rPr lang="en-US" dirty="0"/>
              <a:t>Basics of Version control. (</a:t>
            </a:r>
            <a:r>
              <a:rPr lang="en-US" b="1" dirty="0"/>
              <a:t>GIT</a:t>
            </a:r>
            <a:r>
              <a:rPr lang="en-US" dirty="0"/>
              <a:t> )</a:t>
            </a:r>
          </a:p>
          <a:p>
            <a:r>
              <a:rPr lang="en-US" dirty="0"/>
              <a:t>Intermediate skill generation on Version control.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0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BE7B-0570-D749-8B2E-AC2B51CE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62B2-65FF-774D-8608-5772E2C7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 tools set.</a:t>
            </a:r>
          </a:p>
          <a:p>
            <a:r>
              <a:rPr lang="en-US" dirty="0"/>
              <a:t>Where to start ?</a:t>
            </a:r>
          </a:p>
          <a:p>
            <a:r>
              <a:rPr lang="en-US" dirty="0"/>
              <a:t>Basics of </a:t>
            </a:r>
            <a:r>
              <a:rPr lang="en-US" b="1" dirty="0"/>
              <a:t>Jenkins 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225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ADCC-B80D-6F47-92BA-B2F7B2CF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A48C-AE8D-A942-941A-B18C4E1E7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continuous delivery</a:t>
            </a:r>
          </a:p>
          <a:p>
            <a:r>
              <a:rPr lang="en-US" dirty="0"/>
              <a:t>Required skill sets.</a:t>
            </a:r>
          </a:p>
          <a:p>
            <a:r>
              <a:rPr lang="en-US" dirty="0"/>
              <a:t>Tools required.</a:t>
            </a:r>
          </a:p>
          <a:p>
            <a:r>
              <a:rPr lang="en-US" dirty="0"/>
              <a:t>Basic hands on demo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5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8BD9-F761-C447-BF3C-E1D36DF5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39D5-940B-CA46-B055-1801D7AB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configuration management ?</a:t>
            </a:r>
          </a:p>
          <a:p>
            <a:r>
              <a:rPr lang="en-US" dirty="0"/>
              <a:t>Tools required ?</a:t>
            </a:r>
          </a:p>
          <a:p>
            <a:r>
              <a:rPr lang="en-US" dirty="0"/>
              <a:t>CHEF / Ansible / Puppet.</a:t>
            </a:r>
          </a:p>
          <a:p>
            <a:r>
              <a:rPr lang="en-US" dirty="0"/>
              <a:t>Deployment as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1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1F74-8B94-5B49-9E89-41202FC4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9BEC-4394-CF46-90E3-1B979FDA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capturing, categorizing, and then analysing data and logs generated by applications and infrastructure</a:t>
            </a:r>
          </a:p>
          <a:p>
            <a:r>
              <a:rPr lang="en-IN" dirty="0"/>
              <a:t>Creating alerts or performing real-time analysis of this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83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58BA-B47F-D844-BDC5-A2479B12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web APPLICATION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6F60-8A90-904D-A7D0-691A4313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threats.</a:t>
            </a:r>
          </a:p>
          <a:p>
            <a:r>
              <a:rPr lang="en-US" dirty="0"/>
              <a:t>Security standards.</a:t>
            </a:r>
          </a:p>
          <a:p>
            <a:r>
              <a:rPr lang="en-US" dirty="0"/>
              <a:t>Security scanners.</a:t>
            </a:r>
          </a:p>
          <a:p>
            <a:r>
              <a:rPr lang="en-US" dirty="0"/>
              <a:t>Vulnerability management</a:t>
            </a:r>
          </a:p>
          <a:p>
            <a:r>
              <a:rPr lang="en-US" dirty="0"/>
              <a:t>Log analysis.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73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21E9-C29C-9548-A202-188DF0D3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DA4E3-21F3-9641-9EAD-9E7AF200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in continuous delivery pipeline.</a:t>
            </a:r>
          </a:p>
          <a:p>
            <a:r>
              <a:rPr lang="en-US" dirty="0"/>
              <a:t>Security automation.</a:t>
            </a:r>
          </a:p>
          <a:p>
            <a:r>
              <a:rPr lang="en-IN" dirty="0"/>
              <a:t>Functional Security Tests.</a:t>
            </a:r>
          </a:p>
          <a:p>
            <a:r>
              <a:rPr lang="en-IN" dirty="0"/>
              <a:t>Specific non-functional tests against known weaknesses.</a:t>
            </a:r>
          </a:p>
          <a:p>
            <a:r>
              <a:rPr lang="en-IN" dirty="0"/>
              <a:t>Security scanning of the application and infrastructure.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18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BF16-D438-4845-927C-8D5D7E75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 TOP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2080D-7EB7-104B-A399-EE5D0428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OWASP </a:t>
            </a:r>
          </a:p>
          <a:p>
            <a:r>
              <a:rPr lang="en-US" dirty="0"/>
              <a:t>The top ten list ?</a:t>
            </a:r>
          </a:p>
          <a:p>
            <a:r>
              <a:rPr lang="en-US" dirty="0"/>
              <a:t>Other standards.</a:t>
            </a:r>
          </a:p>
          <a:p>
            <a:r>
              <a:rPr lang="en-US" dirty="0"/>
              <a:t>Understanding each one in the top 10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6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ED4B-B610-8E45-8A19-8B836542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88017"/>
            <a:ext cx="9603275" cy="1049235"/>
          </a:xfrm>
        </p:spPr>
        <p:txBody>
          <a:bodyPr/>
          <a:lstStyle/>
          <a:p>
            <a:r>
              <a:rPr lang="en-US" dirty="0"/>
              <a:t>Timelines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8022-E724-9640-846D-111B34E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37252"/>
            <a:ext cx="9603275" cy="392909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31ECE4-403F-7E44-9347-6EA751156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834617"/>
              </p:ext>
            </p:extLst>
          </p:nvPr>
        </p:nvGraphicFramePr>
        <p:xfrm>
          <a:off x="1577009" y="2040834"/>
          <a:ext cx="9303026" cy="3127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9231">
                  <a:extLst>
                    <a:ext uri="{9D8B030D-6E8A-4147-A177-3AD203B41FA5}">
                      <a16:colId xmlns:a16="http://schemas.microsoft.com/office/drawing/2014/main" val="383490817"/>
                    </a:ext>
                  </a:extLst>
                </a:gridCol>
                <a:gridCol w="1403171">
                  <a:extLst>
                    <a:ext uri="{9D8B030D-6E8A-4147-A177-3AD203B41FA5}">
                      <a16:colId xmlns:a16="http://schemas.microsoft.com/office/drawing/2014/main" val="978349273"/>
                    </a:ext>
                  </a:extLst>
                </a:gridCol>
                <a:gridCol w="3479864">
                  <a:extLst>
                    <a:ext uri="{9D8B030D-6E8A-4147-A177-3AD203B41FA5}">
                      <a16:colId xmlns:a16="http://schemas.microsoft.com/office/drawing/2014/main" val="672890521"/>
                    </a:ext>
                  </a:extLst>
                </a:gridCol>
                <a:gridCol w="1220760">
                  <a:extLst>
                    <a:ext uri="{9D8B030D-6E8A-4147-A177-3AD203B41FA5}">
                      <a16:colId xmlns:a16="http://schemas.microsoft.com/office/drawing/2014/main" val="3429178350"/>
                    </a:ext>
                  </a:extLst>
                </a:gridCol>
              </a:tblGrid>
              <a:tr h="35351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BASICS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15 MINS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VERSION CONTROL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 HOUR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7276322"/>
                  </a:ext>
                </a:extLst>
              </a:tr>
              <a:tr h="35351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SDLC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15 MINS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CONTINOUS INTEGRATION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30MINS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6606969"/>
                  </a:ext>
                </a:extLst>
              </a:tr>
              <a:tr h="35351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WHAT IS DEVOPS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15 MINS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CONTINOUS DEPLOYMENT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 MINS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5948484"/>
                  </a:ext>
                </a:extLst>
              </a:tr>
              <a:tr h="35351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HOW IT WORKS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 MINS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CONFIGURATION MANAGEMENT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 HOUR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627632"/>
                  </a:ext>
                </a:extLst>
              </a:tr>
              <a:tr h="35351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DEVSECOPS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 MINS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MONITORNING AND LOGGING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 MINS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6447194"/>
                  </a:ext>
                </a:extLst>
              </a:tr>
              <a:tr h="6529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LINUX CLI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 HOUR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BASICS OF APPLICATION SECURITY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 HOUR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4111000"/>
                  </a:ext>
                </a:extLst>
              </a:tr>
              <a:tr h="35351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AUTOMATION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 MINS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CONTINOUS SECURITY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 HOUR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2092810"/>
                  </a:ext>
                </a:extLst>
              </a:tr>
              <a:tr h="35351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CI / CD PIPELINES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 MINS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OWASP TO 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1 HOUR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317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0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6284-5E2E-F04C-AAAC-5EEA5CEA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72490"/>
          </a:xfrm>
        </p:spPr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F41EF-22B2-E74F-86A3-B7F4CBD60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r>
              <a:rPr lang="en-US" dirty="0"/>
              <a:t>Basic Understanding of Software development process.</a:t>
            </a:r>
          </a:p>
          <a:p>
            <a:r>
              <a:rPr lang="en-US" dirty="0"/>
              <a:t>High level understanding of Web application security. ( OWASP )</a:t>
            </a:r>
          </a:p>
          <a:p>
            <a:r>
              <a:rPr lang="en-US" dirty="0"/>
              <a:t>Basics of Linux </a:t>
            </a:r>
            <a:r>
              <a:rPr lang="en-US" dirty="0" err="1"/>
              <a:t>Cli</a:t>
            </a:r>
            <a:r>
              <a:rPr lang="en-US" dirty="0"/>
              <a:t>. </a:t>
            </a:r>
          </a:p>
          <a:p>
            <a:r>
              <a:rPr lang="en-US" dirty="0"/>
              <a:t>Basics of Automation tools / Techniques.</a:t>
            </a:r>
          </a:p>
          <a:p>
            <a:r>
              <a:rPr lang="en-US" dirty="0"/>
              <a:t>Version control  .</a:t>
            </a:r>
          </a:p>
          <a:p>
            <a:r>
              <a:rPr lang="en-US" dirty="0"/>
              <a:t>Configuration management tools. </a:t>
            </a:r>
          </a:p>
          <a:p>
            <a:r>
              <a:rPr lang="en-US" dirty="0"/>
              <a:t>Deployment tools / Pipelines.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2E3B-6B9D-F643-B2B7-F66AB7B1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Sdlc</a:t>
            </a:r>
            <a:r>
              <a:rPr lang="en-US" dirty="0"/>
              <a:t>  (software DEVELOPMENT LIFE CYCLE)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1C3E-6F21-334C-9B06-6FE693943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SDLC’s</a:t>
            </a:r>
          </a:p>
          <a:p>
            <a:r>
              <a:rPr lang="en-US" dirty="0"/>
              <a:t>Agile vs Non-Agile models</a:t>
            </a:r>
          </a:p>
          <a:p>
            <a:r>
              <a:rPr lang="en-US" dirty="0"/>
              <a:t>Devops model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9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731F-6347-D34B-9BFD-850235A7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devops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4F2B-12E7-F441-BA3B-F065D54B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DevOps is the combination of cultural philosophies, practices, and tools that increases an organization’s ability to deliver applications and services at high velocity: evolving and improving products at a faster pace than organizations using traditional software development and infrastructure management processes. This speed enables organizations to better serve their customers and compete more effectively in the market.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0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6980-A14C-A545-82F2-2AFBE807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A19B-241F-A64B-8A97-DE6C2DA7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  <a:p>
            <a:r>
              <a:rPr lang="en-US" dirty="0"/>
              <a:t>Rapid delivery</a:t>
            </a:r>
          </a:p>
          <a:p>
            <a:r>
              <a:rPr lang="en-US" dirty="0" err="1"/>
              <a:t>Reliabilty</a:t>
            </a:r>
            <a:r>
              <a:rPr lang="en-US" dirty="0"/>
              <a:t> </a:t>
            </a:r>
          </a:p>
          <a:p>
            <a:r>
              <a:rPr lang="en-US" dirty="0"/>
              <a:t>Scale</a:t>
            </a:r>
          </a:p>
          <a:p>
            <a:r>
              <a:rPr lang="en-US" dirty="0"/>
              <a:t>Improved collaboration</a:t>
            </a:r>
          </a:p>
          <a:p>
            <a:r>
              <a:rPr lang="en-US" dirty="0"/>
              <a:t>Security 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0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7BD0-5EF6-1240-A080-A9E5F721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devsecops</a:t>
            </a:r>
            <a:r>
              <a:rPr lang="en-US" dirty="0"/>
              <a:t>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6A3C5-70DC-C143-9B04-DF2BC4718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194" y="2055882"/>
            <a:ext cx="7403814" cy="3449638"/>
          </a:xfrm>
        </p:spPr>
      </p:pic>
    </p:spTree>
    <p:extLst>
      <p:ext uri="{BB962C8B-B14F-4D97-AF65-F5344CB8AC3E}">
        <p14:creationId xmlns:p14="http://schemas.microsoft.com/office/powerpoint/2010/main" val="284757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F1B6-2A81-4B48-8693-DF07BA29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cli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60ECB-AA71-B040-A6B4-DEBD0EB53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structure and how to navigate</a:t>
            </a:r>
          </a:p>
          <a:p>
            <a:r>
              <a:rPr lang="en-US" dirty="0"/>
              <a:t>Basic trouble shooting Commands</a:t>
            </a:r>
          </a:p>
          <a:p>
            <a:r>
              <a:rPr lang="en-US" dirty="0"/>
              <a:t>Find , Search and pipes</a:t>
            </a:r>
          </a:p>
          <a:p>
            <a:r>
              <a:rPr lang="en-US" dirty="0"/>
              <a:t>Basic shell scripting </a:t>
            </a:r>
          </a:p>
          <a:p>
            <a:r>
              <a:rPr lang="en-US" dirty="0"/>
              <a:t>Hands on </a:t>
            </a:r>
          </a:p>
        </p:txBody>
      </p:sp>
    </p:spTree>
    <p:extLst>
      <p:ext uri="{BB962C8B-B14F-4D97-AF65-F5344CB8AC3E}">
        <p14:creationId xmlns:p14="http://schemas.microsoft.com/office/powerpoint/2010/main" val="358704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2A1C-BC7D-9B45-B6F6-2E7B61A4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4845-FFDE-ED47-96AA-3AE4C559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automation tools / Frameworks.</a:t>
            </a:r>
          </a:p>
          <a:p>
            <a:r>
              <a:rPr lang="en-US" dirty="0"/>
              <a:t>Types of Automation tools.</a:t>
            </a:r>
          </a:p>
          <a:p>
            <a:r>
              <a:rPr lang="en-US" dirty="0"/>
              <a:t>Choosing the right tool .</a:t>
            </a:r>
          </a:p>
          <a:p>
            <a:r>
              <a:rPr lang="en-US" dirty="0"/>
              <a:t>What you can achieve ?</a:t>
            </a:r>
          </a:p>
          <a:p>
            <a:r>
              <a:rPr lang="en-US" dirty="0"/>
              <a:t>What you Can not achieve using automation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5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B5E0-AFC7-AF43-80D8-ECC0F9B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/ cd 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43D15-3919-8747-9E2B-17AAF7A55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continues integration 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continuous deployment 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21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232</TotalTime>
  <Words>460</Words>
  <Application>Microsoft Macintosh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Gallery</vt:lpstr>
      <vt:lpstr>DevSECops</vt:lpstr>
      <vt:lpstr>Basics</vt:lpstr>
      <vt:lpstr>Sdlc  (software DEVELOPMENT LIFE CYCLE) </vt:lpstr>
      <vt:lpstr>What is devops ?</vt:lpstr>
      <vt:lpstr>How it works ?  </vt:lpstr>
      <vt:lpstr>“devsecops”</vt:lpstr>
      <vt:lpstr>Linux cli </vt:lpstr>
      <vt:lpstr>automation </vt:lpstr>
      <vt:lpstr>Ci / cd  Pipelines</vt:lpstr>
      <vt:lpstr>version CONTROL</vt:lpstr>
      <vt:lpstr>Continuous integration</vt:lpstr>
      <vt:lpstr>continuous DEPLOYMENT</vt:lpstr>
      <vt:lpstr>configuration management</vt:lpstr>
      <vt:lpstr>Monitoring and logging</vt:lpstr>
      <vt:lpstr>basics OF web APPLICATION SECURITY</vt:lpstr>
      <vt:lpstr>Continuous security</vt:lpstr>
      <vt:lpstr>OWASP TOP 10</vt:lpstr>
      <vt:lpstr>Timelines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DevSECops</dc:title>
  <dc:creator>sheik.kaleem1@outlook.com</dc:creator>
  <cp:lastModifiedBy>sheik.kaleem1@outlook.com</cp:lastModifiedBy>
  <cp:revision>10</cp:revision>
  <dcterms:created xsi:type="dcterms:W3CDTF">2018-05-28T11:13:36Z</dcterms:created>
  <dcterms:modified xsi:type="dcterms:W3CDTF">2018-05-28T15:05:43Z</dcterms:modified>
</cp:coreProperties>
</file>