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\n :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\t :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\\ : Backslash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인덱싱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슬라이싱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c.copy()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list(c)</a:t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/>
              <a:t>조건을 만족하는 동안 반복해서 수행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인자 → 임시 변수 이름이 같지 않아도 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수행 → 함수 내에서만 정의된 변수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자기가 만든 함수도 import해서 쓸 수 있다</a:t>
            </a:r>
            <a:endParaRPr/>
          </a:p>
        </p:txBody>
      </p:sp>
      <p:sp>
        <p:nvSpPr>
          <p:cNvPr id="349" name="Google Shape;34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4476084" y="647525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@ Gyeonghyun Lee. All right reserved.</a:t>
            </a:r>
            <a:endParaRPr b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b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9110228" y="659836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Gyeonghyun Lee. All right reserved.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otion.so/cbe8a517339a4ed992ba27f95e6ae9e5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forms/d/e/1FAIpQLScatPz5yFjpdDRlzAYu480-fIXzLDLWZPRVcgqTzCUctA8Nvg/viewform?usp=sf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4508739" y="2083639"/>
            <a:ext cx="31917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Kaggle Korea 신촌 2019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507123" y="2787795"/>
            <a:ext cx="3191774" cy="707886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2회차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349151" y="2392480"/>
            <a:ext cx="351095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초보자를 위한 기초 튜토리얼 섹션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145889" y="3726617"/>
            <a:ext cx="1905972" cy="422694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 이경현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 복습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1825625"/>
            <a:ext cx="3502572" cy="95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a = "Hello World!"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print(a)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637690" y="1825625"/>
            <a:ext cx="3502572" cy="1474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\n / \t / \\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인덱싱, 슬라이싱, 포맷팅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연산(+, *)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8684173" y="1825625"/>
            <a:ext cx="2669627" cy="466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strip()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lower()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38200" y="3322321"/>
            <a:ext cx="6375400" cy="2316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 = 3.141592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print("원주율은 %f이다"%a)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 = 3.141592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print("원주율은 %.3f이다"%a)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자료형(data type)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1825625"/>
            <a:ext cx="37548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리스트(list)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list0 = list()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list1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list2 = 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list3 = [1,2,3,'a']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838200" y="4389939"/>
            <a:ext cx="4099034" cy="1848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튜플(tuple)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tuple0 = tuple()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tuple1 = 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tuple2 =  (4,5,6,'b')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254768" y="1825625"/>
            <a:ext cx="4501055" cy="192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딕셔너리(dictionary)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dict0 = dict()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dict1 = {}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dict2 =  {'key':'value'}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7254768" y="4389939"/>
            <a:ext cx="4099034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집합(set)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set0 = {1,2,3}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 = {'a','b','b'}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 : 순서O, 수정O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8200" y="1825625"/>
            <a:ext cx="42277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 = [1,2,3]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b = [4,5,6]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lista+listb</a:t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c = list('Hello')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d = [a,b]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d[0][1]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1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[1,2,3]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355739" y="1631054"/>
            <a:ext cx="30979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인덱싱 indexing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c[10]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len(c)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 = [1,3,5,7,9]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e[2] = 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e[6] = 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971411" y="1631053"/>
            <a:ext cx="3536731" cy="217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슬라이싱 slicing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c[1:4]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c[:2]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c[2:]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c[:2]+c[2:] ==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c1 = c[:]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c1 ==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c[-3:-1]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c[2:-1]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c[-1:-3]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38200" y="1690688"/>
            <a:ext cx="47667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리스트명[시작:끝:step]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 = list(range(1,20))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a[3:8:2]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a[::-2]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202017" y="1581357"/>
            <a:ext cx="6096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a.append('number')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a.append(200,300)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a.append([200,300])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a.extend([500,600])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 += [700,800]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a.insert(0,500)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414052" y="1690688"/>
            <a:ext cx="56619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sort()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 = [99,8,27,34,1]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sorted(b)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b.sort()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c = ['E','X','c','k','a','W','z']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c.sort(key=str.lower)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reverse()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b.reverse()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38200" y="1690688"/>
            <a:ext cx="47667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a.remove('3')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a.pop()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a.pop(0)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a.clear()</a:t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튜플(tuple) : 순서O, 수정X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 = (0,4,6,2,8)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t0.append(10)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t0.sort()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- 인덱싱, 슬라이싱 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- +,*, len()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딕셔너리(dictionary) : 순서X, 수정O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838200" y="1825625"/>
            <a:ext cx="42506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 = {'mean':60, 'sd':3}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 = 62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d0['max'] = 107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 = 15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del d0['sd']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d0.items()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d0.keys()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d0.values()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&gt;&gt;&gt;d0.clear()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</p:txBody>
      </p:sp>
      <p:sp>
        <p:nvSpPr>
          <p:cNvPr id="223" name="Google Shape;223;p28"/>
          <p:cNvSpPr txBox="1"/>
          <p:nvPr/>
        </p:nvSpPr>
        <p:spPr>
          <a:xfrm>
            <a:off x="5227982" y="1825625"/>
            <a:ext cx="6480313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d1 = {'i1':[200,200,3],'i2':[150,150,3]}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'i1' in d1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[200,200,3] in d1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집합(set) : 순서X, 중복X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38200" y="1825625"/>
            <a:ext cx="54779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 = {1,2,3,4,5}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set1 = set(list(range(0,10,2)))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 &amp;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set0.intersection(set1)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 |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set0.union(set1)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 –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set0.difference(set1)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set0 –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50"/>
              <a:buNone/>
            </a:pPr>
            <a:r>
              <a:rPr b="1" lang="en-US" sz="1750">
                <a:solidFill>
                  <a:srgbClr val="0000FF"/>
                </a:solidFill>
              </a:rPr>
              <a:t>&gt;&gt;&gt; set1.difference(set0)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sp>
        <p:nvSpPr>
          <p:cNvPr id="230" name="Google Shape;230;p29"/>
          <p:cNvSpPr txBox="1"/>
          <p:nvPr/>
        </p:nvSpPr>
        <p:spPr>
          <a:xfrm>
            <a:off x="6570133" y="1825625"/>
            <a:ext cx="500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set1.add(100)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set1.update([300,400])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set1.remove(100)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자료형 변환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798493" y="1594398"/>
            <a:ext cx="5017229" cy="198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list1 = [1,2,3,4,5]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tuple1 = (100,200,300)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dict1 = {'a':1,'b':2,'c':3}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set1 = {1000,2000,3000}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855429" y="1599652"/>
            <a:ext cx="3078364" cy="358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list(tuple1)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list(dict1)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list(set1)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tuple(list1)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tuple(dict1)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tuple(set1)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8730740" y="1594398"/>
            <a:ext cx="3078364" cy="358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dict(list1)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dict(tuple1)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dict(set1)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set(list1)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set(tuple1)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set(dict1)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제어문-if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030355" y="1690689"/>
            <a:ext cx="5849839" cy="248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if &lt;조건&gt;: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&lt;조건을 만족할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a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if  a==0: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      	print('zero')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grpSp>
        <p:nvGrpSpPr>
          <p:cNvPr id="245" name="Google Shape;245;p31"/>
          <p:cNvGrpSpPr/>
          <p:nvPr/>
        </p:nvGrpSpPr>
        <p:grpSpPr>
          <a:xfrm>
            <a:off x="7776839" y="1562470"/>
            <a:ext cx="3532943" cy="4167770"/>
            <a:chOff x="7368466" y="1455938"/>
            <a:chExt cx="3532943" cy="3187083"/>
          </a:xfrm>
        </p:grpSpPr>
        <p:grpSp>
          <p:nvGrpSpPr>
            <p:cNvPr id="246" name="Google Shape;246;p31"/>
            <p:cNvGrpSpPr/>
            <p:nvPr/>
          </p:nvGrpSpPr>
          <p:grpSpPr>
            <a:xfrm>
              <a:off x="7453143" y="1532370"/>
              <a:ext cx="3448266" cy="3048508"/>
              <a:chOff x="7976664" y="964199"/>
              <a:chExt cx="3448266" cy="3048508"/>
            </a:xfrm>
          </p:grpSpPr>
          <p:sp>
            <p:nvSpPr>
              <p:cNvPr id="247" name="Google Shape;247;p31"/>
              <p:cNvSpPr txBox="1"/>
              <p:nvPr/>
            </p:nvSpPr>
            <p:spPr>
              <a:xfrm>
                <a:off x="7976664" y="964199"/>
                <a:ext cx="1853408" cy="3048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&lt;조건&gt;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비교 연산자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&gt;=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&lt;=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==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=!</a:t>
                </a:r>
                <a:endParaRPr/>
              </a:p>
            </p:txBody>
          </p:sp>
          <p:sp>
            <p:nvSpPr>
              <p:cNvPr id="248" name="Google Shape;248;p31"/>
              <p:cNvSpPr txBox="1"/>
              <p:nvPr/>
            </p:nvSpPr>
            <p:spPr>
              <a:xfrm>
                <a:off x="9571522" y="1272234"/>
                <a:ext cx="1853408" cy="1535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논리 연산자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not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31"/>
            <p:cNvSpPr/>
            <p:nvPr/>
          </p:nvSpPr>
          <p:spPr>
            <a:xfrm>
              <a:off x="7368466" y="1455938"/>
              <a:ext cx="3488924" cy="3187083"/>
            </a:xfrm>
            <a:prstGeom prst="rect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31"/>
          <p:cNvSpPr/>
          <p:nvPr/>
        </p:nvSpPr>
        <p:spPr>
          <a:xfrm>
            <a:off x="1030354" y="4177340"/>
            <a:ext cx="6041995" cy="178658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 indent(들여쓰기)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:(colon) 다음에는 들여쓰기가 자동으로 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Space or 1 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→ 검색하면 대부분 나옵니다(Stackoverflow)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1595120" y="3553034"/>
            <a:ext cx="416560" cy="368726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4903997" y="1265278"/>
            <a:ext cx="23980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5374257" y="1863306"/>
            <a:ext cx="1440611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4905613" y="1935283"/>
            <a:ext cx="239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전체 개요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274481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rot="10800000">
            <a:off x="491004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 rot="10800000">
            <a:off x="706805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 rot="10800000">
            <a:off x="922632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01588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18111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341302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849739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015887" y="3615926"/>
            <a:ext cx="1792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Google Colaboratory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181117" y="3615926"/>
            <a:ext cx="1669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자료형, 제어문,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341302" y="3615926"/>
            <a:ext cx="16695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함수, 객체지향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8497397" y="3615926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Titanic Tutorial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138490" y="4083888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Linux 기초 명령어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077188" y="4330723"/>
            <a:ext cx="18648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개요, 변수, 자료형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341302" y="4169924"/>
            <a:ext cx="1669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 모듈 소개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Pandas, Numpy,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Scikit-learn etc.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497395" y="3936510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Linux $ vi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제어문-if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030355" y="1690688"/>
            <a:ext cx="78730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if &lt;조건&gt;: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&lt;조건을 만족할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 &lt;조건을 만족하지 않을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if  a==0: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	print('zero')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  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	print('not zero')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제어문-if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030355" y="1690688"/>
            <a:ext cx="77230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if &lt;조건1&gt;: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&lt;조건1을 만족할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elif &lt;조건2&gt;: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&lt;조건2를 만족할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elif &lt;조건n&gt;: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&lt;조건n을 만족할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&lt;모든 조건을 만족하지 않을 경우의 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33"/>
          <p:cNvSpPr txBox="1"/>
          <p:nvPr/>
        </p:nvSpPr>
        <p:spPr>
          <a:xfrm>
            <a:off x="7279691" y="1821829"/>
            <a:ext cx="4705164" cy="358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date = 23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if  date &lt;= 10: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print('early')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elif (date &gt; 10) and (date &lt;=20):	print('middle')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else: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print('late')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제어문-for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030355" y="1690688"/>
            <a:ext cx="69110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n-US" sz="2380"/>
              <a:t>for &lt;반복 변수&gt; in &lt;범위&gt;: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n-US" sz="2380"/>
              <a:t>	&lt;수행&gt;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&gt;&gt;&gt; for i in list(range(1,10,1)) 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	print("{}번 학생입니다".format(i))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&gt;&gt;&gt; x = [(1,2),(3,4),(5,6)]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&gt;&gt;&gt; for (i,j) in x 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	print(i*j)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&gt;&gt;&gt; for idx, i in enumerate(list(range(1,10))):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	for j in range(1,10):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700"/>
              <a:buNone/>
            </a:pPr>
            <a:r>
              <a:rPr b="1" lang="en-US" sz="1700">
                <a:solidFill>
                  <a:srgbClr val="0000FF"/>
                </a:solidFill>
              </a:rPr>
              <a:t>		print(idx+1, i*j)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제어문-while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030356" y="1678496"/>
            <a:ext cx="6657706" cy="462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while &lt;조건&gt;: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	&lt;수행&gt;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&gt;&gt;&gt; a 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&gt;&gt;&gt; while a &lt; 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	print(a)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	a +=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&gt;&gt;&gt; a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&gt;&gt;&gt; while True: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	a +=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	if a&gt;10: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b="1" lang="en-US" sz="2200">
                <a:solidFill>
                  <a:srgbClr val="0000FF"/>
                </a:solidFill>
              </a:rPr>
              <a:t>		break</a:t>
            </a:r>
            <a:endParaRPr/>
          </a:p>
        </p:txBody>
      </p:sp>
      <p:grpSp>
        <p:nvGrpSpPr>
          <p:cNvPr id="278" name="Google Shape;278;p35"/>
          <p:cNvGrpSpPr/>
          <p:nvPr/>
        </p:nvGrpSpPr>
        <p:grpSpPr>
          <a:xfrm>
            <a:off x="6319514" y="1690688"/>
            <a:ext cx="3872236" cy="3187083"/>
            <a:chOff x="7368466" y="1455938"/>
            <a:chExt cx="3488924" cy="3187083"/>
          </a:xfrm>
        </p:grpSpPr>
        <p:grpSp>
          <p:nvGrpSpPr>
            <p:cNvPr id="279" name="Google Shape;279;p35"/>
            <p:cNvGrpSpPr/>
            <p:nvPr/>
          </p:nvGrpSpPr>
          <p:grpSpPr>
            <a:xfrm>
              <a:off x="7471845" y="1498801"/>
              <a:ext cx="3281426" cy="3025528"/>
              <a:chOff x="7995366" y="930630"/>
              <a:chExt cx="3281426" cy="3025528"/>
            </a:xfrm>
          </p:grpSpPr>
          <p:sp>
            <p:nvSpPr>
              <p:cNvPr id="280" name="Google Shape;280;p35"/>
              <p:cNvSpPr txBox="1"/>
              <p:nvPr/>
            </p:nvSpPr>
            <p:spPr>
              <a:xfrm>
                <a:off x="7995366" y="930630"/>
                <a:ext cx="3281426" cy="1370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continue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반복문의 나머지를 실행하지 않고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반복문의 처음으로 돌아가서 실행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5"/>
              <p:cNvSpPr txBox="1"/>
              <p:nvPr/>
            </p:nvSpPr>
            <p:spPr>
              <a:xfrm>
                <a:off x="7995366" y="2420320"/>
                <a:ext cx="3281426" cy="1535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break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break가 포함된 반복문의 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실행을 종료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35"/>
            <p:cNvSpPr/>
            <p:nvPr/>
          </p:nvSpPr>
          <p:spPr>
            <a:xfrm>
              <a:off x="7368466" y="1455938"/>
              <a:ext cx="3488924" cy="3187083"/>
            </a:xfrm>
            <a:prstGeom prst="rect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제어문-example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1030355" y="1690688"/>
            <a:ext cx="69110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&gt;&gt;&gt; num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&gt;&gt;&gt; for i in range(1, num+1):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if i % 2 ==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&gt;&gt;&gt; for i in range(1, num+1):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if i % 2 ==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	continue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</a:rPr>
              <a:t>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</p:txBody>
      </p:sp>
      <p:grpSp>
        <p:nvGrpSpPr>
          <p:cNvPr id="289" name="Google Shape;289;p36"/>
          <p:cNvGrpSpPr/>
          <p:nvPr/>
        </p:nvGrpSpPr>
        <p:grpSpPr>
          <a:xfrm>
            <a:off x="6319514" y="1690688"/>
            <a:ext cx="3872236" cy="3187083"/>
            <a:chOff x="7368466" y="1455938"/>
            <a:chExt cx="3488924" cy="3187083"/>
          </a:xfrm>
        </p:grpSpPr>
        <p:grpSp>
          <p:nvGrpSpPr>
            <p:cNvPr id="290" name="Google Shape;290;p36"/>
            <p:cNvGrpSpPr/>
            <p:nvPr/>
          </p:nvGrpSpPr>
          <p:grpSpPr>
            <a:xfrm>
              <a:off x="7471845" y="1498801"/>
              <a:ext cx="3281426" cy="3025528"/>
              <a:chOff x="7995366" y="930630"/>
              <a:chExt cx="3281426" cy="3025528"/>
            </a:xfrm>
          </p:grpSpPr>
          <p:sp>
            <p:nvSpPr>
              <p:cNvPr id="291" name="Google Shape;291;p36"/>
              <p:cNvSpPr txBox="1"/>
              <p:nvPr/>
            </p:nvSpPr>
            <p:spPr>
              <a:xfrm>
                <a:off x="7995366" y="930630"/>
                <a:ext cx="3281426" cy="1370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continue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반복문의 나머지를 실행하지 않고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반복문의 처음으로 돌아가서 실행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6"/>
              <p:cNvSpPr txBox="1"/>
              <p:nvPr/>
            </p:nvSpPr>
            <p:spPr>
              <a:xfrm>
                <a:off x="7995366" y="2420320"/>
                <a:ext cx="3281426" cy="1535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break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break가 포함된 반복문의 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실행을 종료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" name="Google Shape;293;p36"/>
            <p:cNvSpPr/>
            <p:nvPr/>
          </p:nvSpPr>
          <p:spPr>
            <a:xfrm>
              <a:off x="7368466" y="1455938"/>
              <a:ext cx="3488924" cy="3187083"/>
            </a:xfrm>
            <a:prstGeom prst="rect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함수(function, method)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951517" y="1690688"/>
            <a:ext cx="1820520" cy="364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print()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range()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list()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tuple()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dict()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set()</a:t>
            </a:r>
            <a:endParaRPr sz="2400"/>
          </a:p>
        </p:txBody>
      </p:sp>
      <p:sp>
        <p:nvSpPr>
          <p:cNvPr id="300" name="Google Shape;300;p37"/>
          <p:cNvSpPr txBox="1"/>
          <p:nvPr/>
        </p:nvSpPr>
        <p:spPr>
          <a:xfrm>
            <a:off x="2700658" y="1690686"/>
            <a:ext cx="1820520" cy="409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strip()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lower()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4634495" y="1690686"/>
            <a:ext cx="183575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reverse()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7726053" y="1690686"/>
            <a:ext cx="3530578" cy="1325563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f(x)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기본 함수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38200" y="1690689"/>
            <a:ext cx="5257800" cy="335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입/출력(I/O)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answer = input("Do you like coffee?")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id, passwd = input("Write your id, passwd : ").split()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id, passwd = input("Write your id and passwd : ").split(,)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6362700" y="2047876"/>
            <a:ext cx="5257800" cy="392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 world")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print("hello"+"world")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print("hello"*2)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print("hello","world")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print("hello","world", sep = "+")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print("hello", "world", end="-!")</a:t>
            </a:r>
            <a:endParaRPr/>
          </a:p>
        </p:txBody>
      </p:sp>
      <p:grpSp>
        <p:nvGrpSpPr>
          <p:cNvPr id="311" name="Google Shape;311;p38"/>
          <p:cNvGrpSpPr/>
          <p:nvPr/>
        </p:nvGrpSpPr>
        <p:grpSpPr>
          <a:xfrm>
            <a:off x="6362700" y="5976753"/>
            <a:ext cx="3491236" cy="358156"/>
            <a:chOff x="7368466" y="1455938"/>
            <a:chExt cx="3488924" cy="3187083"/>
          </a:xfrm>
        </p:grpSpPr>
        <p:sp>
          <p:nvSpPr>
            <p:cNvPr id="312" name="Google Shape;312;p38"/>
            <p:cNvSpPr txBox="1"/>
            <p:nvPr/>
          </p:nvSpPr>
          <p:spPr>
            <a:xfrm>
              <a:off x="7471845" y="1498800"/>
              <a:ext cx="3281426" cy="137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cf. return() 값을 반환하는 함수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368466" y="1455938"/>
              <a:ext cx="3488924" cy="3187083"/>
            </a:xfrm>
            <a:prstGeom prst="rect">
              <a:avLst/>
            </a:prstGeom>
            <a:noFill/>
            <a:ln cap="flat" cmpd="sng" w="12700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기본 함수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838200" y="1690689"/>
            <a:ext cx="5257800" cy="185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파일의 입/출력(I/O)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3가지 모드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: read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: write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: append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5589702" y="1679675"/>
            <a:ext cx="5948706" cy="392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f0 = open('test.txt','w')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f0.write("Let's try file i/o example!")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f0.close()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 cat test.txt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f0 = open('test.txt', 'a')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for val in range(10):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f0.write('\n'+str(val))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f0.close()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'a' → 'r'   </a:t>
            </a:r>
            <a:endParaRPr/>
          </a:p>
        </p:txBody>
      </p:sp>
      <p:grpSp>
        <p:nvGrpSpPr>
          <p:cNvPr id="322" name="Google Shape;322;p39"/>
          <p:cNvGrpSpPr/>
          <p:nvPr/>
        </p:nvGrpSpPr>
        <p:grpSpPr>
          <a:xfrm>
            <a:off x="838200" y="5303520"/>
            <a:ext cx="3886202" cy="934720"/>
            <a:chOff x="7368466" y="1455938"/>
            <a:chExt cx="4228838" cy="7196877"/>
          </a:xfrm>
        </p:grpSpPr>
        <p:sp>
          <p:nvSpPr>
            <p:cNvPr id="323" name="Google Shape;323;p39"/>
            <p:cNvSpPr txBox="1"/>
            <p:nvPr/>
          </p:nvSpPr>
          <p:spPr>
            <a:xfrm>
              <a:off x="7471845" y="2159980"/>
              <a:ext cx="4125458" cy="6492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encoding = 'utf-8'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한글 깨짐 방지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368466" y="1455938"/>
              <a:ext cx="4228837" cy="7154004"/>
            </a:xfrm>
            <a:prstGeom prst="rect">
              <a:avLst/>
            </a:prstGeom>
            <a:noFill/>
            <a:ln cap="flat" cmpd="sng" w="12700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기본 함수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838199" y="1430062"/>
            <a:ext cx="3702269" cy="451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abs(-3.17)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round(3.177)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round(-3.177)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round(3.177,2)</a:t>
            </a:r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5519335" y="1690688"/>
            <a:ext cx="6370984" cy="3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min(), max()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min([1,0,-8,15,3])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max([1,0,-8,15,3])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sum([1,0,-8,15,3])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1019847" y="1690688"/>
            <a:ext cx="8557786" cy="256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평균????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함수가 없다면?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불러와서 쓰자 →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라이브러리(패키지)에서 함수를 import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만들어서 쓰자 →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함수를 정의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Notion : 발표자료 공유 및 스터디 관리</a:t>
            </a:r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AutoNum type="arabicPeriod"/>
            </a:pPr>
            <a:r>
              <a:rPr lang="en-US">
                <a:solidFill>
                  <a:srgbClr val="AEABAB"/>
                </a:solidFill>
              </a:rPr>
              <a:t>가입하기</a:t>
            </a:r>
            <a:endParaRPr>
              <a:solidFill>
                <a:srgbClr val="AEABAB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AutoNum type="arabicPeriod"/>
            </a:pPr>
            <a:r>
              <a:rPr lang="en-US">
                <a:solidFill>
                  <a:srgbClr val="AEABAB"/>
                </a:solidFill>
              </a:rPr>
              <a:t>카톡에 이메일을 올리시면 초대해드립니다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https://www.notion.so/cbe8a517339a4ed992ba27f95e6ae9e5</a:t>
            </a:r>
            <a:endParaRPr>
              <a:solidFill>
                <a:srgbClr val="AEABAB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member에 본인 정보 추가 → </a:t>
            </a:r>
            <a:r>
              <a:rPr lang="en-US">
                <a:solidFill>
                  <a:srgbClr val="F0894A"/>
                </a:solidFill>
              </a:rPr>
              <a:t>자기소개</a:t>
            </a:r>
            <a:r>
              <a:rPr lang="en-US"/>
              <a:t> 작성해주세요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달력에 참여 여부 표시하기! comment 부분에 기타 질문이나 지식, 자료 공유도 환영입니다!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함수-라이브러리(패키지)</a:t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838199" y="1690687"/>
            <a:ext cx="8220959" cy="464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모듈의 묶음 (모듈 : ~~.py 파일)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라이브러리를 install (pip, conda) → pip list, conda list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함수를 import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&lt;모듈&gt; import &lt;변수, 함수, 클래스&gt;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&lt;모듈&gt; import *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k = [1,0,-8,15,3]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import numpy as np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np.mean(k)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np.var(k)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np.std(k)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함수-정의</a:t>
            </a:r>
            <a:endParaRPr/>
          </a:p>
        </p:txBody>
      </p:sp>
      <p:sp>
        <p:nvSpPr>
          <p:cNvPr id="352" name="Google Shape;352;p43"/>
          <p:cNvSpPr txBox="1"/>
          <p:nvPr/>
        </p:nvSpPr>
        <p:spPr>
          <a:xfrm>
            <a:off x="1019847" y="1690687"/>
            <a:ext cx="6370984" cy="3880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규칙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&lt;함수명&gt;(&lt;인자1&gt;, &lt;인자2&gt;, ... &lt;인자n&gt;):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&lt;수행&gt;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산술 평균? 합 / 개수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리스트의 평균을 구하는 함수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def average(p):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avg = sum(p)/len(p)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print(avg)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average(k)</a:t>
            </a:r>
            <a:endParaRPr/>
          </a:p>
        </p:txBody>
      </p:sp>
      <p:sp>
        <p:nvSpPr>
          <p:cNvPr id="353" name="Google Shape;353;p43"/>
          <p:cNvSpPr txBox="1"/>
          <p:nvPr/>
        </p:nvSpPr>
        <p:spPr>
          <a:xfrm>
            <a:off x="8001000" y="1690687"/>
            <a:ext cx="3352800" cy="47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원의 넓이?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from math import pi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r =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pi * r **2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from math import pi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def circle_size(r):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square = pi*r**2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return(square)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circle_size(5)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circle_size(r=5)</a:t>
            </a:r>
            <a:endParaRPr/>
          </a:p>
        </p:txBody>
      </p:sp>
      <p:sp>
        <p:nvSpPr>
          <p:cNvPr id="354" name="Google Shape;354;p43"/>
          <p:cNvSpPr/>
          <p:nvPr/>
        </p:nvSpPr>
        <p:spPr>
          <a:xfrm>
            <a:off x="5582034" y="365124"/>
            <a:ext cx="5604125" cy="1027976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인자 : y = f(x)에서 x / y = f(j) y = f(q) 임시 변수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꼭 없어도 됨, default로 값을 지정할 수도 있음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다음 시간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875925" y="1806895"/>
            <a:ext cx="105156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함수, 객체지향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분석 모듈 소개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(pandas, numpy, scikit-learn etc.)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1578300" y="4460025"/>
            <a:ext cx="903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https://docs.google.com/forms/d/e/1FAIpQLScatPz5yFjpdDRlzAYu480-fIXzLDLWZPRVcgqTzCUctA8Nvg/viewform?usp=sf_link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894A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0894A"/>
                </a:solidFill>
              </a:rPr>
              <a:t>간단! 30초면 하는 자기소개 작성하기</a:t>
            </a:r>
            <a:endParaRPr/>
          </a:p>
        </p:txBody>
      </p:sp>
      <p:pic>
        <p:nvPicPr>
          <p:cNvPr id="136" name="Google Shape;13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290" y="1443885"/>
            <a:ext cx="823257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시작하기 전에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 지난주에 무엇을 공부했을까요?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en-US" sz="3600"/>
              <a:t> </a:t>
            </a:r>
            <a:r>
              <a:rPr lang="en-US"/>
              <a:t>사용 환경? Colab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 ! + Linux 명령어들 (pwd, cd, ls, vi 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 파이썬 기초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: 파이썬의 변수, 자료형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String, List</a:t>
            </a:r>
            <a:r>
              <a:rPr lang="en-US" sz="3600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Google Colab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구글에 로그인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2-1.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en-US" sz="2400"/>
              <a:t> (Google Colab으로 검색해도 됨)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2-2. 본인 Google Drive – 새로 만들기 – 더보기 – Colaboratory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코드(code) → [ctrl + Enter]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텍스트(markdown)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런타임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노트 설정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02" y="640556"/>
            <a:ext cx="11391596" cy="557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2890377" y="13582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7128769" y="5033639"/>
            <a:ext cx="958788" cy="30184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Colab 사용 </a:t>
            </a:r>
            <a:r>
              <a:rPr lang="en-US" sz="2160"/>
              <a:t>: 구글이 가진 어떤 컴퓨터 자원을 빌려와서 쓰는 것</a:t>
            </a:r>
            <a:br>
              <a:rPr lang="en-US" sz="2160"/>
            </a:br>
            <a:r>
              <a:rPr lang="en-US" sz="2160"/>
              <a:t>12시간마다(경험적으로 더 자주) 메모리 초기화 = 변수, 업로드한 파일이 날아가요</a:t>
            </a:r>
            <a:endParaRPr sz="3959"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실행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[Ctrl+Enter] : 그 칸에서 실행되고 넘어가지 않음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[Shift+Enter] : 실행되면서 다음 칸으로 넘어감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[Alt+Enter] : 실행되면서 바로 다음 칸에 빈칸을 만들어줌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여러 라인을 한 셀에 써도 되지만 가장 마지막 라인만 보임 -&gt; print(a, b) 하면 a, b 둘 다 보임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런타임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최초 실행 시 우측 상단 [연결]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실행이 느릴 때 상단 메뉴 중 [런타임]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[런타임 다시 시작] or [모든 런타임 재설정] : 기존에 메모리에 있던 변수를 지움 / 모든 변수와 파일을 지움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변수(Variable)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메모리 상의 공간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[변수명] = [값]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del([변수명])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변수명 규칙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영문(대소문자 구분), 숫자, _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숫자로 시작 X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예약어(keyword), 함수, 모듈명 X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b="1" lang="en-US" sz="2590">
                <a:solidFill>
                  <a:srgbClr val="0000FF"/>
                </a:solidFill>
              </a:rPr>
              <a:t>&gt;&gt;&gt; import keyword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b="1" lang="en-US" sz="2590">
                <a:solidFill>
                  <a:srgbClr val="0000FF"/>
                </a:solidFill>
              </a:rPr>
              <a:t>&gt;&gt;&gt; keyword.kwlist</a:t>
            </a:r>
            <a:endParaRPr b="1" sz="2590">
              <a:solidFill>
                <a:srgbClr val="0000FF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344104" y="1825625"/>
            <a:ext cx="362869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정수(integer) int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-"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소수(float) float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-"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복소수, 8진수, 16진수</a:t>
            </a:r>
            <a:endParaRPr sz="23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-"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문자열(string) str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"a" , 'Hello World!'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-"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True, False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3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None</a:t>
            </a:r>
            <a:endParaRPr sz="23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