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(폴더 하위 항목 전부 삭제)</a:t>
            </a:r>
            <a:endParaRPr/>
          </a:p>
        </p:txBody>
      </p:sp>
      <p:sp>
        <p:nvSpPr>
          <p:cNvPr id="164" name="Google Shape;16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c.copy()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list(c)</a:t>
            </a:r>
            <a:endParaRPr/>
          </a:p>
        </p:txBody>
      </p:sp>
      <p:sp>
        <p:nvSpPr>
          <p:cNvPr id="247" name="Google Shape;24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4476084" y="6475254"/>
            <a:ext cx="32398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Copyright @ Gyeonghyun Lee. All right reserved.</a:t>
            </a:r>
            <a:endParaRPr b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forms/d/e/1FAIpQLScm46GXA3q6TvAG5g4o1_A9bYdpgw9D1VlBKwU4VD-IuM63SQ/viewform?usp=sf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otion.so/cbe8a517339a4ed992ba27f95e6ae9e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4508739" y="2083639"/>
            <a:ext cx="31917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Kaggle Korea 신촌 2019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507123" y="2787795"/>
            <a:ext cx="3191774" cy="707886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1회차</a:t>
            </a:r>
            <a:endParaRPr b="0" i="0" sz="4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b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349151" y="2392480"/>
            <a:ext cx="351095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초보자를 위한 기초 튜토리얼 섹션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145889" y="3726617"/>
            <a:ext cx="1905972" cy="422694"/>
          </a:xfrm>
          <a:prstGeom prst="rect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진행 이경현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Linux 명령어들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mkdir [폴더명] / rmdir [폴더명]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rm [파일명] / rm –r [폴더명]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vi / touch [파일명]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cat [파일명]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find / find [폴더명] / find [폴더명] –name "[파일명/확장자명]"  –perm [권한]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cp [파일명] [새로운 파일명] / cp [파일명] [경로]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mv [파일명] [경로]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68" name="Google Shape;168;p22"/>
          <p:cNvSpPr txBox="1"/>
          <p:nvPr/>
        </p:nvSpPr>
        <p:spPr>
          <a:xfrm>
            <a:off x="838200" y="5439975"/>
            <a:ext cx="40574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 : https://www.mireene.com/webimg/linux_tip1.htm</a:t>
            </a:r>
            <a:endParaRPr sz="120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Python 기초 : 개요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838200" y="15208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인터프리터 vs 컴파일러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동적타이핑 vs 정적타이핑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객체 지향(멀티 패러다임)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다양한 플랫폼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block (들여쓰기) : 1 tab or 4 space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주석 : #주석 / """가나다""" '''줄글로 길게 써도 상관이 없어요''' → [ctrl + /]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\(backslash) : 여러 라인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&gt;&gt;&gt;1 + \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변수(Variable)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메모리 상의 공간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[변수명] = [값]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None/>
            </a:pPr>
            <a:r>
              <a:rPr b="1" lang="en-US" sz="2590">
                <a:solidFill>
                  <a:srgbClr val="0000FF"/>
                </a:solidFill>
              </a:rPr>
              <a:t>&gt;&gt;&gt; del [변수명]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변수명 규칙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lang="en-US" sz="2590"/>
              <a:t>영문(대소문자 구분), 숫자, _(underbar)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lang="en-US" sz="2590"/>
              <a:t>숫자로 시작 X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lang="en-US" sz="2590"/>
              <a:t>예약어(keyword), 함수명, 모듈명 X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None/>
            </a:pPr>
            <a:r>
              <a:rPr b="1" lang="en-US" sz="2590">
                <a:solidFill>
                  <a:srgbClr val="0000FF"/>
                </a:solidFill>
              </a:rPr>
              <a:t>&gt;&gt;&gt; import keyword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None/>
            </a:pPr>
            <a:r>
              <a:rPr b="1" lang="en-US" sz="2590">
                <a:solidFill>
                  <a:srgbClr val="0000FF"/>
                </a:solidFill>
              </a:rPr>
              <a:t>&gt;&gt;&gt; keyword.kwlist</a:t>
            </a:r>
            <a:endParaRPr b="1" sz="259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변수(Variable)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-"/>
            </a:pPr>
            <a:r>
              <a:rPr lang="en-US" sz="1850"/>
              <a:t>정수(integer) int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0, -1, 33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-"/>
            </a:pPr>
            <a:r>
              <a:rPr lang="en-US" sz="1850"/>
              <a:t>소수(float) float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0.81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- 복소수, 8진수, 16진수</a:t>
            </a:r>
            <a:endParaRPr sz="1850"/>
          </a:p>
          <a:p>
            <a:pPr indent="-1111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sz="185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-"/>
            </a:pPr>
            <a:r>
              <a:rPr lang="en-US" sz="1850"/>
              <a:t>문자열(string) str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"a" , 'Hello World!'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-"/>
            </a:pPr>
            <a:r>
              <a:rPr lang="en-US" sz="1850"/>
              <a:t>Boolean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True(1), False(0)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- None</a:t>
            </a:r>
            <a:endParaRPr sz="18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자료형(data type)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838200" y="1825625"/>
            <a:ext cx="375482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리스트(list)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list0 = list()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list1 = []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list2 = [1,2,3]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list3 = [1,2,3,'a']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7170683" y="1825625"/>
            <a:ext cx="409903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튜플(tuple)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tuple0 = tuple()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tuple1 = 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tuple2 =  (4,5,6,'b')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자료형(data type)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838200" y="1825625"/>
            <a:ext cx="450105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딕셔너리(dictionary)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d0 = dict()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dict1 = {}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dict2 =  {'key':'value'}</a:t>
            </a:r>
            <a:endParaRPr b="1"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7170683" y="1825625"/>
            <a:ext cx="409903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집합(set)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set0 = {1,2,3}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set1 = {'a','b','b'}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연산자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1004455" y="1690688"/>
            <a:ext cx="243701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사칙연산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+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//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% cf. divmod(12,5)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** cf. pow(2,3)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</a:rPr>
              <a:t>&gt;&gt;&gt; a =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b="1" lang="en-US" sz="1800">
                <a:solidFill>
                  <a:srgbClr val="0000FF"/>
                </a:solidFill>
              </a:rPr>
              <a:t>&gt;&gt;&gt; a +=1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4481947" y="1690688"/>
            <a:ext cx="243701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=!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7619285" y="1690688"/>
            <a:ext cx="243701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논리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문자열(string)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838200" y="1845503"/>
            <a:ext cx="40816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a = "hello world"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print(a)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\n Enter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print("hello\nworld")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\t Tab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print("hello\tworld")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\ 줄바꿈</a:t>
            </a:r>
            <a:endParaRPr sz="22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print("hello \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world")</a:t>
            </a:r>
            <a:endParaRPr b="1" sz="22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\\ Backslash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print("hello\\world")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rgbClr val="0000FF"/>
              </a:solidFill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6551376" y="1690688"/>
            <a:ext cx="4331972" cy="217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b = 'welcome to python!'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a+b</a:t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a+' '+b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 = a[0]+a[1]+a[2]+b[11]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 +2222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 = '='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 * 30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문자열(string)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838200" y="1671844"/>
            <a:ext cx="353673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인덱싱 indexing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a[0]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a[5]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a[-1]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a[20]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len(a)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 = 'Today is sunny'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a[-5:] = 'windy'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716340" y="1690688"/>
            <a:ext cx="3536731" cy="217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슬라이싱 slicing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a[1:4]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a[:2]+a[2:]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a[3:len(a)]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a[-3:-1]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a[2:-1]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a[-2:-4]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문자열(string)</a:t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838200" y="1422331"/>
            <a:ext cx="10015330" cy="217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포맷팅 formatting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print('%s에는 %s를'%('봄','벚꽃좀비'))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month = 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print("%d월이다"%month)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print('%i%%의 확률로 비가 올 예정입니다.'%40)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pi = 3.141592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print('원주율은 %f이다'%pi)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print('원주율은 %.2f이다'%pi)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print('{}은 {}이다'.format('오늘','10일'))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print('{1}은 {0}이다'.format('오늘','10일'))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print('{today}은 {date} 이다'.format(today='오늘', date='10일'))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4903997" y="1265278"/>
            <a:ext cx="23980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5374257" y="1863306"/>
            <a:ext cx="1440611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4"/>
          <p:cNvSpPr txBox="1"/>
          <p:nvPr/>
        </p:nvSpPr>
        <p:spPr>
          <a:xfrm>
            <a:off x="4905613" y="1935283"/>
            <a:ext cx="23980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전체 개요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rot="10800000">
            <a:off x="7068057" y="2809713"/>
            <a:ext cx="211718" cy="194775"/>
          </a:xfrm>
          <a:prstGeom prst="triangle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 rot="10800000">
            <a:off x="9226327" y="2809713"/>
            <a:ext cx="211718" cy="194775"/>
          </a:xfrm>
          <a:prstGeom prst="triangle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015887" y="3230944"/>
            <a:ext cx="16695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1회차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181117" y="3230944"/>
            <a:ext cx="16695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2회차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341302" y="3230944"/>
            <a:ext cx="16695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3회차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97397" y="3230944"/>
            <a:ext cx="16695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4회차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015887" y="3615926"/>
            <a:ext cx="1792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Google Colaboratory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4181117" y="3615926"/>
            <a:ext cx="16695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Python 기초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자료형, 제어문,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6341302" y="3615926"/>
            <a:ext cx="16695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Python 기초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함수, 객체지향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8497397" y="3615926"/>
            <a:ext cx="16695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Titanic Tutorial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2138490" y="4083888"/>
            <a:ext cx="16695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Linux 기초 명령어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2077188" y="4330723"/>
            <a:ext cx="18648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Python 기초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개요, 변수, 자료형 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341302" y="4169924"/>
            <a:ext cx="16695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분석 모듈 소개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Pandas, Numpy,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Scikit-learn etc.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8497395" y="3936510"/>
            <a:ext cx="16695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Linux $ vi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 rot="10800000">
            <a:off x="2744557" y="2809383"/>
            <a:ext cx="211718" cy="19477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 rot="10800000">
            <a:off x="4902827" y="2809383"/>
            <a:ext cx="211718" cy="194775"/>
          </a:xfrm>
          <a:prstGeom prst="triangle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문자열(String)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927652" y="1690688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/>
              <a:t>split()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s0 = 'Do you like coffee?'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s0.split()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'final.ppt'.split('.')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b="1"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/>
              <a:t>strip()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s1 = '	apple	juice11	'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s1.strip()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s1.rstrip()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s1.lstrip()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s1 = s1.strip()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rgbClr val="0000FF"/>
              </a:solidFill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6506817" y="1690688"/>
            <a:ext cx="6096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s1.find('e')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s1.find(1)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s1.rfind('e')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s1.find('x')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s1.index('o')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'hello' in s1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문자열(String)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838200" y="1825625"/>
            <a:ext cx="458605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replace()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name = 'file1.wav'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name.replace('wav','mp3)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name.replace('.',',')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join()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hangul = '가나다라마바사'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','.join(hangul)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&gt;&gt;&gt; ','.join(['a', 'b', 'c', 'd'])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sp>
        <p:nvSpPr>
          <p:cNvPr id="243" name="Google Shape;243;p33"/>
          <p:cNvSpPr txBox="1"/>
          <p:nvPr/>
        </p:nvSpPr>
        <p:spPr>
          <a:xfrm>
            <a:off x="5908829" y="1825625"/>
            <a:ext cx="458605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count()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Font typeface="Arial"/>
              <a:buNone/>
            </a:pPr>
            <a:r>
              <a:rPr b="1" lang="en-US" sz="222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s2 = 'Happy holiday'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Font typeface="Arial"/>
              <a:buNone/>
            </a:pPr>
            <a:r>
              <a:rPr b="1" lang="en-US" sz="222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s2.count('p')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Font typeface="Arial"/>
              <a:buNone/>
            </a:pPr>
            <a:r>
              <a:rPr b="1" lang="en-US" sz="222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s2.count('h')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Font typeface="Arial"/>
              <a:buNone/>
            </a:pPr>
            <a:r>
              <a:rPr b="1" lang="en-US" sz="222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s2.count('H')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sz="222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len()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Font typeface="Arial"/>
              <a:buNone/>
            </a:pPr>
            <a:r>
              <a:rPr b="1" lang="en-US" sz="222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len(s2)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sz="222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upper(), lower()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Font typeface="Arial"/>
              <a:buNone/>
            </a:pPr>
            <a:r>
              <a:rPr b="1" lang="en-US" sz="222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s2.upper()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Font typeface="Arial"/>
              <a:buNone/>
            </a:pPr>
            <a:r>
              <a:rPr b="1" lang="en-US" sz="222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s2.lower()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sz="222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리스트(list) : 순서O, 수정O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838200" y="1825625"/>
            <a:ext cx="42277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a = [1,2,3]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b = [4,5,6]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a+b</a:t>
            </a:r>
            <a:endParaRPr b="1"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b="1"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c = list('Hello')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b="1"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d = [a,b]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d[0][1]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1 in 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[1,2,3] in 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</a:rPr>
              <a:t>&gt;&gt;&gt; a in 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solidFill>
                <a:srgbClr val="0000FF"/>
              </a:solidFill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4355739" y="1631054"/>
            <a:ext cx="30979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인덱싱 indexing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c[0]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c[-1]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c[10]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len(c)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e = [1,3,5,7,9]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e[2] = 55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e[6] = 55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7971411" y="1631053"/>
            <a:ext cx="3536731" cy="217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슬라이싱 slicing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c[1:4]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c[:2]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c[2:]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c[:2]+c[2:] ==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c1 = c[:]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c1 ==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c[-3:-1]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c[2:-1]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c[-1:-3]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리스트(list)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838200" y="1690688"/>
            <a:ext cx="47667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리스트명[시작:끝:step]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a = list(range(1,20))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a[3:8:2]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a[::-2]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6202017" y="1581357"/>
            <a:ext cx="60960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a.append('number')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a.append(200,300)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a.append([200,300])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a.extend([500,600])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 += [700,800]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a.insert(0,500)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리스트(list)</a:t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6414052" y="1690688"/>
            <a:ext cx="566199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sort()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b = [99,8,27,34,1]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sorted(b)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b.sort()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c = ['E','X','c','k','a','W','z']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c.sort(key=str.lower)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reverse()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b.reverse()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838200" y="1690688"/>
            <a:ext cx="47667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a.remove('3')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a.pop()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a.pop(0)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clear()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a.clear()</a:t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튜플(tuple) : 순서O, 수정X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t0 = (0,4,6,2,8)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t0.append(10)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t0.pop()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t0.sort()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- 인덱싱, 슬라이싱 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- + * len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딕셔너리(dictionary) : 순서X, 수정O</a:t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838200" y="1825625"/>
            <a:ext cx="42506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 = {'mean':60, 'sd':3}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d0['mean']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d0['mean'] = 62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d0['max'] = 107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d0['mean'] = 15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del d0['sd']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d0.items()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d0.keys()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d0.values()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&gt;&gt;&gt;d0.clear()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/>
          </a:p>
        </p:txBody>
      </p:sp>
      <p:sp>
        <p:nvSpPr>
          <p:cNvPr id="279" name="Google Shape;279;p38"/>
          <p:cNvSpPr txBox="1"/>
          <p:nvPr/>
        </p:nvSpPr>
        <p:spPr>
          <a:xfrm>
            <a:off x="5227982" y="1825625"/>
            <a:ext cx="6480313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d1 = {'i1':[200,200,3],'i2':[150,150,3]}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'i1' in d1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집합(set) : 순서X, 중복X</a:t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838200" y="1825625"/>
            <a:ext cx="54779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80"/>
              <a:buNone/>
            </a:pPr>
            <a:r>
              <a:rPr b="1" lang="en-US" sz="2380">
                <a:solidFill>
                  <a:srgbClr val="0000FF"/>
                </a:solidFill>
              </a:rPr>
              <a:t>&gt;&gt;&gt; set0 = {1,2,3,4,5}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None/>
            </a:pPr>
            <a:r>
              <a:rPr b="1" lang="en-US" sz="2380">
                <a:solidFill>
                  <a:srgbClr val="0000FF"/>
                </a:solidFill>
              </a:rPr>
              <a:t>&gt;&gt;&gt; set1 = set(list(range(0,10,2)))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b="1" sz="238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None/>
            </a:pPr>
            <a:r>
              <a:rPr b="1" lang="en-US" sz="2380">
                <a:solidFill>
                  <a:srgbClr val="0000FF"/>
                </a:solidFill>
              </a:rPr>
              <a:t>&gt;&gt;&gt; set0 &amp; set1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None/>
            </a:pPr>
            <a:r>
              <a:rPr b="1" lang="en-US" sz="2380">
                <a:solidFill>
                  <a:srgbClr val="0000FF"/>
                </a:solidFill>
              </a:rPr>
              <a:t>&gt;&gt;&gt; set0.intersection(set1)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b="1" sz="238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None/>
            </a:pPr>
            <a:r>
              <a:rPr b="1" lang="en-US" sz="2380">
                <a:solidFill>
                  <a:srgbClr val="0000FF"/>
                </a:solidFill>
              </a:rPr>
              <a:t>&gt;&gt;&gt; set0 | set1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None/>
            </a:pPr>
            <a:r>
              <a:rPr b="1" lang="en-US" sz="2380">
                <a:solidFill>
                  <a:srgbClr val="0000FF"/>
                </a:solidFill>
              </a:rPr>
              <a:t>&gt;&gt;&gt; set0.union(set1)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b="1" sz="238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None/>
            </a:pPr>
            <a:r>
              <a:rPr b="1" lang="en-US" sz="2380">
                <a:solidFill>
                  <a:srgbClr val="0000FF"/>
                </a:solidFill>
              </a:rPr>
              <a:t>&gt;&gt;&gt; set1 – set2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380"/>
              <a:buNone/>
            </a:pPr>
            <a:r>
              <a:rPr b="1" lang="en-US" sz="2380">
                <a:solidFill>
                  <a:srgbClr val="0000FF"/>
                </a:solidFill>
              </a:rPr>
              <a:t>&gt;&gt;&gt; set0.difference(set1)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  <p:sp>
        <p:nvSpPr>
          <p:cNvPr id="286" name="Google Shape;286;p39"/>
          <p:cNvSpPr txBox="1"/>
          <p:nvPr/>
        </p:nvSpPr>
        <p:spPr>
          <a:xfrm>
            <a:off x="6570133" y="1825625"/>
            <a:ext cx="500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set1.add(100)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set1.update([300,400])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set1.remove(100)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자료형 변환</a:t>
            </a:r>
            <a:endParaRPr/>
          </a:p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838200" y="1825625"/>
            <a:ext cx="5811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list1 = [1,2,3,4,5]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tuple1 = (100,200,300)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dict1 = {'a':1,'b':2,'c':3}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</a:rPr>
              <a:t>&gt;&gt;&gt; set1 = {1000,2000,3000}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6570133" y="1825625"/>
            <a:ext cx="500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40"/>
              <a:buFont typeface="Arial"/>
              <a:buNone/>
            </a:pPr>
            <a:r>
              <a:rPr b="1" lang="en-US" sz="154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list(tuple1)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540"/>
              <a:buFont typeface="Arial"/>
              <a:buNone/>
            </a:pPr>
            <a:r>
              <a:rPr b="1" lang="en-US" sz="154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list(dict1)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540"/>
              <a:buFont typeface="Arial"/>
              <a:buNone/>
            </a:pPr>
            <a:r>
              <a:rPr b="1" lang="en-US" sz="154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list(set1)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b="1" sz="154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540"/>
              <a:buFont typeface="Arial"/>
              <a:buNone/>
            </a:pPr>
            <a:r>
              <a:rPr b="1" lang="en-US" sz="154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tuple(list1)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540"/>
              <a:buFont typeface="Arial"/>
              <a:buNone/>
            </a:pPr>
            <a:r>
              <a:rPr b="1" lang="en-US" sz="154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tuple(dict1)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540"/>
              <a:buFont typeface="Arial"/>
              <a:buNone/>
            </a:pPr>
            <a:r>
              <a:rPr b="1" lang="en-US" sz="154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tuple(set1)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b="1" sz="154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540"/>
              <a:buFont typeface="Arial"/>
              <a:buNone/>
            </a:pPr>
            <a:r>
              <a:rPr b="1" lang="en-US" sz="154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dict(list1)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540"/>
              <a:buFont typeface="Arial"/>
              <a:buNone/>
            </a:pPr>
            <a:r>
              <a:rPr b="1" lang="en-US" sz="154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dict(tuple1)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540"/>
              <a:buFont typeface="Arial"/>
              <a:buNone/>
            </a:pPr>
            <a:r>
              <a:rPr b="1" lang="en-US" sz="154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dict(set1)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b="1" sz="154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540"/>
              <a:buFont typeface="Arial"/>
              <a:buNone/>
            </a:pPr>
            <a:r>
              <a:rPr b="1" lang="en-US" sz="154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set(list1)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540"/>
              <a:buFont typeface="Arial"/>
              <a:buNone/>
            </a:pPr>
            <a:r>
              <a:rPr b="1" lang="en-US" sz="154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set(tuple1)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540"/>
              <a:buFont typeface="Arial"/>
              <a:buNone/>
            </a:pPr>
            <a:r>
              <a:rPr b="1" lang="en-US" sz="154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&gt;&gt;&gt; set(dict1)</a:t>
            </a:r>
            <a:endParaRPr sz="154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b="1" sz="154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b="1"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다음시간</a:t>
            </a:r>
            <a:endParaRPr/>
          </a:p>
        </p:txBody>
      </p:sp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1030356" y="1690688"/>
            <a:ext cx="537044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Python 자료형 이어서(list ~)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제어문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함수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2096750" y="4187675"/>
            <a:ext cx="856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https://docs.google.com/forms/d/e/1FAIpQLScm46GXA3q6TvAG5g4o1_A9bYdpgw9D1VlBKwU4VD-IuM63SQ/viewform?usp=sf_link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Notion : 발표자료 공유 및 스터디 관리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가입하기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카톡에 이메일을 올리시면 초대해드립니다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https://www.notion.so/cbe8a517339a4ed992ba27f95e6ae9e5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'멤버들'에 본인 정보 추가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달력에 참여 여부 표시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시작하기 전에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-"/>
            </a:pPr>
            <a:r>
              <a:rPr lang="en-US" sz="3600"/>
              <a:t>코딩 언어를 배워 봤다?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-"/>
            </a:pPr>
            <a:r>
              <a:rPr lang="en-US" sz="3600"/>
              <a:t>분석을 해 봤다?(경영, 사회과학, 통계.. 무엇이든??)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- 프로그래밍을 해 봤다?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★★★ 모르면 꼭 질문을 하세요! ★★★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Google Colab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구글에 로그인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2-1.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https://colab.research.google.com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(Google Colab으로 검색해도 됨)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2-2. 본인 Google Drive – 새로 만들기 – 더보기 – Colaboratory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코드(code) → [ctrl + Enter]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텍스트(markdown)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런타임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노트 설정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202" y="640556"/>
            <a:ext cx="11391596" cy="5576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12890377" y="135828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7128769" y="5033639"/>
            <a:ext cx="958788" cy="30184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Colab 사용 </a:t>
            </a:r>
            <a:r>
              <a:rPr lang="en-US" sz="2160"/>
              <a:t>: 구글이 가진 어떤 컴퓨터 자원을 빌려와서 쓰는 것</a:t>
            </a:r>
            <a:br>
              <a:rPr lang="en-US" sz="2160"/>
            </a:br>
            <a:r>
              <a:rPr lang="en-US" sz="2160"/>
              <a:t>12시간마다(경험적으로 더 자주) 메모리 초기화 = 변수, 업로드한 파일이 날아가요</a:t>
            </a:r>
            <a:endParaRPr sz="3959"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실행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[Ctrl+Enter] : 그 칸에서 실행되고 넘어가지 않음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[Shift+Enter] : 실행되면서 다음 칸으로 넘어감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[Alt+Enter] : 실행되면서 바로 다음 칸에 빈칸을 만들어줌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여러 라인을 한 셀에 써도 되지만 가장 마지막 라인만 보임 -&gt; print(a, b) 하면 a, b 둘 다 보임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런타임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최초 실행 시 우측 상단 [연결]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실행이 느릴 때 상단 메뉴 중 [런타임]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/>
              <a:t>[런타임 다시 시작] or [모든 런타임 재설정] : 기존에 메모리에 있던 변수를 지움 / 모든 변수와 파일을 지움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 Colab → !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우분투 버전 확인 </a:t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! grep . /etc/*-release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파이썬 버전 확인</a:t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! python –version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file upload 하기</a:t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from google.colab import files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files.upload()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gdrive mount 하기</a:t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from google.colab import drive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70"/>
              <a:buNone/>
            </a:pPr>
            <a:r>
              <a:rPr b="1" lang="en-US" sz="2170">
                <a:solidFill>
                  <a:srgbClr val="0000FF"/>
                </a:solidFill>
              </a:rPr>
              <a:t>&gt;&gt;&gt; drive.mount('/content/gdrive')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Linux 명령어들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pwd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ls / ls –al / ls –R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chmod [권한] [파일명]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r : read 4 / w : write 2 / x : execute 1 / - : nothing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User 100 / Group 10 / Other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ex) 777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sudo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cd [폴더명] / cd .. / cd ~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