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48" r:id="rId2"/>
  </p:sldMasterIdLst>
  <p:notesMasterIdLst>
    <p:notesMasterId r:id="rId17"/>
  </p:notesMasterIdLst>
  <p:handoutMasterIdLst>
    <p:handoutMasterId r:id="rId18"/>
  </p:handoutMasterIdLst>
  <p:sldIdLst>
    <p:sldId id="261" r:id="rId3"/>
    <p:sldId id="362" r:id="rId4"/>
    <p:sldId id="363" r:id="rId5"/>
    <p:sldId id="381" r:id="rId6"/>
    <p:sldId id="365" r:id="rId7"/>
    <p:sldId id="374" r:id="rId8"/>
    <p:sldId id="370" r:id="rId9"/>
    <p:sldId id="400" r:id="rId10"/>
    <p:sldId id="388" r:id="rId11"/>
    <p:sldId id="393" r:id="rId12"/>
    <p:sldId id="399" r:id="rId13"/>
    <p:sldId id="389" r:id="rId14"/>
    <p:sldId id="392" r:id="rId15"/>
    <p:sldId id="376" r:id="rId16"/>
  </p:sldIdLst>
  <p:sldSz cx="10693400" cy="7561263"/>
  <p:notesSz cx="6811963" cy="9942513"/>
  <p:defaultTextStyle>
    <a:defPPr>
      <a:defRPr lang="de-DE"/>
    </a:defPPr>
    <a:lvl1pPr algn="ctr" rtl="0" fontAlgn="base">
      <a:lnSpc>
        <a:spcPct val="120000"/>
      </a:lnSpc>
      <a:spcBef>
        <a:spcPct val="0"/>
      </a:spcBef>
      <a:spcAft>
        <a:spcPct val="0"/>
      </a:spcAft>
      <a:buFont typeface="Wingdings 3" pitchFamily="18" charset="2"/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lnSpc>
        <a:spcPct val="120000"/>
      </a:lnSpc>
      <a:spcBef>
        <a:spcPct val="0"/>
      </a:spcBef>
      <a:spcAft>
        <a:spcPct val="0"/>
      </a:spcAft>
      <a:buFont typeface="Wingdings 3" pitchFamily="18" charset="2"/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lnSpc>
        <a:spcPct val="120000"/>
      </a:lnSpc>
      <a:spcBef>
        <a:spcPct val="0"/>
      </a:spcBef>
      <a:spcAft>
        <a:spcPct val="0"/>
      </a:spcAft>
      <a:buFont typeface="Wingdings 3" pitchFamily="18" charset="2"/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lnSpc>
        <a:spcPct val="120000"/>
      </a:lnSpc>
      <a:spcBef>
        <a:spcPct val="0"/>
      </a:spcBef>
      <a:spcAft>
        <a:spcPct val="0"/>
      </a:spcAft>
      <a:buFont typeface="Wingdings 3" pitchFamily="18" charset="2"/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lnSpc>
        <a:spcPct val="120000"/>
      </a:lnSpc>
      <a:spcBef>
        <a:spcPct val="0"/>
      </a:spcBef>
      <a:spcAft>
        <a:spcPct val="0"/>
      </a:spcAft>
      <a:buFont typeface="Wingdings 3" pitchFamily="18" charset="2"/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i="1"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FF"/>
    <a:srgbClr val="FF9D5B"/>
    <a:srgbClr val="F8F8F8"/>
    <a:srgbClr val="EAEAEA"/>
    <a:srgbClr val="339933"/>
    <a:srgbClr val="00CC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2" autoAdjust="0"/>
    <p:restoredTop sz="69748" autoAdjust="0"/>
  </p:normalViewPr>
  <p:slideViewPr>
    <p:cSldViewPr>
      <p:cViewPr varScale="1">
        <p:scale>
          <a:sx n="60" d="100"/>
          <a:sy n="60" d="100"/>
        </p:scale>
        <p:origin x="1470" y="66"/>
      </p:cViewPr>
      <p:guideLst>
        <p:guide orient="horz" pos="2381"/>
        <p:guide pos="3368"/>
      </p:guideLst>
    </p:cSldViewPr>
  </p:slideViewPr>
  <p:outlineViewPr>
    <p:cViewPr>
      <p:scale>
        <a:sx n="33" d="100"/>
        <a:sy n="33" d="100"/>
      </p:scale>
      <p:origin x="0" y="9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32"/>
    </p:cViewPr>
  </p:sorterViewPr>
  <p:notesViewPr>
    <p:cSldViewPr>
      <p:cViewPr varScale="1">
        <p:scale>
          <a:sx n="70" d="100"/>
          <a:sy n="70" d="100"/>
        </p:scale>
        <p:origin x="-3456" y="-96"/>
      </p:cViewPr>
      <p:guideLst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334" tIns="44166" rIns="88334" bIns="44166" numCol="1" anchor="t" anchorCtr="0" compatLnSpc="1">
            <a:prstTxWarp prst="textNoShape">
              <a:avLst/>
            </a:prstTxWarp>
          </a:bodyPr>
          <a:lstStyle>
            <a:lvl1pPr algn="l" defTabSz="884238">
              <a:lnSpc>
                <a:spcPct val="100000"/>
              </a:lnSpc>
              <a:buFontTx/>
              <a:buNone/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52750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334" tIns="44166" rIns="88334" bIns="44166" numCol="1" anchor="t" anchorCtr="0" compatLnSpc="1">
            <a:prstTxWarp prst="textNoShape">
              <a:avLst/>
            </a:prstTxWarp>
          </a:bodyPr>
          <a:lstStyle>
            <a:lvl1pPr algn="r" defTabSz="884238">
              <a:lnSpc>
                <a:spcPct val="100000"/>
              </a:lnSpc>
              <a:buFontTx/>
              <a:buNone/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334" tIns="44166" rIns="88334" bIns="44166" numCol="1" anchor="b" anchorCtr="0" compatLnSpc="1">
            <a:prstTxWarp prst="textNoShape">
              <a:avLst/>
            </a:prstTxWarp>
          </a:bodyPr>
          <a:lstStyle>
            <a:lvl1pPr algn="l" defTabSz="884238">
              <a:lnSpc>
                <a:spcPct val="100000"/>
              </a:lnSpc>
              <a:buFontTx/>
              <a:buNone/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4038"/>
            <a:ext cx="2952750" cy="4968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8334" tIns="44166" rIns="88334" bIns="44166" numCol="1" anchor="b" anchorCtr="0" compatLnSpc="1">
            <a:prstTxWarp prst="textNoShape">
              <a:avLst/>
            </a:prstTxWarp>
          </a:bodyPr>
          <a:lstStyle>
            <a:lvl1pPr algn="r" defTabSz="884238">
              <a:lnSpc>
                <a:spcPct val="100000"/>
              </a:lnSpc>
              <a:buFontTx/>
              <a:buNone/>
              <a:defRPr sz="1200" i="0" u="none"/>
            </a:lvl1pPr>
          </a:lstStyle>
          <a:p>
            <a:pPr>
              <a:defRPr/>
            </a:pPr>
            <a:fld id="{2D3BC62F-B1EC-48C7-B660-7523F970B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8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684" tIns="47842" rIns="95684" bIns="47842" numCol="1" anchor="t" anchorCtr="0" compatLnSpc="1">
            <a:prstTxWarp prst="textNoShape">
              <a:avLst/>
            </a:prstTxWarp>
          </a:bodyPr>
          <a:lstStyle>
            <a:lvl1pPr algn="l" defTabSz="957263">
              <a:lnSpc>
                <a:spcPct val="100000"/>
              </a:lnSpc>
              <a:buFontTx/>
              <a:buNone/>
              <a:defRPr sz="1300" i="0" u="none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2750" cy="4968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684" tIns="47842" rIns="95684" bIns="47842" numCol="1" anchor="t" anchorCtr="0" compatLnSpc="1">
            <a:prstTxWarp prst="textNoShape">
              <a:avLst/>
            </a:prstTxWarp>
          </a:bodyPr>
          <a:lstStyle>
            <a:lvl1pPr algn="r" defTabSz="957263">
              <a:lnSpc>
                <a:spcPct val="100000"/>
              </a:lnSpc>
              <a:buFontTx/>
              <a:buNone/>
              <a:defRPr sz="1300" i="0" u="none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9938" y="746125"/>
            <a:ext cx="52720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9887" cy="4473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684" tIns="47842" rIns="95684" bIns="478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684" tIns="47842" rIns="95684" bIns="47842" numCol="1" anchor="b" anchorCtr="0" compatLnSpc="1">
            <a:prstTxWarp prst="textNoShape">
              <a:avLst/>
            </a:prstTxWarp>
          </a:bodyPr>
          <a:lstStyle>
            <a:lvl1pPr algn="l" defTabSz="957263">
              <a:lnSpc>
                <a:spcPct val="100000"/>
              </a:lnSpc>
              <a:buFontTx/>
              <a:buNone/>
              <a:defRPr sz="1300" i="0" u="none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4038"/>
            <a:ext cx="2952750" cy="4968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5684" tIns="47842" rIns="95684" bIns="47842" numCol="1" anchor="b" anchorCtr="0" compatLnSpc="1">
            <a:prstTxWarp prst="textNoShape">
              <a:avLst/>
            </a:prstTxWarp>
          </a:bodyPr>
          <a:lstStyle>
            <a:lvl1pPr algn="r" defTabSz="957263">
              <a:lnSpc>
                <a:spcPct val="100000"/>
              </a:lnSpc>
              <a:buFontTx/>
              <a:buNone/>
              <a:defRPr sz="1300" i="0" u="none"/>
            </a:lvl1pPr>
          </a:lstStyle>
          <a:p>
            <a:pPr>
              <a:defRPr/>
            </a:pPr>
            <a:fld id="{7298556E-34A8-4C89-928C-C44CFAE91F0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347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850C29-8A19-4539-A238-662EF371494B}" type="slidenum">
              <a:rPr lang="de-DE" sz="1300" i="0" u="none" smtClean="0"/>
              <a:pPr eaLnBrk="1" hangingPunct="1"/>
              <a:t>1</a:t>
            </a:fld>
            <a:endParaRPr lang="de-DE" sz="1300" i="0" u="none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1525" y="746125"/>
            <a:ext cx="5272088" cy="372745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427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B8CE8C-FE07-45AE-B0F5-C2FA4B625204}" type="slidenum">
              <a:rPr lang="de-DE" sz="1300" i="0" u="none" smtClean="0"/>
              <a:pPr eaLnBrk="1" hangingPunct="1"/>
              <a:t>2</a:t>
            </a:fld>
            <a:endParaRPr lang="de-DE" sz="1300" i="0" u="none" smtClean="0"/>
          </a:p>
        </p:txBody>
      </p:sp>
    </p:spTree>
    <p:extLst>
      <p:ext uri="{BB962C8B-B14F-4D97-AF65-F5344CB8AC3E}">
        <p14:creationId xmlns:p14="http://schemas.microsoft.com/office/powerpoint/2010/main" val="361869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556E-34A8-4C89-928C-C44CFAE91F01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6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8556E-34A8-4C89-928C-C44CFAE91F01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6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:\e2pc\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t="10713" r="11446" b="14894"/>
          <a:stretch>
            <a:fillRect/>
          </a:stretch>
        </p:blipFill>
        <p:spPr bwMode="auto">
          <a:xfrm>
            <a:off x="8586788" y="6372225"/>
            <a:ext cx="202088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coursesindia.com/wp-content/uploads/2012/11/vit2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75" y="6443663"/>
            <a:ext cx="70643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306388" y="539750"/>
            <a:ext cx="10058400" cy="93663"/>
            <a:chOff x="450156" y="1141735"/>
            <a:chExt cx="10058400" cy="92705"/>
          </a:xfrm>
        </p:grpSpPr>
        <p:sp>
          <p:nvSpPr>
            <p:cNvPr id="7" name="Line 7"/>
            <p:cNvSpPr>
              <a:spLocks noChangeShapeType="1"/>
            </p:cNvSpPr>
            <p:nvPr userDrawn="1"/>
          </p:nvSpPr>
          <p:spPr bwMode="gray">
            <a:xfrm flipH="1">
              <a:off x="450156" y="1177875"/>
              <a:ext cx="10058400" cy="0"/>
            </a:xfrm>
            <a:prstGeom prst="lin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" name="Picture 7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234381" y="1143307"/>
              <a:ext cx="92075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9" name="Picture 8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370906" y="1143307"/>
              <a:ext cx="92075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0" name="Picture 9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509018" y="1143307"/>
              <a:ext cx="90488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1" name="Picture 10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645543" y="1143307"/>
              <a:ext cx="92075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2" name="Picture 11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783656" y="1143307"/>
              <a:ext cx="90487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3" name="Picture 12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920181" y="1141735"/>
              <a:ext cx="90487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4" name="Picture 13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056706" y="1141735"/>
              <a:ext cx="92075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5" name="Picture 14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193231" y="1141735"/>
              <a:ext cx="92075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6" name="Picture 15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331343" y="1141735"/>
              <a:ext cx="90488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7" name="Picture 16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467868" y="1141735"/>
              <a:ext cx="92075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8" name="Picture 17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604393" y="1143307"/>
              <a:ext cx="90488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9" name="Picture 18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740918" y="1143307"/>
              <a:ext cx="92075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20" name="Picture 19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879031" y="1143307"/>
              <a:ext cx="90487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21" name="Picture 20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015556" y="1143307"/>
              <a:ext cx="92075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22" name="Picture 21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152081" y="1143307"/>
              <a:ext cx="92075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23" name="Picture 22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288606" y="1141735"/>
              <a:ext cx="92075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24" name="Picture 23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426718" y="1141735"/>
              <a:ext cx="90488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25" name="Picture 24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563243" y="1141735"/>
              <a:ext cx="92075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26" name="Picture 25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701356" y="1141735"/>
              <a:ext cx="90487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27" name="Picture 26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837881" y="1141735"/>
              <a:ext cx="92075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28" name="Picture 27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972818" y="1143307"/>
              <a:ext cx="90488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29" name="Picture 28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4109343" y="1143307"/>
              <a:ext cx="92075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30" name="Picture 29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4245868" y="1143307"/>
              <a:ext cx="92075" cy="91133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196" y="900311"/>
            <a:ext cx="9577064" cy="1800200"/>
          </a:xfrm>
        </p:spPr>
        <p:txBody>
          <a:bodyPr/>
          <a:lstStyle>
            <a:lvl1pPr>
              <a:defRPr sz="3500" b="1" baseline="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188" y="3276575"/>
            <a:ext cx="9649072" cy="432048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372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dirty="0" smtClean="0"/>
            </a:lvl1pPr>
          </a:lstStyle>
          <a:p>
            <a:pPr algn="l">
              <a:defRPr/>
            </a:pPr>
            <a:r>
              <a:rPr lang="en-US" smtClean="0"/>
              <a:t>SMBS, VIT UNIVERSITY       DATE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E1ACD-26E3-4448-A9A5-241F1BF4BA9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504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SMBS, VIT UNIVERSITY       DATE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74AF9-54B2-4954-A529-1353457F458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23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Documents and Settings\admin\Desktop\vit_studenthandboo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6" b="15659"/>
          <a:stretch>
            <a:fillRect/>
          </a:stretch>
        </p:blipFill>
        <p:spPr bwMode="auto">
          <a:xfrm>
            <a:off x="0" y="3779838"/>
            <a:ext cx="10693400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5313" y="107950"/>
            <a:ext cx="6767512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 to edit</a:t>
            </a:r>
          </a:p>
        </p:txBody>
      </p:sp>
      <p:pic>
        <p:nvPicPr>
          <p:cNvPr id="1028" name="Picture 8" descr="http://www.vit.ac.in/images/menu_01_hl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81"/>
          <a:stretch>
            <a:fillRect/>
          </a:stretch>
        </p:blipFill>
        <p:spPr bwMode="auto">
          <a:xfrm>
            <a:off x="0" y="0"/>
            <a:ext cx="306388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306388" y="3636963"/>
            <a:ext cx="10387012" cy="2592387"/>
          </a:xfrm>
          <a:prstGeom prst="rect">
            <a:avLst/>
          </a:prstGeom>
          <a:solidFill>
            <a:schemeClr val="tx2">
              <a:lumMod val="65000"/>
              <a:lumOff val="35000"/>
              <a:alpha val="7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defTabSz="1042988">
              <a:defRPr/>
            </a:pPr>
            <a:endParaRPr lang="en-US" i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306388" cy="6229350"/>
          </a:xfrm>
          <a:prstGeom prst="rect">
            <a:avLst/>
          </a:prstGeom>
          <a:solidFill>
            <a:schemeClr val="tx2">
              <a:lumMod val="65000"/>
              <a:lumOff val="35000"/>
              <a:alpha val="7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defTabSz="1042988">
              <a:defRPr/>
            </a:pPr>
            <a:endParaRPr lang="en-US" i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SMBS, VIT UNIVERSITY       DATE 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B.Tech. Mechanical Engineering /B.Tech. Production Engineering /B.Tech. Mechanical with Specialization in Energy Engineering – Second Review Presentation - SMEC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BABC-781E-4FEF-95B0-3232073FDFC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042988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2pPr>
      <a:lvl3pPr algn="l" defTabSz="1042988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3pPr>
      <a:lvl4pPr algn="l" defTabSz="1042988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4pPr>
      <a:lvl5pPr algn="l" defTabSz="1042988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•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444500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2pPr>
      <a:lvl3pPr marL="895350" indent="-447675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3pPr>
      <a:lvl4pPr marL="1344613" indent="-447675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4pPr>
      <a:lvl5pPr marL="1793875" indent="-447675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5pPr>
      <a:lvl6pPr marL="2251075" indent="-447675" algn="l" defTabSz="1042988" rtl="0" fontAlgn="base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6pPr>
      <a:lvl7pPr marL="2708275" indent="-447675" algn="l" defTabSz="1042988" rtl="0" fontAlgn="base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7pPr>
      <a:lvl8pPr marL="3165475" indent="-447675" algn="l" defTabSz="1042988" rtl="0" fontAlgn="base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8pPr>
      <a:lvl9pPr marL="3622675" indent="-447675" algn="l" defTabSz="1042988" rtl="0" fontAlgn="base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43013" y="395288"/>
            <a:ext cx="6767512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243013" y="1484313"/>
            <a:ext cx="903605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</a:t>
            </a:r>
          </a:p>
          <a:p>
            <a:pPr lvl="1"/>
            <a:r>
              <a:rPr lang="de-DE" dirty="0" smtClean="0"/>
              <a:t>second</a:t>
            </a:r>
          </a:p>
          <a:p>
            <a:pPr lvl="2"/>
            <a:r>
              <a:rPr lang="de-DE" dirty="0" smtClean="0"/>
              <a:t>third</a:t>
            </a:r>
          </a:p>
          <a:p>
            <a:pPr lvl="3"/>
            <a:r>
              <a:rPr lang="de-DE" dirty="0" smtClean="0"/>
              <a:t>fourth</a:t>
            </a:r>
          </a:p>
          <a:p>
            <a:pPr lvl="4"/>
            <a:r>
              <a:rPr lang="de-DE" dirty="0" smtClean="0"/>
              <a:t>fifth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243013" y="7050088"/>
            <a:ext cx="81359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000" b="1" i="0" u="none"/>
            </a:lvl1pPr>
          </a:lstStyle>
          <a:p>
            <a:pPr algn="l">
              <a:defRPr/>
            </a:pPr>
            <a:r>
              <a:rPr lang="en-US" smtClean="0"/>
              <a:t>SMBS, VIT UNIVERSITY       DATE 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523413" y="7050088"/>
            <a:ext cx="755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000" i="0" u="none"/>
            </a:lvl1pPr>
          </a:lstStyle>
          <a:p>
            <a:pPr>
              <a:defRPr/>
            </a:pPr>
            <a:fld id="{9812B468-1521-4425-8B6F-7B8C901833B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057" name="Line 14"/>
          <p:cNvSpPr>
            <a:spLocks noChangeShapeType="1"/>
          </p:cNvSpPr>
          <p:nvPr/>
        </p:nvSpPr>
        <p:spPr bwMode="gray">
          <a:xfrm flipH="1">
            <a:off x="450850" y="7237413"/>
            <a:ext cx="9863138" cy="0"/>
          </a:xfrm>
          <a:prstGeom prst="line">
            <a:avLst/>
          </a:prstGeom>
          <a:noFill/>
          <a:ln w="3175">
            <a:solidFill>
              <a:srgbClr val="00A2E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Line 7"/>
          <p:cNvSpPr>
            <a:spLocks noChangeShapeType="1"/>
          </p:cNvSpPr>
          <p:nvPr userDrawn="1"/>
        </p:nvSpPr>
        <p:spPr bwMode="gray">
          <a:xfrm flipH="1">
            <a:off x="450850" y="7237413"/>
            <a:ext cx="10058400" cy="0"/>
          </a:xfrm>
          <a:prstGeom prst="line">
            <a:avLst/>
          </a:prstGeom>
          <a:noFill/>
          <a:ln w="31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056" name="Group 70"/>
          <p:cNvGrpSpPr>
            <a:grpSpLocks/>
          </p:cNvGrpSpPr>
          <p:nvPr userDrawn="1"/>
        </p:nvGrpSpPr>
        <p:grpSpPr bwMode="auto">
          <a:xfrm>
            <a:off x="450850" y="1141413"/>
            <a:ext cx="10058400" cy="93662"/>
            <a:chOff x="450156" y="1141735"/>
            <a:chExt cx="10058400" cy="92705"/>
          </a:xfrm>
        </p:grpSpPr>
        <p:sp>
          <p:nvSpPr>
            <p:cNvPr id="35" name="Line 7"/>
            <p:cNvSpPr>
              <a:spLocks noChangeShapeType="1"/>
            </p:cNvSpPr>
            <p:nvPr userDrawn="1"/>
          </p:nvSpPr>
          <p:spPr bwMode="gray">
            <a:xfrm flipH="1">
              <a:off x="450156" y="1177874"/>
              <a:ext cx="10058400" cy="0"/>
            </a:xfrm>
            <a:prstGeom prst="lin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" name="Picture 8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234381" y="1143306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0" name="Picture 9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370906" y="1143306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3" name="Picture 12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509019" y="1143306"/>
              <a:ext cx="90487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4" name="Picture 13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645544" y="1143306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15" name="Picture 14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783656" y="1143306"/>
              <a:ext cx="90488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36" name="Picture 35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1920181" y="1141735"/>
              <a:ext cx="90488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37" name="Picture 36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056706" y="1141735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38" name="Picture 37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193231" y="1141735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39" name="Picture 38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331344" y="1141735"/>
              <a:ext cx="90487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0" name="Picture 39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467869" y="1141735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1" name="Picture 40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604394" y="1143306"/>
              <a:ext cx="90487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2" name="Picture 41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740919" y="1143306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3" name="Picture 42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2879031" y="1143306"/>
              <a:ext cx="90488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4" name="Picture 43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015556" y="1143306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5" name="Picture 44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152081" y="1143306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6" name="Picture 45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288606" y="1141735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7" name="Picture 46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426719" y="1141735"/>
              <a:ext cx="90487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8" name="Picture 47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563244" y="1141735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49" name="Picture 48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701356" y="1141735"/>
              <a:ext cx="90488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50" name="Picture 49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837881" y="1141735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51" name="Picture 50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3972819" y="1143306"/>
              <a:ext cx="90487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52" name="Picture 51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4109344" y="1143306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  <p:pic>
          <p:nvPicPr>
            <p:cNvPr id="53" name="Picture 52" descr="http://www.vit.ac.in/images/menu_01_hl.gif"/>
            <p:cNvPicPr>
              <a:picLocks noChangeArrowheads="1"/>
            </p:cNvPicPr>
            <p:nvPr userDrawn="1"/>
          </p:nvPicPr>
          <p:blipFill>
            <a:blip r:embed="rId4"/>
            <a:srcRect l="1841" t="32812" r="94781"/>
            <a:stretch>
              <a:fillRect/>
            </a:stretch>
          </p:blipFill>
          <p:spPr bwMode="auto">
            <a:xfrm>
              <a:off x="4245869" y="1143306"/>
              <a:ext cx="92075" cy="91134"/>
            </a:xfrm>
            <a:prstGeom prst="rect">
              <a:avLst/>
            </a:prstGeom>
            <a:noFill/>
            <a:effectLst>
              <a:outerShdw blurRad="50800" dist="50800" dir="5400000" sx="200000" sy="200000" algn="ctr" rotWithShape="0">
                <a:schemeClr val="bg1"/>
              </a:outerShdw>
            </a:effectLst>
          </p:spPr>
        </p:pic>
      </p:grpSp>
      <p:pic>
        <p:nvPicPr>
          <p:cNvPr id="2" name="Picture 4" descr="G:\e2pc\log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t="10713" r="11446" b="14894"/>
          <a:stretch>
            <a:fillRect/>
          </a:stretch>
        </p:blipFill>
        <p:spPr bwMode="auto">
          <a:xfrm>
            <a:off x="8802688" y="176213"/>
            <a:ext cx="172878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8" descr="http://coursesindia.com/wp-content/uploads/2012/11/vit2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228600"/>
            <a:ext cx="59213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04298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defTabSz="104298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defTabSz="104298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defTabSz="1042988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1042988" rtl="0" fontAlgn="base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6pPr>
      <a:lvl7pPr marL="914400" algn="l" defTabSz="1042988" rtl="0" fontAlgn="base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7pPr>
      <a:lvl8pPr marL="1371600" algn="l" defTabSz="1042988" rtl="0" fontAlgn="base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8pPr>
      <a:lvl9pPr marL="1828800" algn="l" defTabSz="1042988" rtl="0" fontAlgn="base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•"/>
        <a:tabLst>
          <a:tab pos="449263" algn="l"/>
          <a:tab pos="898525" algn="l"/>
          <a:tab pos="1347788" algn="l"/>
          <a:tab pos="1797050" algn="l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444500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2800">
          <a:solidFill>
            <a:schemeClr val="tx1"/>
          </a:solidFill>
          <a:latin typeface="+mn-lt"/>
          <a:cs typeface="+mn-cs"/>
        </a:defRPr>
      </a:lvl2pPr>
      <a:lvl3pPr marL="895350" indent="-447675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344613" indent="-447675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1793875" indent="-447675" algn="l" defTabSz="1042988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251075" indent="-447675" algn="l" defTabSz="1042988" rtl="0" fontAlgn="base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6pPr>
      <a:lvl7pPr marL="2708275" indent="-447675" algn="l" defTabSz="1042988" rtl="0" fontAlgn="base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7pPr>
      <a:lvl8pPr marL="3165475" indent="-447675" algn="l" defTabSz="1042988" rtl="0" fontAlgn="base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8pPr>
      <a:lvl9pPr marL="3622675" indent="-447675" algn="l" defTabSz="1042988" rtl="0" fontAlgn="base">
        <a:lnSpc>
          <a:spcPct val="120000"/>
        </a:lnSpc>
        <a:spcBef>
          <a:spcPct val="0"/>
        </a:spcBef>
        <a:spcAft>
          <a:spcPct val="0"/>
        </a:spcAft>
        <a:buFont typeface="Wingdings 3" pitchFamily="18" charset="2"/>
        <a:buChar char="Ò"/>
        <a:tabLst>
          <a:tab pos="449263" algn="l"/>
          <a:tab pos="898525" algn="l"/>
          <a:tab pos="1347788" algn="l"/>
          <a:tab pos="1797050" algn="l"/>
        </a:tabLst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>
          <a:xfrm>
            <a:off x="0" y="-1"/>
            <a:ext cx="10693400" cy="1266032"/>
          </a:xfrm>
        </p:spPr>
        <p:txBody>
          <a:bodyPr/>
          <a:lstStyle/>
          <a:p>
            <a:pPr lvl="0" algn="ctr"/>
            <a:r>
              <a:rPr lang="en-US" sz="4000" dirty="0" smtClean="0">
                <a:solidFill>
                  <a:srgbClr val="0033CC"/>
                </a:solidFill>
                <a:latin typeface="Cambria" panose="02040503050406030204" pitchFamily="18" charset="0"/>
              </a:rPr>
              <a:t>Title of the Project</a:t>
            </a:r>
            <a:endParaRPr lang="en-IN" sz="4000" dirty="0">
              <a:solidFill>
                <a:srgbClr val="0033CC"/>
              </a:solidFill>
              <a:latin typeface="Cambria" panose="02040503050406030204" pitchFamily="18" charset="0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718715" y="1336675"/>
            <a:ext cx="181822" cy="38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1042988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042988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042988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042988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042988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10429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10429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10429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10429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i="0" u="none">
              <a:latin typeface="Cambria" panose="02040503050406030204" pitchFamily="18" charset="0"/>
            </a:endParaRP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gray">
          <a:xfrm>
            <a:off x="593725" y="828675"/>
            <a:ext cx="9937750" cy="81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l"/>
            <a:endParaRPr lang="en-US" sz="3000" i="0" u="none">
              <a:latin typeface="Cambria" panose="02040503050406030204" pitchFamily="18" charset="0"/>
            </a:endParaRP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1841500" y="4314031"/>
            <a:ext cx="6781800" cy="427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1600" dist="50800" dir="2700000" algn="tl" rotWithShape="0">
              <a:schemeClr val="bg1"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i="0" u="none" dirty="0">
                <a:solidFill>
                  <a:srgbClr val="0070C0"/>
                </a:solidFill>
                <a:latin typeface="Cambria" panose="02040503050406030204" pitchFamily="18" charset="0"/>
              </a:rPr>
              <a:t>School of </a:t>
            </a:r>
            <a:r>
              <a:rPr lang="en-US" sz="2000" i="0" u="none" dirty="0" smtClean="0">
                <a:solidFill>
                  <a:srgbClr val="0070C0"/>
                </a:solidFill>
                <a:latin typeface="Cambria" panose="02040503050406030204" pitchFamily="18" charset="0"/>
              </a:rPr>
              <a:t>Mechanical Engineering</a:t>
            </a:r>
            <a:endParaRPr lang="en-US" sz="2000" i="0" u="none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0" y="4695031"/>
            <a:ext cx="28321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schemeClr val="bg1"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extrusionH="114300">
            <a:bevelT w="190500" h="38100"/>
            <a:extrusionClr>
              <a:schemeClr val="bg1"/>
            </a:extrusionClr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0" u="none" dirty="0" smtClean="0">
                <a:latin typeface="Cambria" panose="02040503050406030204" pitchFamily="18" charset="0"/>
              </a:rPr>
              <a:t>Prof.  </a:t>
            </a:r>
          </a:p>
          <a:p>
            <a:pPr>
              <a:defRPr/>
            </a:pPr>
            <a:r>
              <a:rPr lang="en-US" sz="2000" b="1" i="0" u="none" dirty="0" smtClean="0">
                <a:latin typeface="Cambria" panose="02040503050406030204" pitchFamily="18" charset="0"/>
              </a:rPr>
              <a:t>Project Guide</a:t>
            </a:r>
            <a:endParaRPr lang="en-US" sz="2000" b="1" i="0" u="none" dirty="0">
              <a:latin typeface="Cambria" panose="02040503050406030204" pitchFamily="18" charset="0"/>
            </a:endParaRPr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7023100" y="4618831"/>
            <a:ext cx="3670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schemeClr val="bg1"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extrusionH="114300">
            <a:bevelT w="190500" h="38100"/>
            <a:extrusionClr>
              <a:schemeClr val="bg1"/>
            </a:extrusionClr>
          </a:sp3d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000" b="1" i="0" u="none" dirty="0" smtClean="0">
                <a:latin typeface="Cambria" panose="02040503050406030204" pitchFamily="18" charset="0"/>
              </a:rPr>
              <a:t>External Guide: Mr.</a:t>
            </a:r>
          </a:p>
          <a:p>
            <a:pPr algn="l">
              <a:defRPr/>
            </a:pPr>
            <a:r>
              <a:rPr lang="en-US" sz="2000" b="1" i="0" u="none" dirty="0" smtClean="0">
                <a:latin typeface="Cambria" panose="02040503050406030204" pitchFamily="18" charset="0"/>
              </a:rPr>
              <a:t>Organization:</a:t>
            </a:r>
            <a:endParaRPr lang="en-US" sz="2000" b="1" i="0" u="none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 b="2537"/>
          <a:stretch/>
        </p:blipFill>
        <p:spPr>
          <a:xfrm>
            <a:off x="0" y="5761831"/>
            <a:ext cx="10693401" cy="1808749"/>
          </a:xfrm>
          <a:prstGeom prst="rect">
            <a:avLst/>
          </a:prstGeom>
        </p:spPr>
      </p:pic>
      <p:sp>
        <p:nvSpPr>
          <p:cNvPr id="6161" name="Rectangle 13"/>
          <p:cNvSpPr>
            <a:spLocks noChangeArrowheads="1"/>
          </p:cNvSpPr>
          <p:nvPr/>
        </p:nvSpPr>
        <p:spPr bwMode="auto">
          <a:xfrm>
            <a:off x="622300" y="1037431"/>
            <a:ext cx="96488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2000" i="0" u="none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000" i="0" u="none" dirty="0" smtClean="0">
                <a:solidFill>
                  <a:srgbClr val="002060"/>
                </a:solidFill>
                <a:latin typeface="Cambria" panose="02040503050406030204" pitchFamily="18" charset="0"/>
              </a:rPr>
              <a:t>Student name		-	Reg. No</a:t>
            </a:r>
          </a:p>
          <a:p>
            <a:r>
              <a:rPr lang="en-US" sz="2000" i="0" u="none" dirty="0">
                <a:solidFill>
                  <a:srgbClr val="002060"/>
                </a:solidFill>
                <a:latin typeface="Cambria" panose="02040503050406030204" pitchFamily="18" charset="0"/>
              </a:rPr>
              <a:t>Student name		-	Reg. No</a:t>
            </a:r>
          </a:p>
          <a:p>
            <a:endParaRPr lang="en-US" sz="2000" i="0" u="none" dirty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endParaRPr lang="en-US" sz="2000" i="0" u="none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22300" y="2790031"/>
            <a:ext cx="9648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i="0" u="none" dirty="0" smtClean="0">
                <a:solidFill>
                  <a:srgbClr val="C00000"/>
                </a:solidFill>
                <a:latin typeface="Cambria" panose="02040503050406030204" pitchFamily="18" charset="0"/>
              </a:rPr>
              <a:t>First /Second </a:t>
            </a:r>
            <a:r>
              <a:rPr lang="en-US" sz="2000" i="0" u="none" dirty="0" smtClean="0">
                <a:solidFill>
                  <a:srgbClr val="C00000"/>
                </a:solidFill>
                <a:latin typeface="Cambria" panose="02040503050406030204" pitchFamily="18" charset="0"/>
              </a:rPr>
              <a:t>Review Presentation</a:t>
            </a:r>
            <a:endParaRPr lang="en-US" sz="2000" i="0" u="none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755900" y="5076031"/>
            <a:ext cx="44196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1600" dist="50800" dir="2700000" algn="tl" rotWithShape="0">
              <a:schemeClr val="bg1"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i="0" u="none" dirty="0" smtClean="0">
                <a:latin typeface="Cambria" panose="02040503050406030204" pitchFamily="18" charset="0"/>
              </a:rPr>
              <a:t>Date of Presentation:  </a:t>
            </a:r>
            <a:endParaRPr lang="en-US" sz="1800" b="1" i="0" u="none" dirty="0">
              <a:latin typeface="Cambria" panose="02040503050406030204" pitchFamily="18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74700" y="2256631"/>
            <a:ext cx="9648825" cy="4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i="0" u="none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B.Tech</a:t>
            </a:r>
            <a:r>
              <a:rPr lang="en-US" sz="2000" b="1" i="0" u="none" dirty="0" smtClean="0">
                <a:solidFill>
                  <a:srgbClr val="FF0000"/>
                </a:solidFill>
                <a:latin typeface="Cambria" panose="02040503050406030204" pitchFamily="18" charset="0"/>
              </a:rPr>
              <a:t>. Mechanical Engineering</a:t>
            </a:r>
            <a:endParaRPr lang="en-US" sz="2000" b="1" i="0" u="none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3323431"/>
            <a:ext cx="30527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99231"/>
            <a:ext cx="6767512" cy="560387"/>
          </a:xfrm>
        </p:spPr>
        <p:txBody>
          <a:bodyPr/>
          <a:lstStyle/>
          <a:p>
            <a:r>
              <a:rPr lang="en-IN" sz="36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Data collection and analysis </a:t>
            </a:r>
            <a:endParaRPr lang="en-IN" sz="36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36280"/>
            <a:ext cx="30527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4732" y="7192868"/>
            <a:ext cx="10363200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Production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with Specialization in Energy Engineering – Second Review Presentation - SMEC</a:t>
            </a:r>
          </a:p>
        </p:txBody>
      </p:sp>
    </p:spTree>
    <p:extLst>
      <p:ext uri="{BB962C8B-B14F-4D97-AF65-F5344CB8AC3E}">
        <p14:creationId xmlns:p14="http://schemas.microsoft.com/office/powerpoint/2010/main" val="34956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99231"/>
            <a:ext cx="6767512" cy="560387"/>
          </a:xfrm>
        </p:spPr>
        <p:txBody>
          <a:bodyPr/>
          <a:lstStyle/>
          <a:p>
            <a:r>
              <a:rPr lang="en-IN" sz="36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                                    Results</a:t>
            </a:r>
            <a:endParaRPr lang="en-IN" sz="36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36280"/>
            <a:ext cx="30527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4732" y="7192868"/>
            <a:ext cx="10363200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Production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with Specialization in Energy Engineering – Second Review Presentation - SMEC</a:t>
            </a:r>
          </a:p>
        </p:txBody>
      </p:sp>
    </p:spTree>
    <p:extLst>
      <p:ext uri="{BB962C8B-B14F-4D97-AF65-F5344CB8AC3E}">
        <p14:creationId xmlns:p14="http://schemas.microsoft.com/office/powerpoint/2010/main" val="33140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99231"/>
            <a:ext cx="6767512" cy="560387"/>
          </a:xfrm>
        </p:spPr>
        <p:txBody>
          <a:bodyPr/>
          <a:lstStyle/>
          <a:p>
            <a:r>
              <a:rPr lang="en-IN" sz="36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                            Result analysis</a:t>
            </a:r>
            <a:endParaRPr lang="en-IN" sz="36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484313"/>
            <a:ext cx="9656763" cy="5140325"/>
          </a:xfrm>
        </p:spPr>
        <p:txBody>
          <a:bodyPr/>
          <a:lstStyle/>
          <a:p>
            <a:pPr marL="0" indent="0">
              <a:buNone/>
            </a:pPr>
            <a:r>
              <a:rPr lang="en-AU" sz="2000" b="1" dirty="0"/>
              <a:t> </a:t>
            </a:r>
            <a:r>
              <a:rPr lang="en-AU" sz="2000" b="1" dirty="0" smtClean="0"/>
              <a:t>    </a:t>
            </a:r>
            <a:r>
              <a:rPr lang="en-AU" sz="2000" b="1" dirty="0"/>
              <a:t>Important Observations</a:t>
            </a:r>
            <a:endParaRPr lang="en-US" sz="2000" dirty="0"/>
          </a:p>
          <a:p>
            <a:pPr lvl="0"/>
            <a:r>
              <a:rPr lang="en-AU" sz="2000" dirty="0"/>
              <a:t>Mandatory activities can be carried out simultaneously. </a:t>
            </a:r>
            <a:endParaRPr lang="en-AU" sz="2000" dirty="0" smtClean="0"/>
          </a:p>
          <a:p>
            <a:pPr lvl="0"/>
            <a:r>
              <a:rPr lang="en-AU" sz="2000" dirty="0" smtClean="0"/>
              <a:t>Inadequate </a:t>
            </a:r>
            <a:r>
              <a:rPr lang="en-AU" sz="2000" dirty="0"/>
              <a:t>maintenance of material handling equipment causing mal-functioning and wastage of time during material handling of dies</a:t>
            </a:r>
            <a:r>
              <a:rPr lang="en-AU" sz="2000" dirty="0" smtClean="0"/>
              <a:t>.</a:t>
            </a:r>
            <a:endParaRPr lang="en-US" sz="2000" dirty="0"/>
          </a:p>
          <a:p>
            <a:pPr lvl="0"/>
            <a:r>
              <a:rPr lang="en-AU" sz="2000" dirty="0"/>
              <a:t>Certain offline </a:t>
            </a:r>
            <a:r>
              <a:rPr lang="en-AU" sz="2000" dirty="0" smtClean="0"/>
              <a:t>activities </a:t>
            </a:r>
            <a:r>
              <a:rPr lang="en-AU" sz="2000" dirty="0"/>
              <a:t>can be done before hand in order to </a:t>
            </a:r>
            <a:r>
              <a:rPr lang="en-AU" sz="2000" dirty="0" smtClean="0"/>
              <a:t>save time </a:t>
            </a:r>
          </a:p>
          <a:p>
            <a:pPr lvl="0"/>
            <a:r>
              <a:rPr lang="en-AU" sz="2000" dirty="0" smtClean="0"/>
              <a:t>Excessive </a:t>
            </a:r>
            <a:r>
              <a:rPr lang="en-AU" sz="2000" dirty="0"/>
              <a:t>adjustment time for die, due to non-selection of appropriate bolster plates in advance.</a:t>
            </a:r>
            <a:endParaRPr lang="en-US" sz="2000" dirty="0"/>
          </a:p>
          <a:p>
            <a:pPr lvl="0"/>
            <a:r>
              <a:rPr lang="en-AU" sz="2000" dirty="0"/>
              <a:t>Excessive adjusting time due to trial and error method adopted for adjusting shut height</a:t>
            </a:r>
            <a:r>
              <a:rPr lang="en-AU" sz="2000" dirty="0" smtClean="0"/>
              <a:t>.</a:t>
            </a:r>
          </a:p>
          <a:p>
            <a:pPr lvl="0"/>
            <a:r>
              <a:rPr lang="en-AU" sz="2000" dirty="0" smtClean="0"/>
              <a:t>Employing water spider</a:t>
            </a:r>
          </a:p>
          <a:p>
            <a:pPr lvl="0"/>
            <a:r>
              <a:rPr lang="en-US" sz="2000" dirty="0" smtClean="0"/>
              <a:t>Wastage </a:t>
            </a:r>
            <a:r>
              <a:rPr lang="en-US" sz="2000" dirty="0"/>
              <a:t>of time </a:t>
            </a:r>
            <a:r>
              <a:rPr lang="en-US" sz="2000" dirty="0" smtClean="0"/>
              <a:t>in finding the correct di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AU" sz="2000" dirty="0" smtClean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36280"/>
            <a:ext cx="30527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732" y="7192868"/>
            <a:ext cx="10363200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Production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with Specialization in Energy Engineering – Second Review Presentation - SMEC</a:t>
            </a:r>
          </a:p>
        </p:txBody>
      </p:sp>
    </p:spTree>
    <p:extLst>
      <p:ext uri="{BB962C8B-B14F-4D97-AF65-F5344CB8AC3E}">
        <p14:creationId xmlns:p14="http://schemas.microsoft.com/office/powerpoint/2010/main" val="19616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99231"/>
            <a:ext cx="7467600" cy="560387"/>
          </a:xfrm>
        </p:spPr>
        <p:txBody>
          <a:bodyPr/>
          <a:lstStyle/>
          <a:p>
            <a:r>
              <a:rPr lang="en-IN" sz="36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 Conclusion and work to be done</a:t>
            </a:r>
            <a:endParaRPr lang="en-IN" sz="36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484313"/>
            <a:ext cx="9656763" cy="514032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AU" sz="2000" dirty="0"/>
              <a:t>The implemented </a:t>
            </a:r>
            <a:r>
              <a:rPr lang="en-AU" sz="2000" dirty="0" smtClean="0"/>
              <a:t>technique </a:t>
            </a:r>
            <a:r>
              <a:rPr lang="en-AU" sz="2000" dirty="0"/>
              <a:t>has given good result </a:t>
            </a:r>
            <a:r>
              <a:rPr lang="en-AU" sz="2000" dirty="0" smtClean="0"/>
              <a:t>…</a:t>
            </a:r>
          </a:p>
          <a:p>
            <a:pPr marL="0" indent="0">
              <a:buNone/>
            </a:pPr>
            <a:endParaRPr lang="en-AU" sz="2000" dirty="0" smtClean="0">
              <a:cs typeface="Calibri"/>
            </a:endParaRPr>
          </a:p>
          <a:p>
            <a:pPr marL="0" indent="0">
              <a:buNone/>
            </a:pPr>
            <a:r>
              <a:rPr lang="en-AU" sz="2000" b="1" dirty="0" smtClean="0"/>
              <a:t>     Work </a:t>
            </a:r>
            <a:r>
              <a:rPr lang="en-AU" sz="2000" b="1" dirty="0"/>
              <a:t>to be done</a:t>
            </a:r>
            <a:endParaRPr lang="en-US" sz="2000" dirty="0"/>
          </a:p>
          <a:p>
            <a:pPr lvl="0"/>
            <a:r>
              <a:rPr lang="en-AU" sz="2000" dirty="0"/>
              <a:t>Cost analysis after implementation </a:t>
            </a:r>
            <a:r>
              <a:rPr lang="en-IN" sz="2000" dirty="0" smtClean="0"/>
              <a:t>….</a:t>
            </a:r>
            <a:endParaRPr lang="en-US" sz="2000" dirty="0"/>
          </a:p>
          <a:p>
            <a:pPr marL="0" indent="0">
              <a:buNone/>
            </a:pPr>
            <a:endParaRPr lang="en-AU" sz="2000" dirty="0" smtClean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36280"/>
            <a:ext cx="30527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58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351631"/>
            <a:ext cx="6767512" cy="560387"/>
          </a:xfrm>
        </p:spPr>
        <p:txBody>
          <a:bodyPr/>
          <a:lstStyle/>
          <a:p>
            <a:r>
              <a:rPr lang="en-IN" sz="32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References</a:t>
            </a:r>
            <a:endParaRPr lang="en-IN" sz="32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342231"/>
            <a:ext cx="9351963" cy="5282407"/>
          </a:xfrm>
        </p:spPr>
        <p:txBody>
          <a:bodyPr/>
          <a:lstStyle/>
          <a:p>
            <a:r>
              <a:rPr lang="en-US" sz="2000" dirty="0" err="1"/>
              <a:t>Guo</a:t>
            </a:r>
            <a:r>
              <a:rPr lang="en-US" sz="2000" dirty="0"/>
              <a:t>, N. and </a:t>
            </a:r>
            <a:r>
              <a:rPr lang="en-US" sz="2000" dirty="0" err="1"/>
              <a:t>Leu</a:t>
            </a:r>
            <a:r>
              <a:rPr lang="en-US" sz="2000" dirty="0"/>
              <a:t>, M.C., 2013. Additive manufacturing: technology, applications and research needs. </a:t>
            </a:r>
            <a:r>
              <a:rPr lang="en-US" sz="2000" i="1" dirty="0"/>
              <a:t>Frontiers of Mechanical Engineering</a:t>
            </a:r>
            <a:r>
              <a:rPr lang="en-US" sz="2000" dirty="0"/>
              <a:t>, </a:t>
            </a:r>
            <a:r>
              <a:rPr lang="en-US" sz="2000" i="1" dirty="0"/>
              <a:t>8</a:t>
            </a:r>
            <a:r>
              <a:rPr lang="en-US" sz="2000" dirty="0"/>
              <a:t>(3), pp.215-243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Huang, S.H., Liu, P., </a:t>
            </a:r>
            <a:r>
              <a:rPr lang="en-US" sz="2000" dirty="0" err="1"/>
              <a:t>Mokasdar</a:t>
            </a:r>
            <a:r>
              <a:rPr lang="en-US" sz="2000" dirty="0"/>
              <a:t>, A. and </a:t>
            </a:r>
            <a:r>
              <a:rPr lang="en-US" sz="2000" dirty="0" err="1"/>
              <a:t>Hou</a:t>
            </a:r>
            <a:r>
              <a:rPr lang="en-US" sz="2000" dirty="0"/>
              <a:t>, L., 2013. Additive manufacturing and its societal impact: a literature review. </a:t>
            </a:r>
            <a:r>
              <a:rPr lang="en-US" sz="2000" i="1" dirty="0"/>
              <a:t>The International Journal of Advanced Manufacturing Technology</a:t>
            </a:r>
            <a:r>
              <a:rPr lang="en-US" sz="2000" dirty="0"/>
              <a:t>, </a:t>
            </a:r>
            <a:r>
              <a:rPr lang="en-US" sz="2000" i="1" dirty="0"/>
              <a:t>67</a:t>
            </a:r>
            <a:r>
              <a:rPr lang="en-US" sz="2000" dirty="0"/>
              <a:t>(5-8), pp.1191-1203.</a:t>
            </a:r>
            <a:endParaRPr lang="en-IN" sz="2000" dirty="0">
              <a:solidFill>
                <a:srgbClr val="0033CC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>
                <a:latin typeface="Cambria" panose="02040503050406030204" pitchFamily="18" charset="0"/>
              </a:rPr>
              <a:pPr>
                <a:defRPr/>
              </a:pPr>
              <a:t>14</a:t>
            </a:fld>
            <a:endParaRPr lang="de-DE">
              <a:latin typeface="Cambria" panose="02040503050406030204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21431"/>
            <a:ext cx="30527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3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CONTENTS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 3" pitchFamily="18" charset="2"/>
              <a:defRPr sz="1600" i="1"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6BC01A-DDAA-41BF-8FCC-0E6F72D4FA13}" type="slidenum">
              <a:rPr lang="de-DE" sz="1000" i="0" u="none" smtClean="0">
                <a:latin typeface="Cambria" panose="02040503050406030204" pitchFamily="18" charset="0"/>
              </a:rPr>
              <a:pPr eaLnBrk="1" hangingPunct="1"/>
              <a:t>2</a:t>
            </a:fld>
            <a:endParaRPr lang="de-DE" sz="1000" i="0" u="none" smtClean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6368" y="1404938"/>
            <a:ext cx="6400801" cy="5486400"/>
          </a:xfrm>
        </p:spPr>
        <p:txBody>
          <a:bodyPr/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033CC"/>
                </a:solidFill>
                <a:latin typeface="Cambria" panose="02040503050406030204" pitchFamily="18" charset="0"/>
              </a:rPr>
              <a:t>Abstract</a:t>
            </a:r>
            <a:endParaRPr lang="en-US" sz="2800" dirty="0">
              <a:solidFill>
                <a:srgbClr val="0033CC"/>
              </a:solidFill>
              <a:latin typeface="Cambria" panose="02040503050406030204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033CC"/>
                </a:solidFill>
                <a:latin typeface="Cambria" panose="02040503050406030204" pitchFamily="18" charset="0"/>
              </a:rPr>
              <a:t>Introduction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033CC"/>
                </a:solidFill>
                <a:latin typeface="Cambria" panose="02040503050406030204" pitchFamily="18" charset="0"/>
              </a:rPr>
              <a:t>Literature Review</a:t>
            </a:r>
            <a:endParaRPr lang="en-US" sz="2800" dirty="0">
              <a:solidFill>
                <a:srgbClr val="0033CC"/>
              </a:solidFill>
              <a:latin typeface="Cambria" panose="02040503050406030204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033CC"/>
                </a:solidFill>
                <a:latin typeface="Cambria" panose="02040503050406030204" pitchFamily="18" charset="0"/>
              </a:rPr>
              <a:t>Objectives</a:t>
            </a:r>
            <a:endParaRPr lang="en-US" sz="2800" dirty="0">
              <a:solidFill>
                <a:srgbClr val="0033CC"/>
              </a:solidFill>
              <a:latin typeface="Cambria" panose="02040503050406030204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033CC"/>
                </a:solidFill>
                <a:latin typeface="Cambria" panose="02040503050406030204" pitchFamily="18" charset="0"/>
              </a:rPr>
              <a:t>Methodology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IN" sz="2800" dirty="0">
                <a:solidFill>
                  <a:srgbClr val="0033CC"/>
                </a:solidFill>
                <a:latin typeface="Cambria" panose="02040503050406030204" pitchFamily="18" charset="0"/>
              </a:rPr>
              <a:t>Experimental Set-up</a:t>
            </a:r>
            <a:endParaRPr lang="en-US" sz="2800" dirty="0">
              <a:solidFill>
                <a:srgbClr val="0033CC"/>
              </a:solidFill>
              <a:latin typeface="Cambria" panose="02040503050406030204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033CC"/>
                </a:solidFill>
                <a:latin typeface="Cambria" panose="02040503050406030204" pitchFamily="18" charset="0"/>
              </a:rPr>
              <a:t>Results &amp; Analysis</a:t>
            </a:r>
            <a:endParaRPr lang="en-US" sz="2800" dirty="0">
              <a:solidFill>
                <a:srgbClr val="0033CC"/>
              </a:solidFill>
              <a:latin typeface="Cambria" panose="02040503050406030204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033CC"/>
                </a:solidFill>
                <a:latin typeface="Cambria" panose="02040503050406030204" pitchFamily="18" charset="0"/>
              </a:rPr>
              <a:t>Data Collection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033CC"/>
                </a:solidFill>
                <a:latin typeface="Cambria" panose="02040503050406030204" pitchFamily="18" charset="0"/>
              </a:rPr>
              <a:t>Conclusion and Work to be done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033CC"/>
                </a:solidFill>
                <a:latin typeface="Cambria" panose="02040503050406030204" pitchFamily="18" charset="0"/>
              </a:rPr>
              <a:t>References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800" dirty="0">
              <a:solidFill>
                <a:srgbClr val="0033CC"/>
              </a:solidFill>
              <a:latin typeface="Cambria" panose="02040503050406030204" pitchFamily="18" charset="0"/>
            </a:endParaRPr>
          </a:p>
          <a:p>
            <a:endParaRPr lang="en-IN" sz="2800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0"/>
            <a:ext cx="30527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732" y="7192868"/>
            <a:ext cx="10363200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Production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with Specialization in Energy Engineering – Second Review Presentation - SMEC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351631"/>
            <a:ext cx="6767512" cy="560387"/>
          </a:xfrm>
        </p:spPr>
        <p:txBody>
          <a:bodyPr/>
          <a:lstStyle/>
          <a:p>
            <a:r>
              <a:rPr lang="en-IN" sz="32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Abstract</a:t>
            </a:r>
            <a:endParaRPr lang="en-IN" sz="32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484313"/>
            <a:ext cx="9351963" cy="5140325"/>
          </a:xfrm>
        </p:spPr>
        <p:txBody>
          <a:bodyPr/>
          <a:lstStyle/>
          <a:p>
            <a:r>
              <a:rPr lang="en-AU" sz="2000" dirty="0"/>
              <a:t>The objective of our study is to </a:t>
            </a:r>
            <a:r>
              <a:rPr lang="en-AU" sz="2000" dirty="0" smtClean="0"/>
              <a:t>investigate..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>
                <a:latin typeface="Cambria" panose="02040503050406030204" pitchFamily="18" charset="0"/>
              </a:rPr>
              <a:pPr>
                <a:defRPr/>
              </a:pPr>
              <a:t>3</a:t>
            </a:fld>
            <a:endParaRPr lang="de-DE">
              <a:latin typeface="Cambria" panose="02040503050406030204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11662"/>
            <a:ext cx="30527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732" y="7192868"/>
            <a:ext cx="10363200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Production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with Specialization in Energy Engineering – Second Review Presentation - SMEC</a:t>
            </a:r>
          </a:p>
        </p:txBody>
      </p:sp>
    </p:spTree>
    <p:extLst>
      <p:ext uri="{BB962C8B-B14F-4D97-AF65-F5344CB8AC3E}">
        <p14:creationId xmlns:p14="http://schemas.microsoft.com/office/powerpoint/2010/main" val="40050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351631"/>
            <a:ext cx="6767512" cy="560387"/>
          </a:xfrm>
        </p:spPr>
        <p:txBody>
          <a:bodyPr/>
          <a:lstStyle/>
          <a:p>
            <a:r>
              <a:rPr lang="en-IN" sz="32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Introduction</a:t>
            </a:r>
            <a:endParaRPr lang="en-IN" sz="32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1484313"/>
            <a:ext cx="9351963" cy="5140325"/>
          </a:xfrm>
        </p:spPr>
        <p:txBody>
          <a:bodyPr/>
          <a:lstStyle/>
          <a:p>
            <a:pPr marL="0" indent="0">
              <a:buNone/>
            </a:pPr>
            <a:r>
              <a:rPr lang="en-AU" sz="2000" b="1" dirty="0" smtClean="0"/>
              <a:t>1.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>
                <a:latin typeface="Cambria" panose="02040503050406030204" pitchFamily="18" charset="0"/>
              </a:rPr>
              <a:pPr>
                <a:defRPr/>
              </a:pPr>
              <a:t>4</a:t>
            </a:fld>
            <a:endParaRPr lang="de-DE">
              <a:latin typeface="Cambria" panose="02040503050406030204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11662"/>
            <a:ext cx="30527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732" y="7192868"/>
            <a:ext cx="10363200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Production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with Specialization in Energy Engineering – Second Review Presentation - SMEC</a:t>
            </a:r>
          </a:p>
        </p:txBody>
      </p:sp>
    </p:spTree>
    <p:extLst>
      <p:ext uri="{BB962C8B-B14F-4D97-AF65-F5344CB8AC3E}">
        <p14:creationId xmlns:p14="http://schemas.microsoft.com/office/powerpoint/2010/main" val="25189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427831"/>
            <a:ext cx="6767512" cy="560387"/>
          </a:xfrm>
        </p:spPr>
        <p:txBody>
          <a:bodyPr/>
          <a:lstStyle/>
          <a:p>
            <a:r>
              <a:rPr lang="en-IN" sz="36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Literature Review</a:t>
            </a:r>
            <a:endParaRPr lang="en-IN" sz="36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>
                <a:latin typeface="Cambria" panose="02040503050406030204" pitchFamily="18" charset="0"/>
              </a:rPr>
              <a:pPr>
                <a:defRPr/>
              </a:pPr>
              <a:t>5</a:t>
            </a:fld>
            <a:endParaRPr lang="de-DE">
              <a:latin typeface="Cambria" panose="020405030504060302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20330"/>
              </p:ext>
            </p:extLst>
          </p:nvPr>
        </p:nvGraphicFramePr>
        <p:xfrm>
          <a:off x="393700" y="1342231"/>
          <a:ext cx="10058400" cy="5638800"/>
        </p:xfrm>
        <a:graphic>
          <a:graphicData uri="http://schemas.openxmlformats.org/drawingml/2006/table">
            <a:tbl>
              <a:tblPr/>
              <a:tblGrid>
                <a:gridCol w="2331854"/>
                <a:gridCol w="1883422"/>
                <a:gridCol w="1793735"/>
                <a:gridCol w="4049389"/>
              </a:tblGrid>
              <a:tr h="319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Journal</a:t>
                      </a:r>
                      <a:r>
                        <a:rPr lang="en-US" sz="1800" baseline="0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 &amp; Year</a:t>
                      </a:r>
                      <a:endParaRPr lang="en-US" sz="180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Authors</a:t>
                      </a:r>
                      <a:endParaRPr lang="en-US" sz="180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libri"/>
                          <a:cs typeface="Times New Roman"/>
                        </a:rPr>
                        <a:t>Description/Remarks</a:t>
                      </a:r>
                      <a:endParaRPr lang="en-US" sz="180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80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kern="12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200" dirty="0" smtClean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dirty="0">
                        <a:latin typeface="Cambria" panose="02040503050406030204" pitchFamily="18" charset="0"/>
                        <a:ea typeface="Calibri"/>
                        <a:cs typeface="Times New Roman"/>
                      </a:endParaRPr>
                    </a:p>
                  </a:txBody>
                  <a:tcPr marL="18470" marR="184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36280"/>
            <a:ext cx="30527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732" y="7192868"/>
            <a:ext cx="10363200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Production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with Specialization in Energy Engineering – Second Review Presentation - SMEC</a:t>
            </a:r>
          </a:p>
        </p:txBody>
      </p:sp>
    </p:spTree>
    <p:extLst>
      <p:ext uri="{BB962C8B-B14F-4D97-AF65-F5344CB8AC3E}">
        <p14:creationId xmlns:p14="http://schemas.microsoft.com/office/powerpoint/2010/main" val="13672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7" y="123031"/>
            <a:ext cx="8010525" cy="560387"/>
          </a:xfrm>
        </p:spPr>
        <p:txBody>
          <a:bodyPr/>
          <a:lstStyle/>
          <a:p>
            <a:r>
              <a:rPr lang="en-IN" sz="35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Objectives</a:t>
            </a:r>
            <a:endParaRPr lang="en-IN" sz="35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/>
              <a:t>gathering data and information about the present setup </a:t>
            </a:r>
            <a:r>
              <a:rPr lang="en-AU" sz="2000" dirty="0" smtClean="0"/>
              <a:t>times</a:t>
            </a:r>
            <a:endParaRPr lang="en-US" sz="2000" dirty="0"/>
          </a:p>
          <a:p>
            <a:pPr lvl="0"/>
            <a:r>
              <a:rPr lang="en-AU" sz="2000" dirty="0" smtClean="0"/>
              <a:t>reduce </a:t>
            </a:r>
            <a:r>
              <a:rPr lang="en-AU" sz="2000" dirty="0"/>
              <a:t>machine setup times by eliminating wastes and unnecessary </a:t>
            </a:r>
            <a:r>
              <a:rPr lang="en-AU" sz="2000" dirty="0" smtClean="0"/>
              <a:t>setup</a:t>
            </a:r>
          </a:p>
          <a:p>
            <a:pPr lvl="0"/>
            <a:endParaRPr lang="en-US" sz="2000" dirty="0"/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AU" sz="2000" dirty="0"/>
              <a:t> </a:t>
            </a:r>
            <a:r>
              <a:rPr lang="en-AU" sz="2000" dirty="0" smtClean="0"/>
              <a:t>    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123031"/>
            <a:ext cx="30527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732" y="7192868"/>
            <a:ext cx="10363200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Production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with Specialization in Energy Engineering – Second Review Presentation - SMEC</a:t>
            </a:r>
          </a:p>
        </p:txBody>
      </p:sp>
    </p:spTree>
    <p:extLst>
      <p:ext uri="{BB962C8B-B14F-4D97-AF65-F5344CB8AC3E}">
        <p14:creationId xmlns:p14="http://schemas.microsoft.com/office/powerpoint/2010/main" val="13028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427831"/>
            <a:ext cx="6767512" cy="560387"/>
          </a:xfrm>
        </p:spPr>
        <p:txBody>
          <a:bodyPr/>
          <a:lstStyle/>
          <a:p>
            <a:r>
              <a:rPr lang="en-IN" sz="36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Experimental Set-up</a:t>
            </a:r>
            <a:endParaRPr lang="en-IN" sz="36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>
                <a:latin typeface="Cambria" panose="02040503050406030204" pitchFamily="18" charset="0"/>
              </a:rPr>
              <a:pPr>
                <a:defRPr/>
              </a:pPr>
              <a:t>7</a:t>
            </a:fld>
            <a:endParaRPr lang="de-DE">
              <a:latin typeface="Cambria" panose="02040503050406030204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0"/>
            <a:ext cx="30527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4732" y="7192868"/>
            <a:ext cx="10363200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Production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with Specialization in Energy Engineering – Second Review Presentation - SMEC</a:t>
            </a:r>
          </a:p>
        </p:txBody>
      </p:sp>
    </p:spTree>
    <p:extLst>
      <p:ext uri="{BB962C8B-B14F-4D97-AF65-F5344CB8AC3E}">
        <p14:creationId xmlns:p14="http://schemas.microsoft.com/office/powerpoint/2010/main" val="31410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427831"/>
            <a:ext cx="6767512" cy="560387"/>
          </a:xfrm>
        </p:spPr>
        <p:txBody>
          <a:bodyPr/>
          <a:lstStyle/>
          <a:p>
            <a:r>
              <a:rPr lang="en-IN" sz="36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Methodology</a:t>
            </a:r>
            <a:endParaRPr lang="en-IN" sz="36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>
                <a:latin typeface="Cambria" panose="02040503050406030204" pitchFamily="18" charset="0"/>
              </a:rPr>
              <a:pPr>
                <a:defRPr/>
              </a:pPr>
              <a:t>8</a:t>
            </a:fld>
            <a:endParaRPr lang="de-DE">
              <a:latin typeface="Cambria" panose="02040503050406030204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0"/>
            <a:ext cx="30527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b="1" dirty="0"/>
              <a:t>Step 1</a:t>
            </a:r>
            <a:r>
              <a:rPr lang="en-AU" sz="2000" dirty="0"/>
              <a:t>: - Establish the </a:t>
            </a:r>
            <a:r>
              <a:rPr lang="en-AU" sz="2000" dirty="0" smtClean="0"/>
              <a:t>…</a:t>
            </a:r>
          </a:p>
          <a:p>
            <a:endParaRPr lang="en-AU" sz="2000" dirty="0" smtClean="0"/>
          </a:p>
          <a:p>
            <a:r>
              <a:rPr lang="en-AU" sz="2000" b="1" dirty="0" smtClean="0"/>
              <a:t>Step </a:t>
            </a:r>
            <a:r>
              <a:rPr lang="en-AU" sz="2000" b="1" dirty="0"/>
              <a:t>2</a:t>
            </a:r>
            <a:r>
              <a:rPr lang="en-AU" sz="2000" dirty="0"/>
              <a:t>: -  </a:t>
            </a:r>
            <a:endParaRPr lang="en-AU" sz="2000" dirty="0" smtClean="0"/>
          </a:p>
          <a:p>
            <a:endParaRPr lang="en-US" sz="2000" dirty="0"/>
          </a:p>
          <a:p>
            <a:r>
              <a:rPr lang="en-AU" sz="2000" b="1" dirty="0"/>
              <a:t>Step 3</a:t>
            </a:r>
            <a:r>
              <a:rPr lang="en-AU" sz="2000" dirty="0"/>
              <a:t>: -  </a:t>
            </a:r>
            <a:endParaRPr lang="en-AU" sz="2000" dirty="0" smtClean="0"/>
          </a:p>
          <a:p>
            <a:endParaRPr lang="en-US" sz="2000" dirty="0"/>
          </a:p>
          <a:p>
            <a:r>
              <a:rPr lang="en-AU" sz="2000" b="1" dirty="0"/>
              <a:t>Step 4</a:t>
            </a:r>
            <a:r>
              <a:rPr lang="en-AU" sz="2000" dirty="0"/>
              <a:t>: -  </a:t>
            </a:r>
            <a:endParaRPr lang="en-AU" sz="2000" dirty="0" smtClean="0"/>
          </a:p>
          <a:p>
            <a:endParaRPr lang="en-US" sz="2000" dirty="0"/>
          </a:p>
          <a:p>
            <a:r>
              <a:rPr lang="en-AU" sz="2000" b="1" dirty="0"/>
              <a:t>Step 5</a:t>
            </a:r>
            <a:r>
              <a:rPr lang="en-AU" sz="2000" dirty="0"/>
              <a:t>: </a:t>
            </a:r>
            <a:r>
              <a:rPr lang="en-AU" sz="2000" dirty="0" smtClean="0"/>
              <a:t>-</a:t>
            </a:r>
          </a:p>
          <a:p>
            <a:endParaRPr lang="en-US" sz="2000" dirty="0"/>
          </a:p>
          <a:p>
            <a:r>
              <a:rPr lang="en-AU" sz="2000" b="1" dirty="0"/>
              <a:t>Step 6: </a:t>
            </a:r>
            <a:r>
              <a:rPr lang="en-AU" sz="2000" b="1" dirty="0" smtClean="0"/>
              <a:t>-</a:t>
            </a:r>
          </a:p>
          <a:p>
            <a:endParaRPr lang="en-US" sz="2000" dirty="0"/>
          </a:p>
          <a:p>
            <a:r>
              <a:rPr lang="en-AU" sz="2000" b="1" dirty="0"/>
              <a:t>Step 7: </a:t>
            </a:r>
            <a:r>
              <a:rPr lang="en-AU" sz="2000" b="1" dirty="0" smtClean="0"/>
              <a:t>-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4732" y="7192868"/>
            <a:ext cx="10363200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Production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with Specialization in Energy Engineering – Second Review Presentation - SMEC</a:t>
            </a:r>
          </a:p>
        </p:txBody>
      </p:sp>
    </p:spTree>
    <p:extLst>
      <p:ext uri="{BB962C8B-B14F-4D97-AF65-F5344CB8AC3E}">
        <p14:creationId xmlns:p14="http://schemas.microsoft.com/office/powerpoint/2010/main" val="40310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99231"/>
            <a:ext cx="6767512" cy="560387"/>
          </a:xfrm>
        </p:spPr>
        <p:txBody>
          <a:bodyPr/>
          <a:lstStyle/>
          <a:p>
            <a:r>
              <a:rPr lang="en-IN" sz="36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   Results and Discussions</a:t>
            </a:r>
            <a:endParaRPr lang="en-IN" sz="36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1484313"/>
            <a:ext cx="9656763" cy="5140325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 smtClean="0"/>
              <a:t>1.</a:t>
            </a:r>
            <a:r>
              <a:rPr lang="en-US" sz="2000" b="1" dirty="0" smtClean="0"/>
              <a:t>Need </a:t>
            </a:r>
            <a:r>
              <a:rPr lang="en-US" sz="2000" b="1" dirty="0"/>
              <a:t>for </a:t>
            </a:r>
            <a:endParaRPr lang="en-US" sz="2000" b="1" dirty="0" smtClean="0"/>
          </a:p>
          <a:p>
            <a:r>
              <a:rPr lang="en-US" sz="2000" dirty="0" smtClean="0"/>
              <a:t>Set-up</a:t>
            </a:r>
            <a:r>
              <a:rPr lang="en-US" sz="2000" dirty="0"/>
              <a:t> </a:t>
            </a:r>
            <a:r>
              <a:rPr lang="en-US" sz="2000" dirty="0" smtClean="0"/>
              <a:t>of…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AU" sz="2000" b="1" dirty="0"/>
              <a:t>2. Classification of </a:t>
            </a:r>
            <a:r>
              <a:rPr lang="en-AU" sz="2000" b="1" dirty="0" smtClean="0"/>
              <a:t>Activities</a:t>
            </a:r>
            <a:endParaRPr lang="en-AU" sz="2000" b="1" dirty="0"/>
          </a:p>
          <a:p>
            <a:pPr>
              <a:buFont typeface="Arial"/>
              <a:buChar char="•"/>
            </a:pPr>
            <a:r>
              <a:rPr lang="en-AU" sz="2000" dirty="0" smtClean="0"/>
              <a:t>Unproductive but Mandatory Activities..</a:t>
            </a:r>
          </a:p>
          <a:p>
            <a:pPr marL="0" indent="0">
              <a:buNone/>
            </a:pPr>
            <a:endParaRPr lang="en-AU" sz="2000" dirty="0" smtClean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574AF9-54B2-4954-A529-1353457F458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36280"/>
            <a:ext cx="30527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732" y="7192868"/>
            <a:ext cx="10363200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Production Engineering /</a:t>
            </a:r>
            <a:r>
              <a:rPr lang="en-US" sz="1100" i="0" u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US" sz="1100" i="0" u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Mechanical with Specialization in Energy Engineering – Second Review Presentation - SMEC</a:t>
            </a:r>
          </a:p>
        </p:txBody>
      </p:sp>
    </p:spTree>
    <p:extLst>
      <p:ext uri="{BB962C8B-B14F-4D97-AF65-F5344CB8AC3E}">
        <p14:creationId xmlns:p14="http://schemas.microsoft.com/office/powerpoint/2010/main" val="111982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ZG_deutsch_v2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HZG_deutsch_v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1042988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 typeface="Wingdings 3" pitchFamily="18" charset="2"/>
          <a:buNone/>
          <a:tabLst/>
          <a:defRPr kumimoji="0" lang="de-DE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1042988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 typeface="Wingdings 3" pitchFamily="18" charset="2"/>
          <a:buNone/>
          <a:tabLst/>
          <a:defRPr kumimoji="0" lang="de-DE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HZG_deutsch_v2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98D4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AACAE6"/>
        </a:accent5>
        <a:accent6>
          <a:srgbClr val="555555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ZG_PowerPoint">
  <a:themeElements>
    <a:clrScheme name="HZG_PowerPoint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0098D4"/>
      </a:accent1>
      <a:accent2>
        <a:srgbClr val="5F5F5F"/>
      </a:accent2>
      <a:accent3>
        <a:srgbClr val="FFFFFF"/>
      </a:accent3>
      <a:accent4>
        <a:srgbClr val="000000"/>
      </a:accent4>
      <a:accent5>
        <a:srgbClr val="AACAE6"/>
      </a:accent5>
      <a:accent6>
        <a:srgbClr val="555555"/>
      </a:accent6>
      <a:hlink>
        <a:srgbClr val="B2B2B2"/>
      </a:hlink>
      <a:folHlink>
        <a:srgbClr val="DDDDDD"/>
      </a:folHlink>
    </a:clrScheme>
    <a:fontScheme name="HZG_PowerPoin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1042988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 typeface="Wingdings 3" pitchFamily="18" charset="2"/>
          <a:buNone/>
          <a:tabLst/>
          <a:defRPr kumimoji="0" lang="de-DE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1042988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 typeface="Wingdings 3" pitchFamily="18" charset="2"/>
          <a:buNone/>
          <a:tabLst/>
          <a:defRPr kumimoji="0" lang="de-DE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HZG_PowerPoint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98D4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AACAE6"/>
        </a:accent5>
        <a:accent6>
          <a:srgbClr val="555555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478</Words>
  <Application>Microsoft Office PowerPoint</Application>
  <PresentationFormat>Custom</PresentationFormat>
  <Paragraphs>107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</vt:lpstr>
      <vt:lpstr>Symbol</vt:lpstr>
      <vt:lpstr>Times New Roman</vt:lpstr>
      <vt:lpstr>Wingdings 2</vt:lpstr>
      <vt:lpstr>Wingdings 3</vt:lpstr>
      <vt:lpstr>HZG_deutsch_v2</vt:lpstr>
      <vt:lpstr>HZG_PowerPoint</vt:lpstr>
      <vt:lpstr>Title of the Project</vt:lpstr>
      <vt:lpstr>CONTENTS</vt:lpstr>
      <vt:lpstr>Abstract</vt:lpstr>
      <vt:lpstr>Introduction</vt:lpstr>
      <vt:lpstr>Literature Review</vt:lpstr>
      <vt:lpstr>Objectives</vt:lpstr>
      <vt:lpstr>Experimental Set-up</vt:lpstr>
      <vt:lpstr>Methodology</vt:lpstr>
      <vt:lpstr>   Results and Discussions</vt:lpstr>
      <vt:lpstr>Data collection and analysis </vt:lpstr>
      <vt:lpstr>                                    Results</vt:lpstr>
      <vt:lpstr>                            Result analysis</vt:lpstr>
      <vt:lpstr> Conclusion and work to be done</vt:lpstr>
      <vt:lpstr>References</vt:lpstr>
    </vt:vector>
  </TitlesOfParts>
  <Company>GKSS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Name&gt;</dc:title>
  <dc:creator>Prof. Narendra Kumar .U.</dc:creator>
  <dc:description>Template: 2013-03-12</dc:description>
  <cp:lastModifiedBy>Manikandan Manoharan</cp:lastModifiedBy>
  <cp:revision>218</cp:revision>
  <dcterms:created xsi:type="dcterms:W3CDTF">2010-11-03T09:46:45Z</dcterms:created>
  <dcterms:modified xsi:type="dcterms:W3CDTF">2020-01-12T14:30:49Z</dcterms:modified>
</cp:coreProperties>
</file>