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1"/>
  </p:notesMasterIdLst>
  <p:sldIdLst>
    <p:sldId id="256" r:id="rId2"/>
    <p:sldId id="313" r:id="rId3"/>
    <p:sldId id="260" r:id="rId4"/>
    <p:sldId id="306" r:id="rId5"/>
    <p:sldId id="314" r:id="rId6"/>
    <p:sldId id="309" r:id="rId7"/>
    <p:sldId id="307" r:id="rId8"/>
    <p:sldId id="310" r:id="rId9"/>
    <p:sldId id="323" r:id="rId10"/>
    <p:sldId id="324" r:id="rId11"/>
    <p:sldId id="311" r:id="rId12"/>
    <p:sldId id="308" r:id="rId13"/>
    <p:sldId id="312" r:id="rId14"/>
    <p:sldId id="317" r:id="rId15"/>
    <p:sldId id="316" r:id="rId16"/>
    <p:sldId id="318" r:id="rId17"/>
    <p:sldId id="320" r:id="rId18"/>
    <p:sldId id="321" r:id="rId19"/>
    <p:sldId id="322" r:id="rId20"/>
  </p:sldIdLst>
  <p:sldSz cx="9144000" cy="5143500" type="screen16x9"/>
  <p:notesSz cx="6858000" cy="9144000"/>
  <p:embeddedFontLst>
    <p:embeddedFont>
      <p:font typeface="Livvic" panose="020B0604020202020204" charset="0"/>
      <p:regular r:id="rId22"/>
      <p:bold r:id="rId23"/>
      <p:italic r:id="rId24"/>
      <p:boldItalic r:id="rId25"/>
    </p:embeddedFont>
    <p:embeddedFont>
      <p:font typeface="Merriweather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28EC6D-1989-4EE2-B08C-E038293460AF}">
  <a:tblStyle styleId="{3128EC6D-1989-4EE2-B08C-E038293460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26889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1723facd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1723facd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01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1a8945be4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1a8945be4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325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1a8945be4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1a8945be4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647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1a8945be4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1a8945be4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940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1a8945be4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1a8945be4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10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1a8945be4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1a8945be4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702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1a8945be4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1a8945be4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183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1a8945be4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1a8945be4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207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1a8945be4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1a8945be4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994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1a8945be4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1a8945be4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899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1a8945be4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1a8945be4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91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1a8945be4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1a8945be4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332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b179643f6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b179643f6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301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1a8945be4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1a8945be4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451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1a8945be4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1a8945be4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276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1a8945be4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1a8945be4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867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b179643f6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b179643f6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39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1a8945be4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1a8945be4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331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1a8945be4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1a8945be4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77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28250" y="1542475"/>
            <a:ext cx="4687500" cy="15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76100" y="3164550"/>
            <a:ext cx="279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oboto"/>
              <a:buAutoNum type="arabicPeriod"/>
              <a:defRPr sz="12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lphaLcPeriod"/>
              <a:defRPr/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romanLcPeriod"/>
              <a:defRPr/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rabicPeriod"/>
              <a:defRPr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lphaLcPeriod"/>
              <a:defRPr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romanLcPeriod"/>
              <a:defRPr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rabicPeriod"/>
              <a:defRPr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lphaLcPeriod"/>
              <a:defRPr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Clr>
                <a:srgbClr val="1A3F61"/>
              </a:buClr>
              <a:buSzPts val="1000"/>
              <a:buFont typeface="Muli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1152375" y="2139400"/>
            <a:ext cx="4275900" cy="12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482400"/>
              </a:buClr>
              <a:buSzPts val="800"/>
              <a:buFont typeface="Nunito Light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1152375" y="1566700"/>
            <a:ext cx="427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vvic"/>
              <a:buChar char="●"/>
              <a:defRPr sz="1800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●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●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ctrTitle"/>
          </p:nvPr>
        </p:nvSpPr>
        <p:spPr>
          <a:xfrm>
            <a:off x="1775075" y="1362982"/>
            <a:ext cx="5434820" cy="1536000"/>
          </a:xfrm>
        </p:spPr>
        <p:txBody>
          <a:bodyPr/>
          <a:lstStyle/>
          <a:p>
            <a:pPr lvl="0"/>
            <a:r>
              <a:rPr lang="en-US" dirty="0" smtClean="0"/>
              <a:t>TRAFFIC LIGHTS CONTROL SYSTEMS</a:t>
            </a:r>
            <a:endParaRPr lang="en-US" dirty="0"/>
          </a:p>
        </p:txBody>
      </p:sp>
      <p:sp>
        <p:nvSpPr>
          <p:cNvPr id="215" name="Google Shape;215;p28"/>
          <p:cNvSpPr txBox="1">
            <a:spLocks noGrp="1"/>
          </p:cNvSpPr>
          <p:nvPr>
            <p:ph type="subTitle" idx="1"/>
          </p:nvPr>
        </p:nvSpPr>
        <p:spPr>
          <a:xfrm>
            <a:off x="3176098" y="3583652"/>
            <a:ext cx="2791800" cy="987483"/>
          </a:xfrm>
        </p:spPr>
        <p:txBody>
          <a:bodyPr/>
          <a:lstStyle/>
          <a:p>
            <a:pPr lvl="0"/>
            <a:r>
              <a:rPr lang="en-US" dirty="0" smtClean="0"/>
              <a:t>By: </a:t>
            </a:r>
          </a:p>
          <a:p>
            <a:pPr lvl="0"/>
            <a:r>
              <a:rPr lang="en-US" dirty="0" smtClean="0"/>
              <a:t>Kshiteeja (</a:t>
            </a:r>
            <a:r>
              <a:rPr lang="en-US" dirty="0" smtClean="0"/>
              <a:t>BE A 30)</a:t>
            </a:r>
          </a:p>
          <a:p>
            <a:pPr lvl="0"/>
            <a:r>
              <a:rPr lang="en-US" dirty="0" err="1" smtClean="0"/>
              <a:t>Ajinkya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BE </a:t>
            </a:r>
            <a:r>
              <a:rPr lang="en-US" dirty="0"/>
              <a:t>A </a:t>
            </a:r>
            <a:r>
              <a:rPr lang="en-US" dirty="0" smtClean="0"/>
              <a:t>70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grpSp>
        <p:nvGrpSpPr>
          <p:cNvPr id="216" name="Google Shape;216;p28"/>
          <p:cNvGrpSpPr/>
          <p:nvPr/>
        </p:nvGrpSpPr>
        <p:grpSpPr>
          <a:xfrm>
            <a:off x="3366386" y="3176610"/>
            <a:ext cx="2252199" cy="93989"/>
            <a:chOff x="3445893" y="4053330"/>
            <a:chExt cx="2252199" cy="93989"/>
          </a:xfrm>
        </p:grpSpPr>
        <p:sp>
          <p:nvSpPr>
            <p:cNvPr id="217" name="Google Shape;217;p28"/>
            <p:cNvSpPr/>
            <p:nvPr/>
          </p:nvSpPr>
          <p:spPr>
            <a:xfrm>
              <a:off x="3445893" y="4088755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rgbClr val="00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3445893" y="4053330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rgbClr val="00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28"/>
          <p:cNvGrpSpPr/>
          <p:nvPr/>
        </p:nvGrpSpPr>
        <p:grpSpPr>
          <a:xfrm>
            <a:off x="3366386" y="280265"/>
            <a:ext cx="2252199" cy="93989"/>
            <a:chOff x="3445893" y="996180"/>
            <a:chExt cx="2252199" cy="93989"/>
          </a:xfrm>
        </p:grpSpPr>
        <p:sp>
          <p:nvSpPr>
            <p:cNvPr id="220" name="Google Shape;220;p28"/>
            <p:cNvSpPr/>
            <p:nvPr/>
          </p:nvSpPr>
          <p:spPr>
            <a:xfrm rot="10800000" flipH="1">
              <a:off x="3445893" y="996180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rgbClr val="00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 rot="10800000" flipH="1">
              <a:off x="3445893" y="1031605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rgbClr val="00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AT89C51:</a:t>
            </a:r>
            <a:endParaRPr dirty="0"/>
          </a:p>
        </p:txBody>
      </p:sp>
      <p:sp>
        <p:nvSpPr>
          <p:cNvPr id="317" name="Google Shape;317;p29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0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850" indent="-285750">
              <a:buFont typeface="Wingdings" panose="05000000000000000000" pitchFamily="2" charset="2"/>
              <a:buChar char="v"/>
            </a:pPr>
            <a:r>
              <a:rPr lang="en-US" sz="1800" b="1" dirty="0"/>
              <a:t>Port </a:t>
            </a:r>
            <a:r>
              <a:rPr lang="en-US" sz="1800" b="1" dirty="0" smtClean="0"/>
              <a:t>2</a:t>
            </a:r>
            <a:r>
              <a:rPr lang="en-US" sz="1800" dirty="0"/>
              <a:t> </a:t>
            </a:r>
            <a:r>
              <a:rPr lang="en-US" sz="1800" dirty="0" smtClean="0"/>
              <a:t>−</a:t>
            </a:r>
            <a:r>
              <a:rPr lang="en-US" sz="1800" dirty="0"/>
              <a:t>P2 is similar to P0 when the external memory is used. Pins of this port occupy addresses intended for the external memory chip</a:t>
            </a:r>
            <a:r>
              <a:rPr lang="en-US" sz="1800" dirty="0" smtClean="0"/>
              <a:t>.</a:t>
            </a:r>
          </a:p>
          <a:p>
            <a:pPr marL="450850" indent="-285750">
              <a:buFont typeface="Wingdings" panose="05000000000000000000" pitchFamily="2" charset="2"/>
              <a:buChar char="v"/>
            </a:pPr>
            <a:endParaRPr lang="en-US" sz="1800" dirty="0" smtClean="0"/>
          </a:p>
          <a:p>
            <a:pPr marL="4508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 </a:t>
            </a:r>
            <a:r>
              <a:rPr lang="en-US" sz="1800" b="1" dirty="0" smtClean="0"/>
              <a:t>Port </a:t>
            </a:r>
            <a:r>
              <a:rPr lang="en-US" sz="1800" b="1" dirty="0"/>
              <a:t>3</a:t>
            </a:r>
            <a:r>
              <a:rPr lang="en-US" sz="1800" b="1" dirty="0" smtClean="0"/>
              <a:t> </a:t>
            </a:r>
            <a:r>
              <a:rPr lang="en-US" sz="1800" dirty="0" smtClean="0"/>
              <a:t>-</a:t>
            </a:r>
            <a:r>
              <a:rPr lang="en-US" sz="1800" dirty="0"/>
              <a:t>In this port, functions are similar to other ports except that the logic 1 must be applied to appropriate bit of the P3 register.</a:t>
            </a:r>
            <a:endParaRPr lang="en-US" sz="1800" dirty="0" smtClean="0"/>
          </a:p>
          <a:p>
            <a:pPr marL="285750" indent="-285750">
              <a:buClr>
                <a:srgbClr val="1A3F6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Clr>
                <a:srgbClr val="1A3F6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Clr>
                <a:srgbClr val="1A3F61"/>
              </a:buClr>
              <a:buSzPts val="1100"/>
              <a:buFont typeface="Wingdings" panose="05000000000000000000" pitchFamily="2" charset="2"/>
              <a:buChar char="v"/>
            </a:pPr>
            <a:endParaRPr lang="en-US" sz="1800" dirty="0" smtClean="0"/>
          </a:p>
          <a:p>
            <a:pPr marL="342900" indent="-342900">
              <a:buClr>
                <a:srgbClr val="1A3F61"/>
              </a:buClr>
              <a:buSzPts val="1100"/>
            </a:pPr>
            <a:endParaRPr lang="en-US" sz="1800" dirty="0"/>
          </a:p>
          <a:p>
            <a:pPr marL="342900" indent="-342900">
              <a:buClr>
                <a:srgbClr val="1A3F61"/>
              </a:buClr>
              <a:buSzPts val="1100"/>
            </a:pPr>
            <a:endParaRPr lang="en-US" sz="1800" dirty="0" smtClean="0"/>
          </a:p>
          <a:p>
            <a:pPr marL="342900" indent="-342900">
              <a:buClr>
                <a:srgbClr val="1A3F61"/>
              </a:buClr>
              <a:buSzPts val="1100"/>
            </a:pPr>
            <a:endParaRPr lang="en-US" sz="1800" dirty="0" smtClean="0"/>
          </a:p>
          <a:p>
            <a:pPr marL="0" indent="0">
              <a:buClr>
                <a:srgbClr val="1A3F61"/>
              </a:buClr>
              <a:buSzPts val="1100"/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23828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TRAFFIC LIGHTS </a:t>
            </a:r>
            <a:r>
              <a:rPr lang="en-US" dirty="0" smtClean="0"/>
              <a:t>:</a:t>
            </a:r>
            <a:endParaRPr dirty="0"/>
          </a:p>
        </p:txBody>
      </p:sp>
      <p:sp>
        <p:nvSpPr>
          <p:cNvPr id="317" name="Google Shape;317;p29"/>
          <p:cNvSpPr txBox="1">
            <a:spLocks noGrp="1"/>
          </p:cNvSpPr>
          <p:nvPr>
            <p:ph type="body" idx="1"/>
          </p:nvPr>
        </p:nvSpPr>
        <p:spPr>
          <a:xfrm>
            <a:off x="713225" y="1104625"/>
            <a:ext cx="7717500" cy="9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rgbClr val="1A3F61"/>
              </a:buClr>
              <a:buSzPts val="1100"/>
            </a:pPr>
            <a:r>
              <a:rPr lang="en-US" sz="1800" dirty="0" smtClean="0"/>
              <a:t>4 placed</a:t>
            </a:r>
          </a:p>
          <a:p>
            <a:pPr marL="342900" indent="-342900">
              <a:buClr>
                <a:srgbClr val="1A3F61"/>
              </a:buClr>
              <a:buSzPts val="1100"/>
            </a:pPr>
            <a:r>
              <a:rPr lang="en-US" sz="1800" dirty="0" smtClean="0"/>
              <a:t>Animated </a:t>
            </a:r>
            <a:r>
              <a:rPr lang="en-US" sz="1800" dirty="0"/>
              <a:t>traffic light </a:t>
            </a:r>
            <a:r>
              <a:rPr lang="en-US" sz="1800" dirty="0" smtClean="0"/>
              <a:t>modules</a:t>
            </a:r>
            <a:r>
              <a:rPr lang="en-US" sz="1800" dirty="0"/>
              <a:t/>
            </a:r>
            <a:br>
              <a:rPr lang="en-US" sz="1800" dirty="0"/>
            </a:br>
            <a:endParaRPr sz="1800" dirty="0"/>
          </a:p>
        </p:txBody>
      </p:sp>
      <p:sp>
        <p:nvSpPr>
          <p:cNvPr id="4" name="Google Shape;316;p29"/>
          <p:cNvSpPr txBox="1">
            <a:spLocks/>
          </p:cNvSpPr>
          <p:nvPr/>
        </p:nvSpPr>
        <p:spPr>
          <a:xfrm>
            <a:off x="713225" y="1972477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US" dirty="0"/>
              <a:t>7SEG-MPX2-CA-BLUE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Google Shape;317;p29"/>
          <p:cNvSpPr txBox="1">
            <a:spLocks/>
          </p:cNvSpPr>
          <p:nvPr/>
        </p:nvSpPr>
        <p:spPr>
          <a:xfrm>
            <a:off x="713225" y="2545177"/>
            <a:ext cx="7717500" cy="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lphaLcPeriod"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romanLcPeriod"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rabicPeriod"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lphaLcPeriod"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romanLcPeriod"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rabicPeriod"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lphaLcPeriod"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1A3F61"/>
              </a:buClr>
              <a:buSzPts val="1000"/>
              <a:buFont typeface="Muli"/>
              <a:buAutoNum type="romanLcPeriod"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342900" indent="-342900">
              <a:buClr>
                <a:srgbClr val="1A3F61"/>
              </a:buClr>
              <a:buSzPts val="1100"/>
            </a:pPr>
            <a:r>
              <a:rPr lang="en-US" sz="1800" dirty="0" smtClean="0"/>
              <a:t>4 placed</a:t>
            </a:r>
          </a:p>
          <a:p>
            <a:pPr marL="342900" indent="-342900">
              <a:buClr>
                <a:srgbClr val="1A3F61"/>
              </a:buClr>
              <a:buSzPts val="1100"/>
            </a:pPr>
            <a:r>
              <a:rPr lang="en-US" sz="1800" dirty="0" smtClean="0"/>
              <a:t>blue </a:t>
            </a:r>
            <a:r>
              <a:rPr lang="en-US" sz="1800" dirty="0"/>
              <a:t>2 –digit, 7 segment anode </a:t>
            </a:r>
            <a:r>
              <a:rPr lang="en-US" sz="1800" dirty="0" smtClean="0"/>
              <a:t>display</a:t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30416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RESPACK-8:</a:t>
            </a:r>
            <a:endParaRPr dirty="0"/>
          </a:p>
        </p:txBody>
      </p:sp>
      <p:sp>
        <p:nvSpPr>
          <p:cNvPr id="317" name="Google Shape;317;p29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1866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rgbClr val="1A3F61"/>
              </a:buClr>
              <a:buSzPts val="1100"/>
            </a:pPr>
            <a:r>
              <a:rPr lang="en-US" sz="1800" dirty="0" smtClean="0"/>
              <a:t>1 placed</a:t>
            </a:r>
          </a:p>
          <a:p>
            <a:pPr marL="342900" indent="-342900">
              <a:buClr>
                <a:srgbClr val="1A3F61"/>
              </a:buClr>
              <a:buSzPts val="1100"/>
            </a:pPr>
            <a:r>
              <a:rPr lang="en-US" sz="1800" dirty="0" smtClean="0"/>
              <a:t>8 </a:t>
            </a:r>
            <a:r>
              <a:rPr lang="en-US" sz="1800" dirty="0"/>
              <a:t>way </a:t>
            </a:r>
            <a:r>
              <a:rPr lang="en-US" sz="1800" dirty="0" smtClean="0"/>
              <a:t>register</a:t>
            </a:r>
          </a:p>
          <a:p>
            <a:pPr marL="342900" indent="-342900">
              <a:buClr>
                <a:srgbClr val="1A3F61"/>
              </a:buClr>
              <a:buSzPts val="1100"/>
            </a:pPr>
            <a:r>
              <a:rPr lang="en-US" sz="1800" dirty="0" smtClean="0"/>
              <a:t>Pull up register - for port 0 so that we can apply logic 0 and 1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928862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Working:</a:t>
            </a:r>
            <a:endParaRPr dirty="0"/>
          </a:p>
        </p:txBody>
      </p:sp>
      <p:sp>
        <p:nvSpPr>
          <p:cNvPr id="317" name="Google Shape;317;p29"/>
          <p:cNvSpPr txBox="1">
            <a:spLocks noGrp="1"/>
          </p:cNvSpPr>
          <p:nvPr>
            <p:ph type="body" idx="1"/>
          </p:nvPr>
        </p:nvSpPr>
        <p:spPr>
          <a:xfrm>
            <a:off x="713225" y="1152474"/>
            <a:ext cx="7717500" cy="3667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rgbClr val="1A3F61"/>
              </a:buClr>
              <a:buSzPts val="1100"/>
            </a:pPr>
            <a:r>
              <a:rPr lang="en-US" sz="1800" dirty="0" smtClean="0"/>
              <a:t>This project use LED lights as an indicator and 8051 Microcontroller for auto changing signal after a pre-specified time interval i.e. for centralized control of traffic lights.</a:t>
            </a:r>
          </a:p>
          <a:p>
            <a:pPr marL="342900" indent="-342900">
              <a:buClr>
                <a:srgbClr val="1A3F61"/>
              </a:buClr>
              <a:buSzPts val="1100"/>
            </a:pPr>
            <a:r>
              <a:rPr lang="en-US" sz="1800" dirty="0" smtClean="0"/>
              <a:t>The LED’s are automatically on and off by making the corresponding port pin of the microcontroller high.</a:t>
            </a:r>
          </a:p>
          <a:p>
            <a:pPr marL="342900" indent="-342900">
              <a:buClr>
                <a:srgbClr val="1A3F61"/>
              </a:buClr>
              <a:buSzPts val="1100"/>
            </a:pPr>
            <a:r>
              <a:rPr lang="en-US" sz="1800" dirty="0" smtClean="0"/>
              <a:t>The 4 ports- Port 0,</a:t>
            </a:r>
            <a:r>
              <a:rPr lang="en-US" sz="1800" dirty="0"/>
              <a:t> Port </a:t>
            </a:r>
            <a:r>
              <a:rPr lang="en-US" sz="1800" dirty="0" smtClean="0"/>
              <a:t>1, </a:t>
            </a:r>
            <a:r>
              <a:rPr lang="en-US" sz="1800" dirty="0"/>
              <a:t>Port </a:t>
            </a:r>
            <a:r>
              <a:rPr lang="en-US" sz="1800" dirty="0" smtClean="0"/>
              <a:t>2, </a:t>
            </a:r>
            <a:r>
              <a:rPr lang="en-US" sz="1800" dirty="0"/>
              <a:t>Port </a:t>
            </a:r>
            <a:r>
              <a:rPr lang="en-US" sz="1800" dirty="0" smtClean="0"/>
              <a:t>3 works as input as well as output port.</a:t>
            </a:r>
          </a:p>
          <a:p>
            <a:pPr marL="342900" indent="-342900">
              <a:buClr>
                <a:srgbClr val="1A3F61"/>
              </a:buClr>
              <a:buSzPts val="1100"/>
            </a:pPr>
            <a:r>
              <a:rPr lang="en-US" sz="1800" dirty="0" smtClean="0"/>
              <a:t> The LED’s which is used as lights are connected to microcontroller by means of common anode configuration.</a:t>
            </a:r>
          </a:p>
          <a:p>
            <a:pPr marL="342900" indent="-342900">
              <a:buClr>
                <a:srgbClr val="1A3F61"/>
              </a:buClr>
              <a:buSzPts val="1100"/>
            </a:pPr>
            <a:r>
              <a:rPr lang="en-US" sz="1800" dirty="0" smtClean="0"/>
              <a:t>Microcontroller is programmed in such a way that the respective LED’s glow by setting the required bit using c language, also to adjust their timing and phasing to meet the changing traffic conditions.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62984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0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1A3F61"/>
              </a:buClr>
              <a:buSzPts val="1100"/>
              <a:buNone/>
            </a:pPr>
            <a:endParaRPr lang="en-US" sz="1800" dirty="0" smtClean="0"/>
          </a:p>
          <a:p>
            <a:pPr marL="342900" indent="-342900">
              <a:buClr>
                <a:srgbClr val="1A3F61"/>
              </a:buClr>
              <a:buSzPts val="1100"/>
            </a:pPr>
            <a:endParaRPr lang="en-US" sz="1800" dirty="0"/>
          </a:p>
          <a:p>
            <a:pPr marL="342900" indent="-342900">
              <a:buClr>
                <a:srgbClr val="1A3F61"/>
              </a:buClr>
              <a:buSzPts val="1100"/>
            </a:pPr>
            <a:endParaRPr lang="en-US" sz="1800" dirty="0" smtClean="0"/>
          </a:p>
          <a:p>
            <a:pPr marL="342900" indent="-342900">
              <a:buClr>
                <a:srgbClr val="1A3F61"/>
              </a:buClr>
              <a:buSzPts val="1100"/>
            </a:pPr>
            <a:endParaRPr lang="en-US" sz="1800" dirty="0" smtClean="0"/>
          </a:p>
          <a:p>
            <a:pPr marL="0" indent="0">
              <a:buClr>
                <a:srgbClr val="1A3F61"/>
              </a:buClr>
              <a:buSzPts val="1100"/>
              <a:buNone/>
            </a:pPr>
            <a:endParaRPr lang="en-US" sz="1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58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0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1A3F61"/>
              </a:buClr>
              <a:buSzPts val="1100"/>
              <a:buNone/>
            </a:pPr>
            <a:endParaRPr lang="en-US" sz="1800" dirty="0" smtClean="0"/>
          </a:p>
          <a:p>
            <a:pPr marL="342900" indent="-342900">
              <a:buClr>
                <a:srgbClr val="1A3F61"/>
              </a:buClr>
              <a:buSzPts val="1100"/>
            </a:pPr>
            <a:endParaRPr lang="en-US" sz="1800" dirty="0"/>
          </a:p>
          <a:p>
            <a:pPr marL="342900" indent="-342900">
              <a:buClr>
                <a:srgbClr val="1A3F61"/>
              </a:buClr>
              <a:buSzPts val="1100"/>
            </a:pPr>
            <a:endParaRPr lang="en-US" sz="1800" dirty="0" smtClean="0"/>
          </a:p>
          <a:p>
            <a:pPr marL="342900" indent="-342900">
              <a:buClr>
                <a:srgbClr val="1A3F61"/>
              </a:buClr>
              <a:buSzPts val="1100"/>
            </a:pPr>
            <a:endParaRPr lang="en-US" sz="1800" dirty="0" smtClean="0"/>
          </a:p>
          <a:p>
            <a:pPr marL="0" indent="0">
              <a:buClr>
                <a:srgbClr val="1A3F61"/>
              </a:buClr>
              <a:buSzPts val="1100"/>
              <a:buNone/>
            </a:pPr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74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0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1A3F61"/>
              </a:buClr>
              <a:buSzPts val="1100"/>
              <a:buNone/>
            </a:pPr>
            <a:endParaRPr lang="en-US" sz="1800" dirty="0" smtClean="0"/>
          </a:p>
          <a:p>
            <a:pPr marL="342900" indent="-342900">
              <a:buClr>
                <a:srgbClr val="1A3F61"/>
              </a:buClr>
              <a:buSzPts val="1100"/>
            </a:pPr>
            <a:endParaRPr lang="en-US" sz="1800" dirty="0"/>
          </a:p>
          <a:p>
            <a:pPr marL="342900" indent="-342900">
              <a:buClr>
                <a:srgbClr val="1A3F61"/>
              </a:buClr>
              <a:buSzPts val="1100"/>
            </a:pPr>
            <a:endParaRPr lang="en-US" sz="1800" dirty="0" smtClean="0"/>
          </a:p>
          <a:p>
            <a:pPr marL="342900" indent="-342900">
              <a:buClr>
                <a:srgbClr val="1A3F61"/>
              </a:buClr>
              <a:buSzPts val="1100"/>
            </a:pPr>
            <a:endParaRPr lang="en-US" sz="1800" dirty="0" smtClean="0"/>
          </a:p>
          <a:p>
            <a:pPr marL="0" indent="0">
              <a:buClr>
                <a:srgbClr val="1A3F61"/>
              </a:buClr>
              <a:buSzPts val="1100"/>
              <a:buNone/>
            </a:pPr>
            <a:endParaRPr lang="en-US" sz="1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0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1A3F61"/>
              </a:buClr>
              <a:buSzPts val="1100"/>
              <a:buNone/>
            </a:pPr>
            <a:endParaRPr lang="en-US" sz="1800" dirty="0" smtClean="0"/>
          </a:p>
          <a:p>
            <a:pPr marL="342900" indent="-342900">
              <a:buClr>
                <a:srgbClr val="1A3F61"/>
              </a:buClr>
              <a:buSzPts val="1100"/>
            </a:pPr>
            <a:endParaRPr lang="en-US" sz="1800" dirty="0"/>
          </a:p>
          <a:p>
            <a:pPr marL="342900" indent="-342900">
              <a:buClr>
                <a:srgbClr val="1A3F61"/>
              </a:buClr>
              <a:buSzPts val="1100"/>
            </a:pPr>
            <a:endParaRPr lang="en-US" sz="1800" dirty="0" smtClean="0"/>
          </a:p>
          <a:p>
            <a:pPr marL="342900" indent="-342900">
              <a:buClr>
                <a:srgbClr val="1A3F61"/>
              </a:buClr>
              <a:buSzPts val="1100"/>
            </a:pPr>
            <a:endParaRPr lang="en-US" sz="1800" dirty="0" smtClean="0"/>
          </a:p>
          <a:p>
            <a:pPr marL="0" indent="0">
              <a:buClr>
                <a:srgbClr val="1A3F61"/>
              </a:buClr>
              <a:buSzPts val="1100"/>
              <a:buNone/>
            </a:pPr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81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17" name="Google Shape;317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1A3F61"/>
              </a:buClr>
              <a:buSzPts val="1100"/>
              <a:buNone/>
            </a:pPr>
            <a:endParaRPr lang="en-US" sz="1800" dirty="0" smtClean="0"/>
          </a:p>
          <a:p>
            <a:pPr marL="0" indent="0">
              <a:buClr>
                <a:srgbClr val="1A3F61"/>
              </a:buClr>
              <a:buSzPts val="1100"/>
              <a:buNone/>
            </a:pPr>
            <a:r>
              <a:rPr lang="en-US" sz="1800" dirty="0" smtClean="0"/>
              <a:t>We’ve successfully performed the simulation of traffic light control system using 8051 microcontroller, traffic lights, 7 segment anode displays in the </a:t>
            </a:r>
            <a:r>
              <a:rPr lang="en-US" sz="1800" dirty="0"/>
              <a:t>P</a:t>
            </a:r>
            <a:r>
              <a:rPr lang="en-US" sz="1800" dirty="0" smtClean="0"/>
              <a:t>roteus simulation environment.</a:t>
            </a:r>
            <a:endParaRPr lang="en-US" sz="1800" dirty="0"/>
          </a:p>
          <a:p>
            <a:pPr marL="342900" indent="-342900">
              <a:buClr>
                <a:srgbClr val="1A3F61"/>
              </a:buClr>
              <a:buSzPts val="1100"/>
            </a:pPr>
            <a:endParaRPr lang="en-US" sz="1800" dirty="0" smtClean="0"/>
          </a:p>
          <a:p>
            <a:pPr marL="342900" indent="-342900">
              <a:buClr>
                <a:srgbClr val="1A3F61"/>
              </a:buClr>
              <a:buSzPts val="1100"/>
            </a:pPr>
            <a:endParaRPr lang="en-US" sz="1800" dirty="0" smtClean="0"/>
          </a:p>
          <a:p>
            <a:pPr marL="0" indent="0">
              <a:buClr>
                <a:srgbClr val="1A3F61"/>
              </a:buClr>
              <a:buSzPts val="1100"/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78174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750" y="1819275"/>
            <a:ext cx="3458725" cy="1370150"/>
          </a:xfrm>
        </p:spPr>
        <p:txBody>
          <a:bodyPr/>
          <a:lstStyle/>
          <a:p>
            <a:r>
              <a:rPr lang="en-US" sz="4000" dirty="0" smtClean="0"/>
              <a:t>Thank You!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7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title"/>
          </p:nvPr>
        </p:nvSpPr>
        <p:spPr>
          <a:xfrm>
            <a:off x="1733550" y="787925"/>
            <a:ext cx="255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ABSTRACT:</a:t>
            </a:r>
            <a:endParaRPr dirty="0"/>
          </a:p>
        </p:txBody>
      </p:sp>
      <p:sp>
        <p:nvSpPr>
          <p:cNvPr id="317" name="Google Shape;317;p29"/>
          <p:cNvSpPr txBox="1">
            <a:spLocks noGrp="1"/>
          </p:cNvSpPr>
          <p:nvPr>
            <p:ph type="body" idx="1"/>
          </p:nvPr>
        </p:nvSpPr>
        <p:spPr>
          <a:xfrm>
            <a:off x="1733550" y="1733501"/>
            <a:ext cx="5925650" cy="1409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3F61"/>
              </a:buClr>
              <a:buSzPts val="1100"/>
              <a:buNone/>
            </a:pPr>
            <a:r>
              <a:rPr lang="en-US" sz="1800" dirty="0" smtClean="0"/>
              <a:t>To provide the control and co-ordination within the traffic lights to ensure that the traffic moves as smoothly and safely as possible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22882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1" name="Google Shape;4581;p32"/>
          <p:cNvSpPr/>
          <p:nvPr/>
        </p:nvSpPr>
        <p:spPr>
          <a:xfrm>
            <a:off x="1018049" y="933450"/>
            <a:ext cx="5906625" cy="2543175"/>
          </a:xfrm>
          <a:custGeom>
            <a:avLst/>
            <a:gdLst/>
            <a:ahLst/>
            <a:cxnLst/>
            <a:rect l="l" t="t" r="r" b="b"/>
            <a:pathLst>
              <a:path w="17617" h="25786" extrusionOk="0">
                <a:moveTo>
                  <a:pt x="108" y="1"/>
                </a:moveTo>
                <a:lnTo>
                  <a:pt x="95" y="5963"/>
                </a:lnTo>
                <a:cubicBezTo>
                  <a:pt x="95" y="6968"/>
                  <a:pt x="91" y="7953"/>
                  <a:pt x="91" y="8925"/>
                </a:cubicBezTo>
                <a:cubicBezTo>
                  <a:pt x="87" y="9836"/>
                  <a:pt x="79" y="10772"/>
                  <a:pt x="71" y="11719"/>
                </a:cubicBezTo>
                <a:cubicBezTo>
                  <a:pt x="58" y="12655"/>
                  <a:pt x="54" y="13664"/>
                  <a:pt x="54" y="14571"/>
                </a:cubicBezTo>
                <a:lnTo>
                  <a:pt x="54" y="17193"/>
                </a:lnTo>
                <a:cubicBezTo>
                  <a:pt x="54" y="17608"/>
                  <a:pt x="58" y="18018"/>
                  <a:pt x="54" y="18408"/>
                </a:cubicBezTo>
                <a:cubicBezTo>
                  <a:pt x="54" y="18794"/>
                  <a:pt x="50" y="19159"/>
                  <a:pt x="50" y="19536"/>
                </a:cubicBezTo>
                <a:cubicBezTo>
                  <a:pt x="42" y="20287"/>
                  <a:pt x="34" y="21034"/>
                  <a:pt x="26" y="21777"/>
                </a:cubicBezTo>
                <a:cubicBezTo>
                  <a:pt x="21" y="22146"/>
                  <a:pt x="17" y="22519"/>
                  <a:pt x="13" y="22884"/>
                </a:cubicBezTo>
                <a:cubicBezTo>
                  <a:pt x="13" y="23069"/>
                  <a:pt x="9" y="23254"/>
                  <a:pt x="9" y="23434"/>
                </a:cubicBezTo>
                <a:lnTo>
                  <a:pt x="9" y="23935"/>
                </a:lnTo>
                <a:lnTo>
                  <a:pt x="1" y="25724"/>
                </a:lnTo>
                <a:lnTo>
                  <a:pt x="309" y="25724"/>
                </a:lnTo>
                <a:lnTo>
                  <a:pt x="3300" y="25740"/>
                </a:lnTo>
                <a:lnTo>
                  <a:pt x="5179" y="25744"/>
                </a:lnTo>
                <a:lnTo>
                  <a:pt x="7793" y="25761"/>
                </a:lnTo>
                <a:cubicBezTo>
                  <a:pt x="8104" y="25762"/>
                  <a:pt x="8403" y="25763"/>
                  <a:pt x="8692" y="25763"/>
                </a:cubicBezTo>
                <a:cubicBezTo>
                  <a:pt x="9270" y="25763"/>
                  <a:pt x="9806" y="25761"/>
                  <a:pt x="10304" y="25761"/>
                </a:cubicBezTo>
                <a:lnTo>
                  <a:pt x="12294" y="25757"/>
                </a:lnTo>
                <a:cubicBezTo>
                  <a:pt x="12873" y="25757"/>
                  <a:pt x="13447" y="25765"/>
                  <a:pt x="13973" y="25769"/>
                </a:cubicBezTo>
                <a:cubicBezTo>
                  <a:pt x="15027" y="25777"/>
                  <a:pt x="15918" y="25785"/>
                  <a:pt x="16545" y="25785"/>
                </a:cubicBezTo>
                <a:cubicBezTo>
                  <a:pt x="17173" y="25781"/>
                  <a:pt x="17526" y="25769"/>
                  <a:pt x="17563" y="25749"/>
                </a:cubicBezTo>
                <a:cubicBezTo>
                  <a:pt x="17596" y="25728"/>
                  <a:pt x="17317" y="25703"/>
                  <a:pt x="16783" y="25675"/>
                </a:cubicBezTo>
                <a:cubicBezTo>
                  <a:pt x="16246" y="25646"/>
                  <a:pt x="15470" y="25609"/>
                  <a:pt x="14395" y="25572"/>
                </a:cubicBezTo>
                <a:cubicBezTo>
                  <a:pt x="13858" y="25552"/>
                  <a:pt x="13238" y="25535"/>
                  <a:pt x="12528" y="25523"/>
                </a:cubicBezTo>
                <a:cubicBezTo>
                  <a:pt x="11814" y="25511"/>
                  <a:pt x="11059" y="25502"/>
                  <a:pt x="10300" y="25498"/>
                </a:cubicBezTo>
                <a:cubicBezTo>
                  <a:pt x="9541" y="25494"/>
                  <a:pt x="8774" y="25494"/>
                  <a:pt x="8035" y="25486"/>
                </a:cubicBezTo>
                <a:lnTo>
                  <a:pt x="5405" y="25461"/>
                </a:lnTo>
                <a:lnTo>
                  <a:pt x="3481" y="25449"/>
                </a:lnTo>
                <a:lnTo>
                  <a:pt x="420" y="25441"/>
                </a:lnTo>
                <a:lnTo>
                  <a:pt x="276" y="25441"/>
                </a:lnTo>
                <a:lnTo>
                  <a:pt x="280" y="23988"/>
                </a:lnTo>
                <a:cubicBezTo>
                  <a:pt x="284" y="23644"/>
                  <a:pt x="284" y="23328"/>
                  <a:pt x="284" y="22999"/>
                </a:cubicBezTo>
                <a:cubicBezTo>
                  <a:pt x="284" y="22667"/>
                  <a:pt x="288" y="22322"/>
                  <a:pt x="288" y="21965"/>
                </a:cubicBezTo>
                <a:cubicBezTo>
                  <a:pt x="296" y="21243"/>
                  <a:pt x="301" y="20468"/>
                  <a:pt x="309" y="19631"/>
                </a:cubicBezTo>
                <a:cubicBezTo>
                  <a:pt x="313" y="18777"/>
                  <a:pt x="309" y="17903"/>
                  <a:pt x="309" y="17041"/>
                </a:cubicBezTo>
                <a:cubicBezTo>
                  <a:pt x="305" y="16188"/>
                  <a:pt x="301" y="15310"/>
                  <a:pt x="301" y="14411"/>
                </a:cubicBezTo>
                <a:cubicBezTo>
                  <a:pt x="296" y="13517"/>
                  <a:pt x="296" y="12676"/>
                  <a:pt x="305" y="11728"/>
                </a:cubicBezTo>
                <a:cubicBezTo>
                  <a:pt x="309" y="10792"/>
                  <a:pt x="313" y="9803"/>
                  <a:pt x="313" y="8761"/>
                </a:cubicBezTo>
                <a:cubicBezTo>
                  <a:pt x="313" y="7780"/>
                  <a:pt x="309" y="6783"/>
                  <a:pt x="309" y="5774"/>
                </a:cubicBezTo>
                <a:cubicBezTo>
                  <a:pt x="309" y="3964"/>
                  <a:pt x="305" y="2122"/>
                  <a:pt x="301" y="177"/>
                </a:cubicBezTo>
                <a:lnTo>
                  <a:pt x="6858" y="165"/>
                </a:lnTo>
                <a:lnTo>
                  <a:pt x="10321" y="152"/>
                </a:lnTo>
                <a:cubicBezTo>
                  <a:pt x="10468" y="152"/>
                  <a:pt x="10616" y="152"/>
                  <a:pt x="10764" y="152"/>
                </a:cubicBezTo>
                <a:cubicBezTo>
                  <a:pt x="11720" y="152"/>
                  <a:pt x="12691" y="162"/>
                  <a:pt x="13689" y="173"/>
                </a:cubicBezTo>
                <a:cubicBezTo>
                  <a:pt x="14268" y="177"/>
                  <a:pt x="14847" y="177"/>
                  <a:pt x="15454" y="177"/>
                </a:cubicBezTo>
                <a:cubicBezTo>
                  <a:pt x="16061" y="177"/>
                  <a:pt x="16640" y="173"/>
                  <a:pt x="17198" y="165"/>
                </a:cubicBezTo>
                <a:lnTo>
                  <a:pt x="17407" y="165"/>
                </a:lnTo>
                <a:lnTo>
                  <a:pt x="17407" y="193"/>
                </a:lnTo>
                <a:lnTo>
                  <a:pt x="17407" y="370"/>
                </a:lnTo>
                <a:cubicBezTo>
                  <a:pt x="17407" y="489"/>
                  <a:pt x="17411" y="608"/>
                  <a:pt x="17411" y="723"/>
                </a:cubicBezTo>
                <a:cubicBezTo>
                  <a:pt x="17411" y="957"/>
                  <a:pt x="17415" y="1190"/>
                  <a:pt x="17415" y="1416"/>
                </a:cubicBezTo>
                <a:cubicBezTo>
                  <a:pt x="17415" y="1872"/>
                  <a:pt x="17419" y="2319"/>
                  <a:pt x="17415" y="2766"/>
                </a:cubicBezTo>
                <a:cubicBezTo>
                  <a:pt x="17407" y="3792"/>
                  <a:pt x="17399" y="4830"/>
                  <a:pt x="17391" y="5885"/>
                </a:cubicBezTo>
                <a:cubicBezTo>
                  <a:pt x="17386" y="6951"/>
                  <a:pt x="17391" y="7998"/>
                  <a:pt x="17391" y="8970"/>
                </a:cubicBezTo>
                <a:cubicBezTo>
                  <a:pt x="17395" y="9955"/>
                  <a:pt x="17395" y="10866"/>
                  <a:pt x="17395" y="11765"/>
                </a:cubicBezTo>
                <a:cubicBezTo>
                  <a:pt x="17399" y="12712"/>
                  <a:pt x="17399" y="13611"/>
                  <a:pt x="17403" y="14444"/>
                </a:cubicBezTo>
                <a:cubicBezTo>
                  <a:pt x="17407" y="15277"/>
                  <a:pt x="17407" y="16077"/>
                  <a:pt x="17407" y="16783"/>
                </a:cubicBezTo>
                <a:cubicBezTo>
                  <a:pt x="17403" y="17505"/>
                  <a:pt x="17399" y="18219"/>
                  <a:pt x="17395" y="18908"/>
                </a:cubicBezTo>
                <a:cubicBezTo>
                  <a:pt x="17386" y="19598"/>
                  <a:pt x="17386" y="20271"/>
                  <a:pt x="17386" y="20898"/>
                </a:cubicBezTo>
                <a:cubicBezTo>
                  <a:pt x="17395" y="21498"/>
                  <a:pt x="17399" y="22035"/>
                  <a:pt x="17399" y="22523"/>
                </a:cubicBezTo>
                <a:cubicBezTo>
                  <a:pt x="17411" y="23504"/>
                  <a:pt x="17423" y="24267"/>
                  <a:pt x="17440" y="24792"/>
                </a:cubicBezTo>
                <a:cubicBezTo>
                  <a:pt x="17456" y="25314"/>
                  <a:pt x="17477" y="25597"/>
                  <a:pt x="17501" y="25601"/>
                </a:cubicBezTo>
                <a:cubicBezTo>
                  <a:pt x="17526" y="25601"/>
                  <a:pt x="17542" y="25330"/>
                  <a:pt x="17559" y="24805"/>
                </a:cubicBezTo>
                <a:cubicBezTo>
                  <a:pt x="17571" y="24280"/>
                  <a:pt x="17579" y="23504"/>
                  <a:pt x="17583" y="22519"/>
                </a:cubicBezTo>
                <a:cubicBezTo>
                  <a:pt x="17588" y="22027"/>
                  <a:pt x="17588" y="21477"/>
                  <a:pt x="17588" y="20890"/>
                </a:cubicBezTo>
                <a:cubicBezTo>
                  <a:pt x="17592" y="20345"/>
                  <a:pt x="17596" y="19737"/>
                  <a:pt x="17600" y="19064"/>
                </a:cubicBezTo>
                <a:cubicBezTo>
                  <a:pt x="17608" y="18387"/>
                  <a:pt x="17616" y="17640"/>
                  <a:pt x="17616" y="16808"/>
                </a:cubicBezTo>
                <a:cubicBezTo>
                  <a:pt x="17616" y="15958"/>
                  <a:pt x="17612" y="15133"/>
                  <a:pt x="17608" y="14268"/>
                </a:cubicBezTo>
                <a:cubicBezTo>
                  <a:pt x="17600" y="13410"/>
                  <a:pt x="17596" y="12540"/>
                  <a:pt x="17592" y="11662"/>
                </a:cubicBezTo>
                <a:cubicBezTo>
                  <a:pt x="17588" y="10706"/>
                  <a:pt x="17579" y="9729"/>
                  <a:pt x="17575" y="8761"/>
                </a:cubicBezTo>
                <a:cubicBezTo>
                  <a:pt x="17567" y="7780"/>
                  <a:pt x="17563" y="6828"/>
                  <a:pt x="17567" y="5844"/>
                </a:cubicBezTo>
                <a:cubicBezTo>
                  <a:pt x="17571" y="4846"/>
                  <a:pt x="17575" y="3780"/>
                  <a:pt x="17579" y="2643"/>
                </a:cubicBezTo>
                <a:cubicBezTo>
                  <a:pt x="17583" y="1744"/>
                  <a:pt x="17571" y="854"/>
                  <a:pt x="17559" y="13"/>
                </a:cubicBezTo>
                <a:lnTo>
                  <a:pt x="16787" y="21"/>
                </a:lnTo>
                <a:cubicBezTo>
                  <a:pt x="16254" y="29"/>
                  <a:pt x="15733" y="37"/>
                  <a:pt x="15228" y="37"/>
                </a:cubicBezTo>
                <a:cubicBezTo>
                  <a:pt x="14703" y="37"/>
                  <a:pt x="14157" y="33"/>
                  <a:pt x="13603" y="29"/>
                </a:cubicBezTo>
                <a:cubicBezTo>
                  <a:pt x="12500" y="21"/>
                  <a:pt x="11301" y="9"/>
                  <a:pt x="10091" y="9"/>
                </a:cubicBezTo>
                <a:lnTo>
                  <a:pt x="6603" y="13"/>
                </a:lnTo>
                <a:lnTo>
                  <a:pt x="10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3" name="Google Shape;316;p29"/>
          <p:cNvSpPr txBox="1">
            <a:spLocks noGrp="1"/>
          </p:cNvSpPr>
          <p:nvPr>
            <p:ph type="title"/>
          </p:nvPr>
        </p:nvSpPr>
        <p:spPr>
          <a:xfrm>
            <a:off x="1265675" y="1302275"/>
            <a:ext cx="29253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Software :</a:t>
            </a:r>
            <a:endParaRPr dirty="0"/>
          </a:p>
        </p:txBody>
      </p:sp>
      <p:sp>
        <p:nvSpPr>
          <p:cNvPr id="8674" name="Google Shape;317;p29"/>
          <p:cNvSpPr txBox="1">
            <a:spLocks noGrp="1"/>
          </p:cNvSpPr>
          <p:nvPr>
            <p:ph type="body" idx="1"/>
          </p:nvPr>
        </p:nvSpPr>
        <p:spPr>
          <a:xfrm>
            <a:off x="1426500" y="2047825"/>
            <a:ext cx="3878925" cy="1143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rgbClr val="1A3F61"/>
              </a:buClr>
              <a:buSzPts val="1100"/>
              <a:buFont typeface="Arial"/>
              <a:buAutoNum type="arabicPeriod"/>
            </a:pPr>
            <a:r>
              <a:rPr lang="en-US" sz="2000" dirty="0" smtClean="0"/>
              <a:t>Proteus 8.11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rgbClr val="1A3F61"/>
              </a:buClr>
              <a:buSzPts val="1100"/>
              <a:buFont typeface="Arial"/>
              <a:buAutoNum type="arabicPeriod"/>
            </a:pPr>
            <a:r>
              <a:rPr lang="en-US" sz="2000" dirty="0" smtClean="0"/>
              <a:t>Keil uVision5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Proteus 8.11:</a:t>
            </a:r>
            <a:endParaRPr dirty="0"/>
          </a:p>
        </p:txBody>
      </p:sp>
      <p:sp>
        <p:nvSpPr>
          <p:cNvPr id="317" name="Google Shape;317;p29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0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652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Proteus is a simulation software used to simulate components and is capable of drawing desired </a:t>
            </a:r>
            <a:r>
              <a:rPr lang="en-US" sz="2000" dirty="0" smtClean="0"/>
              <a:t>circuit.</a:t>
            </a:r>
            <a:endParaRPr lang="en-US" sz="2000" dirty="0"/>
          </a:p>
          <a:p>
            <a:pPr marL="9652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It is being used for fast checkup of code you have written for microcontrollers.</a:t>
            </a:r>
          </a:p>
          <a:p>
            <a:pPr marL="9652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Proteus have huge list of components and many libraries available which can be added to include more </a:t>
            </a:r>
            <a:r>
              <a:rPr lang="en-US" sz="2000" dirty="0" smtClean="0"/>
              <a:t>components.</a:t>
            </a:r>
          </a:p>
          <a:p>
            <a:pPr marL="9652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Proteus is ahead in simulating the circuits containing the micro controllers where we can simulate the circuit by uploading the hex code to the </a:t>
            </a:r>
            <a:r>
              <a:rPr lang="en-US" sz="2000" dirty="0" smtClean="0"/>
              <a:t>Micro-controller.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3F61"/>
              </a:buClr>
              <a:buSzPts val="1100"/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90743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Proteus 8.11:</a:t>
            </a:r>
            <a:endParaRPr dirty="0"/>
          </a:p>
        </p:txBody>
      </p:sp>
      <p:sp>
        <p:nvSpPr>
          <p:cNvPr id="317" name="Google Shape;317;p29"/>
          <p:cNvSpPr txBox="1">
            <a:spLocks noGrp="1"/>
          </p:cNvSpPr>
          <p:nvPr>
            <p:ph type="body" idx="1"/>
          </p:nvPr>
        </p:nvSpPr>
        <p:spPr>
          <a:xfrm>
            <a:off x="713225" y="1104900"/>
            <a:ext cx="7717500" cy="3943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A3F6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800" u="sng" dirty="0" smtClean="0"/>
              <a:t>Comparison</a:t>
            </a:r>
            <a:r>
              <a:rPr lang="en-US" sz="1800" dirty="0" smtClean="0"/>
              <a:t>:- </a:t>
            </a:r>
          </a:p>
          <a:p>
            <a:pPr lvl="1" indent="-457200">
              <a:buSzPts val="1100"/>
              <a:buFont typeface="+mj-lt"/>
              <a:buAutoNum type="arabicPeriod"/>
            </a:pPr>
            <a:r>
              <a:rPr lang="en-US" sz="1800" b="1" dirty="0" smtClean="0"/>
              <a:t>Tinker CAD</a:t>
            </a:r>
            <a:r>
              <a:rPr lang="en-US" sz="1800" dirty="0" smtClean="0"/>
              <a:t> -Mostly used for Arduino based applications, also for 3D designs and architecture (In our case we’re using 8051 microcontroller)</a:t>
            </a:r>
          </a:p>
          <a:p>
            <a:pPr lvl="1" indent="-457200">
              <a:buSzPts val="1100"/>
              <a:buFont typeface="+mj-lt"/>
              <a:buAutoNum type="arabicPeriod"/>
            </a:pPr>
            <a:r>
              <a:rPr lang="en-US" sz="1800" b="1" dirty="0" smtClean="0"/>
              <a:t>Ki CAD</a:t>
            </a:r>
            <a:r>
              <a:rPr lang="en-US" sz="1800" dirty="0" smtClean="0"/>
              <a:t> -</a:t>
            </a:r>
            <a:r>
              <a:rPr lang="en-US" sz="1800" b="1" dirty="0" smtClean="0"/>
              <a:t> </a:t>
            </a:r>
            <a:r>
              <a:rPr lang="en-US" sz="1800" dirty="0" smtClean="0"/>
              <a:t>It doesn’t have default 8051 microcontroller as Proteus already have a default library</a:t>
            </a:r>
          </a:p>
          <a:p>
            <a:pPr lvl="1" indent="-457200">
              <a:buSzPts val="1100"/>
              <a:buFont typeface="+mj-lt"/>
              <a:buAutoNum type="arabicPeriod"/>
            </a:pPr>
            <a:r>
              <a:rPr lang="en-US" sz="1800" b="1" dirty="0" smtClean="0"/>
              <a:t>Autodesk Eagle CAD </a:t>
            </a:r>
            <a:r>
              <a:rPr lang="en-US" sz="1800" dirty="0" smtClean="0"/>
              <a:t>- Preferred because of flexibility and open source software, otherwise no difference. Both Proteus and Eagle CAD are suitable to use.</a:t>
            </a:r>
          </a:p>
          <a:p>
            <a:pPr lvl="1" indent="-457200">
              <a:buSzPts val="1100"/>
              <a:buFont typeface="+mj-lt"/>
              <a:buAutoNum type="arabicPeriod"/>
            </a:pPr>
            <a:r>
              <a:rPr lang="en-US" sz="1800" b="1" dirty="0" smtClean="0"/>
              <a:t>Fritzing</a:t>
            </a:r>
            <a:r>
              <a:rPr lang="en-US" sz="1800" dirty="0" smtClean="0"/>
              <a:t> - Complex to use. </a:t>
            </a:r>
          </a:p>
          <a:p>
            <a:pPr lvl="1" indent="-457200">
              <a:buSzPts val="1100"/>
              <a:buFont typeface="+mj-lt"/>
              <a:buAutoNum type="arabicPeriod"/>
            </a:pPr>
            <a:r>
              <a:rPr lang="en-US" sz="1800" b="1" dirty="0" smtClean="0"/>
              <a:t>Multism </a:t>
            </a:r>
            <a:r>
              <a:rPr lang="en-US" sz="1800" dirty="0" smtClean="0"/>
              <a:t>-</a:t>
            </a:r>
            <a:r>
              <a:rPr lang="en-US" sz="1800" b="1" dirty="0" smtClean="0"/>
              <a:t> </a:t>
            </a:r>
            <a:r>
              <a:rPr lang="en-US" sz="1800" dirty="0"/>
              <a:t>Proteus is ahead in simulating the circuits containing the micro controllers where we can simulate the circuit by uploading the hex code to the Micro-controller where as Multism can’t do this</a:t>
            </a:r>
            <a:r>
              <a:rPr lang="en-US" sz="2000" dirty="0"/>
              <a:t>.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96934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Keil </a:t>
            </a:r>
            <a:r>
              <a:rPr lang="en-US" dirty="0" smtClean="0"/>
              <a:t>uVision5:</a:t>
            </a:r>
            <a:endParaRPr dirty="0"/>
          </a:p>
        </p:txBody>
      </p:sp>
      <p:sp>
        <p:nvSpPr>
          <p:cNvPr id="317" name="Google Shape;317;p29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0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rgbClr val="1A3F6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b="1" dirty="0"/>
              <a:t>Keil</a:t>
            </a:r>
            <a:r>
              <a:rPr lang="en-US" sz="1800" dirty="0"/>
              <a:t> MDK is the complete software development environment for a wide range of Arm Cortex-M based microcontroller devices. </a:t>
            </a:r>
            <a:endParaRPr lang="en-US" sz="1800" dirty="0" smtClean="0"/>
          </a:p>
          <a:p>
            <a:pPr marL="285750" lvl="0" indent="-285750">
              <a:buClr>
                <a:srgbClr val="1A3F6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 smtClean="0"/>
              <a:t>MDK </a:t>
            </a:r>
            <a:r>
              <a:rPr lang="en-US" sz="1800" dirty="0"/>
              <a:t>includes the µVision IDE </a:t>
            </a:r>
            <a:r>
              <a:rPr lang="en-US" sz="1800" dirty="0" smtClean="0"/>
              <a:t>which </a:t>
            </a:r>
            <a:r>
              <a:rPr lang="en-US" sz="1800" dirty="0"/>
              <a:t>is a window-based software development platform that combines a robust and modern editor with a project manager and make facility tool. </a:t>
            </a:r>
            <a:endParaRPr lang="en-US" sz="1800" dirty="0" smtClean="0"/>
          </a:p>
          <a:p>
            <a:pPr marL="285750" lvl="0" indent="-285750">
              <a:buClr>
                <a:srgbClr val="1A3F6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800" dirty="0" smtClean="0"/>
              <a:t>It </a:t>
            </a:r>
            <a:r>
              <a:rPr lang="en-US" sz="1800" dirty="0"/>
              <a:t>integrates all the tools needed to develop embedded applications including a C/C++ compiler, macro assembler, linker/locator, and a HEX file generator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57673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1" name="Google Shape;4581;p32"/>
          <p:cNvSpPr/>
          <p:nvPr/>
        </p:nvSpPr>
        <p:spPr>
          <a:xfrm>
            <a:off x="809625" y="771525"/>
            <a:ext cx="8115300" cy="3781425"/>
          </a:xfrm>
          <a:custGeom>
            <a:avLst/>
            <a:gdLst/>
            <a:ahLst/>
            <a:cxnLst/>
            <a:rect l="l" t="t" r="r" b="b"/>
            <a:pathLst>
              <a:path w="17617" h="25786" extrusionOk="0">
                <a:moveTo>
                  <a:pt x="108" y="1"/>
                </a:moveTo>
                <a:lnTo>
                  <a:pt x="95" y="5963"/>
                </a:lnTo>
                <a:cubicBezTo>
                  <a:pt x="95" y="6968"/>
                  <a:pt x="91" y="7953"/>
                  <a:pt x="91" y="8925"/>
                </a:cubicBezTo>
                <a:cubicBezTo>
                  <a:pt x="87" y="9836"/>
                  <a:pt x="79" y="10772"/>
                  <a:pt x="71" y="11719"/>
                </a:cubicBezTo>
                <a:cubicBezTo>
                  <a:pt x="58" y="12655"/>
                  <a:pt x="54" y="13664"/>
                  <a:pt x="54" y="14571"/>
                </a:cubicBezTo>
                <a:lnTo>
                  <a:pt x="54" y="17193"/>
                </a:lnTo>
                <a:cubicBezTo>
                  <a:pt x="54" y="17608"/>
                  <a:pt x="58" y="18018"/>
                  <a:pt x="54" y="18408"/>
                </a:cubicBezTo>
                <a:cubicBezTo>
                  <a:pt x="54" y="18794"/>
                  <a:pt x="50" y="19159"/>
                  <a:pt x="50" y="19536"/>
                </a:cubicBezTo>
                <a:cubicBezTo>
                  <a:pt x="42" y="20287"/>
                  <a:pt x="34" y="21034"/>
                  <a:pt x="26" y="21777"/>
                </a:cubicBezTo>
                <a:cubicBezTo>
                  <a:pt x="21" y="22146"/>
                  <a:pt x="17" y="22519"/>
                  <a:pt x="13" y="22884"/>
                </a:cubicBezTo>
                <a:cubicBezTo>
                  <a:pt x="13" y="23069"/>
                  <a:pt x="9" y="23254"/>
                  <a:pt x="9" y="23434"/>
                </a:cubicBezTo>
                <a:lnTo>
                  <a:pt x="9" y="23935"/>
                </a:lnTo>
                <a:lnTo>
                  <a:pt x="1" y="25724"/>
                </a:lnTo>
                <a:lnTo>
                  <a:pt x="309" y="25724"/>
                </a:lnTo>
                <a:lnTo>
                  <a:pt x="3300" y="25740"/>
                </a:lnTo>
                <a:lnTo>
                  <a:pt x="5179" y="25744"/>
                </a:lnTo>
                <a:lnTo>
                  <a:pt x="7793" y="25761"/>
                </a:lnTo>
                <a:cubicBezTo>
                  <a:pt x="8104" y="25762"/>
                  <a:pt x="8403" y="25763"/>
                  <a:pt x="8692" y="25763"/>
                </a:cubicBezTo>
                <a:cubicBezTo>
                  <a:pt x="9270" y="25763"/>
                  <a:pt x="9806" y="25761"/>
                  <a:pt x="10304" y="25761"/>
                </a:cubicBezTo>
                <a:lnTo>
                  <a:pt x="12294" y="25757"/>
                </a:lnTo>
                <a:cubicBezTo>
                  <a:pt x="12873" y="25757"/>
                  <a:pt x="13447" y="25765"/>
                  <a:pt x="13973" y="25769"/>
                </a:cubicBezTo>
                <a:cubicBezTo>
                  <a:pt x="15027" y="25777"/>
                  <a:pt x="15918" y="25785"/>
                  <a:pt x="16545" y="25785"/>
                </a:cubicBezTo>
                <a:cubicBezTo>
                  <a:pt x="17173" y="25781"/>
                  <a:pt x="17526" y="25769"/>
                  <a:pt x="17563" y="25749"/>
                </a:cubicBezTo>
                <a:cubicBezTo>
                  <a:pt x="17596" y="25728"/>
                  <a:pt x="17317" y="25703"/>
                  <a:pt x="16783" y="25675"/>
                </a:cubicBezTo>
                <a:cubicBezTo>
                  <a:pt x="16246" y="25646"/>
                  <a:pt x="15470" y="25609"/>
                  <a:pt x="14395" y="25572"/>
                </a:cubicBezTo>
                <a:cubicBezTo>
                  <a:pt x="13858" y="25552"/>
                  <a:pt x="13238" y="25535"/>
                  <a:pt x="12528" y="25523"/>
                </a:cubicBezTo>
                <a:cubicBezTo>
                  <a:pt x="11814" y="25511"/>
                  <a:pt x="11059" y="25502"/>
                  <a:pt x="10300" y="25498"/>
                </a:cubicBezTo>
                <a:cubicBezTo>
                  <a:pt x="9541" y="25494"/>
                  <a:pt x="8774" y="25494"/>
                  <a:pt x="8035" y="25486"/>
                </a:cubicBezTo>
                <a:lnTo>
                  <a:pt x="5405" y="25461"/>
                </a:lnTo>
                <a:lnTo>
                  <a:pt x="3481" y="25449"/>
                </a:lnTo>
                <a:lnTo>
                  <a:pt x="420" y="25441"/>
                </a:lnTo>
                <a:lnTo>
                  <a:pt x="276" y="25441"/>
                </a:lnTo>
                <a:lnTo>
                  <a:pt x="280" y="23988"/>
                </a:lnTo>
                <a:cubicBezTo>
                  <a:pt x="284" y="23644"/>
                  <a:pt x="284" y="23328"/>
                  <a:pt x="284" y="22999"/>
                </a:cubicBezTo>
                <a:cubicBezTo>
                  <a:pt x="284" y="22667"/>
                  <a:pt x="288" y="22322"/>
                  <a:pt x="288" y="21965"/>
                </a:cubicBezTo>
                <a:cubicBezTo>
                  <a:pt x="296" y="21243"/>
                  <a:pt x="301" y="20468"/>
                  <a:pt x="309" y="19631"/>
                </a:cubicBezTo>
                <a:cubicBezTo>
                  <a:pt x="313" y="18777"/>
                  <a:pt x="309" y="17903"/>
                  <a:pt x="309" y="17041"/>
                </a:cubicBezTo>
                <a:cubicBezTo>
                  <a:pt x="305" y="16188"/>
                  <a:pt x="301" y="15310"/>
                  <a:pt x="301" y="14411"/>
                </a:cubicBezTo>
                <a:cubicBezTo>
                  <a:pt x="296" y="13517"/>
                  <a:pt x="296" y="12676"/>
                  <a:pt x="305" y="11728"/>
                </a:cubicBezTo>
                <a:cubicBezTo>
                  <a:pt x="309" y="10792"/>
                  <a:pt x="313" y="9803"/>
                  <a:pt x="313" y="8761"/>
                </a:cubicBezTo>
                <a:cubicBezTo>
                  <a:pt x="313" y="7780"/>
                  <a:pt x="309" y="6783"/>
                  <a:pt x="309" y="5774"/>
                </a:cubicBezTo>
                <a:cubicBezTo>
                  <a:pt x="309" y="3964"/>
                  <a:pt x="305" y="2122"/>
                  <a:pt x="301" y="177"/>
                </a:cubicBezTo>
                <a:lnTo>
                  <a:pt x="6858" y="165"/>
                </a:lnTo>
                <a:lnTo>
                  <a:pt x="10321" y="152"/>
                </a:lnTo>
                <a:cubicBezTo>
                  <a:pt x="10468" y="152"/>
                  <a:pt x="10616" y="152"/>
                  <a:pt x="10764" y="152"/>
                </a:cubicBezTo>
                <a:cubicBezTo>
                  <a:pt x="11720" y="152"/>
                  <a:pt x="12691" y="162"/>
                  <a:pt x="13689" y="173"/>
                </a:cubicBezTo>
                <a:cubicBezTo>
                  <a:pt x="14268" y="177"/>
                  <a:pt x="14847" y="177"/>
                  <a:pt x="15454" y="177"/>
                </a:cubicBezTo>
                <a:cubicBezTo>
                  <a:pt x="16061" y="177"/>
                  <a:pt x="16640" y="173"/>
                  <a:pt x="17198" y="165"/>
                </a:cubicBezTo>
                <a:lnTo>
                  <a:pt x="17407" y="165"/>
                </a:lnTo>
                <a:lnTo>
                  <a:pt x="17407" y="193"/>
                </a:lnTo>
                <a:lnTo>
                  <a:pt x="17407" y="370"/>
                </a:lnTo>
                <a:cubicBezTo>
                  <a:pt x="17407" y="489"/>
                  <a:pt x="17411" y="608"/>
                  <a:pt x="17411" y="723"/>
                </a:cubicBezTo>
                <a:cubicBezTo>
                  <a:pt x="17411" y="957"/>
                  <a:pt x="17415" y="1190"/>
                  <a:pt x="17415" y="1416"/>
                </a:cubicBezTo>
                <a:cubicBezTo>
                  <a:pt x="17415" y="1872"/>
                  <a:pt x="17419" y="2319"/>
                  <a:pt x="17415" y="2766"/>
                </a:cubicBezTo>
                <a:cubicBezTo>
                  <a:pt x="17407" y="3792"/>
                  <a:pt x="17399" y="4830"/>
                  <a:pt x="17391" y="5885"/>
                </a:cubicBezTo>
                <a:cubicBezTo>
                  <a:pt x="17386" y="6951"/>
                  <a:pt x="17391" y="7998"/>
                  <a:pt x="17391" y="8970"/>
                </a:cubicBezTo>
                <a:cubicBezTo>
                  <a:pt x="17395" y="9955"/>
                  <a:pt x="17395" y="10866"/>
                  <a:pt x="17395" y="11765"/>
                </a:cubicBezTo>
                <a:cubicBezTo>
                  <a:pt x="17399" y="12712"/>
                  <a:pt x="17399" y="13611"/>
                  <a:pt x="17403" y="14444"/>
                </a:cubicBezTo>
                <a:cubicBezTo>
                  <a:pt x="17407" y="15277"/>
                  <a:pt x="17407" y="16077"/>
                  <a:pt x="17407" y="16783"/>
                </a:cubicBezTo>
                <a:cubicBezTo>
                  <a:pt x="17403" y="17505"/>
                  <a:pt x="17399" y="18219"/>
                  <a:pt x="17395" y="18908"/>
                </a:cubicBezTo>
                <a:cubicBezTo>
                  <a:pt x="17386" y="19598"/>
                  <a:pt x="17386" y="20271"/>
                  <a:pt x="17386" y="20898"/>
                </a:cubicBezTo>
                <a:cubicBezTo>
                  <a:pt x="17395" y="21498"/>
                  <a:pt x="17399" y="22035"/>
                  <a:pt x="17399" y="22523"/>
                </a:cubicBezTo>
                <a:cubicBezTo>
                  <a:pt x="17411" y="23504"/>
                  <a:pt x="17423" y="24267"/>
                  <a:pt x="17440" y="24792"/>
                </a:cubicBezTo>
                <a:cubicBezTo>
                  <a:pt x="17456" y="25314"/>
                  <a:pt x="17477" y="25597"/>
                  <a:pt x="17501" y="25601"/>
                </a:cubicBezTo>
                <a:cubicBezTo>
                  <a:pt x="17526" y="25601"/>
                  <a:pt x="17542" y="25330"/>
                  <a:pt x="17559" y="24805"/>
                </a:cubicBezTo>
                <a:cubicBezTo>
                  <a:pt x="17571" y="24280"/>
                  <a:pt x="17579" y="23504"/>
                  <a:pt x="17583" y="22519"/>
                </a:cubicBezTo>
                <a:cubicBezTo>
                  <a:pt x="17588" y="22027"/>
                  <a:pt x="17588" y="21477"/>
                  <a:pt x="17588" y="20890"/>
                </a:cubicBezTo>
                <a:cubicBezTo>
                  <a:pt x="17592" y="20345"/>
                  <a:pt x="17596" y="19737"/>
                  <a:pt x="17600" y="19064"/>
                </a:cubicBezTo>
                <a:cubicBezTo>
                  <a:pt x="17608" y="18387"/>
                  <a:pt x="17616" y="17640"/>
                  <a:pt x="17616" y="16808"/>
                </a:cubicBezTo>
                <a:cubicBezTo>
                  <a:pt x="17616" y="15958"/>
                  <a:pt x="17612" y="15133"/>
                  <a:pt x="17608" y="14268"/>
                </a:cubicBezTo>
                <a:cubicBezTo>
                  <a:pt x="17600" y="13410"/>
                  <a:pt x="17596" y="12540"/>
                  <a:pt x="17592" y="11662"/>
                </a:cubicBezTo>
                <a:cubicBezTo>
                  <a:pt x="17588" y="10706"/>
                  <a:pt x="17579" y="9729"/>
                  <a:pt x="17575" y="8761"/>
                </a:cubicBezTo>
                <a:cubicBezTo>
                  <a:pt x="17567" y="7780"/>
                  <a:pt x="17563" y="6828"/>
                  <a:pt x="17567" y="5844"/>
                </a:cubicBezTo>
                <a:cubicBezTo>
                  <a:pt x="17571" y="4846"/>
                  <a:pt x="17575" y="3780"/>
                  <a:pt x="17579" y="2643"/>
                </a:cubicBezTo>
                <a:cubicBezTo>
                  <a:pt x="17583" y="1744"/>
                  <a:pt x="17571" y="854"/>
                  <a:pt x="17559" y="13"/>
                </a:cubicBezTo>
                <a:lnTo>
                  <a:pt x="16787" y="21"/>
                </a:lnTo>
                <a:cubicBezTo>
                  <a:pt x="16254" y="29"/>
                  <a:pt x="15733" y="37"/>
                  <a:pt x="15228" y="37"/>
                </a:cubicBezTo>
                <a:cubicBezTo>
                  <a:pt x="14703" y="37"/>
                  <a:pt x="14157" y="33"/>
                  <a:pt x="13603" y="29"/>
                </a:cubicBezTo>
                <a:cubicBezTo>
                  <a:pt x="12500" y="21"/>
                  <a:pt x="11301" y="9"/>
                  <a:pt x="10091" y="9"/>
                </a:cubicBezTo>
                <a:lnTo>
                  <a:pt x="6603" y="13"/>
                </a:lnTo>
                <a:lnTo>
                  <a:pt x="10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16;p29"/>
          <p:cNvSpPr txBox="1">
            <a:spLocks/>
          </p:cNvSpPr>
          <p:nvPr/>
        </p:nvSpPr>
        <p:spPr>
          <a:xfrm>
            <a:off x="1122800" y="1019176"/>
            <a:ext cx="39349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US" dirty="0" smtClean="0"/>
              <a:t>Components:</a:t>
            </a:r>
            <a:endParaRPr lang="en-US" dirty="0"/>
          </a:p>
        </p:txBody>
      </p:sp>
      <p:sp>
        <p:nvSpPr>
          <p:cNvPr id="8" name="Google Shape;317;p29"/>
          <p:cNvSpPr txBox="1">
            <a:spLocks/>
          </p:cNvSpPr>
          <p:nvPr/>
        </p:nvSpPr>
        <p:spPr>
          <a:xfrm>
            <a:off x="1122800" y="1591876"/>
            <a:ext cx="7717500" cy="281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lphaLcPeriod"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romanLcPeriod"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rabicPeriod"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lphaLcPeriod"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romanLcPeriod"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rabicPeriod"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lphaLcPeriod"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1A3F61"/>
              </a:buClr>
              <a:buSzPts val="1000"/>
              <a:buFont typeface="Muli"/>
              <a:buAutoNum type="romanLcPeriod"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685800" lvl="1" indent="-228600">
              <a:buSzPts val="1100"/>
              <a:buFont typeface="Arial"/>
              <a:buAutoNum type="arabicPeriod"/>
            </a:pPr>
            <a:r>
              <a:rPr lang="en-US" sz="2200" dirty="0" smtClean="0"/>
              <a:t>AT89C51 (1 placed, </a:t>
            </a:r>
            <a:r>
              <a:rPr lang="en-US" sz="2200" u="sng" dirty="0" smtClean="0"/>
              <a:t>8051Microcontroller</a:t>
            </a:r>
            <a:r>
              <a:rPr lang="en-US" sz="2200" dirty="0" smtClean="0"/>
              <a:t> 4kB code, 33 MHz, 2 X 16-bit Timers, UART)</a:t>
            </a:r>
          </a:p>
          <a:p>
            <a:pPr marL="685800" lvl="1" indent="-228600">
              <a:buSzPts val="1100"/>
              <a:buFont typeface="Arial"/>
              <a:buAutoNum type="arabicPeriod"/>
            </a:pPr>
            <a:r>
              <a:rPr lang="en-US" sz="2200" u="sng" dirty="0" smtClean="0"/>
              <a:t>TRAFFIC LIGHTS </a:t>
            </a:r>
            <a:r>
              <a:rPr lang="en-US" sz="2200" dirty="0" smtClean="0"/>
              <a:t>(4 placed, animated traffic light modules)</a:t>
            </a:r>
          </a:p>
          <a:p>
            <a:pPr marL="685800" lvl="1" indent="-228600">
              <a:buSzPts val="1100"/>
              <a:buFont typeface="Arial"/>
              <a:buAutoNum type="arabicPeriod"/>
            </a:pPr>
            <a:r>
              <a:rPr lang="en-US" sz="2200" dirty="0" smtClean="0"/>
              <a:t>RESPACK-8 (1 placed</a:t>
            </a:r>
            <a:r>
              <a:rPr lang="en-US" sz="2200" u="sng" dirty="0" smtClean="0"/>
              <a:t>, Pull up register</a:t>
            </a:r>
            <a:r>
              <a:rPr lang="en-US" sz="2200" dirty="0" smtClean="0"/>
              <a:t>, 8 way register)</a:t>
            </a:r>
          </a:p>
          <a:p>
            <a:pPr marL="685800" lvl="1" indent="-228600">
              <a:buSzPts val="1100"/>
              <a:buFont typeface="Arial"/>
              <a:buAutoNum type="arabicPeriod"/>
            </a:pPr>
            <a:r>
              <a:rPr lang="en-US" sz="2200" dirty="0" smtClean="0"/>
              <a:t>7SEG-MPX2-CA-BLUE (4 placed, blue 2 –digit,                </a:t>
            </a:r>
            <a:r>
              <a:rPr lang="en-US" sz="2200" u="sng" dirty="0" smtClean="0"/>
              <a:t>7 segment anode display</a:t>
            </a:r>
            <a:r>
              <a:rPr lang="en-US" sz="2200" dirty="0" smtClean="0"/>
              <a:t>)</a:t>
            </a:r>
          </a:p>
          <a:p>
            <a:pPr marL="228600" indent="-228600">
              <a:buClr>
                <a:srgbClr val="1A3F61"/>
              </a:buClr>
              <a:buSzPts val="1100"/>
              <a:buFont typeface="Arial"/>
              <a:buAutoNum type="arabicPeriod"/>
            </a:pPr>
            <a:endParaRPr lang="en-US" sz="1800" dirty="0" smtClean="0"/>
          </a:p>
          <a:p>
            <a:pPr marL="228600" indent="-228600">
              <a:buClr>
                <a:srgbClr val="1A3F61"/>
              </a:buClr>
              <a:buSzPts val="1100"/>
              <a:buFont typeface="Arial"/>
              <a:buAutoNum type="arabicPeriod"/>
            </a:pPr>
            <a:endParaRPr lang="en-US" sz="1800" dirty="0" smtClean="0"/>
          </a:p>
          <a:p>
            <a:pPr marL="228600" indent="-228600">
              <a:buClr>
                <a:srgbClr val="1A3F61"/>
              </a:buClr>
              <a:buSzPts val="1100"/>
              <a:buFont typeface="Arial"/>
              <a:buAutoNum type="arabicPeriod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4601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AT89C51:</a:t>
            </a:r>
            <a:endParaRPr dirty="0"/>
          </a:p>
        </p:txBody>
      </p:sp>
      <p:sp>
        <p:nvSpPr>
          <p:cNvPr id="317" name="Google Shape;317;p29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0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rgbClr val="1A3F6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800" dirty="0"/>
              <a:t>1</a:t>
            </a:r>
            <a:r>
              <a:rPr lang="en-US" sz="1800" dirty="0" smtClean="0"/>
              <a:t> placed-8051Microcontroller </a:t>
            </a:r>
          </a:p>
          <a:p>
            <a:pPr marL="342900" indent="-342900">
              <a:buClr>
                <a:srgbClr val="1A3F6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800" dirty="0" smtClean="0"/>
              <a:t>4kB ROM, 128 bytes RAM,33 </a:t>
            </a:r>
            <a:r>
              <a:rPr lang="en-US" sz="1800" dirty="0"/>
              <a:t>MHz, 2 X 16-bit </a:t>
            </a:r>
            <a:r>
              <a:rPr lang="en-US" sz="1800" dirty="0" smtClean="0"/>
              <a:t>Timers</a:t>
            </a:r>
          </a:p>
          <a:p>
            <a:pPr marL="342900" indent="-342900">
              <a:buClr>
                <a:srgbClr val="1A3F6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800" dirty="0" smtClean="0"/>
              <a:t>4 parallel 8 ports which will be connected to bus</a:t>
            </a:r>
          </a:p>
          <a:p>
            <a:pPr marL="342900" indent="-342900">
              <a:buClr>
                <a:srgbClr val="1A3F6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800" dirty="0" smtClean="0"/>
              <a:t>Compared to Arduino</a:t>
            </a:r>
            <a:r>
              <a:rPr lang="en-US" sz="1800" dirty="0"/>
              <a:t>-</a:t>
            </a:r>
            <a:r>
              <a:rPr lang="en-US" sz="1800" dirty="0" smtClean="0"/>
              <a:t> </a:t>
            </a:r>
          </a:p>
          <a:p>
            <a:pPr marL="285750" indent="-285750">
              <a:buClr>
                <a:srgbClr val="1A3F6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Ease scalability, quick change in </a:t>
            </a:r>
            <a:r>
              <a:rPr lang="en-US" sz="1800" dirty="0" smtClean="0"/>
              <a:t>logics and </a:t>
            </a:r>
            <a:r>
              <a:rPr lang="en-US" sz="1800" dirty="0"/>
              <a:t>run time configurations</a:t>
            </a:r>
          </a:p>
          <a:p>
            <a:pPr marL="285750" indent="-285750">
              <a:buClr>
                <a:srgbClr val="1A3F6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A typical microcontroller based solution would cost much less(One can get </a:t>
            </a:r>
            <a:r>
              <a:rPr lang="en-US" sz="1800" dirty="0" smtClean="0"/>
              <a:t>them </a:t>
            </a:r>
            <a:r>
              <a:rPr lang="en-US" sz="1800" dirty="0"/>
              <a:t>for as low as ₹25 per unit) </a:t>
            </a:r>
          </a:p>
          <a:p>
            <a:pPr marL="285750" indent="-285750">
              <a:buClr>
                <a:srgbClr val="1A3F6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Low level of complexity and </a:t>
            </a:r>
            <a:r>
              <a:rPr lang="en-US" sz="1800" dirty="0" smtClean="0"/>
              <a:t>maintenance.</a:t>
            </a:r>
          </a:p>
          <a:p>
            <a:pPr marL="285750" indent="-285750">
              <a:buClr>
                <a:srgbClr val="1A3F6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800" dirty="0" smtClean="0"/>
              <a:t>Input/ Output Ports Information:</a:t>
            </a:r>
          </a:p>
          <a:p>
            <a:pPr marL="285750" indent="-285750">
              <a:buClr>
                <a:srgbClr val="1A3F6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T</a:t>
            </a:r>
            <a:r>
              <a:rPr lang="en-US" sz="1800" dirty="0" smtClean="0"/>
              <a:t>otal </a:t>
            </a:r>
            <a:r>
              <a:rPr lang="en-US" sz="1800" dirty="0"/>
              <a:t>32 input/output </a:t>
            </a:r>
            <a:r>
              <a:rPr lang="en-US" sz="1800" dirty="0" smtClean="0"/>
              <a:t>pins</a:t>
            </a:r>
          </a:p>
          <a:p>
            <a:pPr marL="285750" indent="-285750">
              <a:buClr>
                <a:srgbClr val="1A3F6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Pin configuration, i.e. the pin can be configured as 1 for input and 0 for output as per the logic state.</a:t>
            </a:r>
            <a:endParaRPr lang="en-US" sz="1800" dirty="0" smtClean="0"/>
          </a:p>
          <a:p>
            <a:pPr marL="285750" indent="-285750">
              <a:buClr>
                <a:srgbClr val="1A3F6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Clr>
                <a:srgbClr val="1A3F6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Clr>
                <a:srgbClr val="1A3F61"/>
              </a:buClr>
              <a:buSzPts val="1100"/>
              <a:buFont typeface="Wingdings" panose="05000000000000000000" pitchFamily="2" charset="2"/>
              <a:buChar char="v"/>
            </a:pPr>
            <a:endParaRPr lang="en-US" sz="1800" dirty="0" smtClean="0"/>
          </a:p>
          <a:p>
            <a:pPr marL="342900" indent="-342900">
              <a:buClr>
                <a:srgbClr val="1A3F61"/>
              </a:buClr>
              <a:buSzPts val="1100"/>
            </a:pPr>
            <a:endParaRPr lang="en-US" sz="1800" dirty="0"/>
          </a:p>
          <a:p>
            <a:pPr marL="342900" indent="-342900">
              <a:buClr>
                <a:srgbClr val="1A3F61"/>
              </a:buClr>
              <a:buSzPts val="1100"/>
            </a:pPr>
            <a:endParaRPr lang="en-US" sz="1800" dirty="0" smtClean="0"/>
          </a:p>
          <a:p>
            <a:pPr marL="342900" indent="-342900">
              <a:buClr>
                <a:srgbClr val="1A3F61"/>
              </a:buClr>
              <a:buSzPts val="1100"/>
            </a:pPr>
            <a:endParaRPr lang="en-US" sz="1800" dirty="0" smtClean="0"/>
          </a:p>
          <a:p>
            <a:pPr marL="0" indent="0">
              <a:buClr>
                <a:srgbClr val="1A3F61"/>
              </a:buClr>
              <a:buSzPts val="1100"/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8841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AT89C51:</a:t>
            </a:r>
            <a:endParaRPr dirty="0"/>
          </a:p>
        </p:txBody>
      </p:sp>
      <p:sp>
        <p:nvSpPr>
          <p:cNvPr id="317" name="Google Shape;317;p29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0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850" indent="-285750">
              <a:buFont typeface="Wingdings" panose="05000000000000000000" pitchFamily="2" charset="2"/>
              <a:buChar char="v"/>
            </a:pPr>
            <a:r>
              <a:rPr lang="en-US" sz="1800" b="1" dirty="0"/>
              <a:t>Port 0</a:t>
            </a:r>
            <a:r>
              <a:rPr lang="en-US" sz="1800" dirty="0"/>
              <a:t> − The P0 (zero) port is characterized by two </a:t>
            </a:r>
            <a:r>
              <a:rPr lang="en-US" sz="1800" dirty="0" smtClean="0"/>
              <a:t>functions:</a:t>
            </a:r>
          </a:p>
          <a:p>
            <a:pPr marL="4508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Input Configuration--If </a:t>
            </a:r>
            <a:r>
              <a:rPr lang="en-US" sz="1800" dirty="0"/>
              <a:t>any pin of this port is configured as an input, </a:t>
            </a:r>
            <a:r>
              <a:rPr lang="en-US" sz="1800" dirty="0" smtClean="0"/>
              <a:t>then the </a:t>
            </a:r>
            <a:r>
              <a:rPr lang="en-US" sz="1800" dirty="0"/>
              <a:t>input has unlimited input resistance and in-determined potential.</a:t>
            </a:r>
          </a:p>
          <a:p>
            <a:pPr marL="450850" indent="-285750">
              <a:buFont typeface="Arial" panose="020B0604020202020204" pitchFamily="34" charset="0"/>
              <a:buChar char="•"/>
            </a:pPr>
            <a:r>
              <a:rPr lang="en-US" sz="1800" dirty="0"/>
              <a:t>Output </a:t>
            </a:r>
            <a:r>
              <a:rPr lang="en-US" sz="1800" dirty="0" smtClean="0"/>
              <a:t>Configuration--When </a:t>
            </a:r>
            <a:r>
              <a:rPr lang="en-US" sz="1800" dirty="0"/>
              <a:t>the pin is configured as an output, then it acts as an “open drain”. </a:t>
            </a:r>
            <a:r>
              <a:rPr lang="en-US" sz="1800" dirty="0" smtClean="0"/>
              <a:t>In </a:t>
            </a:r>
            <a:r>
              <a:rPr lang="en-US" sz="1800" dirty="0"/>
              <a:t>order to apply logic 1 (5V) on this output pin, it is necessary to build an external </a:t>
            </a:r>
            <a:r>
              <a:rPr lang="en-US" sz="1800" dirty="0" smtClean="0"/>
              <a:t>pull up </a:t>
            </a:r>
            <a:r>
              <a:rPr lang="en-US" sz="1800" dirty="0"/>
              <a:t>resistor.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Port </a:t>
            </a:r>
            <a:r>
              <a:rPr lang="en-US" sz="1800" b="1" dirty="0" smtClean="0"/>
              <a:t>1 </a:t>
            </a:r>
            <a:r>
              <a:rPr lang="en-US" sz="1800" dirty="0" smtClean="0"/>
              <a:t>- P1 </a:t>
            </a:r>
            <a:r>
              <a:rPr lang="en-US" sz="1800" dirty="0"/>
              <a:t>is a true I/O port as it doesn’t have any alternative functions as in P0, but this port can be configured as general I/O only. It has a built-in pull-up resistor and is completely compatible with TTL circuits</a:t>
            </a:r>
          </a:p>
          <a:p>
            <a:pPr marL="0" indent="0">
              <a:buClr>
                <a:srgbClr val="1A3F61"/>
              </a:buClr>
              <a:buSzPts val="1100"/>
              <a:buNone/>
            </a:pPr>
            <a:endParaRPr lang="en-US" sz="1800" dirty="0" smtClean="0"/>
          </a:p>
          <a:p>
            <a:pPr marL="285750" indent="-285750">
              <a:buClr>
                <a:srgbClr val="1A3F6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Clr>
                <a:srgbClr val="1A3F6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Clr>
                <a:srgbClr val="1A3F61"/>
              </a:buClr>
              <a:buSzPts val="1100"/>
              <a:buFont typeface="Wingdings" panose="05000000000000000000" pitchFamily="2" charset="2"/>
              <a:buChar char="v"/>
            </a:pPr>
            <a:endParaRPr lang="en-US" sz="1800" dirty="0" smtClean="0"/>
          </a:p>
          <a:p>
            <a:pPr marL="342900" indent="-342900">
              <a:buClr>
                <a:srgbClr val="1A3F61"/>
              </a:buClr>
              <a:buSzPts val="1100"/>
            </a:pPr>
            <a:endParaRPr lang="en-US" sz="1800" dirty="0"/>
          </a:p>
          <a:p>
            <a:pPr marL="342900" indent="-342900">
              <a:buClr>
                <a:srgbClr val="1A3F61"/>
              </a:buClr>
              <a:buSzPts val="1100"/>
            </a:pPr>
            <a:endParaRPr lang="en-US" sz="1800" dirty="0" smtClean="0"/>
          </a:p>
          <a:p>
            <a:pPr marL="342900" indent="-342900">
              <a:buClr>
                <a:srgbClr val="1A3F61"/>
              </a:buClr>
              <a:buSzPts val="1100"/>
            </a:pPr>
            <a:endParaRPr lang="en-US" sz="1800" dirty="0" smtClean="0"/>
          </a:p>
          <a:p>
            <a:pPr marL="0" indent="0">
              <a:buClr>
                <a:srgbClr val="1A3F61"/>
              </a:buClr>
              <a:buSzPts val="1100"/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49639489"/>
      </p:ext>
    </p:extLst>
  </p:cSld>
  <p:clrMapOvr>
    <a:masterClrMapping/>
  </p:clrMapOvr>
</p:sld>
</file>

<file path=ppt/theme/theme1.xml><?xml version="1.0" encoding="utf-8"?>
<a:theme xmlns:a="http://schemas.openxmlformats.org/drawingml/2006/main" name="Writing History Thesis by Slidesgo">
  <a:themeElements>
    <a:clrScheme name="Simple Light">
      <a:dk1>
        <a:srgbClr val="3F3742"/>
      </a:dk1>
      <a:lt1>
        <a:srgbClr val="FFFFFF"/>
      </a:lt1>
      <a:dk2>
        <a:srgbClr val="007D85"/>
      </a:dk2>
      <a:lt2>
        <a:srgbClr val="3F3742"/>
      </a:lt2>
      <a:accent1>
        <a:srgbClr val="FFF6E0"/>
      </a:accent1>
      <a:accent2>
        <a:srgbClr val="EC8686"/>
      </a:accent2>
      <a:accent3>
        <a:srgbClr val="007D85"/>
      </a:accent3>
      <a:accent4>
        <a:srgbClr val="37313A"/>
      </a:accent4>
      <a:accent5>
        <a:srgbClr val="FFF6E0"/>
      </a:accent5>
      <a:accent6>
        <a:srgbClr val="FFFFFF"/>
      </a:accent6>
      <a:hlink>
        <a:srgbClr val="3731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578</Words>
  <Application>Microsoft Office PowerPoint</Application>
  <PresentationFormat>On-screen Show (16:9)</PresentationFormat>
  <Paragraphs>100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Muli</vt:lpstr>
      <vt:lpstr>Nunito Light</vt:lpstr>
      <vt:lpstr>Livvic</vt:lpstr>
      <vt:lpstr>Wingdings</vt:lpstr>
      <vt:lpstr>Arial</vt:lpstr>
      <vt:lpstr>Merriweather</vt:lpstr>
      <vt:lpstr>Roboto</vt:lpstr>
      <vt:lpstr>Writing History Thesis by Slidesgo</vt:lpstr>
      <vt:lpstr>TRAFFIC LIGHTS CONTROL SYSTEMS</vt:lpstr>
      <vt:lpstr>ABSTRACT:</vt:lpstr>
      <vt:lpstr>Software :</vt:lpstr>
      <vt:lpstr>Proteus 8.11:</vt:lpstr>
      <vt:lpstr>Proteus 8.11:</vt:lpstr>
      <vt:lpstr>Keil uVision5:</vt:lpstr>
      <vt:lpstr>PowerPoint Presentation</vt:lpstr>
      <vt:lpstr>AT89C51:</vt:lpstr>
      <vt:lpstr>AT89C51:</vt:lpstr>
      <vt:lpstr>AT89C51:</vt:lpstr>
      <vt:lpstr>TRAFFIC LIGHTS :</vt:lpstr>
      <vt:lpstr>RESPACK-8:</vt:lpstr>
      <vt:lpstr>Working:</vt:lpstr>
      <vt:lpstr>PowerPoint Presentation</vt:lpstr>
      <vt:lpstr>PowerPoint Presentation</vt:lpstr>
      <vt:lpstr>PowerPoint Presentation</vt:lpstr>
      <vt:lpstr>PowerPoint Presentation</vt:lpstr>
      <vt:lpstr>Conclusion: </vt:lpstr>
      <vt:lpstr>Thank You!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LIGHTS CONTROL SYSTEMS</dc:title>
  <dc:creator>kshit</dc:creator>
  <cp:lastModifiedBy>Microsoft account</cp:lastModifiedBy>
  <cp:revision>24</cp:revision>
  <dcterms:modified xsi:type="dcterms:W3CDTF">2022-08-31T19:15:08Z</dcterms:modified>
</cp:coreProperties>
</file>