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284" r:id="rId5"/>
    <p:sldId id="297" r:id="rId6"/>
    <p:sldId id="287" r:id="rId7"/>
    <p:sldId id="298" r:id="rId8"/>
    <p:sldId id="262" r:id="rId9"/>
    <p:sldId id="299" r:id="rId10"/>
    <p:sldId id="300" r:id="rId11"/>
    <p:sldId id="301" r:id="rId12"/>
    <p:sldId id="303" r:id="rId13"/>
    <p:sldId id="305" r:id="rId14"/>
    <p:sldId id="306" r:id="rId15"/>
    <p:sldId id="304" r:id="rId16"/>
    <p:sldId id="29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BE8"/>
    <a:srgbClr val="264653"/>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3"/>
    <p:restoredTop sz="94899" autoAdjust="0"/>
  </p:normalViewPr>
  <p:slideViewPr>
    <p:cSldViewPr snapToGrid="0" snapToObjects="1" showGuides="1">
      <p:cViewPr varScale="1">
        <p:scale>
          <a:sx n="81" d="100"/>
          <a:sy n="81" d="100"/>
        </p:scale>
        <p:origin x="787" y="5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8</a:t>
            </a:fld>
            <a:endParaRPr lang="en-US" dirty="0"/>
          </a:p>
        </p:txBody>
      </p:sp>
    </p:spTree>
    <p:extLst>
      <p:ext uri="{BB962C8B-B14F-4D97-AF65-F5344CB8AC3E}">
        <p14:creationId xmlns:p14="http://schemas.microsoft.com/office/powerpoint/2010/main" val="2200190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endParaRPr lang="en-US" noProof="0"/>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endParaRPr lang="en-US" noProof="0"/>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endParaRPr lang="en-US" noProof="0"/>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endParaRPr lang="en-US" noProof="0"/>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endParaRPr lang="en-US" noProof="0"/>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endParaRPr lang="en-US"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endParaRPr lang="en-US"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46634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endParaRPr lang="en-US" noProof="0"/>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endParaRPr lang="en-US" noProof="0"/>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endParaRPr lang="en-US" noProof="0"/>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endParaRPr lang="en-US" noProof="0"/>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endParaRPr lang="en-US" noProof="0"/>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endParaRPr lang="en-US" noProof="0"/>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endParaRPr lang="en-US" noProof="0"/>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53898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7.xml"/><Relationship Id="rId5" Type="http://schemas.openxmlformats.org/officeDocument/2006/relationships/image" Target="../media/image9.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914400" y="1145894"/>
            <a:ext cx="10136777" cy="1214846"/>
          </a:xfrm>
        </p:spPr>
        <p:txBody>
          <a:bodyPr/>
          <a:lstStyle/>
          <a:p>
            <a:pPr algn="ctr"/>
            <a:r>
              <a:rPr lang="en-US" sz="6600">
                <a:latin typeface="Bahnschrift Condensed" panose="020B0502040204020203" pitchFamily="34" charset="0"/>
              </a:rPr>
              <a:t>BLINKIT SALES </a:t>
            </a:r>
            <a:r>
              <a:rPr lang="en-US" sz="6600" dirty="0">
                <a:latin typeface="Bahnschrift Condensed" panose="020B0502040204020203" pitchFamily="34" charset="0"/>
              </a:rPr>
              <a:t>DATA ANALYISIS</a:t>
            </a:r>
          </a:p>
        </p:txBody>
      </p:sp>
      <p:sp>
        <p:nvSpPr>
          <p:cNvPr id="6" name="TextBox 5">
            <a:extLst>
              <a:ext uri="{FF2B5EF4-FFF2-40B4-BE49-F238E27FC236}">
                <a16:creationId xmlns:a16="http://schemas.microsoft.com/office/drawing/2014/main" id="{D501F621-85D8-582D-69BF-45922BCDB02F}"/>
              </a:ext>
            </a:extLst>
          </p:cNvPr>
          <p:cNvSpPr txBox="1"/>
          <p:nvPr/>
        </p:nvSpPr>
        <p:spPr>
          <a:xfrm>
            <a:off x="1399899" y="2268628"/>
            <a:ext cx="9392195" cy="400110"/>
          </a:xfrm>
          <a:prstGeom prst="rect">
            <a:avLst/>
          </a:prstGeom>
          <a:noFill/>
        </p:spPr>
        <p:txBody>
          <a:bodyPr wrap="square" rtlCol="0">
            <a:spAutoFit/>
          </a:bodyPr>
          <a:lstStyle/>
          <a:p>
            <a:pPr algn="ctr"/>
            <a:r>
              <a:rPr lang="en-US" sz="2000" dirty="0"/>
              <a:t>An in-depth look at the Blinkit project Objectives , business needs , and Power BI skills development </a:t>
            </a:r>
            <a:endParaRPr lang="en-IN" sz="2000" dirty="0"/>
          </a:p>
        </p:txBody>
      </p:sp>
      <p:pic>
        <p:nvPicPr>
          <p:cNvPr id="12" name="Picture 11">
            <a:extLst>
              <a:ext uri="{FF2B5EF4-FFF2-40B4-BE49-F238E27FC236}">
                <a16:creationId xmlns:a16="http://schemas.microsoft.com/office/drawing/2014/main" id="{940E7087-4793-9560-397B-27A7FCFC0B3E}"/>
              </a:ext>
            </a:extLst>
          </p:cNvPr>
          <p:cNvPicPr>
            <a:picLocks noChangeAspect="1"/>
          </p:cNvPicPr>
          <p:nvPr/>
        </p:nvPicPr>
        <p:blipFill>
          <a:blip r:embed="rId2"/>
          <a:stretch>
            <a:fillRect/>
          </a:stretch>
        </p:blipFill>
        <p:spPr>
          <a:xfrm>
            <a:off x="3640536" y="2987469"/>
            <a:ext cx="4292121" cy="2403588"/>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11EC5-5969-C44D-70BC-440FDEFD94F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0B07FF-30C9-F747-CF67-133100778071}"/>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
        <p:nvSpPr>
          <p:cNvPr id="3" name="Footer Placeholder 2">
            <a:extLst>
              <a:ext uri="{FF2B5EF4-FFF2-40B4-BE49-F238E27FC236}">
                <a16:creationId xmlns:a16="http://schemas.microsoft.com/office/drawing/2014/main" id="{F3932551-D6E1-4B8C-0D2B-186181D787AE}"/>
              </a:ext>
            </a:extLst>
          </p:cNvPr>
          <p:cNvSpPr>
            <a:spLocks noGrp="1"/>
          </p:cNvSpPr>
          <p:nvPr>
            <p:ph type="ftr" sz="quarter" idx="11"/>
          </p:nvPr>
        </p:nvSpPr>
        <p:spPr/>
        <p:txBody>
          <a:bodyPr/>
          <a:lstStyle/>
          <a:p>
            <a:r>
              <a:rPr lang="en-US" noProof="0"/>
              <a:t>Presentation title</a:t>
            </a:r>
          </a:p>
        </p:txBody>
      </p:sp>
      <p:sp>
        <p:nvSpPr>
          <p:cNvPr id="4" name="TextBox 3">
            <a:extLst>
              <a:ext uri="{FF2B5EF4-FFF2-40B4-BE49-F238E27FC236}">
                <a16:creationId xmlns:a16="http://schemas.microsoft.com/office/drawing/2014/main" id="{8DD6A806-CADD-BABF-64C9-478F550223B1}"/>
              </a:ext>
            </a:extLst>
          </p:cNvPr>
          <p:cNvSpPr txBox="1"/>
          <p:nvPr/>
        </p:nvSpPr>
        <p:spPr>
          <a:xfrm>
            <a:off x="404950" y="2622343"/>
            <a:ext cx="11364684" cy="1015663"/>
          </a:xfrm>
          <a:prstGeom prst="rect">
            <a:avLst/>
          </a:prstGeom>
          <a:noFill/>
        </p:spPr>
        <p:txBody>
          <a:bodyPr wrap="square" rtlCol="0">
            <a:spAutoFit/>
          </a:bodyPr>
          <a:lstStyle/>
          <a:p>
            <a:r>
              <a:rPr lang="en-US" sz="6000" b="1" dirty="0">
                <a:solidFill>
                  <a:schemeClr val="accent3">
                    <a:lumMod val="50000"/>
                  </a:schemeClr>
                </a:solidFill>
              </a:rPr>
              <a:t>BLINKIT GROCERY SALES DASHBOARD</a:t>
            </a:r>
            <a:endParaRPr lang="en-IN" sz="6000" b="1" dirty="0">
              <a:solidFill>
                <a:schemeClr val="accent3">
                  <a:lumMod val="50000"/>
                </a:schemeClr>
              </a:solidFill>
            </a:endParaRPr>
          </a:p>
        </p:txBody>
      </p:sp>
    </p:spTree>
    <p:extLst>
      <p:ext uri="{BB962C8B-B14F-4D97-AF65-F5344CB8AC3E}">
        <p14:creationId xmlns:p14="http://schemas.microsoft.com/office/powerpoint/2010/main" val="249015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2E6FA-709F-3ACB-3232-84CFCE9C8EB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FC543A-2950-AA3F-3CC4-206C764C7858}"/>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
        <p:nvSpPr>
          <p:cNvPr id="3" name="Footer Placeholder 2">
            <a:extLst>
              <a:ext uri="{FF2B5EF4-FFF2-40B4-BE49-F238E27FC236}">
                <a16:creationId xmlns:a16="http://schemas.microsoft.com/office/drawing/2014/main" id="{4BB237B7-C23B-1D4C-54F3-31BB53EC90C3}"/>
              </a:ext>
            </a:extLst>
          </p:cNvPr>
          <p:cNvSpPr>
            <a:spLocks noGrp="1"/>
          </p:cNvSpPr>
          <p:nvPr>
            <p:ph type="ftr" sz="quarter" idx="11"/>
          </p:nvPr>
        </p:nvSpPr>
        <p:spPr/>
        <p:txBody>
          <a:bodyPr/>
          <a:lstStyle/>
          <a:p>
            <a:r>
              <a:rPr lang="en-US" noProof="0"/>
              <a:t>Presentation title</a:t>
            </a:r>
          </a:p>
        </p:txBody>
      </p:sp>
      <p:pic>
        <p:nvPicPr>
          <p:cNvPr id="5" name="Picture 4">
            <a:extLst>
              <a:ext uri="{FF2B5EF4-FFF2-40B4-BE49-F238E27FC236}">
                <a16:creationId xmlns:a16="http://schemas.microsoft.com/office/drawing/2014/main" id="{C8B81571-C781-C533-803D-12292DFF4CF3}"/>
              </a:ext>
            </a:extLst>
          </p:cNvPr>
          <p:cNvPicPr>
            <a:picLocks noChangeAspect="1"/>
          </p:cNvPicPr>
          <p:nvPr/>
        </p:nvPicPr>
        <p:blipFill>
          <a:blip r:embed="rId2"/>
          <a:stretch>
            <a:fillRect/>
          </a:stretch>
        </p:blipFill>
        <p:spPr>
          <a:xfrm>
            <a:off x="28327" y="0"/>
            <a:ext cx="12135345" cy="6858000"/>
          </a:xfrm>
          <a:prstGeom prst="rect">
            <a:avLst/>
          </a:prstGeom>
        </p:spPr>
      </p:pic>
    </p:spTree>
    <p:extLst>
      <p:ext uri="{BB962C8B-B14F-4D97-AF65-F5344CB8AC3E}">
        <p14:creationId xmlns:p14="http://schemas.microsoft.com/office/powerpoint/2010/main" val="792885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EA88B-4FF7-8ED2-AC14-EADB96C4B19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F26E43-7CA5-916F-0500-081A0FB420D1}"/>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3" name="Footer Placeholder 2">
            <a:extLst>
              <a:ext uri="{FF2B5EF4-FFF2-40B4-BE49-F238E27FC236}">
                <a16:creationId xmlns:a16="http://schemas.microsoft.com/office/drawing/2014/main" id="{4998C961-59DF-CAB0-8883-9A696AB5BBB1}"/>
              </a:ext>
            </a:extLst>
          </p:cNvPr>
          <p:cNvSpPr>
            <a:spLocks noGrp="1"/>
          </p:cNvSpPr>
          <p:nvPr>
            <p:ph type="ftr" sz="quarter" idx="11"/>
          </p:nvPr>
        </p:nvSpPr>
        <p:spPr/>
        <p:txBody>
          <a:bodyPr/>
          <a:lstStyle/>
          <a:p>
            <a:r>
              <a:rPr lang="en-US" noProof="0"/>
              <a:t>Presentation title</a:t>
            </a:r>
          </a:p>
        </p:txBody>
      </p:sp>
      <p:sp>
        <p:nvSpPr>
          <p:cNvPr id="5" name="Rectangle 4">
            <a:extLst>
              <a:ext uri="{FF2B5EF4-FFF2-40B4-BE49-F238E27FC236}">
                <a16:creationId xmlns:a16="http://schemas.microsoft.com/office/drawing/2014/main" id="{80A1F995-121E-D59F-4C0C-9C6DF6D7CDA2}"/>
              </a:ext>
            </a:extLst>
          </p:cNvPr>
          <p:cNvSpPr/>
          <p:nvPr/>
        </p:nvSpPr>
        <p:spPr>
          <a:xfrm>
            <a:off x="-4" y="0"/>
            <a:ext cx="5159829" cy="6400904"/>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TextBox 6">
            <a:extLst>
              <a:ext uri="{FF2B5EF4-FFF2-40B4-BE49-F238E27FC236}">
                <a16:creationId xmlns:a16="http://schemas.microsoft.com/office/drawing/2014/main" id="{54114873-0F38-8076-B56A-4B5FB35BA821}"/>
              </a:ext>
            </a:extLst>
          </p:cNvPr>
          <p:cNvSpPr txBox="1"/>
          <p:nvPr/>
        </p:nvSpPr>
        <p:spPr>
          <a:xfrm>
            <a:off x="84907" y="1200329"/>
            <a:ext cx="4990011" cy="369332"/>
          </a:xfrm>
          <a:prstGeom prst="rect">
            <a:avLst/>
          </a:prstGeom>
          <a:noFill/>
        </p:spPr>
        <p:txBody>
          <a:bodyPr wrap="square" rtlCol="0">
            <a:spAutoFit/>
          </a:bodyPr>
          <a:lstStyle/>
          <a:p>
            <a:r>
              <a:rPr lang="en-US" b="0" i="0" dirty="0">
                <a:solidFill>
                  <a:srgbClr val="FEFEFE"/>
                </a:solidFill>
                <a:effectLst/>
                <a:latin typeface="Manrope"/>
              </a:rPr>
              <a:t>Harnessing the Power of Data for Business Success</a:t>
            </a:r>
            <a:endParaRPr lang="en-IN" dirty="0"/>
          </a:p>
        </p:txBody>
      </p:sp>
      <p:sp>
        <p:nvSpPr>
          <p:cNvPr id="9" name="TextBox 8">
            <a:extLst>
              <a:ext uri="{FF2B5EF4-FFF2-40B4-BE49-F238E27FC236}">
                <a16:creationId xmlns:a16="http://schemas.microsoft.com/office/drawing/2014/main" id="{77A295FB-8E8D-F519-C4F9-F226851CF152}"/>
              </a:ext>
            </a:extLst>
          </p:cNvPr>
          <p:cNvSpPr txBox="1"/>
          <p:nvPr/>
        </p:nvSpPr>
        <p:spPr>
          <a:xfrm>
            <a:off x="1203960" y="379155"/>
            <a:ext cx="2976154" cy="646331"/>
          </a:xfrm>
          <a:prstGeom prst="rect">
            <a:avLst/>
          </a:prstGeom>
          <a:noFill/>
        </p:spPr>
        <p:txBody>
          <a:bodyPr wrap="square" rtlCol="0">
            <a:spAutoFit/>
          </a:bodyPr>
          <a:lstStyle/>
          <a:p>
            <a:r>
              <a:rPr lang="en-US" sz="3600" dirty="0">
                <a:solidFill>
                  <a:schemeClr val="accent2">
                    <a:lumMod val="20000"/>
                    <a:lumOff val="80000"/>
                  </a:schemeClr>
                </a:solidFill>
              </a:rPr>
              <a:t>CONCLUSION</a:t>
            </a:r>
            <a:endParaRPr lang="en-IN" sz="3600" dirty="0">
              <a:solidFill>
                <a:schemeClr val="accent2">
                  <a:lumMod val="20000"/>
                  <a:lumOff val="80000"/>
                </a:schemeClr>
              </a:solidFill>
            </a:endParaRPr>
          </a:p>
        </p:txBody>
      </p:sp>
      <p:pic>
        <p:nvPicPr>
          <p:cNvPr id="11" name="Graphic 10" descr="Bullseye">
            <a:extLst>
              <a:ext uri="{FF2B5EF4-FFF2-40B4-BE49-F238E27FC236}">
                <a16:creationId xmlns:a16="http://schemas.microsoft.com/office/drawing/2014/main" id="{7D9C1041-2EF4-670C-83B3-56BA2A44E8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89015" y="1907772"/>
            <a:ext cx="2781793" cy="2781793"/>
          </a:xfrm>
          <a:prstGeom prst="rect">
            <a:avLst/>
          </a:prstGeom>
        </p:spPr>
      </p:pic>
      <p:sp>
        <p:nvSpPr>
          <p:cNvPr id="12" name="Rectangle 11">
            <a:extLst>
              <a:ext uri="{FF2B5EF4-FFF2-40B4-BE49-F238E27FC236}">
                <a16:creationId xmlns:a16="http://schemas.microsoft.com/office/drawing/2014/main" id="{0F513140-AA23-3735-625B-2A3B1834CBF8}"/>
              </a:ext>
            </a:extLst>
          </p:cNvPr>
          <p:cNvSpPr/>
          <p:nvPr/>
        </p:nvSpPr>
        <p:spPr>
          <a:xfrm>
            <a:off x="5212077" y="39189"/>
            <a:ext cx="6947268" cy="64009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D9B975C9-CA4F-C8C9-FCB8-031AB10599CD}"/>
              </a:ext>
            </a:extLst>
          </p:cNvPr>
          <p:cNvPicPr>
            <a:picLocks noChangeAspect="1"/>
          </p:cNvPicPr>
          <p:nvPr/>
        </p:nvPicPr>
        <p:blipFill>
          <a:blip r:embed="rId4"/>
          <a:stretch>
            <a:fillRect/>
          </a:stretch>
        </p:blipFill>
        <p:spPr>
          <a:xfrm>
            <a:off x="4816340" y="74805"/>
            <a:ext cx="3065008" cy="2094733"/>
          </a:xfrm>
          <a:prstGeom prst="rect">
            <a:avLst/>
          </a:prstGeom>
        </p:spPr>
      </p:pic>
      <p:cxnSp>
        <p:nvCxnSpPr>
          <p:cNvPr id="16" name="Straight Connector 15">
            <a:extLst>
              <a:ext uri="{FF2B5EF4-FFF2-40B4-BE49-F238E27FC236}">
                <a16:creationId xmlns:a16="http://schemas.microsoft.com/office/drawing/2014/main" id="{3DAD70E6-0B4A-0E49-2030-8BC3897B7670}"/>
              </a:ext>
            </a:extLst>
          </p:cNvPr>
          <p:cNvCxnSpPr>
            <a:cxnSpLocks/>
          </p:cNvCxnSpPr>
          <p:nvPr/>
        </p:nvCxnSpPr>
        <p:spPr>
          <a:xfrm>
            <a:off x="8150134" y="0"/>
            <a:ext cx="0" cy="6400904"/>
          </a:xfrm>
          <a:prstGeom prst="line">
            <a:avLst/>
          </a:prstGeom>
        </p:spPr>
        <p:style>
          <a:lnRef idx="1">
            <a:schemeClr val="accent3"/>
          </a:lnRef>
          <a:fillRef idx="0">
            <a:schemeClr val="accent3"/>
          </a:fillRef>
          <a:effectRef idx="0">
            <a:schemeClr val="accent3"/>
          </a:effectRef>
          <a:fontRef idx="minor">
            <a:schemeClr val="tx1"/>
          </a:fontRef>
        </p:style>
      </p:cxnSp>
      <p:cxnSp>
        <p:nvCxnSpPr>
          <p:cNvPr id="17" name="Straight Connector 16">
            <a:extLst>
              <a:ext uri="{FF2B5EF4-FFF2-40B4-BE49-F238E27FC236}">
                <a16:creationId xmlns:a16="http://schemas.microsoft.com/office/drawing/2014/main" id="{F4C3B95A-4B6A-5AB7-6F0E-BAB3B1AD116F}"/>
              </a:ext>
            </a:extLst>
          </p:cNvPr>
          <p:cNvCxnSpPr>
            <a:cxnSpLocks/>
          </p:cNvCxnSpPr>
          <p:nvPr/>
        </p:nvCxnSpPr>
        <p:spPr>
          <a:xfrm>
            <a:off x="5249907" y="3078531"/>
            <a:ext cx="6788656" cy="0"/>
          </a:xfrm>
          <a:prstGeom prst="line">
            <a:avLst/>
          </a:prstGeom>
        </p:spPr>
        <p:style>
          <a:lnRef idx="1">
            <a:schemeClr val="accent3"/>
          </a:lnRef>
          <a:fillRef idx="0">
            <a:schemeClr val="accent3"/>
          </a:fillRef>
          <a:effectRef idx="0">
            <a:schemeClr val="accent3"/>
          </a:effectRef>
          <a:fontRef idx="minor">
            <a:schemeClr val="tx1"/>
          </a:fontRef>
        </p:style>
      </p:cxnSp>
      <p:sp>
        <p:nvSpPr>
          <p:cNvPr id="18" name="TextBox 17">
            <a:extLst>
              <a:ext uri="{FF2B5EF4-FFF2-40B4-BE49-F238E27FC236}">
                <a16:creationId xmlns:a16="http://schemas.microsoft.com/office/drawing/2014/main" id="{1D08025B-8BCE-A250-2F20-1EBD02B9E916}"/>
              </a:ext>
            </a:extLst>
          </p:cNvPr>
          <p:cNvSpPr txBox="1"/>
          <p:nvPr/>
        </p:nvSpPr>
        <p:spPr>
          <a:xfrm>
            <a:off x="8202387" y="156757"/>
            <a:ext cx="3904706" cy="2862322"/>
          </a:xfrm>
          <a:prstGeom prst="rect">
            <a:avLst/>
          </a:prstGeom>
          <a:noFill/>
        </p:spPr>
        <p:txBody>
          <a:bodyPr wrap="square" rtlCol="0">
            <a:spAutoFit/>
          </a:bodyPr>
          <a:lstStyle/>
          <a:p>
            <a:r>
              <a:rPr lang="en-IN" b="1" i="0" cap="all" dirty="0">
                <a:solidFill>
                  <a:schemeClr val="accent3">
                    <a:lumMod val="50000"/>
                  </a:schemeClr>
                </a:solidFill>
                <a:effectLst/>
                <a:latin typeface="Manrope"/>
              </a:rPr>
              <a:t>Enthusiasm for Future Projects</a:t>
            </a:r>
          </a:p>
          <a:p>
            <a:r>
              <a:rPr lang="en-US" b="0" i="0" dirty="0">
                <a:solidFill>
                  <a:schemeClr val="accent3">
                    <a:lumMod val="75000"/>
                  </a:schemeClr>
                </a:solidFill>
                <a:effectLst/>
                <a:latin typeface="Manrope"/>
              </a:rPr>
              <a:t>I am excited to apply the skills acquired in data analytics to future projects. This enthusiasm stems from a recognition of the transformative power of data in shaping business strategies and outcomes. Embracing these skills will allow for more informed decisions and innovative approaches in tackling complex business challenges.</a:t>
            </a:r>
          </a:p>
        </p:txBody>
      </p:sp>
      <p:pic>
        <p:nvPicPr>
          <p:cNvPr id="20" name="Picture 19">
            <a:extLst>
              <a:ext uri="{FF2B5EF4-FFF2-40B4-BE49-F238E27FC236}">
                <a16:creationId xmlns:a16="http://schemas.microsoft.com/office/drawing/2014/main" id="{DE400E29-3BA8-9E6B-8598-999504D261A4}"/>
              </a:ext>
            </a:extLst>
          </p:cNvPr>
          <p:cNvPicPr>
            <a:picLocks noChangeAspect="1"/>
          </p:cNvPicPr>
          <p:nvPr/>
        </p:nvPicPr>
        <p:blipFill>
          <a:blip r:embed="rId5"/>
          <a:stretch>
            <a:fillRect/>
          </a:stretch>
        </p:blipFill>
        <p:spPr>
          <a:xfrm>
            <a:off x="5249907" y="3285307"/>
            <a:ext cx="2847973" cy="2971904"/>
          </a:xfrm>
          <a:prstGeom prst="rect">
            <a:avLst/>
          </a:prstGeom>
        </p:spPr>
      </p:pic>
      <p:sp>
        <p:nvSpPr>
          <p:cNvPr id="22" name="TextBox 21">
            <a:extLst>
              <a:ext uri="{FF2B5EF4-FFF2-40B4-BE49-F238E27FC236}">
                <a16:creationId xmlns:a16="http://schemas.microsoft.com/office/drawing/2014/main" id="{029620DD-7C22-5D6C-D190-83237F9C29AD}"/>
              </a:ext>
            </a:extLst>
          </p:cNvPr>
          <p:cNvSpPr txBox="1"/>
          <p:nvPr/>
        </p:nvSpPr>
        <p:spPr>
          <a:xfrm>
            <a:off x="8202387" y="3236709"/>
            <a:ext cx="3904706" cy="3139321"/>
          </a:xfrm>
          <a:prstGeom prst="rect">
            <a:avLst/>
          </a:prstGeom>
          <a:noFill/>
        </p:spPr>
        <p:txBody>
          <a:bodyPr wrap="square" rtlCol="0">
            <a:spAutoFit/>
          </a:bodyPr>
          <a:lstStyle/>
          <a:p>
            <a:r>
              <a:rPr lang="en-US" b="1" i="0" cap="all" dirty="0">
                <a:solidFill>
                  <a:schemeClr val="accent3">
                    <a:lumMod val="50000"/>
                  </a:schemeClr>
                </a:solidFill>
                <a:effectLst/>
                <a:latin typeface="Manrope"/>
              </a:rPr>
              <a:t>The Importance of Data-Driven Decision Making</a:t>
            </a:r>
          </a:p>
          <a:p>
            <a:pPr algn="l"/>
            <a:r>
              <a:rPr lang="en-US" b="0" i="0" dirty="0">
                <a:solidFill>
                  <a:schemeClr val="accent3">
                    <a:lumMod val="75000"/>
                  </a:schemeClr>
                </a:solidFill>
                <a:effectLst/>
                <a:latin typeface="Manrope"/>
              </a:rPr>
              <a:t>Data-driven decision-making is crucial for aligning insights with business goals. This approach not only enhances operational efficiency but also drives strategic initiatives by utilizing verifiable data to guide decisions. Organizations that leverage data effectively are more likely to achieve their objectives and stay competitive in the marketplace.</a:t>
            </a:r>
          </a:p>
        </p:txBody>
      </p:sp>
    </p:spTree>
    <p:extLst>
      <p:ext uri="{BB962C8B-B14F-4D97-AF65-F5344CB8AC3E}">
        <p14:creationId xmlns:p14="http://schemas.microsoft.com/office/powerpoint/2010/main" val="1238828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t>Kshitij D Taware</a:t>
            </a:r>
          </a:p>
          <a:p>
            <a:r>
              <a:rPr lang="en-US" dirty="0"/>
              <a:t>kshitijtaware06@gmail.com</a:t>
            </a:r>
          </a:p>
          <a:p>
            <a:endParaRPr lang="en-US" dirty="0"/>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28843-272F-ECCC-4F25-B1CD9C3182CD}"/>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
        <p:nvSpPr>
          <p:cNvPr id="3" name="Footer Placeholder 2">
            <a:extLst>
              <a:ext uri="{FF2B5EF4-FFF2-40B4-BE49-F238E27FC236}">
                <a16:creationId xmlns:a16="http://schemas.microsoft.com/office/drawing/2014/main" id="{4981446D-7D3E-12D0-C656-C4D26837C3A0}"/>
              </a:ext>
            </a:extLst>
          </p:cNvPr>
          <p:cNvSpPr>
            <a:spLocks noGrp="1"/>
          </p:cNvSpPr>
          <p:nvPr>
            <p:ph type="ftr" sz="quarter" idx="11"/>
          </p:nvPr>
        </p:nvSpPr>
        <p:spPr/>
        <p:txBody>
          <a:bodyPr/>
          <a:lstStyle/>
          <a:p>
            <a:r>
              <a:rPr lang="en-US" noProof="0"/>
              <a:t>Presentation title</a:t>
            </a:r>
          </a:p>
        </p:txBody>
      </p:sp>
      <p:sp>
        <p:nvSpPr>
          <p:cNvPr id="4" name="TextBox 3">
            <a:extLst>
              <a:ext uri="{FF2B5EF4-FFF2-40B4-BE49-F238E27FC236}">
                <a16:creationId xmlns:a16="http://schemas.microsoft.com/office/drawing/2014/main" id="{552EA137-0BE4-56BC-EC08-0BD4E0ED4AB5}"/>
              </a:ext>
            </a:extLst>
          </p:cNvPr>
          <p:cNvSpPr txBox="1"/>
          <p:nvPr/>
        </p:nvSpPr>
        <p:spPr>
          <a:xfrm>
            <a:off x="4092804" y="169675"/>
            <a:ext cx="4006392" cy="646331"/>
          </a:xfrm>
          <a:prstGeom prst="rect">
            <a:avLst/>
          </a:prstGeom>
          <a:noFill/>
        </p:spPr>
        <p:txBody>
          <a:bodyPr wrap="square" rtlCol="0">
            <a:spAutoFit/>
          </a:bodyPr>
          <a:lstStyle/>
          <a:p>
            <a:pPr algn="ctr"/>
            <a:r>
              <a:rPr lang="en-US" sz="3600" dirty="0">
                <a:solidFill>
                  <a:schemeClr val="accent3">
                    <a:lumMod val="50000"/>
                  </a:schemeClr>
                </a:solidFill>
              </a:rPr>
              <a:t>AGENDA</a:t>
            </a:r>
            <a:endParaRPr lang="en-IN" sz="3600" dirty="0">
              <a:solidFill>
                <a:schemeClr val="accent3">
                  <a:lumMod val="50000"/>
                </a:schemeClr>
              </a:solidFill>
            </a:endParaRPr>
          </a:p>
        </p:txBody>
      </p:sp>
      <p:cxnSp>
        <p:nvCxnSpPr>
          <p:cNvPr id="7" name="Straight Connector 6">
            <a:extLst>
              <a:ext uri="{FF2B5EF4-FFF2-40B4-BE49-F238E27FC236}">
                <a16:creationId xmlns:a16="http://schemas.microsoft.com/office/drawing/2014/main" id="{1011A512-EB1D-53F7-8193-54850BAF131B}"/>
              </a:ext>
            </a:extLst>
          </p:cNvPr>
          <p:cNvCxnSpPr>
            <a:cxnSpLocks/>
          </p:cNvCxnSpPr>
          <p:nvPr/>
        </p:nvCxnSpPr>
        <p:spPr>
          <a:xfrm>
            <a:off x="461913" y="989814"/>
            <a:ext cx="11349873" cy="0"/>
          </a:xfrm>
          <a:prstGeom prst="line">
            <a:avLst/>
          </a:prstGeom>
          <a:ln>
            <a:solidFill>
              <a:schemeClr val="accent4">
                <a:lumMod val="50000"/>
              </a:schemeClr>
            </a:solidFill>
          </a:ln>
          <a:effectLst>
            <a:outerShdw blurRad="50800" dist="38100" dir="8100000" algn="tr" rotWithShape="0">
              <a:prstClr val="black">
                <a:alpha val="40000"/>
              </a:prstClr>
            </a:outerShdw>
            <a:reflection blurRad="6350" stA="52000" endA="300" endPos="35000" dir="5400000" sy="-100000" algn="bl" rotWithShape="0"/>
          </a:effectLst>
        </p:spPr>
        <p:style>
          <a:lnRef idx="1">
            <a:schemeClr val="dk1"/>
          </a:lnRef>
          <a:fillRef idx="0">
            <a:schemeClr val="dk1"/>
          </a:fillRef>
          <a:effectRef idx="0">
            <a:schemeClr val="dk1"/>
          </a:effectRef>
          <a:fontRef idx="minor">
            <a:schemeClr val="tx1"/>
          </a:fontRef>
        </p:style>
      </p:cxnSp>
      <p:sp>
        <p:nvSpPr>
          <p:cNvPr id="9" name="Oval 8">
            <a:extLst>
              <a:ext uri="{FF2B5EF4-FFF2-40B4-BE49-F238E27FC236}">
                <a16:creationId xmlns:a16="http://schemas.microsoft.com/office/drawing/2014/main" id="{281CDF56-95E2-8469-B88E-BE4E35192117}"/>
              </a:ext>
            </a:extLst>
          </p:cNvPr>
          <p:cNvSpPr/>
          <p:nvPr/>
        </p:nvSpPr>
        <p:spPr>
          <a:xfrm>
            <a:off x="527901" y="1451728"/>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1</a:t>
            </a:r>
            <a:endParaRPr lang="en-IN" sz="2000" dirty="0"/>
          </a:p>
        </p:txBody>
      </p:sp>
      <p:sp>
        <p:nvSpPr>
          <p:cNvPr id="12" name="TextBox 11">
            <a:extLst>
              <a:ext uri="{FF2B5EF4-FFF2-40B4-BE49-F238E27FC236}">
                <a16:creationId xmlns:a16="http://schemas.microsoft.com/office/drawing/2014/main" id="{295107BA-EB64-DC49-B6D9-16307F266765}"/>
              </a:ext>
            </a:extLst>
          </p:cNvPr>
          <p:cNvSpPr txBox="1"/>
          <p:nvPr/>
        </p:nvSpPr>
        <p:spPr>
          <a:xfrm>
            <a:off x="1478658" y="1574276"/>
            <a:ext cx="1979629" cy="523220"/>
          </a:xfrm>
          <a:prstGeom prst="rect">
            <a:avLst/>
          </a:prstGeom>
          <a:noFill/>
        </p:spPr>
        <p:txBody>
          <a:bodyPr wrap="square" rtlCol="0">
            <a:spAutoFit/>
          </a:bodyPr>
          <a:lstStyle/>
          <a:p>
            <a:r>
              <a:rPr lang="en-US" sz="2800" dirty="0"/>
              <a:t>Introduction</a:t>
            </a:r>
            <a:endParaRPr lang="en-IN" sz="2000" dirty="0"/>
          </a:p>
        </p:txBody>
      </p:sp>
      <p:sp>
        <p:nvSpPr>
          <p:cNvPr id="13" name="Oval 12">
            <a:extLst>
              <a:ext uri="{FF2B5EF4-FFF2-40B4-BE49-F238E27FC236}">
                <a16:creationId xmlns:a16="http://schemas.microsoft.com/office/drawing/2014/main" id="{FCC4D7B8-1764-D295-76E2-A7BBFD4A0DB6}"/>
              </a:ext>
            </a:extLst>
          </p:cNvPr>
          <p:cNvSpPr/>
          <p:nvPr/>
        </p:nvSpPr>
        <p:spPr>
          <a:xfrm>
            <a:off x="527901" y="2418028"/>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2</a:t>
            </a:r>
            <a:endParaRPr lang="en-IN" sz="2000" dirty="0"/>
          </a:p>
        </p:txBody>
      </p:sp>
      <p:sp>
        <p:nvSpPr>
          <p:cNvPr id="15" name="TextBox 14">
            <a:extLst>
              <a:ext uri="{FF2B5EF4-FFF2-40B4-BE49-F238E27FC236}">
                <a16:creationId xmlns:a16="http://schemas.microsoft.com/office/drawing/2014/main" id="{8D6FBFD8-783C-6EAC-505D-1BB0F67C55E8}"/>
              </a:ext>
            </a:extLst>
          </p:cNvPr>
          <p:cNvSpPr txBox="1"/>
          <p:nvPr/>
        </p:nvSpPr>
        <p:spPr>
          <a:xfrm>
            <a:off x="1478658" y="2499685"/>
            <a:ext cx="3125758" cy="523220"/>
          </a:xfrm>
          <a:prstGeom prst="rect">
            <a:avLst/>
          </a:prstGeom>
          <a:noFill/>
        </p:spPr>
        <p:txBody>
          <a:bodyPr wrap="square" rtlCol="0">
            <a:spAutoFit/>
          </a:bodyPr>
          <a:lstStyle/>
          <a:p>
            <a:r>
              <a:rPr lang="en-US" sz="2800" dirty="0"/>
              <a:t>Project Overview</a:t>
            </a:r>
            <a:endParaRPr lang="en-IN" sz="2000" dirty="0"/>
          </a:p>
        </p:txBody>
      </p:sp>
      <p:sp>
        <p:nvSpPr>
          <p:cNvPr id="16" name="Oval 15">
            <a:extLst>
              <a:ext uri="{FF2B5EF4-FFF2-40B4-BE49-F238E27FC236}">
                <a16:creationId xmlns:a16="http://schemas.microsoft.com/office/drawing/2014/main" id="{D31F3769-2EBB-4744-FD0C-B919D741E775}"/>
              </a:ext>
            </a:extLst>
          </p:cNvPr>
          <p:cNvSpPr/>
          <p:nvPr/>
        </p:nvSpPr>
        <p:spPr>
          <a:xfrm>
            <a:off x="527901" y="3388216"/>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3</a:t>
            </a:r>
            <a:endParaRPr lang="en-IN" sz="2000" dirty="0"/>
          </a:p>
        </p:txBody>
      </p:sp>
      <p:sp>
        <p:nvSpPr>
          <p:cNvPr id="17" name="Oval 16">
            <a:extLst>
              <a:ext uri="{FF2B5EF4-FFF2-40B4-BE49-F238E27FC236}">
                <a16:creationId xmlns:a16="http://schemas.microsoft.com/office/drawing/2014/main" id="{7A0513E0-349F-21A2-F21A-A93583F09EC0}"/>
              </a:ext>
            </a:extLst>
          </p:cNvPr>
          <p:cNvSpPr/>
          <p:nvPr/>
        </p:nvSpPr>
        <p:spPr>
          <a:xfrm>
            <a:off x="527900" y="4358404"/>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4</a:t>
            </a:r>
            <a:endParaRPr lang="en-IN" sz="2000" dirty="0"/>
          </a:p>
        </p:txBody>
      </p:sp>
      <p:sp>
        <p:nvSpPr>
          <p:cNvPr id="18" name="TextBox 17">
            <a:extLst>
              <a:ext uri="{FF2B5EF4-FFF2-40B4-BE49-F238E27FC236}">
                <a16:creationId xmlns:a16="http://schemas.microsoft.com/office/drawing/2014/main" id="{F143F765-3263-1D5A-DC71-89DFBEBEB826}"/>
              </a:ext>
            </a:extLst>
          </p:cNvPr>
          <p:cNvSpPr txBox="1"/>
          <p:nvPr/>
        </p:nvSpPr>
        <p:spPr>
          <a:xfrm>
            <a:off x="1478658" y="3475397"/>
            <a:ext cx="4170788" cy="523220"/>
          </a:xfrm>
          <a:prstGeom prst="rect">
            <a:avLst/>
          </a:prstGeom>
          <a:noFill/>
        </p:spPr>
        <p:txBody>
          <a:bodyPr wrap="square" rtlCol="0">
            <a:spAutoFit/>
          </a:bodyPr>
          <a:lstStyle/>
          <a:p>
            <a:r>
              <a:rPr lang="en-US" sz="2800" dirty="0"/>
              <a:t>Business Requirements</a:t>
            </a:r>
            <a:endParaRPr lang="en-IN" sz="2000" dirty="0"/>
          </a:p>
        </p:txBody>
      </p:sp>
      <p:sp>
        <p:nvSpPr>
          <p:cNvPr id="19" name="TextBox 18">
            <a:extLst>
              <a:ext uri="{FF2B5EF4-FFF2-40B4-BE49-F238E27FC236}">
                <a16:creationId xmlns:a16="http://schemas.microsoft.com/office/drawing/2014/main" id="{A84BA78C-8D52-A8E8-5722-2502AF1DDEA8}"/>
              </a:ext>
            </a:extLst>
          </p:cNvPr>
          <p:cNvSpPr txBox="1"/>
          <p:nvPr/>
        </p:nvSpPr>
        <p:spPr>
          <a:xfrm>
            <a:off x="1478658" y="4445585"/>
            <a:ext cx="3262679" cy="523220"/>
          </a:xfrm>
          <a:prstGeom prst="rect">
            <a:avLst/>
          </a:prstGeom>
          <a:noFill/>
        </p:spPr>
        <p:txBody>
          <a:bodyPr wrap="square" rtlCol="0">
            <a:spAutoFit/>
          </a:bodyPr>
          <a:lstStyle/>
          <a:p>
            <a:r>
              <a:rPr lang="en-US" sz="2800" dirty="0"/>
              <a:t>Data Analysis Steps</a:t>
            </a:r>
            <a:endParaRPr lang="en-IN" sz="2000" dirty="0"/>
          </a:p>
        </p:txBody>
      </p:sp>
      <p:sp>
        <p:nvSpPr>
          <p:cNvPr id="20" name="Oval 19">
            <a:extLst>
              <a:ext uri="{FF2B5EF4-FFF2-40B4-BE49-F238E27FC236}">
                <a16:creationId xmlns:a16="http://schemas.microsoft.com/office/drawing/2014/main" id="{C75D9326-F67A-2F51-3F9A-D1C792DA5185}"/>
              </a:ext>
            </a:extLst>
          </p:cNvPr>
          <p:cNvSpPr/>
          <p:nvPr/>
        </p:nvSpPr>
        <p:spPr>
          <a:xfrm>
            <a:off x="5645107" y="1451728"/>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5</a:t>
            </a:r>
            <a:endParaRPr lang="en-IN" sz="2000" dirty="0"/>
          </a:p>
        </p:txBody>
      </p:sp>
      <p:sp>
        <p:nvSpPr>
          <p:cNvPr id="21" name="Oval 20">
            <a:extLst>
              <a:ext uri="{FF2B5EF4-FFF2-40B4-BE49-F238E27FC236}">
                <a16:creationId xmlns:a16="http://schemas.microsoft.com/office/drawing/2014/main" id="{7DF3A507-5531-4B04-C861-01808DB7945D}"/>
              </a:ext>
            </a:extLst>
          </p:cNvPr>
          <p:cNvSpPr/>
          <p:nvPr/>
        </p:nvSpPr>
        <p:spPr>
          <a:xfrm>
            <a:off x="5645105" y="2428862"/>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6</a:t>
            </a:r>
            <a:endParaRPr lang="en-IN" sz="2000" dirty="0"/>
          </a:p>
        </p:txBody>
      </p:sp>
      <p:sp>
        <p:nvSpPr>
          <p:cNvPr id="22" name="Oval 21">
            <a:extLst>
              <a:ext uri="{FF2B5EF4-FFF2-40B4-BE49-F238E27FC236}">
                <a16:creationId xmlns:a16="http://schemas.microsoft.com/office/drawing/2014/main" id="{3E294015-AB8D-28D9-3987-25F4167CB61E}"/>
              </a:ext>
            </a:extLst>
          </p:cNvPr>
          <p:cNvSpPr/>
          <p:nvPr/>
        </p:nvSpPr>
        <p:spPr>
          <a:xfrm>
            <a:off x="5649446" y="3388215"/>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7</a:t>
            </a:r>
            <a:endParaRPr lang="en-IN" sz="2000" dirty="0"/>
          </a:p>
        </p:txBody>
      </p:sp>
      <p:sp>
        <p:nvSpPr>
          <p:cNvPr id="23" name="Oval 22">
            <a:extLst>
              <a:ext uri="{FF2B5EF4-FFF2-40B4-BE49-F238E27FC236}">
                <a16:creationId xmlns:a16="http://schemas.microsoft.com/office/drawing/2014/main" id="{B81957DC-2AB5-4B6E-8E2E-62ED57A9DDF5}"/>
              </a:ext>
            </a:extLst>
          </p:cNvPr>
          <p:cNvSpPr/>
          <p:nvPr/>
        </p:nvSpPr>
        <p:spPr>
          <a:xfrm>
            <a:off x="5645106" y="4357046"/>
            <a:ext cx="676059" cy="697583"/>
          </a:xfrm>
          <a:prstGeom prst="ellipse">
            <a:avLst/>
          </a:prstGeom>
          <a:solidFill>
            <a:schemeClr val="accent4">
              <a:lumMod val="7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dirty="0"/>
              <a:t>8</a:t>
            </a:r>
            <a:endParaRPr lang="en-IN" sz="2000" dirty="0"/>
          </a:p>
        </p:txBody>
      </p:sp>
      <p:sp>
        <p:nvSpPr>
          <p:cNvPr id="24" name="TextBox 23">
            <a:extLst>
              <a:ext uri="{FF2B5EF4-FFF2-40B4-BE49-F238E27FC236}">
                <a16:creationId xmlns:a16="http://schemas.microsoft.com/office/drawing/2014/main" id="{24B8AE29-82A7-A623-593A-3673D444DF52}"/>
              </a:ext>
            </a:extLst>
          </p:cNvPr>
          <p:cNvSpPr txBox="1"/>
          <p:nvPr/>
        </p:nvSpPr>
        <p:spPr>
          <a:xfrm>
            <a:off x="6827520" y="1553541"/>
            <a:ext cx="3061063" cy="523220"/>
          </a:xfrm>
          <a:prstGeom prst="rect">
            <a:avLst/>
          </a:prstGeom>
          <a:noFill/>
        </p:spPr>
        <p:txBody>
          <a:bodyPr wrap="square" rtlCol="0">
            <a:spAutoFit/>
          </a:bodyPr>
          <a:lstStyle/>
          <a:p>
            <a:r>
              <a:rPr lang="en-US" sz="2800" dirty="0"/>
              <a:t>Types of Visual Uses</a:t>
            </a:r>
            <a:endParaRPr lang="en-IN" sz="2000" dirty="0"/>
          </a:p>
        </p:txBody>
      </p:sp>
      <p:sp>
        <p:nvSpPr>
          <p:cNvPr id="25" name="TextBox 24">
            <a:extLst>
              <a:ext uri="{FF2B5EF4-FFF2-40B4-BE49-F238E27FC236}">
                <a16:creationId xmlns:a16="http://schemas.microsoft.com/office/drawing/2014/main" id="{2F41AEE2-B7C1-288E-980E-0ECB0CFBEAFC}"/>
              </a:ext>
            </a:extLst>
          </p:cNvPr>
          <p:cNvSpPr txBox="1"/>
          <p:nvPr/>
        </p:nvSpPr>
        <p:spPr>
          <a:xfrm>
            <a:off x="6827519" y="2505197"/>
            <a:ext cx="2590801" cy="523220"/>
          </a:xfrm>
          <a:prstGeom prst="rect">
            <a:avLst/>
          </a:prstGeom>
          <a:noFill/>
        </p:spPr>
        <p:txBody>
          <a:bodyPr wrap="square" rtlCol="0">
            <a:spAutoFit/>
          </a:bodyPr>
          <a:lstStyle/>
          <a:p>
            <a:r>
              <a:rPr lang="en-US" sz="2800" dirty="0"/>
              <a:t>Key Insights</a:t>
            </a:r>
            <a:endParaRPr lang="en-IN" sz="2000" dirty="0"/>
          </a:p>
        </p:txBody>
      </p:sp>
      <p:sp>
        <p:nvSpPr>
          <p:cNvPr id="26" name="TextBox 25">
            <a:extLst>
              <a:ext uri="{FF2B5EF4-FFF2-40B4-BE49-F238E27FC236}">
                <a16:creationId xmlns:a16="http://schemas.microsoft.com/office/drawing/2014/main" id="{71D151D2-E58E-2AE2-15CF-BA34EC84ECA3}"/>
              </a:ext>
            </a:extLst>
          </p:cNvPr>
          <p:cNvSpPr txBox="1"/>
          <p:nvPr/>
        </p:nvSpPr>
        <p:spPr>
          <a:xfrm>
            <a:off x="6827520" y="3478098"/>
            <a:ext cx="2708366" cy="523220"/>
          </a:xfrm>
          <a:prstGeom prst="rect">
            <a:avLst/>
          </a:prstGeom>
          <a:noFill/>
        </p:spPr>
        <p:txBody>
          <a:bodyPr wrap="square" rtlCol="0">
            <a:spAutoFit/>
          </a:bodyPr>
          <a:lstStyle/>
          <a:p>
            <a:r>
              <a:rPr lang="en-US" sz="2800" dirty="0"/>
              <a:t>Recommendations</a:t>
            </a:r>
            <a:endParaRPr lang="en-IN" sz="2000" dirty="0"/>
          </a:p>
        </p:txBody>
      </p:sp>
      <p:sp>
        <p:nvSpPr>
          <p:cNvPr id="27" name="TextBox 26">
            <a:extLst>
              <a:ext uri="{FF2B5EF4-FFF2-40B4-BE49-F238E27FC236}">
                <a16:creationId xmlns:a16="http://schemas.microsoft.com/office/drawing/2014/main" id="{A4FCB802-2AFF-F8AD-32D6-DBDD02CD7A7F}"/>
              </a:ext>
            </a:extLst>
          </p:cNvPr>
          <p:cNvSpPr txBox="1"/>
          <p:nvPr/>
        </p:nvSpPr>
        <p:spPr>
          <a:xfrm>
            <a:off x="6783026" y="4438541"/>
            <a:ext cx="1979629" cy="523220"/>
          </a:xfrm>
          <a:prstGeom prst="rect">
            <a:avLst/>
          </a:prstGeom>
          <a:noFill/>
        </p:spPr>
        <p:txBody>
          <a:bodyPr wrap="square" rtlCol="0">
            <a:spAutoFit/>
          </a:bodyPr>
          <a:lstStyle/>
          <a:p>
            <a:r>
              <a:rPr lang="en-US" sz="2800" dirty="0"/>
              <a:t>Conclusion</a:t>
            </a:r>
            <a:endParaRPr lang="en-IN" sz="2000" dirty="0"/>
          </a:p>
        </p:txBody>
      </p:sp>
    </p:spTree>
    <p:extLst>
      <p:ext uri="{BB962C8B-B14F-4D97-AF65-F5344CB8AC3E}">
        <p14:creationId xmlns:p14="http://schemas.microsoft.com/office/powerpoint/2010/main" val="378770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692331" y="1719072"/>
            <a:ext cx="6844938" cy="1089442"/>
          </a:xfrm>
        </p:spPr>
        <p:txBody>
          <a:bodyPr/>
          <a:lstStyle/>
          <a:p>
            <a:pPr algn="ctr"/>
            <a:r>
              <a:rPr lang="en-US" sz="3600" dirty="0">
                <a:solidFill>
                  <a:schemeClr val="accent3">
                    <a:lumMod val="50000"/>
                  </a:schemeClr>
                </a:solidFill>
              </a:rPr>
              <a:t>Introduction to Blinkit Grocery Data Analysis</a:t>
            </a:r>
            <a:br>
              <a:rPr lang="en-US" sz="3600" dirty="0">
                <a:solidFill>
                  <a:schemeClr val="accent3">
                    <a:lumMod val="50000"/>
                  </a:schemeClr>
                </a:solidFill>
                <a:sym typeface="DM Sans Medium"/>
              </a:rPr>
            </a:br>
            <a:endParaRPr lang="en-US" sz="3600" dirty="0">
              <a:solidFill>
                <a:schemeClr val="accent3">
                  <a:lumMod val="50000"/>
                </a:schemeClr>
              </a:solidFill>
            </a:endParaRPr>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3054096"/>
            <a:ext cx="5010912" cy="1217458"/>
          </a:xfrm>
        </p:spPr>
        <p:txBody>
          <a:bodyPr/>
          <a:lstStyle/>
          <a:p>
            <a:r>
              <a:rPr lang="en-US" dirty="0"/>
              <a:t>This Section will provide an overview of the objectives of the presentation , including the significance of grocery data analysis in enhancing business strategies and customer engagement</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10" name="Rectangle 9">
            <a:extLst>
              <a:ext uri="{FF2B5EF4-FFF2-40B4-BE49-F238E27FC236}">
                <a16:creationId xmlns:a16="http://schemas.microsoft.com/office/drawing/2014/main" id="{5573C17D-DA38-0A29-D397-674FB3F21168}"/>
              </a:ext>
            </a:extLst>
          </p:cNvPr>
          <p:cNvSpPr/>
          <p:nvPr/>
        </p:nvSpPr>
        <p:spPr>
          <a:xfrm>
            <a:off x="8294915" y="0"/>
            <a:ext cx="4132217"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Graphic 13" descr="Books on shelf">
            <a:extLst>
              <a:ext uri="{FF2B5EF4-FFF2-40B4-BE49-F238E27FC236}">
                <a16:creationId xmlns:a16="http://schemas.microsoft.com/office/drawing/2014/main" id="{48BC02FF-F25A-6F57-520A-4C2CE47A93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27023" y="1920096"/>
            <a:ext cx="2268000" cy="2268000"/>
          </a:xfrm>
          <a:prstGeom prst="rect">
            <a:avLst/>
          </a:prstGeo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B0303-C726-DA17-6C04-F550D447A454}"/>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
        <p:nvSpPr>
          <p:cNvPr id="3" name="Footer Placeholder 2">
            <a:extLst>
              <a:ext uri="{FF2B5EF4-FFF2-40B4-BE49-F238E27FC236}">
                <a16:creationId xmlns:a16="http://schemas.microsoft.com/office/drawing/2014/main" id="{FEAA0E1F-AFC2-7382-5F13-50B50767FCFC}"/>
              </a:ext>
            </a:extLst>
          </p:cNvPr>
          <p:cNvSpPr>
            <a:spLocks noGrp="1"/>
          </p:cNvSpPr>
          <p:nvPr>
            <p:ph type="ftr" sz="quarter" idx="11"/>
          </p:nvPr>
        </p:nvSpPr>
        <p:spPr/>
        <p:txBody>
          <a:bodyPr/>
          <a:lstStyle/>
          <a:p>
            <a:r>
              <a:rPr lang="en-US" noProof="0"/>
              <a:t>Presentation title</a:t>
            </a:r>
          </a:p>
        </p:txBody>
      </p:sp>
      <p:sp>
        <p:nvSpPr>
          <p:cNvPr id="5" name="TextBox 4">
            <a:extLst>
              <a:ext uri="{FF2B5EF4-FFF2-40B4-BE49-F238E27FC236}">
                <a16:creationId xmlns:a16="http://schemas.microsoft.com/office/drawing/2014/main" id="{34228ABE-0C8A-BF5E-DD55-FCD638427F19}"/>
              </a:ext>
            </a:extLst>
          </p:cNvPr>
          <p:cNvSpPr txBox="1"/>
          <p:nvPr/>
        </p:nvSpPr>
        <p:spPr>
          <a:xfrm rot="10800000" flipV="1">
            <a:off x="117890" y="210208"/>
            <a:ext cx="3330703" cy="646331"/>
          </a:xfrm>
          <a:prstGeom prst="rect">
            <a:avLst/>
          </a:prstGeom>
          <a:noFill/>
        </p:spPr>
        <p:txBody>
          <a:bodyPr wrap="square" rtlCol="0">
            <a:spAutoFit/>
          </a:bodyPr>
          <a:lstStyle/>
          <a:p>
            <a:r>
              <a:rPr lang="en-US" sz="3600" dirty="0">
                <a:solidFill>
                  <a:schemeClr val="accent3">
                    <a:lumMod val="50000"/>
                  </a:schemeClr>
                </a:solidFill>
              </a:rPr>
              <a:t>Project Overview</a:t>
            </a:r>
            <a:endParaRPr lang="en-IN" sz="3600" dirty="0">
              <a:solidFill>
                <a:schemeClr val="accent3">
                  <a:lumMod val="50000"/>
                </a:schemeClr>
              </a:solidFill>
            </a:endParaRPr>
          </a:p>
        </p:txBody>
      </p:sp>
      <p:sp>
        <p:nvSpPr>
          <p:cNvPr id="6" name="TextBox 5">
            <a:extLst>
              <a:ext uri="{FF2B5EF4-FFF2-40B4-BE49-F238E27FC236}">
                <a16:creationId xmlns:a16="http://schemas.microsoft.com/office/drawing/2014/main" id="{E1F1987C-4E08-4FEC-0B73-66482092A83F}"/>
              </a:ext>
            </a:extLst>
          </p:cNvPr>
          <p:cNvSpPr txBox="1"/>
          <p:nvPr/>
        </p:nvSpPr>
        <p:spPr>
          <a:xfrm rot="10800000" flipV="1">
            <a:off x="126596" y="851769"/>
            <a:ext cx="5007106" cy="369332"/>
          </a:xfrm>
          <a:prstGeom prst="rect">
            <a:avLst/>
          </a:prstGeom>
          <a:noFill/>
        </p:spPr>
        <p:txBody>
          <a:bodyPr wrap="square" rtlCol="0">
            <a:spAutoFit/>
          </a:bodyPr>
          <a:lstStyle/>
          <a:p>
            <a:r>
              <a:rPr lang="en-US" dirty="0">
                <a:solidFill>
                  <a:schemeClr val="accent3">
                    <a:lumMod val="75000"/>
                  </a:schemeClr>
                </a:solidFill>
              </a:rPr>
              <a:t>Highlighting Successful Completion and Skills Developed</a:t>
            </a:r>
            <a:endParaRPr lang="en-IN" dirty="0">
              <a:solidFill>
                <a:schemeClr val="accent3">
                  <a:lumMod val="75000"/>
                </a:schemeClr>
              </a:solidFill>
            </a:endParaRPr>
          </a:p>
        </p:txBody>
      </p:sp>
      <p:sp>
        <p:nvSpPr>
          <p:cNvPr id="8" name="TextBox 7">
            <a:extLst>
              <a:ext uri="{FF2B5EF4-FFF2-40B4-BE49-F238E27FC236}">
                <a16:creationId xmlns:a16="http://schemas.microsoft.com/office/drawing/2014/main" id="{5F07F194-3392-B663-729A-48327341AA95}"/>
              </a:ext>
            </a:extLst>
          </p:cNvPr>
          <p:cNvSpPr txBox="1"/>
          <p:nvPr/>
        </p:nvSpPr>
        <p:spPr>
          <a:xfrm rot="10800000" flipV="1">
            <a:off x="117890" y="1595343"/>
            <a:ext cx="4898247" cy="2154436"/>
          </a:xfrm>
          <a:prstGeom prst="rect">
            <a:avLst/>
          </a:prstGeom>
          <a:noFill/>
        </p:spPr>
        <p:txBody>
          <a:bodyPr wrap="square" rtlCol="0">
            <a:spAutoFit/>
          </a:bodyPr>
          <a:lstStyle/>
          <a:p>
            <a:r>
              <a:rPr lang="en-US" sz="2400" b="1" dirty="0">
                <a:solidFill>
                  <a:schemeClr val="accent3">
                    <a:lumMod val="75000"/>
                  </a:schemeClr>
                </a:solidFill>
              </a:rPr>
              <a:t>Introduction to the Project</a:t>
            </a:r>
          </a:p>
          <a:p>
            <a:endParaRPr lang="en-US" sz="2000" b="1" dirty="0">
              <a:solidFill>
                <a:schemeClr val="tx1">
                  <a:lumMod val="95000"/>
                  <a:lumOff val="5000"/>
                </a:schemeClr>
              </a:solidFill>
            </a:endParaRPr>
          </a:p>
          <a:p>
            <a:r>
              <a:rPr lang="en-US" dirty="0">
                <a:solidFill>
                  <a:schemeClr val="tx1">
                    <a:lumMod val="95000"/>
                    <a:lumOff val="5000"/>
                  </a:schemeClr>
                </a:solidFill>
              </a:rPr>
              <a:t>The Blinkit Grocery Data Analysis project serves as a comprehensive initiative  focused on analyzing grocery data to derive actionable insights. This project highlights the importance of data in decision-making processes within the grocery industry.</a:t>
            </a:r>
            <a:endParaRPr lang="en-IN" sz="2000" dirty="0">
              <a:solidFill>
                <a:schemeClr val="tx1">
                  <a:lumMod val="95000"/>
                  <a:lumOff val="5000"/>
                </a:schemeClr>
              </a:solidFill>
            </a:endParaRPr>
          </a:p>
        </p:txBody>
      </p:sp>
      <p:sp>
        <p:nvSpPr>
          <p:cNvPr id="9" name="TextBox 8">
            <a:extLst>
              <a:ext uri="{FF2B5EF4-FFF2-40B4-BE49-F238E27FC236}">
                <a16:creationId xmlns:a16="http://schemas.microsoft.com/office/drawing/2014/main" id="{F4FFCCAE-5967-6B74-BB1D-D5A6EA0A33E1}"/>
              </a:ext>
            </a:extLst>
          </p:cNvPr>
          <p:cNvSpPr txBox="1"/>
          <p:nvPr/>
        </p:nvSpPr>
        <p:spPr>
          <a:xfrm rot="10800000" flipV="1">
            <a:off x="5364480" y="1626124"/>
            <a:ext cx="4898247" cy="2092881"/>
          </a:xfrm>
          <a:prstGeom prst="rect">
            <a:avLst/>
          </a:prstGeom>
          <a:noFill/>
        </p:spPr>
        <p:txBody>
          <a:bodyPr wrap="square" rtlCol="0">
            <a:spAutoFit/>
          </a:bodyPr>
          <a:lstStyle/>
          <a:p>
            <a:r>
              <a:rPr lang="en-US" sz="2000" b="1" dirty="0">
                <a:solidFill>
                  <a:schemeClr val="accent3">
                    <a:lumMod val="75000"/>
                  </a:schemeClr>
                </a:solidFill>
              </a:rPr>
              <a:t>Successful Completion</a:t>
            </a:r>
          </a:p>
          <a:p>
            <a:endParaRPr lang="en-US" sz="2000" b="1" dirty="0">
              <a:solidFill>
                <a:schemeClr val="tx1">
                  <a:lumMod val="95000"/>
                  <a:lumOff val="5000"/>
                </a:schemeClr>
              </a:solidFill>
            </a:endParaRPr>
          </a:p>
          <a:p>
            <a:r>
              <a:rPr lang="en-US" dirty="0">
                <a:solidFill>
                  <a:schemeClr val="tx1">
                    <a:lumMod val="95000"/>
                    <a:lumOff val="5000"/>
                  </a:schemeClr>
                </a:solidFill>
              </a:rPr>
              <a:t>The project was successful completed, showcasing  my ability to  analyze complex datasets and deliver valuable insights. This accomplishment emphasizes the effective collaboration and dedication of the team members involved.</a:t>
            </a:r>
            <a:endParaRPr lang="en-IN" sz="2000" dirty="0">
              <a:solidFill>
                <a:schemeClr val="tx1">
                  <a:lumMod val="95000"/>
                  <a:lumOff val="5000"/>
                </a:schemeClr>
              </a:solidFill>
            </a:endParaRPr>
          </a:p>
        </p:txBody>
      </p:sp>
      <p:sp>
        <p:nvSpPr>
          <p:cNvPr id="10" name="TextBox 9">
            <a:extLst>
              <a:ext uri="{FF2B5EF4-FFF2-40B4-BE49-F238E27FC236}">
                <a16:creationId xmlns:a16="http://schemas.microsoft.com/office/drawing/2014/main" id="{5AD14322-559F-5A93-4D69-65F4C897C6ED}"/>
              </a:ext>
            </a:extLst>
          </p:cNvPr>
          <p:cNvSpPr txBox="1"/>
          <p:nvPr/>
        </p:nvSpPr>
        <p:spPr>
          <a:xfrm rot="10800000" flipV="1">
            <a:off x="154899" y="4128358"/>
            <a:ext cx="4898247" cy="1938992"/>
          </a:xfrm>
          <a:prstGeom prst="rect">
            <a:avLst/>
          </a:prstGeom>
          <a:noFill/>
        </p:spPr>
        <p:txBody>
          <a:bodyPr wrap="square" rtlCol="0">
            <a:spAutoFit/>
          </a:bodyPr>
          <a:lstStyle/>
          <a:p>
            <a:r>
              <a:rPr lang="en-US" sz="2000" b="1" dirty="0">
                <a:solidFill>
                  <a:schemeClr val="accent3">
                    <a:lumMod val="75000"/>
                  </a:schemeClr>
                </a:solidFill>
              </a:rPr>
              <a:t>Utilizing POWER BI</a:t>
            </a:r>
          </a:p>
          <a:p>
            <a:endParaRPr lang="en-US" sz="2000" b="1" dirty="0">
              <a:solidFill>
                <a:schemeClr val="tx1">
                  <a:lumMod val="95000"/>
                  <a:lumOff val="5000"/>
                </a:schemeClr>
              </a:solidFill>
            </a:endParaRPr>
          </a:p>
          <a:p>
            <a:r>
              <a:rPr lang="en-US" sz="2000" dirty="0">
                <a:solidFill>
                  <a:schemeClr val="tx1">
                    <a:lumMod val="95000"/>
                    <a:lumOff val="5000"/>
                  </a:schemeClr>
                </a:solidFill>
              </a:rPr>
              <a:t>Power BI was the primary tool used for visualizing the data. Its capabilities allowed me to create interactive dashboards that facilitated better understanding of the data patterns and trends.</a:t>
            </a:r>
            <a:endParaRPr lang="en-IN" sz="2000" dirty="0">
              <a:solidFill>
                <a:schemeClr val="tx1">
                  <a:lumMod val="95000"/>
                  <a:lumOff val="5000"/>
                </a:schemeClr>
              </a:solidFill>
            </a:endParaRPr>
          </a:p>
        </p:txBody>
      </p:sp>
      <p:sp>
        <p:nvSpPr>
          <p:cNvPr id="12" name="TextBox 11">
            <a:extLst>
              <a:ext uri="{FF2B5EF4-FFF2-40B4-BE49-F238E27FC236}">
                <a16:creationId xmlns:a16="http://schemas.microsoft.com/office/drawing/2014/main" id="{CDA675E2-3065-1DBD-CD87-496ED9CD4757}"/>
              </a:ext>
            </a:extLst>
          </p:cNvPr>
          <p:cNvSpPr txBox="1"/>
          <p:nvPr/>
        </p:nvSpPr>
        <p:spPr>
          <a:xfrm rot="10800000" flipV="1">
            <a:off x="5364480" y="4136625"/>
            <a:ext cx="4898247" cy="1877437"/>
          </a:xfrm>
          <a:prstGeom prst="rect">
            <a:avLst/>
          </a:prstGeom>
          <a:noFill/>
        </p:spPr>
        <p:txBody>
          <a:bodyPr wrap="square" rtlCol="0">
            <a:spAutoFit/>
          </a:bodyPr>
          <a:lstStyle/>
          <a:p>
            <a:r>
              <a:rPr lang="en-US" sz="2400" b="1" dirty="0">
                <a:solidFill>
                  <a:schemeClr val="accent3">
                    <a:lumMod val="75000"/>
                  </a:schemeClr>
                </a:solidFill>
              </a:rPr>
              <a:t>Impact on Decision Making</a:t>
            </a:r>
          </a:p>
          <a:p>
            <a:endParaRPr lang="en-US" sz="2000" b="1" dirty="0">
              <a:solidFill>
                <a:schemeClr val="tx1">
                  <a:lumMod val="95000"/>
                  <a:lumOff val="5000"/>
                </a:schemeClr>
              </a:solidFill>
            </a:endParaRPr>
          </a:p>
          <a:p>
            <a:r>
              <a:rPr lang="en-US" dirty="0">
                <a:solidFill>
                  <a:schemeClr val="tx1">
                    <a:lumMod val="95000"/>
                    <a:lumOff val="5000"/>
                  </a:schemeClr>
                </a:solidFill>
              </a:rPr>
              <a:t>The insights gained from the data analysis have the potential to significantly impact the grocery sector. Stakeholders can leverage these insights for the strategic planning and operational improvements.</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151324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0" y="210208"/>
            <a:ext cx="4228883" cy="626570"/>
          </a:xfrm>
        </p:spPr>
        <p:txBody>
          <a:bodyPr/>
          <a:lstStyle/>
          <a:p>
            <a:r>
              <a:rPr lang="en-US" sz="3600" dirty="0">
                <a:solidFill>
                  <a:schemeClr val="accent3">
                    <a:lumMod val="50000"/>
                  </a:schemeClr>
                </a:solidFill>
                <a:latin typeface="+mn-lt"/>
              </a:rPr>
              <a:t>Business Requirements</a:t>
            </a:r>
            <a:endParaRPr lang="en-US" sz="3600" dirty="0">
              <a:solidFill>
                <a:schemeClr val="accent3">
                  <a:lumMod val="50000"/>
                </a:schemeClr>
              </a:solidFill>
            </a:endParaRP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5</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6" name="Title 10">
            <a:extLst>
              <a:ext uri="{FF2B5EF4-FFF2-40B4-BE49-F238E27FC236}">
                <a16:creationId xmlns:a16="http://schemas.microsoft.com/office/drawing/2014/main" id="{29AC5ACA-63B5-F4BF-996B-B705D20FE266}"/>
              </a:ext>
            </a:extLst>
          </p:cNvPr>
          <p:cNvSpPr txBox="1">
            <a:spLocks/>
          </p:cNvSpPr>
          <p:nvPr/>
        </p:nvSpPr>
        <p:spPr>
          <a:xfrm>
            <a:off x="-104503" y="840319"/>
            <a:ext cx="4885509" cy="426331"/>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1800" dirty="0">
                <a:solidFill>
                  <a:schemeClr val="accent3">
                    <a:lumMod val="75000"/>
                  </a:schemeClr>
                </a:solidFill>
                <a:latin typeface="+mn-lt"/>
              </a:rPr>
              <a:t>Analyzing Sales Performance and Customer Insights</a:t>
            </a:r>
            <a:endParaRPr lang="en-US" sz="1800" dirty="0">
              <a:solidFill>
                <a:schemeClr val="accent3">
                  <a:lumMod val="75000"/>
                </a:schemeClr>
              </a:solidFill>
            </a:endParaRPr>
          </a:p>
        </p:txBody>
      </p:sp>
      <p:sp>
        <p:nvSpPr>
          <p:cNvPr id="7" name="Rectangle 6">
            <a:extLst>
              <a:ext uri="{FF2B5EF4-FFF2-40B4-BE49-F238E27FC236}">
                <a16:creationId xmlns:a16="http://schemas.microsoft.com/office/drawing/2014/main" id="{8EB1006A-933F-8831-F799-BA32DA7DF4D3}"/>
              </a:ext>
            </a:extLst>
          </p:cNvPr>
          <p:cNvSpPr/>
          <p:nvPr/>
        </p:nvSpPr>
        <p:spPr>
          <a:xfrm>
            <a:off x="126275" y="1384921"/>
            <a:ext cx="11743508" cy="4792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US" b="1" dirty="0">
              <a:solidFill>
                <a:schemeClr val="tx1">
                  <a:lumMod val="95000"/>
                  <a:lumOff val="5000"/>
                </a:schemeClr>
              </a:solidFill>
            </a:endParaRPr>
          </a:p>
          <a:p>
            <a:pPr algn="ctr"/>
            <a:endParaRPr lang="en-IN" b="1" dirty="0">
              <a:solidFill>
                <a:schemeClr val="tx1">
                  <a:lumMod val="95000"/>
                  <a:lumOff val="5000"/>
                </a:schemeClr>
              </a:solidFill>
            </a:endParaRPr>
          </a:p>
        </p:txBody>
      </p:sp>
      <p:sp>
        <p:nvSpPr>
          <p:cNvPr id="12" name="TextBox 11">
            <a:extLst>
              <a:ext uri="{FF2B5EF4-FFF2-40B4-BE49-F238E27FC236}">
                <a16:creationId xmlns:a16="http://schemas.microsoft.com/office/drawing/2014/main" id="{190F6028-1597-9846-7A79-B6EE82813A49}"/>
              </a:ext>
            </a:extLst>
          </p:cNvPr>
          <p:cNvSpPr txBox="1"/>
          <p:nvPr/>
        </p:nvSpPr>
        <p:spPr>
          <a:xfrm>
            <a:off x="535578" y="1851386"/>
            <a:ext cx="2518166" cy="4370427"/>
          </a:xfrm>
          <a:prstGeom prst="rect">
            <a:avLst/>
          </a:prstGeom>
          <a:noFill/>
        </p:spPr>
        <p:txBody>
          <a:bodyPr wrap="square" rtlCol="0">
            <a:spAutoFit/>
          </a:bodyPr>
          <a:lstStyle/>
          <a:p>
            <a:r>
              <a:rPr lang="en-US" b="1" dirty="0">
                <a:solidFill>
                  <a:schemeClr val="accent3">
                    <a:lumMod val="75000"/>
                  </a:schemeClr>
                </a:solidFill>
              </a:rPr>
              <a:t>STRONG TOTAL SALES PERFORMANCE</a:t>
            </a:r>
          </a:p>
          <a:p>
            <a:endParaRPr lang="en-US" b="1" dirty="0"/>
          </a:p>
          <a:p>
            <a:r>
              <a:rPr lang="en-US" b="1" dirty="0"/>
              <a:t>         </a:t>
            </a:r>
            <a:r>
              <a:rPr lang="en-US" sz="2400" b="1" dirty="0"/>
              <a:t>1.20M</a:t>
            </a:r>
          </a:p>
          <a:p>
            <a:r>
              <a:rPr lang="en-US" sz="2000" dirty="0"/>
              <a:t>With total sales reaching</a:t>
            </a:r>
          </a:p>
          <a:p>
            <a:r>
              <a:rPr lang="en-US" b="1" dirty="0"/>
              <a:t>1.2M, </a:t>
            </a:r>
            <a:r>
              <a:rPr lang="en-US" dirty="0"/>
              <a:t>Blinkit has demonstrated a solid market presence. This figure indicated a healthy revenue stream and suggests that marketing strategies and product offering are resonation well with customer.</a:t>
            </a:r>
          </a:p>
          <a:p>
            <a:endParaRPr lang="en-US" b="1" dirty="0"/>
          </a:p>
        </p:txBody>
      </p:sp>
      <p:pic>
        <p:nvPicPr>
          <p:cNvPr id="25" name="Picture 24">
            <a:extLst>
              <a:ext uri="{FF2B5EF4-FFF2-40B4-BE49-F238E27FC236}">
                <a16:creationId xmlns:a16="http://schemas.microsoft.com/office/drawing/2014/main" id="{A6FC3837-E4A2-7638-2F84-AE0222615336}"/>
              </a:ext>
            </a:extLst>
          </p:cNvPr>
          <p:cNvPicPr>
            <a:picLocks noChangeAspect="1"/>
          </p:cNvPicPr>
          <p:nvPr/>
        </p:nvPicPr>
        <p:blipFill>
          <a:blip r:embed="rId2"/>
          <a:stretch>
            <a:fillRect/>
          </a:stretch>
        </p:blipFill>
        <p:spPr>
          <a:xfrm>
            <a:off x="837414" y="2732839"/>
            <a:ext cx="315984" cy="315984"/>
          </a:xfrm>
          <a:prstGeom prst="rect">
            <a:avLst/>
          </a:prstGeom>
        </p:spPr>
      </p:pic>
      <p:sp>
        <p:nvSpPr>
          <p:cNvPr id="26" name="TextBox 25">
            <a:extLst>
              <a:ext uri="{FF2B5EF4-FFF2-40B4-BE49-F238E27FC236}">
                <a16:creationId xmlns:a16="http://schemas.microsoft.com/office/drawing/2014/main" id="{1F0618B0-1A8B-64A0-6CEC-5AEA545A0E1A}"/>
              </a:ext>
            </a:extLst>
          </p:cNvPr>
          <p:cNvSpPr txBox="1"/>
          <p:nvPr/>
        </p:nvSpPr>
        <p:spPr>
          <a:xfrm>
            <a:off x="3255433" y="1851385"/>
            <a:ext cx="2638696" cy="4093428"/>
          </a:xfrm>
          <a:prstGeom prst="rect">
            <a:avLst/>
          </a:prstGeom>
          <a:noFill/>
        </p:spPr>
        <p:txBody>
          <a:bodyPr wrap="square" rtlCol="0">
            <a:spAutoFit/>
          </a:bodyPr>
          <a:lstStyle/>
          <a:p>
            <a:r>
              <a:rPr lang="en-US" b="1" dirty="0">
                <a:solidFill>
                  <a:schemeClr val="accent3">
                    <a:lumMod val="75000"/>
                  </a:schemeClr>
                </a:solidFill>
              </a:rPr>
              <a:t>HEALTHY AVERAGE SALES PER TRANSACTION</a:t>
            </a:r>
          </a:p>
          <a:p>
            <a:endParaRPr lang="en-US" b="1" dirty="0"/>
          </a:p>
          <a:p>
            <a:r>
              <a:rPr lang="en-US" b="1" dirty="0"/>
              <a:t>         </a:t>
            </a:r>
            <a:r>
              <a:rPr lang="en-US" sz="2400" b="1" dirty="0"/>
              <a:t>       141</a:t>
            </a:r>
          </a:p>
          <a:p>
            <a:r>
              <a:rPr lang="en-US" sz="2000" dirty="0"/>
              <a:t>An average sales figure of</a:t>
            </a:r>
          </a:p>
          <a:p>
            <a:r>
              <a:rPr lang="en-US" b="1" dirty="0"/>
              <a:t>   141 </a:t>
            </a:r>
            <a:r>
              <a:rPr lang="en-US" dirty="0"/>
              <a:t>per  transaction reflects effective pricing strategies and product bundling. It suggests that customer find value in their purchases, indicating potential for upselling opportunities.</a:t>
            </a:r>
          </a:p>
          <a:p>
            <a:endParaRPr lang="en-IN" b="1" dirty="0"/>
          </a:p>
        </p:txBody>
      </p:sp>
      <p:sp>
        <p:nvSpPr>
          <p:cNvPr id="27" name="TextBox 26">
            <a:extLst>
              <a:ext uri="{FF2B5EF4-FFF2-40B4-BE49-F238E27FC236}">
                <a16:creationId xmlns:a16="http://schemas.microsoft.com/office/drawing/2014/main" id="{C0C36272-3814-ECBF-FADD-53A62D38B9DA}"/>
              </a:ext>
            </a:extLst>
          </p:cNvPr>
          <p:cNvSpPr txBox="1"/>
          <p:nvPr/>
        </p:nvSpPr>
        <p:spPr>
          <a:xfrm>
            <a:off x="5998029" y="1851385"/>
            <a:ext cx="2638696" cy="4370427"/>
          </a:xfrm>
          <a:prstGeom prst="rect">
            <a:avLst/>
          </a:prstGeom>
          <a:noFill/>
        </p:spPr>
        <p:txBody>
          <a:bodyPr wrap="square" rtlCol="0">
            <a:spAutoFit/>
          </a:bodyPr>
          <a:lstStyle/>
          <a:p>
            <a:r>
              <a:rPr lang="en-US" b="1" dirty="0">
                <a:solidFill>
                  <a:schemeClr val="accent3">
                    <a:lumMod val="75000"/>
                  </a:schemeClr>
                </a:solidFill>
              </a:rPr>
              <a:t>ROBUST VOLUME OF ITEMS SOLD</a:t>
            </a:r>
          </a:p>
          <a:p>
            <a:endParaRPr lang="en-US" b="1" dirty="0"/>
          </a:p>
          <a:p>
            <a:r>
              <a:rPr lang="en-US" b="1" dirty="0"/>
              <a:t>                </a:t>
            </a:r>
            <a:r>
              <a:rPr lang="en-US" sz="2400" b="1" dirty="0"/>
              <a:t>8523</a:t>
            </a:r>
          </a:p>
          <a:p>
            <a:r>
              <a:rPr lang="en-US" sz="2000" dirty="0"/>
              <a:t>Selling 8,523 items highlights the high demand for Blinkit’s products. This volume suggests a strong customer base and effective distribution strategies, indicating room for expanding product lines.</a:t>
            </a:r>
          </a:p>
        </p:txBody>
      </p:sp>
      <p:sp>
        <p:nvSpPr>
          <p:cNvPr id="28" name="TextBox 27">
            <a:extLst>
              <a:ext uri="{FF2B5EF4-FFF2-40B4-BE49-F238E27FC236}">
                <a16:creationId xmlns:a16="http://schemas.microsoft.com/office/drawing/2014/main" id="{3D628ACB-4448-4679-4746-75E4F8C83BF0}"/>
              </a:ext>
            </a:extLst>
          </p:cNvPr>
          <p:cNvSpPr txBox="1"/>
          <p:nvPr/>
        </p:nvSpPr>
        <p:spPr>
          <a:xfrm>
            <a:off x="9039497" y="1851127"/>
            <a:ext cx="2616925" cy="4370427"/>
          </a:xfrm>
          <a:prstGeom prst="rect">
            <a:avLst/>
          </a:prstGeom>
          <a:noFill/>
        </p:spPr>
        <p:txBody>
          <a:bodyPr wrap="square" rtlCol="0">
            <a:spAutoFit/>
          </a:bodyPr>
          <a:lstStyle/>
          <a:p>
            <a:r>
              <a:rPr lang="en-US" b="1" dirty="0">
                <a:solidFill>
                  <a:schemeClr val="accent3">
                    <a:lumMod val="75000"/>
                  </a:schemeClr>
                </a:solidFill>
              </a:rPr>
              <a:t>ABOVE-AVERAGE CUSTOMER SATISFACTION</a:t>
            </a:r>
          </a:p>
          <a:p>
            <a:endParaRPr lang="en-US" b="1" dirty="0"/>
          </a:p>
          <a:p>
            <a:r>
              <a:rPr lang="en-US" b="1" dirty="0"/>
              <a:t>                   </a:t>
            </a:r>
            <a:r>
              <a:rPr lang="en-US" sz="2400" b="1" dirty="0"/>
              <a:t>3.9</a:t>
            </a:r>
          </a:p>
          <a:p>
            <a:r>
              <a:rPr lang="en-US" sz="2000" dirty="0"/>
              <a:t>An average customer rating 3.9 indicates a generally positive customer experience. While this is a good score, there is room for improvement in customer service or product quality to achieve even higher satisfaction</a:t>
            </a:r>
          </a:p>
        </p:txBody>
      </p:sp>
      <p:pic>
        <p:nvPicPr>
          <p:cNvPr id="29" name="Picture 28">
            <a:extLst>
              <a:ext uri="{FF2B5EF4-FFF2-40B4-BE49-F238E27FC236}">
                <a16:creationId xmlns:a16="http://schemas.microsoft.com/office/drawing/2014/main" id="{791AE034-1320-98CF-5AC0-3DF04B4534A0}"/>
              </a:ext>
            </a:extLst>
          </p:cNvPr>
          <p:cNvPicPr>
            <a:picLocks noChangeAspect="1"/>
          </p:cNvPicPr>
          <p:nvPr/>
        </p:nvPicPr>
        <p:blipFill>
          <a:blip r:embed="rId2"/>
          <a:stretch>
            <a:fillRect/>
          </a:stretch>
        </p:blipFill>
        <p:spPr>
          <a:xfrm>
            <a:off x="4009362" y="2727247"/>
            <a:ext cx="315984" cy="315984"/>
          </a:xfrm>
          <a:prstGeom prst="rect">
            <a:avLst/>
          </a:prstGeom>
        </p:spPr>
      </p:pic>
      <p:pic>
        <p:nvPicPr>
          <p:cNvPr id="30" name="Picture 29">
            <a:extLst>
              <a:ext uri="{FF2B5EF4-FFF2-40B4-BE49-F238E27FC236}">
                <a16:creationId xmlns:a16="http://schemas.microsoft.com/office/drawing/2014/main" id="{DE314523-CA13-C30F-BBDD-E64F7A51F733}"/>
              </a:ext>
            </a:extLst>
          </p:cNvPr>
          <p:cNvPicPr>
            <a:picLocks noChangeAspect="1"/>
          </p:cNvPicPr>
          <p:nvPr/>
        </p:nvPicPr>
        <p:blipFill>
          <a:blip r:embed="rId2"/>
          <a:stretch>
            <a:fillRect/>
          </a:stretch>
        </p:blipFill>
        <p:spPr>
          <a:xfrm>
            <a:off x="3363056" y="3415937"/>
            <a:ext cx="215246" cy="215246"/>
          </a:xfrm>
          <a:prstGeom prst="rect">
            <a:avLst/>
          </a:prstGeom>
        </p:spPr>
      </p:pic>
    </p:spTree>
    <p:extLst>
      <p:ext uri="{BB962C8B-B14F-4D97-AF65-F5344CB8AC3E}">
        <p14:creationId xmlns:p14="http://schemas.microsoft.com/office/powerpoint/2010/main" val="2011023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C6E18-C2DE-5CDF-66F5-4F3EEF94D9C0}"/>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
        <p:nvSpPr>
          <p:cNvPr id="3" name="Footer Placeholder 2">
            <a:extLst>
              <a:ext uri="{FF2B5EF4-FFF2-40B4-BE49-F238E27FC236}">
                <a16:creationId xmlns:a16="http://schemas.microsoft.com/office/drawing/2014/main" id="{44327ABC-F813-8339-87B9-ADFD7B9B2B67}"/>
              </a:ext>
            </a:extLst>
          </p:cNvPr>
          <p:cNvSpPr>
            <a:spLocks noGrp="1"/>
          </p:cNvSpPr>
          <p:nvPr>
            <p:ph type="ftr" sz="quarter" idx="11"/>
          </p:nvPr>
        </p:nvSpPr>
        <p:spPr/>
        <p:txBody>
          <a:bodyPr/>
          <a:lstStyle/>
          <a:p>
            <a:r>
              <a:rPr lang="en-US" noProof="0"/>
              <a:t>Presentation title</a:t>
            </a:r>
          </a:p>
        </p:txBody>
      </p:sp>
      <p:sp>
        <p:nvSpPr>
          <p:cNvPr id="7" name="Rectangle 6">
            <a:extLst>
              <a:ext uri="{FF2B5EF4-FFF2-40B4-BE49-F238E27FC236}">
                <a16:creationId xmlns:a16="http://schemas.microsoft.com/office/drawing/2014/main" id="{B3F6302C-E6CA-984A-B6DB-6AA58D521126}"/>
              </a:ext>
            </a:extLst>
          </p:cNvPr>
          <p:cNvSpPr/>
          <p:nvPr/>
        </p:nvSpPr>
        <p:spPr>
          <a:xfrm>
            <a:off x="0" y="0"/>
            <a:ext cx="12192000" cy="64009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Title 10">
            <a:extLst>
              <a:ext uri="{FF2B5EF4-FFF2-40B4-BE49-F238E27FC236}">
                <a16:creationId xmlns:a16="http://schemas.microsoft.com/office/drawing/2014/main" id="{4F8DD4EF-C0E9-EF9E-28E2-2D02211DD84F}"/>
              </a:ext>
            </a:extLst>
          </p:cNvPr>
          <p:cNvSpPr txBox="1">
            <a:spLocks/>
          </p:cNvSpPr>
          <p:nvPr/>
        </p:nvSpPr>
        <p:spPr>
          <a:xfrm>
            <a:off x="216816" y="210208"/>
            <a:ext cx="4228883" cy="626570"/>
          </a:xfrm>
          <a:prstGeom prst="rect">
            <a:avLst/>
          </a:prstGeom>
          <a:solidFill>
            <a:schemeClr val="accent2">
              <a:lumMod val="20000"/>
              <a:lumOff val="80000"/>
            </a:schemeClr>
          </a:solidFill>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US" sz="3600" dirty="0">
                <a:solidFill>
                  <a:schemeClr val="accent3">
                    <a:lumMod val="50000"/>
                  </a:schemeClr>
                </a:solidFill>
                <a:latin typeface="+mn-lt"/>
              </a:rPr>
              <a:t>DATA ANALYSIS STEPS</a:t>
            </a:r>
            <a:endParaRPr lang="en-US" sz="3600" dirty="0">
              <a:solidFill>
                <a:schemeClr val="accent3">
                  <a:lumMod val="50000"/>
                </a:schemeClr>
              </a:solidFill>
            </a:endParaRPr>
          </a:p>
        </p:txBody>
      </p:sp>
      <p:sp>
        <p:nvSpPr>
          <p:cNvPr id="10" name="Title 10">
            <a:extLst>
              <a:ext uri="{FF2B5EF4-FFF2-40B4-BE49-F238E27FC236}">
                <a16:creationId xmlns:a16="http://schemas.microsoft.com/office/drawing/2014/main" id="{C080526E-0739-03B5-1698-48F1F3691164}"/>
              </a:ext>
            </a:extLst>
          </p:cNvPr>
          <p:cNvSpPr txBox="1">
            <a:spLocks/>
          </p:cNvSpPr>
          <p:nvPr/>
        </p:nvSpPr>
        <p:spPr>
          <a:xfrm>
            <a:off x="216816" y="972516"/>
            <a:ext cx="5335572" cy="4834395"/>
          </a:xfrm>
          <a:prstGeom prst="rect">
            <a:avLst/>
          </a:prstGeom>
          <a:solidFill>
            <a:schemeClr val="accent2">
              <a:lumMod val="20000"/>
              <a:lumOff val="80000"/>
            </a:schemeClr>
          </a:solidFill>
        </p:spPr>
        <p:txBody>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pPr marL="342900" indent="-342900" algn="l">
              <a:lnSpc>
                <a:spcPct val="150000"/>
              </a:lnSpc>
              <a:buFont typeface="Arial" panose="020B0604020202020204" pitchFamily="34" charset="0"/>
              <a:buChar char="•"/>
            </a:pPr>
            <a:r>
              <a:rPr lang="en-US" sz="2000" b="1" dirty="0">
                <a:solidFill>
                  <a:schemeClr val="accent3">
                    <a:lumMod val="75000"/>
                  </a:schemeClr>
                </a:solidFill>
              </a:rPr>
              <a:t>Requirement Gathering</a:t>
            </a:r>
          </a:p>
          <a:p>
            <a:pPr marL="342900" indent="-342900" algn="l">
              <a:lnSpc>
                <a:spcPct val="150000"/>
              </a:lnSpc>
              <a:buFont typeface="Arial" panose="020B0604020202020204" pitchFamily="34" charset="0"/>
              <a:buChar char="•"/>
            </a:pPr>
            <a:r>
              <a:rPr lang="en-US" sz="2000" b="1" dirty="0">
                <a:solidFill>
                  <a:schemeClr val="accent3">
                    <a:lumMod val="75000"/>
                  </a:schemeClr>
                </a:solidFill>
              </a:rPr>
              <a:t>Data Walkthrough</a:t>
            </a:r>
          </a:p>
          <a:p>
            <a:pPr marL="342900" indent="-342900" algn="l">
              <a:lnSpc>
                <a:spcPct val="150000"/>
              </a:lnSpc>
              <a:buFont typeface="Arial" panose="020B0604020202020204" pitchFamily="34" charset="0"/>
              <a:buChar char="•"/>
            </a:pPr>
            <a:r>
              <a:rPr lang="en-US" sz="2000" b="1" dirty="0">
                <a:solidFill>
                  <a:schemeClr val="accent3">
                    <a:lumMod val="75000"/>
                  </a:schemeClr>
                </a:solidFill>
              </a:rPr>
              <a:t>Data Collection</a:t>
            </a:r>
          </a:p>
          <a:p>
            <a:pPr marL="342900" indent="-342900" algn="l">
              <a:lnSpc>
                <a:spcPct val="150000"/>
              </a:lnSpc>
              <a:buFont typeface="Arial" panose="020B0604020202020204" pitchFamily="34" charset="0"/>
              <a:buChar char="•"/>
            </a:pPr>
            <a:r>
              <a:rPr lang="en-IN" sz="2000" b="1" i="0" cap="all" dirty="0">
                <a:solidFill>
                  <a:schemeClr val="accent3">
                    <a:lumMod val="75000"/>
                  </a:schemeClr>
                </a:solidFill>
                <a:effectLst/>
                <a:latin typeface="Manrope"/>
              </a:rPr>
              <a:t>Data Cleaning/Quality Check</a:t>
            </a:r>
            <a:endParaRPr lang="en-IN" b="1" i="0" cap="all" dirty="0">
              <a:solidFill>
                <a:schemeClr val="accent3">
                  <a:lumMod val="75000"/>
                </a:schemeClr>
              </a:solidFill>
              <a:effectLst/>
              <a:latin typeface="Manrope"/>
            </a:endParaRPr>
          </a:p>
          <a:p>
            <a:pPr marL="342900" indent="-342900" algn="l">
              <a:lnSpc>
                <a:spcPct val="150000"/>
              </a:lnSpc>
              <a:buFont typeface="Arial" panose="020B0604020202020204" pitchFamily="34" charset="0"/>
              <a:buChar char="•"/>
            </a:pPr>
            <a:r>
              <a:rPr lang="en-IN" sz="2000" b="1" i="0" cap="all" dirty="0">
                <a:solidFill>
                  <a:schemeClr val="accent3">
                    <a:lumMod val="75000"/>
                  </a:schemeClr>
                </a:solidFill>
                <a:effectLst/>
                <a:latin typeface="Manrope"/>
              </a:rPr>
              <a:t>Data Modelling</a:t>
            </a:r>
          </a:p>
          <a:p>
            <a:pPr marL="342900" indent="-342900" algn="l">
              <a:lnSpc>
                <a:spcPct val="150000"/>
              </a:lnSpc>
              <a:buFont typeface="Arial" panose="020B0604020202020204" pitchFamily="34" charset="0"/>
              <a:buChar char="•"/>
            </a:pPr>
            <a:r>
              <a:rPr lang="en-IN" sz="2000" b="1" i="0" cap="all" dirty="0">
                <a:solidFill>
                  <a:schemeClr val="accent3">
                    <a:lumMod val="75000"/>
                  </a:schemeClr>
                </a:solidFill>
                <a:effectLst/>
                <a:latin typeface="Manrope"/>
              </a:rPr>
              <a:t>Data Processing</a:t>
            </a:r>
          </a:p>
          <a:p>
            <a:pPr marL="342900" indent="-342900" algn="l">
              <a:lnSpc>
                <a:spcPct val="150000"/>
              </a:lnSpc>
              <a:buFont typeface="Arial" panose="020B0604020202020204" pitchFamily="34" charset="0"/>
              <a:buChar char="•"/>
            </a:pPr>
            <a:r>
              <a:rPr lang="en-IN" sz="2000" b="1" i="0" cap="all" dirty="0">
                <a:solidFill>
                  <a:schemeClr val="accent3">
                    <a:lumMod val="75000"/>
                  </a:schemeClr>
                </a:solidFill>
                <a:effectLst/>
                <a:latin typeface="Manrope"/>
              </a:rPr>
              <a:t>Dashboard Layout Design</a:t>
            </a:r>
          </a:p>
          <a:p>
            <a:pPr marL="342900" indent="-342900" algn="l">
              <a:lnSpc>
                <a:spcPct val="150000"/>
              </a:lnSpc>
              <a:buFont typeface="Arial" panose="020B0604020202020204" pitchFamily="34" charset="0"/>
              <a:buChar char="•"/>
            </a:pPr>
            <a:r>
              <a:rPr lang="en-IN" sz="2000" b="1" i="0" cap="all" dirty="0">
                <a:solidFill>
                  <a:schemeClr val="accent3">
                    <a:lumMod val="75000"/>
                  </a:schemeClr>
                </a:solidFill>
                <a:effectLst/>
                <a:latin typeface="Manrope"/>
              </a:rPr>
              <a:t>Charts Development and Formatting</a:t>
            </a:r>
          </a:p>
          <a:p>
            <a:pPr marL="342900" indent="-342900" algn="l">
              <a:lnSpc>
                <a:spcPct val="150000"/>
              </a:lnSpc>
              <a:buFont typeface="Arial" panose="020B0604020202020204" pitchFamily="34" charset="0"/>
              <a:buChar char="•"/>
            </a:pPr>
            <a:r>
              <a:rPr lang="en-IN" sz="2000" b="1" i="0" cap="all" dirty="0">
                <a:solidFill>
                  <a:schemeClr val="accent3">
                    <a:lumMod val="75000"/>
                  </a:schemeClr>
                </a:solidFill>
                <a:effectLst/>
                <a:latin typeface="Manrope"/>
              </a:rPr>
              <a:t>Dashboard/Report Development</a:t>
            </a:r>
          </a:p>
          <a:p>
            <a:pPr marL="342900" indent="-342900" algn="l">
              <a:lnSpc>
                <a:spcPct val="150000"/>
              </a:lnSpc>
              <a:buFont typeface="Arial" panose="020B0604020202020204" pitchFamily="34" charset="0"/>
              <a:buChar char="•"/>
            </a:pPr>
            <a:r>
              <a:rPr lang="en-IN" sz="2000" b="1" i="0" cap="all" dirty="0">
                <a:solidFill>
                  <a:schemeClr val="accent3">
                    <a:lumMod val="75000"/>
                  </a:schemeClr>
                </a:solidFill>
                <a:effectLst/>
                <a:latin typeface="Manrope"/>
              </a:rPr>
              <a:t>Insights Generation</a:t>
            </a:r>
          </a:p>
        </p:txBody>
      </p:sp>
    </p:spTree>
    <p:extLst>
      <p:ext uri="{BB962C8B-B14F-4D97-AF65-F5344CB8AC3E}">
        <p14:creationId xmlns:p14="http://schemas.microsoft.com/office/powerpoint/2010/main" val="3457547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603952-6DA2-DC57-5C55-951D5BC9CB3F}"/>
              </a:ext>
            </a:extLst>
          </p:cNvPr>
          <p:cNvSpPr/>
          <p:nvPr/>
        </p:nvSpPr>
        <p:spPr>
          <a:xfrm>
            <a:off x="-4353" y="1"/>
            <a:ext cx="12192000" cy="6857999"/>
          </a:xfrm>
          <a:prstGeom prst="rect">
            <a:avLst/>
          </a:prstGeom>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2" name="Slide Number Placeholder 1">
            <a:extLst>
              <a:ext uri="{FF2B5EF4-FFF2-40B4-BE49-F238E27FC236}">
                <a16:creationId xmlns:a16="http://schemas.microsoft.com/office/drawing/2014/main" id="{7436C2A3-5B28-1BF2-1881-887CDC359E7F}"/>
              </a:ext>
            </a:extLst>
          </p:cNvPr>
          <p:cNvSpPr>
            <a:spLocks noGrp="1"/>
          </p:cNvSpPr>
          <p:nvPr>
            <p:ph type="sldNum" sz="quarter" idx="12"/>
          </p:nvPr>
        </p:nvSpPr>
        <p:spPr>
          <a:xfrm>
            <a:off x="838200" y="6479284"/>
            <a:ext cx="365760" cy="246888"/>
          </a:xfrm>
        </p:spPr>
        <p:txBody>
          <a:bodyPr/>
          <a:lstStyle/>
          <a:p>
            <a:fld id="{8D0AFDD5-844D-364D-8AEC-50CF4D36D55D}" type="slidenum">
              <a:rPr lang="en-US" sz="1800" noProof="0" smtClean="0">
                <a:solidFill>
                  <a:schemeClr val="accent2">
                    <a:lumMod val="40000"/>
                    <a:lumOff val="60000"/>
                  </a:schemeClr>
                </a:solidFill>
              </a:rPr>
              <a:t>7</a:t>
            </a:fld>
            <a:endParaRPr lang="en-US" sz="1800" noProof="0" dirty="0">
              <a:solidFill>
                <a:schemeClr val="accent2">
                  <a:lumMod val="40000"/>
                  <a:lumOff val="60000"/>
                </a:schemeClr>
              </a:solidFill>
            </a:endParaRPr>
          </a:p>
        </p:txBody>
      </p:sp>
      <p:sp>
        <p:nvSpPr>
          <p:cNvPr id="3" name="Footer Placeholder 2">
            <a:extLst>
              <a:ext uri="{FF2B5EF4-FFF2-40B4-BE49-F238E27FC236}">
                <a16:creationId xmlns:a16="http://schemas.microsoft.com/office/drawing/2014/main" id="{6D8B846D-A18C-1AD6-F394-918ACD9DAE29}"/>
              </a:ext>
            </a:extLst>
          </p:cNvPr>
          <p:cNvSpPr>
            <a:spLocks noGrp="1"/>
          </p:cNvSpPr>
          <p:nvPr>
            <p:ph type="ftr" sz="quarter" idx="11"/>
          </p:nvPr>
        </p:nvSpPr>
        <p:spPr>
          <a:xfrm>
            <a:off x="5364480" y="6478086"/>
            <a:ext cx="1463040" cy="246888"/>
          </a:xfrm>
        </p:spPr>
        <p:txBody>
          <a:bodyPr/>
          <a:lstStyle/>
          <a:p>
            <a:r>
              <a:rPr lang="en-US" sz="1800" noProof="0" dirty="0">
                <a:solidFill>
                  <a:schemeClr val="accent2">
                    <a:lumMod val="40000"/>
                    <a:lumOff val="60000"/>
                  </a:schemeClr>
                </a:solidFill>
              </a:rPr>
              <a:t>Presentation title</a:t>
            </a:r>
          </a:p>
        </p:txBody>
      </p:sp>
      <p:cxnSp>
        <p:nvCxnSpPr>
          <p:cNvPr id="6" name="Straight Connector 5">
            <a:extLst>
              <a:ext uri="{FF2B5EF4-FFF2-40B4-BE49-F238E27FC236}">
                <a16:creationId xmlns:a16="http://schemas.microsoft.com/office/drawing/2014/main" id="{D23CAC3E-9314-A871-1C61-A00A855498C4}"/>
              </a:ext>
            </a:extLst>
          </p:cNvPr>
          <p:cNvCxnSpPr/>
          <p:nvPr/>
        </p:nvCxnSpPr>
        <p:spPr>
          <a:xfrm>
            <a:off x="0" y="660991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29531CA-B3BF-9BEE-1638-2E06C7E396B1}"/>
              </a:ext>
            </a:extLst>
          </p:cNvPr>
          <p:cNvCxnSpPr>
            <a:cxnSpLocks/>
          </p:cNvCxnSpPr>
          <p:nvPr/>
        </p:nvCxnSpPr>
        <p:spPr>
          <a:xfrm>
            <a:off x="1203960" y="6609915"/>
            <a:ext cx="4160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614950B-DDF5-6349-3609-B6D660BE25A1}"/>
              </a:ext>
            </a:extLst>
          </p:cNvPr>
          <p:cNvCxnSpPr/>
          <p:nvPr/>
        </p:nvCxnSpPr>
        <p:spPr>
          <a:xfrm>
            <a:off x="6714309" y="6609915"/>
            <a:ext cx="547769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5BEA1C7-469A-EC2E-05C9-C60CCACCE224}"/>
              </a:ext>
            </a:extLst>
          </p:cNvPr>
          <p:cNvSpPr txBox="1"/>
          <p:nvPr/>
        </p:nvSpPr>
        <p:spPr>
          <a:xfrm>
            <a:off x="101237" y="162418"/>
            <a:ext cx="6106884" cy="646331"/>
          </a:xfrm>
          <a:prstGeom prst="rect">
            <a:avLst/>
          </a:prstGeom>
          <a:noFill/>
        </p:spPr>
        <p:txBody>
          <a:bodyPr wrap="square">
            <a:spAutoFit/>
          </a:bodyPr>
          <a:lstStyle/>
          <a:p>
            <a:r>
              <a:rPr lang="en-IN" sz="3600" b="0" i="0" cap="all" dirty="0">
                <a:solidFill>
                  <a:schemeClr val="accent2">
                    <a:lumMod val="40000"/>
                    <a:lumOff val="60000"/>
                  </a:schemeClr>
                </a:solidFill>
                <a:effectLst/>
                <a:latin typeface="Manrope"/>
              </a:rPr>
              <a:t>Types of Visuals Used</a:t>
            </a:r>
            <a:endParaRPr lang="en-IN" sz="3600" dirty="0">
              <a:solidFill>
                <a:schemeClr val="accent2">
                  <a:lumMod val="40000"/>
                  <a:lumOff val="60000"/>
                </a:schemeClr>
              </a:solidFill>
            </a:endParaRPr>
          </a:p>
        </p:txBody>
      </p:sp>
      <p:sp>
        <p:nvSpPr>
          <p:cNvPr id="15" name="TextBox 14">
            <a:extLst>
              <a:ext uri="{FF2B5EF4-FFF2-40B4-BE49-F238E27FC236}">
                <a16:creationId xmlns:a16="http://schemas.microsoft.com/office/drawing/2014/main" id="{0DADB745-51AC-2A42-448D-997E32BA6C27}"/>
              </a:ext>
            </a:extLst>
          </p:cNvPr>
          <p:cNvSpPr txBox="1"/>
          <p:nvPr/>
        </p:nvSpPr>
        <p:spPr>
          <a:xfrm>
            <a:off x="149136" y="765567"/>
            <a:ext cx="4370613" cy="369327"/>
          </a:xfrm>
          <a:prstGeom prst="rect">
            <a:avLst/>
          </a:prstGeom>
          <a:noFill/>
        </p:spPr>
        <p:txBody>
          <a:bodyPr wrap="square">
            <a:spAutoFit/>
          </a:bodyPr>
          <a:lstStyle/>
          <a:p>
            <a:r>
              <a:rPr lang="en-US" b="0" i="0" dirty="0">
                <a:solidFill>
                  <a:schemeClr val="accent2">
                    <a:lumMod val="40000"/>
                    <a:lumOff val="60000"/>
                  </a:schemeClr>
                </a:solidFill>
                <a:effectLst/>
                <a:latin typeface="Manrope"/>
              </a:rPr>
              <a:t>Effective Visual Tools for Business Analysis</a:t>
            </a:r>
            <a:endParaRPr lang="en-IN" dirty="0">
              <a:solidFill>
                <a:schemeClr val="accent2">
                  <a:lumMod val="40000"/>
                  <a:lumOff val="60000"/>
                </a:schemeClr>
              </a:solidFill>
            </a:endParaRPr>
          </a:p>
        </p:txBody>
      </p:sp>
      <p:sp>
        <p:nvSpPr>
          <p:cNvPr id="16" name="Rectangle 15">
            <a:extLst>
              <a:ext uri="{FF2B5EF4-FFF2-40B4-BE49-F238E27FC236}">
                <a16:creationId xmlns:a16="http://schemas.microsoft.com/office/drawing/2014/main" id="{062E4EE8-6645-1093-2245-CBEDC43675E6}"/>
              </a:ext>
            </a:extLst>
          </p:cNvPr>
          <p:cNvSpPr/>
          <p:nvPr/>
        </p:nvSpPr>
        <p:spPr>
          <a:xfrm>
            <a:off x="150769" y="1272509"/>
            <a:ext cx="11881755" cy="49644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4031CDD1-C331-43D6-7E76-19BF1AFA3E22}"/>
              </a:ext>
            </a:extLst>
          </p:cNvPr>
          <p:cNvSpPr txBox="1"/>
          <p:nvPr/>
        </p:nvSpPr>
        <p:spPr>
          <a:xfrm>
            <a:off x="269967" y="1455115"/>
            <a:ext cx="2995747" cy="2031325"/>
          </a:xfrm>
          <a:prstGeom prst="rect">
            <a:avLst/>
          </a:prstGeom>
          <a:solidFill>
            <a:schemeClr val="accent2">
              <a:lumMod val="20000"/>
              <a:lumOff val="80000"/>
            </a:schemeClr>
          </a:solidFill>
        </p:spPr>
        <p:txBody>
          <a:bodyPr wrap="square" rtlCol="0" anchor="ctr">
            <a:spAutoFit/>
          </a:bodyPr>
          <a:lstStyle/>
          <a:p>
            <a:r>
              <a:rPr lang="en-IN" b="1" i="0" cap="all" dirty="0">
                <a:solidFill>
                  <a:schemeClr val="accent3">
                    <a:lumMod val="75000"/>
                  </a:schemeClr>
                </a:solidFill>
                <a:effectLst/>
                <a:latin typeface="Manrope"/>
              </a:rPr>
              <a:t>KPI Visualization</a:t>
            </a:r>
          </a:p>
          <a:p>
            <a:r>
              <a:rPr lang="en-US" b="0" i="0" dirty="0">
                <a:effectLst/>
                <a:latin typeface="Manrope"/>
              </a:rPr>
              <a:t>Utilize cards to effectively display Key Performance Indicators (KPIs), allowing for quick insights into business performance and success metrics.</a:t>
            </a:r>
          </a:p>
        </p:txBody>
      </p:sp>
      <p:sp>
        <p:nvSpPr>
          <p:cNvPr id="18" name="TextBox 17">
            <a:extLst>
              <a:ext uri="{FF2B5EF4-FFF2-40B4-BE49-F238E27FC236}">
                <a16:creationId xmlns:a16="http://schemas.microsoft.com/office/drawing/2014/main" id="{CF446B3B-D588-F50B-C450-2E5330887B7C}"/>
              </a:ext>
            </a:extLst>
          </p:cNvPr>
          <p:cNvSpPr txBox="1"/>
          <p:nvPr/>
        </p:nvSpPr>
        <p:spPr>
          <a:xfrm>
            <a:off x="3387634" y="1462481"/>
            <a:ext cx="2995747" cy="2031325"/>
          </a:xfrm>
          <a:prstGeom prst="rect">
            <a:avLst/>
          </a:prstGeom>
          <a:solidFill>
            <a:schemeClr val="accent2">
              <a:lumMod val="20000"/>
              <a:lumOff val="80000"/>
            </a:schemeClr>
          </a:solidFill>
        </p:spPr>
        <p:txBody>
          <a:bodyPr wrap="square" rtlCol="0" anchor="ctr">
            <a:spAutoFit/>
          </a:bodyPr>
          <a:lstStyle/>
          <a:p>
            <a:r>
              <a:rPr lang="en-IN" b="1" i="0" cap="all" dirty="0">
                <a:solidFill>
                  <a:schemeClr val="accent3">
                    <a:lumMod val="75000"/>
                  </a:schemeClr>
                </a:solidFill>
                <a:effectLst/>
                <a:latin typeface="Manrope"/>
              </a:rPr>
              <a:t>Performance Metrics</a:t>
            </a:r>
          </a:p>
          <a:p>
            <a:pPr algn="l"/>
            <a:r>
              <a:rPr lang="en-US" b="0" i="0" dirty="0">
                <a:effectLst/>
                <a:latin typeface="Manrope"/>
              </a:rPr>
              <a:t>Implement metrics for tracking performance, helping to gauge success and identify areas for improvement in operational processes.</a:t>
            </a:r>
          </a:p>
          <a:p>
            <a:pPr algn="l"/>
            <a:endParaRPr lang="en-US" b="0" i="0" dirty="0">
              <a:effectLst/>
              <a:latin typeface="Manrope"/>
            </a:endParaRPr>
          </a:p>
        </p:txBody>
      </p:sp>
      <p:sp>
        <p:nvSpPr>
          <p:cNvPr id="19" name="TextBox 18">
            <a:extLst>
              <a:ext uri="{FF2B5EF4-FFF2-40B4-BE49-F238E27FC236}">
                <a16:creationId xmlns:a16="http://schemas.microsoft.com/office/drawing/2014/main" id="{188B0EEC-5A4D-6875-95B7-8EEB0B202335}"/>
              </a:ext>
            </a:extLst>
          </p:cNvPr>
          <p:cNvSpPr txBox="1"/>
          <p:nvPr/>
        </p:nvSpPr>
        <p:spPr>
          <a:xfrm>
            <a:off x="6504211" y="1481569"/>
            <a:ext cx="2975062" cy="2031325"/>
          </a:xfrm>
          <a:prstGeom prst="rect">
            <a:avLst/>
          </a:prstGeom>
          <a:solidFill>
            <a:schemeClr val="accent2">
              <a:lumMod val="20000"/>
              <a:lumOff val="80000"/>
            </a:schemeClr>
          </a:solidFill>
        </p:spPr>
        <p:txBody>
          <a:bodyPr wrap="square" rtlCol="0" anchor="ctr">
            <a:spAutoFit/>
          </a:bodyPr>
          <a:lstStyle/>
          <a:p>
            <a:r>
              <a:rPr lang="en-IN" b="1" i="0" cap="all" dirty="0">
                <a:solidFill>
                  <a:schemeClr val="accent3">
                    <a:lumMod val="75000"/>
                  </a:schemeClr>
                </a:solidFill>
                <a:effectLst/>
                <a:latin typeface="Manrope"/>
              </a:rPr>
              <a:t>Fat Content Analysis</a:t>
            </a:r>
          </a:p>
          <a:p>
            <a:pPr algn="l"/>
            <a:r>
              <a:rPr lang="en-US" b="0" i="0" dirty="0">
                <a:effectLst/>
                <a:latin typeface="Manrope"/>
              </a:rPr>
              <a:t>Use a donut chart to visually represent fat content in various products, making it easier to analyze nutritional information at a glance.</a:t>
            </a:r>
          </a:p>
          <a:p>
            <a:pPr algn="l"/>
            <a:endParaRPr lang="en-US" b="0" i="0" dirty="0">
              <a:effectLst/>
              <a:latin typeface="Manrope"/>
            </a:endParaRPr>
          </a:p>
        </p:txBody>
      </p:sp>
      <p:sp>
        <p:nvSpPr>
          <p:cNvPr id="20" name="TextBox 19">
            <a:extLst>
              <a:ext uri="{FF2B5EF4-FFF2-40B4-BE49-F238E27FC236}">
                <a16:creationId xmlns:a16="http://schemas.microsoft.com/office/drawing/2014/main" id="{8AEA3085-5C17-E995-36CD-BA77E4B1B806}"/>
              </a:ext>
            </a:extLst>
          </p:cNvPr>
          <p:cNvSpPr txBox="1"/>
          <p:nvPr/>
        </p:nvSpPr>
        <p:spPr>
          <a:xfrm>
            <a:off x="269966" y="3651571"/>
            <a:ext cx="2995747" cy="2308324"/>
          </a:xfrm>
          <a:prstGeom prst="rect">
            <a:avLst/>
          </a:prstGeom>
          <a:solidFill>
            <a:schemeClr val="accent2">
              <a:lumMod val="20000"/>
              <a:lumOff val="80000"/>
            </a:schemeClr>
          </a:solidFill>
        </p:spPr>
        <p:txBody>
          <a:bodyPr wrap="square" rtlCol="0" anchor="ctr">
            <a:spAutoFit/>
          </a:bodyPr>
          <a:lstStyle/>
          <a:p>
            <a:r>
              <a:rPr lang="en-IN" b="1" i="0" cap="all" dirty="0">
                <a:solidFill>
                  <a:schemeClr val="accent3">
                    <a:lumMod val="75000"/>
                  </a:schemeClr>
                </a:solidFill>
                <a:effectLst/>
                <a:latin typeface="Manrope"/>
              </a:rPr>
              <a:t>Sales by Item Type</a:t>
            </a:r>
          </a:p>
          <a:p>
            <a:pPr algn="l"/>
            <a:r>
              <a:rPr lang="en-US" dirty="0">
                <a:latin typeface="Manrope"/>
              </a:rPr>
              <a:t>E</a:t>
            </a:r>
            <a:r>
              <a:rPr lang="en-US" b="0" i="0" dirty="0">
                <a:effectLst/>
                <a:latin typeface="Manrope"/>
              </a:rPr>
              <a:t>mploy a clustered bar chart to illustrate sales by item type, allowing for comparative analysis and insights into product performance.</a:t>
            </a:r>
          </a:p>
          <a:p>
            <a:pPr algn="l"/>
            <a:endParaRPr lang="en-US" b="0" i="0" dirty="0">
              <a:effectLst/>
              <a:latin typeface="Manrope"/>
            </a:endParaRPr>
          </a:p>
        </p:txBody>
      </p:sp>
      <p:sp>
        <p:nvSpPr>
          <p:cNvPr id="21" name="TextBox 20">
            <a:extLst>
              <a:ext uri="{FF2B5EF4-FFF2-40B4-BE49-F238E27FC236}">
                <a16:creationId xmlns:a16="http://schemas.microsoft.com/office/drawing/2014/main" id="{0B58C130-1E3F-5B54-A956-948AF1D8122C}"/>
              </a:ext>
            </a:extLst>
          </p:cNvPr>
          <p:cNvSpPr txBox="1"/>
          <p:nvPr/>
        </p:nvSpPr>
        <p:spPr>
          <a:xfrm>
            <a:off x="3387633" y="3788355"/>
            <a:ext cx="2995747" cy="2031325"/>
          </a:xfrm>
          <a:prstGeom prst="rect">
            <a:avLst/>
          </a:prstGeom>
          <a:solidFill>
            <a:schemeClr val="accent2">
              <a:lumMod val="20000"/>
              <a:lumOff val="80000"/>
            </a:schemeClr>
          </a:solidFill>
        </p:spPr>
        <p:txBody>
          <a:bodyPr wrap="square" rtlCol="0" anchor="ctr">
            <a:spAutoFit/>
          </a:bodyPr>
          <a:lstStyle/>
          <a:p>
            <a:r>
              <a:rPr lang="en-IN" b="1" i="0" cap="all" dirty="0">
                <a:solidFill>
                  <a:schemeClr val="accent3">
                    <a:lumMod val="75000"/>
                  </a:schemeClr>
                </a:solidFill>
                <a:effectLst/>
                <a:latin typeface="Manrope"/>
              </a:rPr>
              <a:t>Sales Trends Over Time</a:t>
            </a:r>
          </a:p>
          <a:p>
            <a:pPr algn="l"/>
            <a:r>
              <a:rPr lang="en-US" b="0" i="0" dirty="0">
                <a:effectLst/>
                <a:latin typeface="Manrope"/>
              </a:rPr>
              <a:t>Utilize a line chart to track sales trends over time, providing a clear view of performance fluctuations and growth trajectories.</a:t>
            </a:r>
          </a:p>
          <a:p>
            <a:pPr algn="l"/>
            <a:endParaRPr lang="en-US" b="0" i="0" dirty="0">
              <a:effectLst/>
              <a:latin typeface="Manrope"/>
            </a:endParaRPr>
          </a:p>
        </p:txBody>
      </p:sp>
      <p:sp>
        <p:nvSpPr>
          <p:cNvPr id="22" name="TextBox 21">
            <a:extLst>
              <a:ext uri="{FF2B5EF4-FFF2-40B4-BE49-F238E27FC236}">
                <a16:creationId xmlns:a16="http://schemas.microsoft.com/office/drawing/2014/main" id="{1059FBB5-E15D-222B-AADE-995317E797D2}"/>
              </a:ext>
            </a:extLst>
          </p:cNvPr>
          <p:cNvSpPr txBox="1"/>
          <p:nvPr/>
        </p:nvSpPr>
        <p:spPr>
          <a:xfrm>
            <a:off x="6524894" y="3744500"/>
            <a:ext cx="2975063" cy="2031325"/>
          </a:xfrm>
          <a:prstGeom prst="rect">
            <a:avLst/>
          </a:prstGeom>
          <a:solidFill>
            <a:schemeClr val="accent2">
              <a:lumMod val="20000"/>
              <a:lumOff val="80000"/>
            </a:schemeClr>
          </a:solidFill>
        </p:spPr>
        <p:txBody>
          <a:bodyPr wrap="square" rtlCol="0" anchor="ctr">
            <a:spAutoFit/>
          </a:bodyPr>
          <a:lstStyle/>
          <a:p>
            <a:r>
              <a:rPr lang="en-IN" b="1" i="0" cap="all" dirty="0">
                <a:solidFill>
                  <a:schemeClr val="accent3">
                    <a:lumMod val="75000"/>
                  </a:schemeClr>
                </a:solidFill>
                <a:effectLst/>
                <a:latin typeface="Manrope"/>
              </a:rPr>
              <a:t>Comprehensive Metrics Analysis</a:t>
            </a:r>
          </a:p>
          <a:p>
            <a:pPr algn="l"/>
            <a:r>
              <a:rPr lang="en-US" b="0" i="0" dirty="0">
                <a:effectLst/>
                <a:latin typeface="Manrope"/>
              </a:rPr>
              <a:t>Implement a matrix to present comprehensive metrics by outlet type, facilitating detailed analysis and strategic planning.</a:t>
            </a:r>
          </a:p>
        </p:txBody>
      </p:sp>
      <p:sp>
        <p:nvSpPr>
          <p:cNvPr id="23" name="TextBox 22">
            <a:extLst>
              <a:ext uri="{FF2B5EF4-FFF2-40B4-BE49-F238E27FC236}">
                <a16:creationId xmlns:a16="http://schemas.microsoft.com/office/drawing/2014/main" id="{FA0A34E9-9E27-4061-2375-AEA707F92555}"/>
              </a:ext>
            </a:extLst>
          </p:cNvPr>
          <p:cNvSpPr txBox="1"/>
          <p:nvPr/>
        </p:nvSpPr>
        <p:spPr>
          <a:xfrm>
            <a:off x="9634395" y="2081910"/>
            <a:ext cx="2302878" cy="3139321"/>
          </a:xfrm>
          <a:prstGeom prst="rect">
            <a:avLst/>
          </a:prstGeom>
          <a:solidFill>
            <a:schemeClr val="accent2">
              <a:lumMod val="20000"/>
              <a:lumOff val="80000"/>
            </a:schemeClr>
          </a:solidFill>
        </p:spPr>
        <p:txBody>
          <a:bodyPr wrap="square" rtlCol="0" anchor="ctr">
            <a:spAutoFit/>
          </a:bodyPr>
          <a:lstStyle/>
          <a:p>
            <a:r>
              <a:rPr lang="en-IN" b="1" i="0" cap="all" dirty="0">
                <a:solidFill>
                  <a:schemeClr val="accent3">
                    <a:lumMod val="75000"/>
                  </a:schemeClr>
                </a:solidFill>
                <a:effectLst/>
                <a:latin typeface="Manrope"/>
              </a:rPr>
              <a:t>Geographic Distribution</a:t>
            </a:r>
          </a:p>
          <a:p>
            <a:pPr algn="l"/>
            <a:r>
              <a:rPr lang="en-US" b="0" i="0" dirty="0">
                <a:effectLst/>
                <a:latin typeface="Manrope"/>
              </a:rPr>
              <a:t>Leverage a funnel chart to depict geographic distribution of sales, enabling businesses to visualize how sales funnel through different regions.</a:t>
            </a:r>
          </a:p>
          <a:p>
            <a:pPr algn="l"/>
            <a:endParaRPr lang="en-US" b="0" i="0" dirty="0">
              <a:effectLst/>
              <a:latin typeface="Manrope"/>
            </a:endParaRPr>
          </a:p>
        </p:txBody>
      </p:sp>
    </p:spTree>
    <p:extLst>
      <p:ext uri="{BB962C8B-B14F-4D97-AF65-F5344CB8AC3E}">
        <p14:creationId xmlns:p14="http://schemas.microsoft.com/office/powerpoint/2010/main" val="117100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CA1A7-D782-732A-5CE9-AAF883D70FB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C005A69-83B1-7A12-A6D9-1A8600498CBA}"/>
              </a:ext>
            </a:extLst>
          </p:cNvPr>
          <p:cNvSpPr/>
          <p:nvPr/>
        </p:nvSpPr>
        <p:spPr>
          <a:xfrm>
            <a:off x="-4353" y="1"/>
            <a:ext cx="12192000" cy="6857999"/>
          </a:xfrm>
          <a:prstGeom prst="rect">
            <a:avLst/>
          </a:prstGeom>
          <a:solidFill>
            <a:srgbClr val="264653"/>
          </a:solidFill>
        </p:spPr>
        <p:style>
          <a:lnRef idx="2">
            <a:schemeClr val="accent1">
              <a:shade val="15000"/>
            </a:schemeClr>
          </a:lnRef>
          <a:fillRef idx="1001">
            <a:schemeClr val="dk2"/>
          </a:fillRef>
          <a:effectRef idx="0">
            <a:schemeClr val="accent1"/>
          </a:effectRef>
          <a:fontRef idx="minor">
            <a:schemeClr val="lt1"/>
          </a:fontRef>
        </p:style>
        <p:txBody>
          <a:bodyPr rtlCol="0" anchor="ctr"/>
          <a:lstStyle/>
          <a:p>
            <a:pPr algn="ctr"/>
            <a:endParaRPr lang="en-IN" dirty="0">
              <a:solidFill>
                <a:schemeClr val="accent2">
                  <a:lumMod val="40000"/>
                  <a:lumOff val="60000"/>
                </a:schemeClr>
              </a:solidFill>
            </a:endParaRPr>
          </a:p>
        </p:txBody>
      </p:sp>
      <p:sp>
        <p:nvSpPr>
          <p:cNvPr id="2" name="Slide Number Placeholder 1">
            <a:extLst>
              <a:ext uri="{FF2B5EF4-FFF2-40B4-BE49-F238E27FC236}">
                <a16:creationId xmlns:a16="http://schemas.microsoft.com/office/drawing/2014/main" id="{7555BA3C-844C-C4F9-1211-282EF263FC95}"/>
              </a:ext>
            </a:extLst>
          </p:cNvPr>
          <p:cNvSpPr>
            <a:spLocks noGrp="1"/>
          </p:cNvSpPr>
          <p:nvPr>
            <p:ph type="sldNum" sz="quarter" idx="12"/>
          </p:nvPr>
        </p:nvSpPr>
        <p:spPr/>
        <p:txBody>
          <a:bodyPr/>
          <a:lstStyle/>
          <a:p>
            <a:fld id="{8D0AFDD5-844D-364D-8AEC-50CF4D36D55D}" type="slidenum">
              <a:rPr lang="en-US" sz="1800" noProof="0" smtClean="0">
                <a:solidFill>
                  <a:schemeClr val="accent2">
                    <a:lumMod val="40000"/>
                    <a:lumOff val="60000"/>
                  </a:schemeClr>
                </a:solidFill>
              </a:rPr>
              <a:t>8</a:t>
            </a:fld>
            <a:endParaRPr lang="en-US" sz="1800" noProof="0" dirty="0">
              <a:solidFill>
                <a:schemeClr val="accent2">
                  <a:lumMod val="40000"/>
                  <a:lumOff val="60000"/>
                </a:schemeClr>
              </a:solidFill>
            </a:endParaRPr>
          </a:p>
        </p:txBody>
      </p:sp>
      <p:sp>
        <p:nvSpPr>
          <p:cNvPr id="3" name="Footer Placeholder 2">
            <a:extLst>
              <a:ext uri="{FF2B5EF4-FFF2-40B4-BE49-F238E27FC236}">
                <a16:creationId xmlns:a16="http://schemas.microsoft.com/office/drawing/2014/main" id="{977CC29B-C2A5-D687-7E97-206B823345BA}"/>
              </a:ext>
            </a:extLst>
          </p:cNvPr>
          <p:cNvSpPr>
            <a:spLocks noGrp="1"/>
          </p:cNvSpPr>
          <p:nvPr>
            <p:ph type="ftr" sz="quarter" idx="11"/>
          </p:nvPr>
        </p:nvSpPr>
        <p:spPr/>
        <p:txBody>
          <a:bodyPr/>
          <a:lstStyle/>
          <a:p>
            <a:r>
              <a:rPr lang="en-US" sz="1800" noProof="0" dirty="0">
                <a:solidFill>
                  <a:schemeClr val="accent2">
                    <a:lumMod val="40000"/>
                    <a:lumOff val="60000"/>
                  </a:schemeClr>
                </a:solidFill>
              </a:rPr>
              <a:t>Presentation title</a:t>
            </a:r>
          </a:p>
        </p:txBody>
      </p:sp>
      <p:cxnSp>
        <p:nvCxnSpPr>
          <p:cNvPr id="6" name="Straight Connector 5">
            <a:extLst>
              <a:ext uri="{FF2B5EF4-FFF2-40B4-BE49-F238E27FC236}">
                <a16:creationId xmlns:a16="http://schemas.microsoft.com/office/drawing/2014/main" id="{F2E29A9D-C78E-CDAC-BB9F-0DAD9C17D367}"/>
              </a:ext>
            </a:extLst>
          </p:cNvPr>
          <p:cNvCxnSpPr/>
          <p:nvPr/>
        </p:nvCxnSpPr>
        <p:spPr>
          <a:xfrm>
            <a:off x="0" y="660991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1771C5C-1BB8-F5D1-025C-F671E6FB1D94}"/>
              </a:ext>
            </a:extLst>
          </p:cNvPr>
          <p:cNvCxnSpPr>
            <a:cxnSpLocks/>
          </p:cNvCxnSpPr>
          <p:nvPr/>
        </p:nvCxnSpPr>
        <p:spPr>
          <a:xfrm>
            <a:off x="1203960" y="6609915"/>
            <a:ext cx="41605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55890AD-FB09-1277-24E6-12BB23F8058D}"/>
              </a:ext>
            </a:extLst>
          </p:cNvPr>
          <p:cNvCxnSpPr/>
          <p:nvPr/>
        </p:nvCxnSpPr>
        <p:spPr>
          <a:xfrm>
            <a:off x="6714309" y="6609915"/>
            <a:ext cx="5477691"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2C3564-4E92-FE40-5032-C9BE650CDA19}"/>
              </a:ext>
            </a:extLst>
          </p:cNvPr>
          <p:cNvSpPr txBox="1"/>
          <p:nvPr/>
        </p:nvSpPr>
        <p:spPr>
          <a:xfrm>
            <a:off x="101237" y="162418"/>
            <a:ext cx="3059974" cy="646331"/>
          </a:xfrm>
          <a:prstGeom prst="rect">
            <a:avLst/>
          </a:prstGeom>
          <a:noFill/>
        </p:spPr>
        <p:txBody>
          <a:bodyPr wrap="square">
            <a:spAutoFit/>
          </a:bodyPr>
          <a:lstStyle/>
          <a:p>
            <a:r>
              <a:rPr lang="en-IN" sz="3600" b="0" i="0" cap="all" dirty="0">
                <a:solidFill>
                  <a:schemeClr val="accent2">
                    <a:lumMod val="40000"/>
                    <a:lumOff val="60000"/>
                  </a:schemeClr>
                </a:solidFill>
                <a:effectLst/>
                <a:latin typeface="Manrope"/>
              </a:rPr>
              <a:t>Key Insights</a:t>
            </a:r>
            <a:endParaRPr lang="en-IN" sz="3600" dirty="0">
              <a:solidFill>
                <a:schemeClr val="accent2">
                  <a:lumMod val="40000"/>
                  <a:lumOff val="60000"/>
                </a:schemeClr>
              </a:solidFill>
            </a:endParaRPr>
          </a:p>
        </p:txBody>
      </p:sp>
      <p:sp>
        <p:nvSpPr>
          <p:cNvPr id="15" name="TextBox 14">
            <a:extLst>
              <a:ext uri="{FF2B5EF4-FFF2-40B4-BE49-F238E27FC236}">
                <a16:creationId xmlns:a16="http://schemas.microsoft.com/office/drawing/2014/main" id="{30B217FA-9CE6-A75F-A3A5-F117030C5624}"/>
              </a:ext>
            </a:extLst>
          </p:cNvPr>
          <p:cNvSpPr txBox="1"/>
          <p:nvPr/>
        </p:nvSpPr>
        <p:spPr>
          <a:xfrm>
            <a:off x="149136" y="765567"/>
            <a:ext cx="4370613" cy="369327"/>
          </a:xfrm>
          <a:prstGeom prst="rect">
            <a:avLst/>
          </a:prstGeom>
          <a:noFill/>
        </p:spPr>
        <p:txBody>
          <a:bodyPr wrap="square">
            <a:spAutoFit/>
          </a:bodyPr>
          <a:lstStyle/>
          <a:p>
            <a:r>
              <a:rPr lang="en-IN" b="0" i="0" dirty="0">
                <a:solidFill>
                  <a:schemeClr val="accent2">
                    <a:lumMod val="40000"/>
                    <a:lumOff val="60000"/>
                  </a:schemeClr>
                </a:solidFill>
                <a:effectLst/>
                <a:latin typeface="Manrope"/>
              </a:rPr>
              <a:t>Understanding Key Market Dynamics</a:t>
            </a:r>
            <a:endParaRPr lang="en-IN" dirty="0">
              <a:solidFill>
                <a:schemeClr val="accent2">
                  <a:lumMod val="40000"/>
                  <a:lumOff val="60000"/>
                </a:schemeClr>
              </a:solidFill>
            </a:endParaRPr>
          </a:p>
        </p:txBody>
      </p:sp>
      <p:sp>
        <p:nvSpPr>
          <p:cNvPr id="8" name="Rectangle 7">
            <a:extLst>
              <a:ext uri="{FF2B5EF4-FFF2-40B4-BE49-F238E27FC236}">
                <a16:creationId xmlns:a16="http://schemas.microsoft.com/office/drawing/2014/main" id="{797765E6-0D1F-CBE0-D031-AAF9256E962E}"/>
              </a:ext>
            </a:extLst>
          </p:cNvPr>
          <p:cNvSpPr/>
          <p:nvPr/>
        </p:nvSpPr>
        <p:spPr>
          <a:xfrm>
            <a:off x="140971" y="1672210"/>
            <a:ext cx="556258" cy="4702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accent2">
                    <a:lumMod val="20000"/>
                    <a:lumOff val="80000"/>
                  </a:schemeClr>
                </a:solidFill>
              </a:rPr>
              <a:t>1</a:t>
            </a:r>
            <a:endParaRPr lang="en-IN" b="1" dirty="0">
              <a:solidFill>
                <a:schemeClr val="accent2">
                  <a:lumMod val="20000"/>
                  <a:lumOff val="80000"/>
                </a:schemeClr>
              </a:solidFill>
            </a:endParaRPr>
          </a:p>
        </p:txBody>
      </p:sp>
      <p:sp>
        <p:nvSpPr>
          <p:cNvPr id="9" name="TextBox 8">
            <a:extLst>
              <a:ext uri="{FF2B5EF4-FFF2-40B4-BE49-F238E27FC236}">
                <a16:creationId xmlns:a16="http://schemas.microsoft.com/office/drawing/2014/main" id="{BD5387DD-96B2-E344-72A6-E0A9F7E3FE8F}"/>
              </a:ext>
            </a:extLst>
          </p:cNvPr>
          <p:cNvSpPr txBox="1"/>
          <p:nvPr/>
        </p:nvSpPr>
        <p:spPr>
          <a:xfrm>
            <a:off x="826227" y="1265308"/>
            <a:ext cx="4370613" cy="1477328"/>
          </a:xfrm>
          <a:prstGeom prst="rect">
            <a:avLst/>
          </a:prstGeom>
          <a:noFill/>
        </p:spPr>
        <p:txBody>
          <a:bodyPr wrap="square">
            <a:spAutoFit/>
          </a:bodyPr>
          <a:lstStyle/>
          <a:p>
            <a:r>
              <a:rPr lang="en-IN" b="1" i="0" cap="all" dirty="0">
                <a:solidFill>
                  <a:schemeClr val="accent2">
                    <a:lumMod val="40000"/>
                    <a:lumOff val="60000"/>
                  </a:schemeClr>
                </a:solidFill>
                <a:effectLst/>
                <a:latin typeface="Manrope"/>
              </a:rPr>
              <a:t>Fat Content Preference</a:t>
            </a:r>
          </a:p>
          <a:p>
            <a:r>
              <a:rPr lang="en-US" b="0" i="0" dirty="0">
                <a:solidFill>
                  <a:schemeClr val="accent2">
                    <a:lumMod val="40000"/>
                    <a:lumOff val="60000"/>
                  </a:schemeClr>
                </a:solidFill>
                <a:effectLst/>
                <a:latin typeface="Manrope"/>
              </a:rPr>
              <a:t>Low fat products dominate sales, accounting for 64.6% of total sales compared to 35.4% for regular fat products. This indicates a clear consumer preference for healthier options</a:t>
            </a:r>
            <a:r>
              <a:rPr lang="en-US" b="0" i="0" dirty="0">
                <a:effectLst/>
                <a:latin typeface="Manrope"/>
              </a:rPr>
              <a:t>.</a:t>
            </a:r>
          </a:p>
        </p:txBody>
      </p:sp>
      <p:sp>
        <p:nvSpPr>
          <p:cNvPr id="10" name="Rectangle 9">
            <a:extLst>
              <a:ext uri="{FF2B5EF4-FFF2-40B4-BE49-F238E27FC236}">
                <a16:creationId xmlns:a16="http://schemas.microsoft.com/office/drawing/2014/main" id="{2652175F-DEEC-F4A2-3676-37C8B0640B7C}"/>
              </a:ext>
            </a:extLst>
          </p:cNvPr>
          <p:cNvSpPr/>
          <p:nvPr/>
        </p:nvSpPr>
        <p:spPr>
          <a:xfrm>
            <a:off x="140970" y="3252133"/>
            <a:ext cx="556258" cy="4702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accent2">
                    <a:lumMod val="20000"/>
                    <a:lumOff val="80000"/>
                  </a:schemeClr>
                </a:solidFill>
              </a:rPr>
              <a:t>2</a:t>
            </a:r>
            <a:endParaRPr lang="en-IN" b="1" dirty="0">
              <a:solidFill>
                <a:schemeClr val="accent2">
                  <a:lumMod val="20000"/>
                  <a:lumOff val="80000"/>
                </a:schemeClr>
              </a:solidFill>
            </a:endParaRPr>
          </a:p>
        </p:txBody>
      </p:sp>
      <p:sp>
        <p:nvSpPr>
          <p:cNvPr id="11" name="TextBox 10">
            <a:extLst>
              <a:ext uri="{FF2B5EF4-FFF2-40B4-BE49-F238E27FC236}">
                <a16:creationId xmlns:a16="http://schemas.microsoft.com/office/drawing/2014/main" id="{E915C508-5421-5C67-2625-01DCA5C18259}"/>
              </a:ext>
            </a:extLst>
          </p:cNvPr>
          <p:cNvSpPr txBox="1"/>
          <p:nvPr/>
        </p:nvSpPr>
        <p:spPr>
          <a:xfrm>
            <a:off x="838200" y="2907320"/>
            <a:ext cx="4370613" cy="1477328"/>
          </a:xfrm>
          <a:prstGeom prst="rect">
            <a:avLst/>
          </a:prstGeom>
          <a:noFill/>
        </p:spPr>
        <p:txBody>
          <a:bodyPr wrap="square">
            <a:spAutoFit/>
          </a:bodyPr>
          <a:lstStyle/>
          <a:p>
            <a:r>
              <a:rPr lang="en-IN" b="1" i="0" cap="all" dirty="0">
                <a:solidFill>
                  <a:schemeClr val="accent2">
                    <a:lumMod val="40000"/>
                    <a:lumOff val="60000"/>
                  </a:schemeClr>
                </a:solidFill>
                <a:effectLst/>
                <a:latin typeface="Manrope"/>
              </a:rPr>
              <a:t>Item Type Performance</a:t>
            </a:r>
          </a:p>
          <a:p>
            <a:pPr algn="l"/>
            <a:r>
              <a:rPr lang="en-US" b="0" i="0" dirty="0">
                <a:solidFill>
                  <a:schemeClr val="accent2">
                    <a:lumMod val="40000"/>
                    <a:lumOff val="60000"/>
                  </a:schemeClr>
                </a:solidFill>
                <a:effectLst/>
                <a:latin typeface="Manrope"/>
              </a:rPr>
              <a:t>Fruits and vegetables lead in sales with a total of $178,125. This suggests a strong market for these categories and potential growth opportunities for seafood products.</a:t>
            </a:r>
          </a:p>
        </p:txBody>
      </p:sp>
      <p:sp>
        <p:nvSpPr>
          <p:cNvPr id="13" name="Rectangle 12">
            <a:extLst>
              <a:ext uri="{FF2B5EF4-FFF2-40B4-BE49-F238E27FC236}">
                <a16:creationId xmlns:a16="http://schemas.microsoft.com/office/drawing/2014/main" id="{1D9FF151-6D19-34B1-9B1C-C55D704FA387}"/>
              </a:ext>
            </a:extLst>
          </p:cNvPr>
          <p:cNvSpPr/>
          <p:nvPr/>
        </p:nvSpPr>
        <p:spPr>
          <a:xfrm>
            <a:off x="154033" y="4961440"/>
            <a:ext cx="556258" cy="4702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accent2">
                    <a:lumMod val="40000"/>
                    <a:lumOff val="60000"/>
                  </a:schemeClr>
                </a:solidFill>
              </a:rPr>
              <a:t>3</a:t>
            </a:r>
            <a:endParaRPr lang="en-IN" b="1" dirty="0">
              <a:solidFill>
                <a:schemeClr val="accent2">
                  <a:lumMod val="40000"/>
                  <a:lumOff val="60000"/>
                </a:schemeClr>
              </a:solidFill>
            </a:endParaRPr>
          </a:p>
        </p:txBody>
      </p:sp>
      <p:sp>
        <p:nvSpPr>
          <p:cNvPr id="24" name="TextBox 23">
            <a:extLst>
              <a:ext uri="{FF2B5EF4-FFF2-40B4-BE49-F238E27FC236}">
                <a16:creationId xmlns:a16="http://schemas.microsoft.com/office/drawing/2014/main" id="{A2C4B018-3E2A-DC44-F34B-F994DF14E05D}"/>
              </a:ext>
            </a:extLst>
          </p:cNvPr>
          <p:cNvSpPr txBox="1"/>
          <p:nvPr/>
        </p:nvSpPr>
        <p:spPr>
          <a:xfrm>
            <a:off x="838200" y="4594405"/>
            <a:ext cx="4370613" cy="1477328"/>
          </a:xfrm>
          <a:prstGeom prst="rect">
            <a:avLst/>
          </a:prstGeom>
          <a:noFill/>
        </p:spPr>
        <p:txBody>
          <a:bodyPr wrap="square">
            <a:spAutoFit/>
          </a:bodyPr>
          <a:lstStyle/>
          <a:p>
            <a:r>
              <a:rPr lang="en-IN" b="1" i="0" cap="all" dirty="0">
                <a:solidFill>
                  <a:schemeClr val="accent2">
                    <a:lumMod val="40000"/>
                    <a:lumOff val="60000"/>
                  </a:schemeClr>
                </a:solidFill>
                <a:effectLst/>
                <a:latin typeface="Manrope"/>
              </a:rPr>
              <a:t>Sales Trends</a:t>
            </a:r>
          </a:p>
          <a:p>
            <a:r>
              <a:rPr lang="en-US" b="0" i="0" dirty="0">
                <a:solidFill>
                  <a:schemeClr val="accent2">
                    <a:lumMod val="40000"/>
                    <a:lumOff val="60000"/>
                  </a:schemeClr>
                </a:solidFill>
                <a:effectLst/>
                <a:latin typeface="Manrope"/>
              </a:rPr>
              <a:t>Sales peaked in 2018 at $205,000, followed by a noticeable decline. Investigating the factors behind this decline could reveal critical insights for future strategies.</a:t>
            </a:r>
          </a:p>
        </p:txBody>
      </p:sp>
      <p:sp>
        <p:nvSpPr>
          <p:cNvPr id="27" name="Rectangle 26">
            <a:extLst>
              <a:ext uri="{FF2B5EF4-FFF2-40B4-BE49-F238E27FC236}">
                <a16:creationId xmlns:a16="http://schemas.microsoft.com/office/drawing/2014/main" id="{29150B57-A74D-F478-12AD-27C07CC43573}"/>
              </a:ext>
            </a:extLst>
          </p:cNvPr>
          <p:cNvSpPr/>
          <p:nvPr/>
        </p:nvSpPr>
        <p:spPr>
          <a:xfrm>
            <a:off x="5722078" y="1672209"/>
            <a:ext cx="556258" cy="4702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accent2">
                    <a:lumMod val="20000"/>
                    <a:lumOff val="80000"/>
                  </a:schemeClr>
                </a:solidFill>
              </a:rPr>
              <a:t>4</a:t>
            </a:r>
            <a:endParaRPr lang="en-IN" b="1" dirty="0">
              <a:solidFill>
                <a:schemeClr val="accent2">
                  <a:lumMod val="20000"/>
                  <a:lumOff val="80000"/>
                </a:schemeClr>
              </a:solidFill>
            </a:endParaRPr>
          </a:p>
        </p:txBody>
      </p:sp>
      <p:sp>
        <p:nvSpPr>
          <p:cNvPr id="28" name="Rectangle 27">
            <a:extLst>
              <a:ext uri="{FF2B5EF4-FFF2-40B4-BE49-F238E27FC236}">
                <a16:creationId xmlns:a16="http://schemas.microsoft.com/office/drawing/2014/main" id="{7245529C-25B6-4805-C18D-355E934DFB06}"/>
              </a:ext>
            </a:extLst>
          </p:cNvPr>
          <p:cNvSpPr/>
          <p:nvPr/>
        </p:nvSpPr>
        <p:spPr>
          <a:xfrm>
            <a:off x="5704117" y="3252133"/>
            <a:ext cx="556258" cy="4702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accent2">
                    <a:lumMod val="20000"/>
                    <a:lumOff val="80000"/>
                  </a:schemeClr>
                </a:solidFill>
              </a:rPr>
              <a:t>5</a:t>
            </a:r>
            <a:endParaRPr lang="en-IN" b="1" dirty="0">
              <a:solidFill>
                <a:schemeClr val="accent2">
                  <a:lumMod val="20000"/>
                  <a:lumOff val="80000"/>
                </a:schemeClr>
              </a:solidFill>
            </a:endParaRPr>
          </a:p>
        </p:txBody>
      </p:sp>
      <p:sp>
        <p:nvSpPr>
          <p:cNvPr id="29" name="Rectangle 28">
            <a:extLst>
              <a:ext uri="{FF2B5EF4-FFF2-40B4-BE49-F238E27FC236}">
                <a16:creationId xmlns:a16="http://schemas.microsoft.com/office/drawing/2014/main" id="{C6514948-0168-9D62-FE90-EBCBDA36428D}"/>
              </a:ext>
            </a:extLst>
          </p:cNvPr>
          <p:cNvSpPr/>
          <p:nvPr/>
        </p:nvSpPr>
        <p:spPr>
          <a:xfrm>
            <a:off x="5717180" y="4961439"/>
            <a:ext cx="556258" cy="47026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b="1" dirty="0">
                <a:solidFill>
                  <a:schemeClr val="accent2">
                    <a:lumMod val="20000"/>
                    <a:lumOff val="80000"/>
                  </a:schemeClr>
                </a:solidFill>
              </a:rPr>
              <a:t>6</a:t>
            </a:r>
            <a:endParaRPr lang="en-IN" b="1" dirty="0">
              <a:solidFill>
                <a:schemeClr val="accent2">
                  <a:lumMod val="20000"/>
                  <a:lumOff val="80000"/>
                </a:schemeClr>
              </a:solidFill>
            </a:endParaRPr>
          </a:p>
        </p:txBody>
      </p:sp>
      <p:sp>
        <p:nvSpPr>
          <p:cNvPr id="30" name="TextBox 29">
            <a:extLst>
              <a:ext uri="{FF2B5EF4-FFF2-40B4-BE49-F238E27FC236}">
                <a16:creationId xmlns:a16="http://schemas.microsoft.com/office/drawing/2014/main" id="{037E05A0-F16D-DF15-C797-CA7F4B518333}"/>
              </a:ext>
            </a:extLst>
          </p:cNvPr>
          <p:cNvSpPr txBox="1"/>
          <p:nvPr/>
        </p:nvSpPr>
        <p:spPr>
          <a:xfrm>
            <a:off x="6506937" y="1264744"/>
            <a:ext cx="4846863" cy="1477328"/>
          </a:xfrm>
          <a:prstGeom prst="rect">
            <a:avLst/>
          </a:prstGeom>
          <a:noFill/>
        </p:spPr>
        <p:txBody>
          <a:bodyPr wrap="square">
            <a:spAutoFit/>
          </a:bodyPr>
          <a:lstStyle/>
          <a:p>
            <a:r>
              <a:rPr lang="en-IN" b="1" i="0" cap="all" dirty="0">
                <a:solidFill>
                  <a:schemeClr val="accent2">
                    <a:lumMod val="20000"/>
                    <a:lumOff val="80000"/>
                  </a:schemeClr>
                </a:solidFill>
                <a:effectLst/>
                <a:latin typeface="Manrope"/>
              </a:rPr>
              <a:t>Outlet Size Performance</a:t>
            </a:r>
          </a:p>
          <a:p>
            <a:pPr algn="l"/>
            <a:r>
              <a:rPr lang="en-US" b="0" i="0" dirty="0">
                <a:solidFill>
                  <a:schemeClr val="accent2">
                    <a:lumMod val="20000"/>
                    <a:lumOff val="80000"/>
                  </a:schemeClr>
                </a:solidFill>
                <a:effectLst/>
                <a:latin typeface="Manrope"/>
              </a:rPr>
              <a:t>Medium-sized outlets perform the best, capturing 42.27% of sales. This suggests they are effectively meeting local consumer needs compared to smaller and larger outlets.</a:t>
            </a:r>
          </a:p>
        </p:txBody>
      </p:sp>
      <p:sp>
        <p:nvSpPr>
          <p:cNvPr id="31" name="TextBox 30">
            <a:extLst>
              <a:ext uri="{FF2B5EF4-FFF2-40B4-BE49-F238E27FC236}">
                <a16:creationId xmlns:a16="http://schemas.microsoft.com/office/drawing/2014/main" id="{72E55990-C46B-13D8-6798-85E16A80F72E}"/>
              </a:ext>
            </a:extLst>
          </p:cNvPr>
          <p:cNvSpPr txBox="1"/>
          <p:nvPr/>
        </p:nvSpPr>
        <p:spPr>
          <a:xfrm>
            <a:off x="6506937" y="2907320"/>
            <a:ext cx="4370613" cy="1477328"/>
          </a:xfrm>
          <a:prstGeom prst="rect">
            <a:avLst/>
          </a:prstGeom>
          <a:noFill/>
        </p:spPr>
        <p:txBody>
          <a:bodyPr wrap="square">
            <a:spAutoFit/>
          </a:bodyPr>
          <a:lstStyle/>
          <a:p>
            <a:r>
              <a:rPr lang="en-IN" b="1" i="0" cap="all" dirty="0">
                <a:solidFill>
                  <a:schemeClr val="accent2">
                    <a:lumMod val="20000"/>
                    <a:lumOff val="80000"/>
                  </a:schemeClr>
                </a:solidFill>
                <a:effectLst/>
                <a:latin typeface="Manrope"/>
              </a:rPr>
              <a:t>Geographic Insights</a:t>
            </a:r>
          </a:p>
          <a:p>
            <a:pPr algn="l"/>
            <a:r>
              <a:rPr lang="en-US" b="0" i="0" dirty="0">
                <a:solidFill>
                  <a:schemeClr val="accent2">
                    <a:lumMod val="20000"/>
                    <a:lumOff val="80000"/>
                  </a:schemeClr>
                </a:solidFill>
                <a:effectLst/>
                <a:latin typeface="Manrope"/>
              </a:rPr>
              <a:t>Sales in Tier 3 cities have outperformed other tiers, achieving $472,133. This highlights the importance of targeting these emerging markets for growth.</a:t>
            </a:r>
          </a:p>
        </p:txBody>
      </p:sp>
      <p:sp>
        <p:nvSpPr>
          <p:cNvPr id="32" name="TextBox 31">
            <a:extLst>
              <a:ext uri="{FF2B5EF4-FFF2-40B4-BE49-F238E27FC236}">
                <a16:creationId xmlns:a16="http://schemas.microsoft.com/office/drawing/2014/main" id="{8F6BB7C3-CD65-F4FD-958E-845D0486ACB5}"/>
              </a:ext>
            </a:extLst>
          </p:cNvPr>
          <p:cNvSpPr txBox="1"/>
          <p:nvPr/>
        </p:nvSpPr>
        <p:spPr>
          <a:xfrm>
            <a:off x="6506937" y="4575495"/>
            <a:ext cx="4370613" cy="1754326"/>
          </a:xfrm>
          <a:prstGeom prst="rect">
            <a:avLst/>
          </a:prstGeom>
          <a:noFill/>
        </p:spPr>
        <p:txBody>
          <a:bodyPr wrap="square">
            <a:spAutoFit/>
          </a:bodyPr>
          <a:lstStyle/>
          <a:p>
            <a:r>
              <a:rPr lang="en-IN" b="1" i="0" cap="all" dirty="0">
                <a:solidFill>
                  <a:schemeClr val="accent2">
                    <a:lumMod val="20000"/>
                    <a:lumOff val="80000"/>
                  </a:schemeClr>
                </a:solidFill>
                <a:effectLst/>
                <a:latin typeface="Manrope"/>
              </a:rPr>
              <a:t>Outlet Type Effectiveness</a:t>
            </a:r>
          </a:p>
          <a:p>
            <a:r>
              <a:rPr lang="en-US" b="0" i="0" dirty="0">
                <a:solidFill>
                  <a:schemeClr val="accent2">
                    <a:lumMod val="20000"/>
                    <a:lumOff val="80000"/>
                  </a:schemeClr>
                </a:solidFill>
                <a:effectLst/>
                <a:latin typeface="Manrope"/>
              </a:rPr>
              <a:t>Supermarket Type 1 shows the highest sales at $787,551, indicating that this outlet type is particularly effective in attracting and retaining customers.</a:t>
            </a:r>
          </a:p>
          <a:p>
            <a:r>
              <a:rPr lang="en-US" b="0" i="0" dirty="0">
                <a:effectLst/>
                <a:latin typeface="Manrope"/>
              </a:rPr>
              <a:t>.</a:t>
            </a:r>
          </a:p>
        </p:txBody>
      </p:sp>
    </p:spTree>
    <p:extLst>
      <p:ext uri="{BB962C8B-B14F-4D97-AF65-F5344CB8AC3E}">
        <p14:creationId xmlns:p14="http://schemas.microsoft.com/office/powerpoint/2010/main" val="2549773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2125B-270E-06D7-FEB9-65517E1FA805}"/>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3" name="Footer Placeholder 2">
            <a:extLst>
              <a:ext uri="{FF2B5EF4-FFF2-40B4-BE49-F238E27FC236}">
                <a16:creationId xmlns:a16="http://schemas.microsoft.com/office/drawing/2014/main" id="{D2F67CAA-16CE-FCF8-5889-A8C855FCCFF4}"/>
              </a:ext>
            </a:extLst>
          </p:cNvPr>
          <p:cNvSpPr>
            <a:spLocks noGrp="1"/>
          </p:cNvSpPr>
          <p:nvPr>
            <p:ph type="ftr" sz="quarter" idx="11"/>
          </p:nvPr>
        </p:nvSpPr>
        <p:spPr/>
        <p:txBody>
          <a:bodyPr/>
          <a:lstStyle/>
          <a:p>
            <a:r>
              <a:rPr lang="en-US" noProof="0"/>
              <a:t>Presentation title</a:t>
            </a:r>
          </a:p>
        </p:txBody>
      </p:sp>
      <p:sp>
        <p:nvSpPr>
          <p:cNvPr id="4" name="TextBox 3">
            <a:extLst>
              <a:ext uri="{FF2B5EF4-FFF2-40B4-BE49-F238E27FC236}">
                <a16:creationId xmlns:a16="http://schemas.microsoft.com/office/drawing/2014/main" id="{3590A794-0EF9-E0BA-FB7F-72379DBDE3DC}"/>
              </a:ext>
            </a:extLst>
          </p:cNvPr>
          <p:cNvSpPr txBox="1"/>
          <p:nvPr/>
        </p:nvSpPr>
        <p:spPr>
          <a:xfrm>
            <a:off x="101237" y="162418"/>
            <a:ext cx="4222569" cy="646331"/>
          </a:xfrm>
          <a:prstGeom prst="rect">
            <a:avLst/>
          </a:prstGeom>
          <a:noFill/>
        </p:spPr>
        <p:txBody>
          <a:bodyPr wrap="square">
            <a:spAutoFit/>
          </a:bodyPr>
          <a:lstStyle/>
          <a:p>
            <a:r>
              <a:rPr lang="en-IN" sz="3600" b="0" i="0" cap="all" dirty="0">
                <a:solidFill>
                  <a:schemeClr val="accent3">
                    <a:lumMod val="50000"/>
                  </a:schemeClr>
                </a:solidFill>
                <a:effectLst/>
                <a:latin typeface="Manrope"/>
              </a:rPr>
              <a:t>Recommendations</a:t>
            </a:r>
            <a:endParaRPr lang="en-IN" sz="3600" dirty="0">
              <a:solidFill>
                <a:schemeClr val="accent3">
                  <a:lumMod val="50000"/>
                </a:schemeClr>
              </a:solidFill>
            </a:endParaRPr>
          </a:p>
        </p:txBody>
      </p:sp>
      <p:sp>
        <p:nvSpPr>
          <p:cNvPr id="5" name="TextBox 4">
            <a:extLst>
              <a:ext uri="{FF2B5EF4-FFF2-40B4-BE49-F238E27FC236}">
                <a16:creationId xmlns:a16="http://schemas.microsoft.com/office/drawing/2014/main" id="{CB33E2EF-5D4B-F6C6-9C89-64EDFEDD3468}"/>
              </a:ext>
            </a:extLst>
          </p:cNvPr>
          <p:cNvSpPr txBox="1"/>
          <p:nvPr/>
        </p:nvSpPr>
        <p:spPr>
          <a:xfrm>
            <a:off x="149136" y="765567"/>
            <a:ext cx="4370613" cy="369327"/>
          </a:xfrm>
          <a:prstGeom prst="rect">
            <a:avLst/>
          </a:prstGeom>
          <a:noFill/>
        </p:spPr>
        <p:txBody>
          <a:bodyPr wrap="square">
            <a:spAutoFit/>
          </a:bodyPr>
          <a:lstStyle/>
          <a:p>
            <a:r>
              <a:rPr lang="en-US" b="0" i="0" dirty="0">
                <a:solidFill>
                  <a:srgbClr val="515760"/>
                </a:solidFill>
                <a:effectLst/>
                <a:latin typeface="Manrope"/>
              </a:rPr>
              <a:t>Strategic Actions for Market Growth</a:t>
            </a:r>
            <a:endParaRPr lang="en-IN" dirty="0">
              <a:solidFill>
                <a:schemeClr val="accent3">
                  <a:lumMod val="75000"/>
                </a:schemeClr>
              </a:solidFill>
            </a:endParaRPr>
          </a:p>
        </p:txBody>
      </p:sp>
      <p:sp>
        <p:nvSpPr>
          <p:cNvPr id="6" name="TextBox 5">
            <a:extLst>
              <a:ext uri="{FF2B5EF4-FFF2-40B4-BE49-F238E27FC236}">
                <a16:creationId xmlns:a16="http://schemas.microsoft.com/office/drawing/2014/main" id="{73533FCB-E9BA-96DC-358C-2C7FA6E47D49}"/>
              </a:ext>
            </a:extLst>
          </p:cNvPr>
          <p:cNvSpPr txBox="1"/>
          <p:nvPr/>
        </p:nvSpPr>
        <p:spPr>
          <a:xfrm rot="10800000" flipV="1">
            <a:off x="149136" y="1318094"/>
            <a:ext cx="3265390" cy="2369880"/>
          </a:xfrm>
          <a:prstGeom prst="rect">
            <a:avLst/>
          </a:prstGeom>
          <a:noFill/>
        </p:spPr>
        <p:txBody>
          <a:bodyPr wrap="square" rtlCol="0">
            <a:spAutoFit/>
          </a:bodyPr>
          <a:lstStyle/>
          <a:p>
            <a:r>
              <a:rPr lang="en-US" sz="2000" b="1" i="0" cap="all" dirty="0">
                <a:solidFill>
                  <a:schemeClr val="accent3">
                    <a:lumMod val="75000"/>
                  </a:schemeClr>
                </a:solidFill>
                <a:effectLst/>
                <a:latin typeface="Manrope"/>
              </a:rPr>
              <a:t>Expand Low Fat Product Lines</a:t>
            </a:r>
            <a:endParaRPr lang="en-US" sz="2000" b="1" dirty="0">
              <a:solidFill>
                <a:schemeClr val="tx1">
                  <a:lumMod val="95000"/>
                  <a:lumOff val="5000"/>
                </a:schemeClr>
              </a:solidFill>
            </a:endParaRPr>
          </a:p>
          <a:p>
            <a:pPr algn="l"/>
            <a:r>
              <a:rPr lang="en-US" b="0" i="0" dirty="0">
                <a:effectLst/>
                <a:latin typeface="Manrope"/>
              </a:rPr>
              <a:t>Focus on promoting low fat options based on consumer preference. Recent trends indicate a growing demand for healthier alternatives, making this a critical area for growth.</a:t>
            </a:r>
          </a:p>
        </p:txBody>
      </p:sp>
      <p:sp>
        <p:nvSpPr>
          <p:cNvPr id="8" name="TextBox 7">
            <a:extLst>
              <a:ext uri="{FF2B5EF4-FFF2-40B4-BE49-F238E27FC236}">
                <a16:creationId xmlns:a16="http://schemas.microsoft.com/office/drawing/2014/main" id="{A5ECDD22-95AE-3E73-B7EA-D02A2A2E1992}"/>
              </a:ext>
            </a:extLst>
          </p:cNvPr>
          <p:cNvSpPr txBox="1"/>
          <p:nvPr/>
        </p:nvSpPr>
        <p:spPr>
          <a:xfrm rot="10800000" flipV="1">
            <a:off x="149135" y="3892372"/>
            <a:ext cx="3265390" cy="2369880"/>
          </a:xfrm>
          <a:prstGeom prst="rect">
            <a:avLst/>
          </a:prstGeom>
          <a:noFill/>
        </p:spPr>
        <p:txBody>
          <a:bodyPr wrap="square" rtlCol="0">
            <a:spAutoFit/>
          </a:bodyPr>
          <a:lstStyle/>
          <a:p>
            <a:r>
              <a:rPr lang="en-IN" sz="2000" b="1" i="0" cap="all" dirty="0">
                <a:solidFill>
                  <a:schemeClr val="accent3">
                    <a:lumMod val="75000"/>
                  </a:schemeClr>
                </a:solidFill>
                <a:effectLst/>
                <a:latin typeface="Manrope"/>
              </a:rPr>
              <a:t>Leverage Medium-Sized Outlets</a:t>
            </a:r>
          </a:p>
          <a:p>
            <a:r>
              <a:rPr lang="en-US" b="0" i="0" dirty="0">
                <a:effectLst/>
                <a:latin typeface="Manrope"/>
              </a:rPr>
              <a:t>Enhance strategies for medium-sized outlets while improving large outlet performance. Medium-sized outlets often cater to localized markets and can be pivotal in driving sales.</a:t>
            </a:r>
          </a:p>
        </p:txBody>
      </p:sp>
      <p:sp>
        <p:nvSpPr>
          <p:cNvPr id="9" name="TextBox 8">
            <a:extLst>
              <a:ext uri="{FF2B5EF4-FFF2-40B4-BE49-F238E27FC236}">
                <a16:creationId xmlns:a16="http://schemas.microsoft.com/office/drawing/2014/main" id="{0F19BF77-A730-2967-5099-39B3C297175D}"/>
              </a:ext>
            </a:extLst>
          </p:cNvPr>
          <p:cNvSpPr txBox="1"/>
          <p:nvPr/>
        </p:nvSpPr>
        <p:spPr>
          <a:xfrm rot="10800000" flipV="1">
            <a:off x="3913475" y="1179595"/>
            <a:ext cx="3265390" cy="2646878"/>
          </a:xfrm>
          <a:prstGeom prst="rect">
            <a:avLst/>
          </a:prstGeom>
          <a:noFill/>
        </p:spPr>
        <p:txBody>
          <a:bodyPr wrap="square" rtlCol="0">
            <a:spAutoFit/>
          </a:bodyPr>
          <a:lstStyle/>
          <a:p>
            <a:r>
              <a:rPr lang="en-IN" sz="2000" b="1" i="0" cap="all" dirty="0">
                <a:solidFill>
                  <a:schemeClr val="accent3">
                    <a:lumMod val="75000"/>
                  </a:schemeClr>
                </a:solidFill>
                <a:effectLst/>
                <a:latin typeface="Manrope"/>
              </a:rPr>
              <a:t>Boost Seafood Marketing</a:t>
            </a:r>
          </a:p>
          <a:p>
            <a:pPr algn="l"/>
            <a:r>
              <a:rPr lang="en-US" b="0" i="0" dirty="0">
                <a:effectLst/>
                <a:latin typeface="Manrope"/>
              </a:rPr>
              <a:t>Develop strategies to enhance seafood sales through targeted campaigns. Emphasizing the nutritional benefits and sustainability of seafood can attract health-conscious consumers.</a:t>
            </a:r>
          </a:p>
        </p:txBody>
      </p:sp>
      <p:sp>
        <p:nvSpPr>
          <p:cNvPr id="10" name="TextBox 9">
            <a:extLst>
              <a:ext uri="{FF2B5EF4-FFF2-40B4-BE49-F238E27FC236}">
                <a16:creationId xmlns:a16="http://schemas.microsoft.com/office/drawing/2014/main" id="{7384D83A-7C9D-F786-EF42-BD187953B09A}"/>
              </a:ext>
            </a:extLst>
          </p:cNvPr>
          <p:cNvSpPr txBox="1"/>
          <p:nvPr/>
        </p:nvSpPr>
        <p:spPr>
          <a:xfrm rot="10800000" flipV="1">
            <a:off x="7677815" y="1427281"/>
            <a:ext cx="3265390" cy="2062103"/>
          </a:xfrm>
          <a:prstGeom prst="rect">
            <a:avLst/>
          </a:prstGeom>
          <a:noFill/>
        </p:spPr>
        <p:txBody>
          <a:bodyPr wrap="square" rtlCol="0">
            <a:spAutoFit/>
          </a:bodyPr>
          <a:lstStyle/>
          <a:p>
            <a:r>
              <a:rPr lang="en-IN" sz="2000" b="1" i="0" cap="all" dirty="0">
                <a:solidFill>
                  <a:schemeClr val="accent3">
                    <a:lumMod val="75000"/>
                  </a:schemeClr>
                </a:solidFill>
                <a:effectLst/>
                <a:latin typeface="Manrope"/>
              </a:rPr>
              <a:t>Analyze Post-2018 Decline</a:t>
            </a:r>
          </a:p>
          <a:p>
            <a:pPr algn="l"/>
            <a:r>
              <a:rPr lang="en-US" b="0" i="0" dirty="0">
                <a:effectLst/>
                <a:latin typeface="Manrope"/>
              </a:rPr>
              <a:t>Investigate market conditions contributing to the decline in sales since 2018. A thorough analysis will help identify areas for improvement and inform future strategies.</a:t>
            </a:r>
          </a:p>
        </p:txBody>
      </p:sp>
      <p:sp>
        <p:nvSpPr>
          <p:cNvPr id="13" name="TextBox 12">
            <a:extLst>
              <a:ext uri="{FF2B5EF4-FFF2-40B4-BE49-F238E27FC236}">
                <a16:creationId xmlns:a16="http://schemas.microsoft.com/office/drawing/2014/main" id="{029628FB-1BAC-C099-5E59-8DB91BEA8F8F}"/>
              </a:ext>
            </a:extLst>
          </p:cNvPr>
          <p:cNvSpPr txBox="1"/>
          <p:nvPr/>
        </p:nvSpPr>
        <p:spPr>
          <a:xfrm rot="10800000" flipV="1">
            <a:off x="3913474" y="3923565"/>
            <a:ext cx="3777405" cy="2092881"/>
          </a:xfrm>
          <a:prstGeom prst="rect">
            <a:avLst/>
          </a:prstGeom>
          <a:noFill/>
        </p:spPr>
        <p:txBody>
          <a:bodyPr wrap="square" rtlCol="0">
            <a:spAutoFit/>
          </a:bodyPr>
          <a:lstStyle/>
          <a:p>
            <a:r>
              <a:rPr lang="en-US" sz="2000" b="1" i="0" cap="all" dirty="0">
                <a:solidFill>
                  <a:schemeClr val="accent3">
                    <a:lumMod val="75000"/>
                  </a:schemeClr>
                </a:solidFill>
                <a:effectLst/>
                <a:latin typeface="Manrope"/>
              </a:rPr>
              <a:t>Target Marketing to Tier 3 Cities</a:t>
            </a:r>
            <a:endParaRPr lang="en-IN" sz="2000" b="1" i="0" cap="all" dirty="0">
              <a:solidFill>
                <a:schemeClr val="accent3">
                  <a:lumMod val="75000"/>
                </a:schemeClr>
              </a:solidFill>
              <a:effectLst/>
              <a:latin typeface="Manrope"/>
            </a:endParaRPr>
          </a:p>
          <a:p>
            <a:r>
              <a:rPr lang="en-US" b="0" i="0" dirty="0">
                <a:effectLst/>
                <a:latin typeface="Manrope"/>
              </a:rPr>
              <a:t>Develop tailored marketing strategies to capitalize on strong sales in these areas. Understanding the unique preferences and purchasing habits of Tier 3 city consumers is essential.</a:t>
            </a:r>
          </a:p>
        </p:txBody>
      </p:sp>
      <p:sp>
        <p:nvSpPr>
          <p:cNvPr id="14" name="TextBox 13">
            <a:extLst>
              <a:ext uri="{FF2B5EF4-FFF2-40B4-BE49-F238E27FC236}">
                <a16:creationId xmlns:a16="http://schemas.microsoft.com/office/drawing/2014/main" id="{AD4B369E-E76F-C88D-253E-B32266F961B5}"/>
              </a:ext>
            </a:extLst>
          </p:cNvPr>
          <p:cNvSpPr txBox="1"/>
          <p:nvPr/>
        </p:nvSpPr>
        <p:spPr>
          <a:xfrm rot="10800000" flipV="1">
            <a:off x="7677815" y="3923687"/>
            <a:ext cx="3777405" cy="2092881"/>
          </a:xfrm>
          <a:prstGeom prst="rect">
            <a:avLst/>
          </a:prstGeom>
          <a:noFill/>
        </p:spPr>
        <p:txBody>
          <a:bodyPr wrap="square" rtlCol="0">
            <a:spAutoFit/>
          </a:bodyPr>
          <a:lstStyle/>
          <a:p>
            <a:r>
              <a:rPr lang="en-IN" sz="2000" b="1" i="0" cap="all" dirty="0">
                <a:solidFill>
                  <a:schemeClr val="accent3">
                    <a:lumMod val="75000"/>
                  </a:schemeClr>
                </a:solidFill>
                <a:effectLst/>
                <a:latin typeface="Manrope"/>
              </a:rPr>
              <a:t>Expand Supermarket Offerings</a:t>
            </a:r>
          </a:p>
          <a:p>
            <a:pPr algn="l"/>
            <a:r>
              <a:rPr lang="en-US" b="0" i="0" dirty="0">
                <a:effectLst/>
                <a:latin typeface="Manrope"/>
              </a:rPr>
              <a:t>Explore opportunities to replicate the success of Supermarket Type 1 across other outlet types. Identifying successful product lines and strategies can enhance overall sales.</a:t>
            </a:r>
          </a:p>
        </p:txBody>
      </p:sp>
    </p:spTree>
    <p:extLst>
      <p:ext uri="{BB962C8B-B14F-4D97-AF65-F5344CB8AC3E}">
        <p14:creationId xmlns:p14="http://schemas.microsoft.com/office/powerpoint/2010/main" val="132134432"/>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0" id="{707DF2F6-B7C4-4516-8376-5DC5FD908109}" vid="{0AB4C37F-EF9B-49F3-A31D-59C53080E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0612C0-7A0D-4816-8D4F-44899948363B}">
  <ds:schemaRefs>
    <ds:schemaRef ds:uri="http://schemas.microsoft.com/sharepoint/v3/contenttype/forms"/>
  </ds:schemaRefs>
</ds:datastoreItem>
</file>

<file path=customXml/itemProps2.xml><?xml version="1.0" encoding="utf-8"?>
<ds:datastoreItem xmlns:ds="http://schemas.openxmlformats.org/officeDocument/2006/customXml" ds:itemID="{A894E911-F6B6-48CD-8738-CF1ACCB2FA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6E12E80-39A1-42E4-9CA9-99C9A2EE0C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1157</Words>
  <Application>Microsoft Office PowerPoint</Application>
  <PresentationFormat>Widescreen</PresentationFormat>
  <Paragraphs>158</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Condensed</vt:lpstr>
      <vt:lpstr>Calibri</vt:lpstr>
      <vt:lpstr>Century Gothic</vt:lpstr>
      <vt:lpstr>DM Sans Medium</vt:lpstr>
      <vt:lpstr>Karla</vt:lpstr>
      <vt:lpstr>Manrope</vt:lpstr>
      <vt:lpstr>Univers Condensed Light</vt:lpstr>
      <vt:lpstr>Office Theme</vt:lpstr>
      <vt:lpstr>BLINKIT SALES DATA ANALYISIS</vt:lpstr>
      <vt:lpstr>PowerPoint Presentation</vt:lpstr>
      <vt:lpstr>Introduction to Blinkit Grocery Data Analysis </vt:lpstr>
      <vt:lpstr>PowerPoint Presentation</vt:lpstr>
      <vt:lpstr>Business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2022-08-22T03:54:29Z</dcterms:created>
  <dcterms:modified xsi:type="dcterms:W3CDTF">2025-01-06T17:30:32Z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