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88825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49ab380267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49ab3802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g49ab38026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49ab380267_0_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49ab3802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g49ab380267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49ab380267_1_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49ab38026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g49ab380267_1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49ab380267_1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49ab38026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g49ab380267_1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7" name="Google Shape;17;p2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2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2"/>
          <p:cNvSpPr txBox="1"/>
          <p:nvPr>
            <p:ph idx="1" type="subTitle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225" name="Google Shape;1225;p11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11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11"/>
          <p:cNvSpPr txBox="1"/>
          <p:nvPr>
            <p:ph idx="1" type="body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01" name="Google Shape;1301;p1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2" name="Google Shape;1302;p1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3" name="Google Shape;1303;p1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2"/>
          <p:cNvSpPr txBox="1"/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306" name="Google Shape;1306;p12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12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12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12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12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12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12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12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12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12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12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12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12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12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12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12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12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12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12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12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12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12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12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12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12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12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12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12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12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12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12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12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12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12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12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12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12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12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12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12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12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12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12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12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12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12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12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12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12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12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12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12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12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12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12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12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12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12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12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12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12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12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12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12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12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12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12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12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12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12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12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12"/>
          <p:cNvSpPr txBox="1"/>
          <p:nvPr>
            <p:ph idx="1" type="body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82" name="Google Shape;1382;p12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12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12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44" name="Google Shape;144;p3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5" name="Google Shape;145;p3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3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220" name="Google Shape;220;p3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225" name="Google Shape;225;p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Google Shape;226;p4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0" name="Google Shape;300;p4"/>
          <p:cNvSpPr txBox="1"/>
          <p:nvPr>
            <p:ph idx="1" type="body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01" name="Google Shape;301;p4"/>
          <p:cNvSpPr txBox="1"/>
          <p:nvPr>
            <p:ph idx="2" type="body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02" name="Google Shape;302;p4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4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b="0"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307" name="Google Shape;307;p5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308" name="Google Shape;308;p5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31" name="Google Shape;431;p5"/>
          <p:cNvSpPr txBox="1"/>
          <p:nvPr>
            <p:ph idx="1" type="body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2" name="Google Shape;432;p5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5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5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437" name="Google Shape;437;p6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438" name="Google Shape;438;p6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12" name="Google Shape;512;p6"/>
          <p:cNvSpPr txBox="1"/>
          <p:nvPr>
            <p:ph idx="1" type="body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3" name="Google Shape;513;p6"/>
          <p:cNvSpPr txBox="1"/>
          <p:nvPr>
            <p:ph idx="2" type="body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514" name="Google Shape;514;p6"/>
          <p:cNvSpPr txBox="1"/>
          <p:nvPr>
            <p:ph idx="3" type="body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5" name="Google Shape;515;p6"/>
          <p:cNvSpPr txBox="1"/>
          <p:nvPr>
            <p:ph idx="4" type="body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516" name="Google Shape;516;p6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6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6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521" name="Google Shape;521;p7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522" name="Google Shape;522;p7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96" name="Google Shape;596;p7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7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7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8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8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9"/>
          <p:cNvSpPr txBox="1"/>
          <p:nvPr>
            <p:ph idx="1" type="body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6" name="Google Shape;606;p9"/>
          <p:cNvSpPr txBox="1"/>
          <p:nvPr>
            <p:ph idx="2" type="body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grpSp>
        <p:nvGrpSpPr>
          <p:cNvPr descr="Box graphic" id="607" name="Google Shape;607;p9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08" name="Google Shape;608;p9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609" name="Google Shape;609;p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610" name="Google Shape;610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Google Shape;615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Google Shape;616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Google Shape;653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Google Shape;654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Google Shape;669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Google Shape;670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Google Shape;677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Google Shape;678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Google Shape;681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Google Shape;682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84" name="Google Shape;684;p9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685" name="Google Shape;685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Google Shape;690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Google Shape;691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Google Shape;692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Google Shape;728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Google Shape;729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Google Shape;730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Google Shape;744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Google Shape;745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Google Shape;746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Google Shape;747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Google Shape;748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Google Shape;749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Google Shape;750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Google Shape;751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2" name="Google Shape;752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3" name="Google Shape;753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4" name="Google Shape;754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Google Shape;755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6" name="Google Shape;756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7" name="Google Shape;757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8" name="Google Shape;758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59" name="Google Shape;759;p9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760" name="Google Shape;760;p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61" name="Google Shape;761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Google Shape;762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Google Shape;763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Google Shape;764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Google Shape;765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Google Shape;766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Google Shape;767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Google Shape;768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Google Shape;769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Google Shape;770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Google Shape;771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Google Shape;772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Google Shape;773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Google Shape;774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Google Shape;775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Google Shape;776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Google Shape;777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Google Shape;778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Google Shape;779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Google Shape;780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Google Shape;781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Google Shape;782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Google Shape;783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Google Shape;784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Google Shape;785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Google Shape;786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Google Shape;787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Google Shape;788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Google Shape;789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Google Shape;790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Google Shape;791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Google Shape;792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Google Shape;793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Google Shape;794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Google Shape;795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Google Shape;796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Google Shape;797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Google Shape;798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Google Shape;799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Google Shape;800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Google Shape;801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Google Shape;802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Google Shape;803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Google Shape;804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Google Shape;805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Google Shape;806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Google Shape;807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Google Shape;808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Google Shape;809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Google Shape;810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Google Shape;811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Google Shape;812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Google Shape;813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Google Shape;814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Google Shape;815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Google Shape;816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Google Shape;817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Google Shape;818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Google Shape;819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Google Shape;820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Google Shape;821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Google Shape;822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Google Shape;823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Google Shape;825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Google Shape;826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Google Shape;827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8" name="Google Shape;828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9" name="Google Shape;829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Google Shape;832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Google Shape;833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35" name="Google Shape;835;p9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36" name="Google Shape;836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Google Shape;883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Google Shape;885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Google Shape;886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Google Shape;887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Google Shape;888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Google Shape;889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Google Shape;890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Google Shape;891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Google Shape;892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Google Shape;893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Google Shape;894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Google Shape;895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Google Shape;896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Google Shape;897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Google Shape;898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Google Shape;899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Google Shape;900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Google Shape;901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Google Shape;902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3" name="Google Shape;903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4" name="Google Shape;904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5" name="Google Shape;905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6" name="Google Shape;906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7" name="Google Shape;907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8" name="Google Shape;908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9" name="Google Shape;909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0" name="Google Shape;910;p9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9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9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915" name="Google Shape;915;p10"/>
          <p:cNvSpPr/>
          <p:nvPr>
            <p:ph idx="2" type="pic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9144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grpSp>
        <p:nvGrpSpPr>
          <p:cNvPr descr="Box graphic" id="916" name="Google Shape;916;p10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7" name="Google Shape;917;p1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8" name="Google Shape;918;p1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9" name="Google Shape;919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Google Shape;991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Google Shape;992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3" name="Google Shape;993;p10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4" name="Google Shape;994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Google Shape;1066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Google Shape;1067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8" name="Google Shape;1068;p10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9" name="Google Shape;1069;p1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70" name="Google Shape;1070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Google Shape;1142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Google Shape;1143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4" name="Google Shape;1144;p10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5" name="Google Shape;1145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7" name="Google Shape;1217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8" name="Google Shape;1218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9" name="Google Shape;1219;p10"/>
          <p:cNvSpPr txBox="1"/>
          <p:nvPr>
            <p:ph idx="1" type="body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0" name="Google Shape;1220;p10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10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10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i="0" sz="3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"/>
          <p:cNvSpPr txBox="1"/>
          <p:nvPr>
            <p:ph type="ctrTitle"/>
          </p:nvPr>
        </p:nvSpPr>
        <p:spPr>
          <a:xfrm>
            <a:off x="1522412" y="1905000"/>
            <a:ext cx="10058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nsolas"/>
              <a:buNone/>
            </a:pPr>
            <a:r>
              <a:rPr lang="en-US" sz="4800"/>
              <a:t>Sports Analytics – Cricket </a:t>
            </a:r>
            <a:br>
              <a:rPr lang="en-US"/>
            </a:br>
            <a:r>
              <a:rPr lang="en-US" sz="2800"/>
              <a:t>Indian Premier League (IPL)</a:t>
            </a:r>
            <a:endParaRPr/>
          </a:p>
        </p:txBody>
      </p:sp>
      <p:sp>
        <p:nvSpPr>
          <p:cNvPr id="1390" name="Google Shape;1390;p13"/>
          <p:cNvSpPr txBox="1"/>
          <p:nvPr>
            <p:ph idx="1" type="subTitle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CS5100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Alessandro Eppacher &amp; Kshitij Aggarwal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22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Further Steps</a:t>
            </a:r>
            <a:endParaRPr/>
          </a:p>
        </p:txBody>
      </p:sp>
      <p:sp>
        <p:nvSpPr>
          <p:cNvPr id="1479" name="Google Shape;1479;p22"/>
          <p:cNvSpPr txBox="1"/>
          <p:nvPr>
            <p:ph idx="2" type="body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Moving forward we will be applying Ensemble methods to see if we can improve our accuracy.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Additionally, we will explore Support vector clustering</a:t>
            </a:r>
            <a:endParaRPr/>
          </a:p>
        </p:txBody>
      </p:sp>
      <p:grpSp>
        <p:nvGrpSpPr>
          <p:cNvPr id="1480" name="Google Shape;1480;p22"/>
          <p:cNvGrpSpPr/>
          <p:nvPr/>
        </p:nvGrpSpPr>
        <p:grpSpPr>
          <a:xfrm>
            <a:off x="1522413" y="2895605"/>
            <a:ext cx="4419600" cy="2218258"/>
            <a:chOff x="0" y="990605"/>
            <a:chExt cx="4419600" cy="2218258"/>
          </a:xfrm>
        </p:grpSpPr>
        <p:sp>
          <p:nvSpPr>
            <p:cNvPr id="1481" name="Google Shape;1481;p22"/>
            <p:cNvSpPr/>
            <p:nvPr/>
          </p:nvSpPr>
          <p:spPr>
            <a:xfrm rot="5400000">
              <a:off x="2434799" y="2060995"/>
              <a:ext cx="1227666" cy="106807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25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2"/>
            <p:cNvSpPr txBox="1"/>
            <p:nvPr/>
          </p:nvSpPr>
          <p:spPr>
            <a:xfrm>
              <a:off x="2681038" y="2172508"/>
              <a:ext cx="735188" cy="845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SVC</a:t>
              </a:r>
              <a:endPara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3" name="Google Shape;1483;p22"/>
            <p:cNvSpPr/>
            <p:nvPr/>
          </p:nvSpPr>
          <p:spPr>
            <a:xfrm>
              <a:off x="3049524" y="1244278"/>
              <a:ext cx="1370076" cy="736600"/>
            </a:xfrm>
            <a:prstGeom prst="rect">
              <a:avLst/>
            </a:prstGeom>
            <a:noFill/>
            <a:ln cap="flat" cmpd="sng" w="9525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2"/>
            <p:cNvSpPr/>
            <p:nvPr/>
          </p:nvSpPr>
          <p:spPr>
            <a:xfrm rot="5400000">
              <a:off x="715729" y="1078543"/>
              <a:ext cx="1227666" cy="106807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2"/>
            <p:cNvSpPr txBox="1"/>
            <p:nvPr/>
          </p:nvSpPr>
          <p:spPr>
            <a:xfrm>
              <a:off x="961968" y="1190056"/>
              <a:ext cx="735188" cy="845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6" name="Google Shape;1486;p22"/>
            <p:cNvSpPr/>
            <p:nvPr/>
          </p:nvSpPr>
          <p:spPr>
            <a:xfrm rot="5400000">
              <a:off x="682204" y="1070403"/>
              <a:ext cx="1227666" cy="106807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76D3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2"/>
            <p:cNvSpPr txBox="1"/>
            <p:nvPr/>
          </p:nvSpPr>
          <p:spPr>
            <a:xfrm>
              <a:off x="928443" y="1181916"/>
              <a:ext cx="735188" cy="845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Ensemble methods</a:t>
              </a:r>
              <a:endPara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8" name="Google Shape;1488;p22"/>
            <p:cNvSpPr/>
            <p:nvPr/>
          </p:nvSpPr>
          <p:spPr>
            <a:xfrm>
              <a:off x="0" y="2286321"/>
              <a:ext cx="1325880" cy="736600"/>
            </a:xfrm>
            <a:prstGeom prst="rect">
              <a:avLst/>
            </a:prstGeom>
            <a:noFill/>
            <a:ln cap="flat" cmpd="sng" w="9525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2"/>
            <p:cNvSpPr/>
            <p:nvPr/>
          </p:nvSpPr>
          <p:spPr>
            <a:xfrm rot="5400000">
              <a:off x="2434800" y="2060995"/>
              <a:ext cx="1227666" cy="106807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2"/>
            <p:cNvSpPr txBox="1"/>
            <p:nvPr/>
          </p:nvSpPr>
          <p:spPr>
            <a:xfrm>
              <a:off x="2681039" y="2172508"/>
              <a:ext cx="735188" cy="845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23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496" name="Google Shape;1496;p23"/>
          <p:cNvSpPr txBox="1"/>
          <p:nvPr>
            <p:ph idx="1" type="body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79"/>
              <a:buNone/>
            </a:pPr>
            <a:r>
              <a:rPr lang="en-US" sz="1679"/>
              <a:t>**Suggestions are most welcome!</a:t>
            </a:r>
            <a:endParaRPr sz="1679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4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Indian Premier League</a:t>
            </a:r>
            <a:endParaRPr/>
          </a:p>
        </p:txBody>
      </p:sp>
      <p:sp>
        <p:nvSpPr>
          <p:cNvPr id="1397" name="Google Shape;1397;p14"/>
          <p:cNvSpPr txBox="1"/>
          <p:nvPr>
            <p:ph idx="1" type="body"/>
          </p:nvPr>
        </p:nvSpPr>
        <p:spPr>
          <a:xfrm>
            <a:off x="973400" y="1905000"/>
            <a:ext cx="5121000" cy="444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Annual cricket tournament with ‘random’ distribution of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145 players with max team size of 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8 teams play in round robin stage, one away and one home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Top 4 teams qualify for double elimination playoffs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prize pool of ~6 million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Team salary cap of ~12 million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Pick the best team</a:t>
            </a:r>
            <a:endParaRPr/>
          </a:p>
        </p:txBody>
      </p:sp>
      <p:pic>
        <p:nvPicPr>
          <p:cNvPr descr="Image result for indian premier league" id="1398" name="Google Shape;13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075" y="2734600"/>
            <a:ext cx="4222850" cy="21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5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404" name="Google Shape;1404;p15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Using Machine Learning and game statistics we intend to predict Win or Loss for a cricket IPL match.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Using dataset from kaggle, available in detail for each game across 10 seasons.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We will be using the last season as the test set to actually know how well our model performs.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6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Analysis - initial thoughts</a:t>
            </a:r>
            <a:endParaRPr/>
          </a:p>
        </p:txBody>
      </p:sp>
      <p:pic>
        <p:nvPicPr>
          <p:cNvPr id="1411" name="Google Shape;14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50" y="1657525"/>
            <a:ext cx="44577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2" name="Google Shape;14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2800" y="1657513"/>
            <a:ext cx="41148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p16"/>
          <p:cNvSpPr txBox="1"/>
          <p:nvPr>
            <p:ph idx="1" type="body"/>
          </p:nvPr>
        </p:nvSpPr>
        <p:spPr>
          <a:xfrm>
            <a:off x="1522425" y="5081875"/>
            <a:ext cx="9144000" cy="146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home field advantage and coin toss advantage surprisingly low impact &lt;5%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little to no correlation for things like umpires and game/score outcome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7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Exploratory Analysis</a:t>
            </a:r>
            <a:endParaRPr/>
          </a:p>
        </p:txBody>
      </p:sp>
      <p:sp>
        <p:nvSpPr>
          <p:cNvPr id="1420" name="Google Shape;1420;p17"/>
          <p:cNvSpPr txBox="1"/>
          <p:nvPr>
            <p:ph idx="1" type="body"/>
          </p:nvPr>
        </p:nvSpPr>
        <p:spPr>
          <a:xfrm>
            <a:off x="1484500" y="4321775"/>
            <a:ext cx="9144000" cy="23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obviously high score rates </a:t>
            </a:r>
            <a:r>
              <a:rPr lang="en-US"/>
              <a:t>correlated</a:t>
            </a:r>
            <a:r>
              <a:rPr lang="en-US"/>
              <a:t> to win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good offense is </a:t>
            </a:r>
            <a:r>
              <a:rPr lang="en-US"/>
              <a:t>correlated</a:t>
            </a:r>
            <a:r>
              <a:rPr lang="en-US"/>
              <a:t> with a good defense. Runs </a:t>
            </a:r>
            <a:r>
              <a:rPr lang="en-US"/>
              <a:t>conceded negatively correlated to batting economy (-.57 not pictured)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match outcomes are more likely closer (run differential of 25 or less)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most landslide games are the result of team with different bowling economies</a:t>
            </a:r>
            <a:endParaRPr/>
          </a:p>
        </p:txBody>
      </p:sp>
      <p:pic>
        <p:nvPicPr>
          <p:cNvPr id="1421" name="Google Shape;14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75" y="1676400"/>
            <a:ext cx="649530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Google Shape;14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5075" y="1676400"/>
            <a:ext cx="43540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8"/>
          <p:cNvSpPr txBox="1"/>
          <p:nvPr>
            <p:ph type="title"/>
          </p:nvPr>
        </p:nvSpPr>
        <p:spPr>
          <a:xfrm>
            <a:off x="1535064" y="2177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Exploratory Analysis</a:t>
            </a:r>
            <a:endParaRPr/>
          </a:p>
        </p:txBody>
      </p:sp>
      <p:sp>
        <p:nvSpPr>
          <p:cNvPr id="1429" name="Google Shape;1429;p18"/>
          <p:cNvSpPr txBox="1"/>
          <p:nvPr>
            <p:ph idx="1" type="body"/>
          </p:nvPr>
        </p:nvSpPr>
        <p:spPr>
          <a:xfrm>
            <a:off x="1490825" y="5291575"/>
            <a:ext cx="9144000" cy="12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Generally the more matches a team has played the higher their win rate with Rising Pune Supergiant being main exception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Teams will often find success with different players</a:t>
            </a:r>
            <a:endParaRPr/>
          </a:p>
        </p:txBody>
      </p:sp>
      <p:pic>
        <p:nvPicPr>
          <p:cNvPr id="1430" name="Google Shape;14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300" y="1454675"/>
            <a:ext cx="3999925" cy="401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p18"/>
          <p:cNvSpPr txBox="1"/>
          <p:nvPr>
            <p:ph idx="1" type="body"/>
          </p:nvPr>
        </p:nvSpPr>
        <p:spPr>
          <a:xfrm>
            <a:off x="6634050" y="5108950"/>
            <a:ext cx="9144000" cy="12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600"/>
              <a:t>images from https://www.kaggle.com/vamsikrishna/exploratory-data-analysis-of-ipl-data/notebook</a:t>
            </a:r>
            <a:endParaRPr sz="600"/>
          </a:p>
        </p:txBody>
      </p:sp>
      <p:pic>
        <p:nvPicPr>
          <p:cNvPr id="1432" name="Google Shape;14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125" y="1461877"/>
            <a:ext cx="3999925" cy="400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9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1438" name="Google Shape;1438;p19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We had the following data points (35):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/>
              <a:t>Season, city, date, team1, team2, toss_winner, toss_decision, result, winner win_by_runs, win_by_wickets, player_of_match, venue, umpire1, umpire2 and umpire3.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/>
              <a:t>Inning, batting_team, bowling_team, over, ball, batsman, non_striker, bowler, is_super_over, wide_runs, bye_runs, legbye_runs, noball_runs, penalty_runs, batsman_runs, extra_runs total_runs, player_dismissed, dismissal_kind.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We then transformed and aggregated to 17 features and 1 dependent variable ‘Winner’</a:t>
            </a:r>
            <a:endParaRPr/>
          </a:p>
          <a:p>
            <a:pPr indent="-236220" lvl="1" marL="54864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Team1_Batting_Run_Rate, Team1_Batting_Average, Team1_Batting_Wicket_Rate, Team1_Batting_Index, Team2_Batting_Run_Rate, Team2_Batting_Average, Team2_Batting_Wicket_Rate, Team2_Batting_Index, Team1_Bowling_Economy_Rate, Team1_Bowling_Average, Team1_Bowling_Strike_Rate, Team1_Bowling_Index, Team2_Bowling_Economy_Rate, Team2_Bowling_Average	Team2_Bowling_Strike_Rate, Team2_Bowling_Index</a:t>
            </a:r>
            <a:endParaRPr sz="1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20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Game Overview</a:t>
            </a:r>
            <a:endParaRPr/>
          </a:p>
        </p:txBody>
      </p:sp>
      <p:pic>
        <p:nvPicPr>
          <p:cNvPr id="1444" name="Google Shape;14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251" y="1676400"/>
            <a:ext cx="5287961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20"/>
          <p:cNvSpPr txBox="1"/>
          <p:nvPr/>
        </p:nvSpPr>
        <p:spPr>
          <a:xfrm>
            <a:off x="1462088" y="6527593"/>
            <a:ext cx="4648200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*Now Delhi Capitals</a:t>
            </a:r>
            <a:endParaRPr sz="10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446" name="Google Shape;14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2612" y="1676400"/>
            <a:ext cx="442912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Algorithms Used (with/without PCA*)</a:t>
            </a:r>
            <a:endParaRPr/>
          </a:p>
        </p:txBody>
      </p:sp>
      <p:sp>
        <p:nvSpPr>
          <p:cNvPr id="1452" name="Google Shape;1452;p21"/>
          <p:cNvSpPr txBox="1"/>
          <p:nvPr>
            <p:ph idx="2" type="body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/>
              <a:t>Our results varied a lot across all these algorithms.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/>
              <a:t>We used PCA* for dimensionality reduction and managed two reduce the features to 15.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/>
              <a:t>Data split 75% - 25% (Seasons 2008 – 2016)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/>
              <a:t>Validation Set (Season 2017)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/>
              <a:t>Highest accuracy achieved is with 57.7%.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572"/>
              <a:buNone/>
            </a:pPr>
            <a:r>
              <a:rPr lang="en-US" sz="1572"/>
              <a:t>*Principal Component Analysis</a:t>
            </a:r>
            <a:endParaRPr sz="1572"/>
          </a:p>
        </p:txBody>
      </p:sp>
      <p:grpSp>
        <p:nvGrpSpPr>
          <p:cNvPr id="1453" name="Google Shape;1453;p21"/>
          <p:cNvGrpSpPr/>
          <p:nvPr/>
        </p:nvGrpSpPr>
        <p:grpSpPr>
          <a:xfrm>
            <a:off x="1552416" y="1906270"/>
            <a:ext cx="4329112" cy="4024151"/>
            <a:chOff x="30003" y="1270"/>
            <a:chExt cx="4329112" cy="4024151"/>
          </a:xfrm>
        </p:grpSpPr>
        <p:sp>
          <p:nvSpPr>
            <p:cNvPr id="1454" name="Google Shape;1454;p21"/>
            <p:cNvSpPr/>
            <p:nvPr/>
          </p:nvSpPr>
          <p:spPr>
            <a:xfrm rot="5400000">
              <a:off x="1716340" y="163889"/>
              <a:ext cx="1202531" cy="1046202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25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1"/>
            <p:cNvSpPr txBox="1"/>
            <p:nvPr/>
          </p:nvSpPr>
          <p:spPr>
            <a:xfrm>
              <a:off x="1957537" y="273119"/>
              <a:ext cx="720136" cy="827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Random Forest</a:t>
              </a:r>
              <a:endPara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3017091" y="241777"/>
              <a:ext cx="1342024" cy="721518"/>
            </a:xfrm>
            <a:prstGeom prst="rect">
              <a:avLst/>
            </a:prstGeom>
            <a:noFill/>
            <a:ln cap="flat" cmpd="sng" w="9525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 rot="5400000">
              <a:off x="731079" y="602395"/>
              <a:ext cx="1202531" cy="282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1"/>
            <p:cNvSpPr txBox="1"/>
            <p:nvPr/>
          </p:nvSpPr>
          <p:spPr>
            <a:xfrm>
              <a:off x="1332227" y="101505"/>
              <a:ext cx="234" cy="1002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9" name="Google Shape;1459;p21"/>
            <p:cNvSpPr/>
            <p:nvPr/>
          </p:nvSpPr>
          <p:spPr>
            <a:xfrm rot="5400000">
              <a:off x="1135280" y="1154450"/>
              <a:ext cx="1202531" cy="1046202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FD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1"/>
            <p:cNvSpPr txBox="1"/>
            <p:nvPr/>
          </p:nvSpPr>
          <p:spPr>
            <a:xfrm>
              <a:off x="1376477" y="1263680"/>
              <a:ext cx="720136" cy="827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Decision Tree</a:t>
              </a:r>
              <a:endPara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30003" y="1262486"/>
              <a:ext cx="1298733" cy="721518"/>
            </a:xfrm>
            <a:prstGeom prst="rect">
              <a:avLst/>
            </a:prstGeom>
            <a:noFill/>
            <a:ln cap="flat" cmpd="sng" w="9525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1"/>
            <p:cNvSpPr/>
            <p:nvPr/>
          </p:nvSpPr>
          <p:spPr>
            <a:xfrm rot="5400000">
              <a:off x="2423762" y="1622968"/>
              <a:ext cx="1202531" cy="554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1"/>
            <p:cNvSpPr txBox="1"/>
            <p:nvPr/>
          </p:nvSpPr>
          <p:spPr>
            <a:xfrm>
              <a:off x="3024796" y="1122237"/>
              <a:ext cx="462" cy="100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4" name="Google Shape;1464;p21"/>
            <p:cNvSpPr/>
            <p:nvPr/>
          </p:nvSpPr>
          <p:spPr>
            <a:xfrm rot="5400000">
              <a:off x="2287880" y="1142581"/>
              <a:ext cx="1202531" cy="1046202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73D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1"/>
            <p:cNvSpPr txBox="1"/>
            <p:nvPr/>
          </p:nvSpPr>
          <p:spPr>
            <a:xfrm>
              <a:off x="2529077" y="1251811"/>
              <a:ext cx="720136" cy="827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Logistic Regression</a:t>
              </a:r>
              <a:endPara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6" name="Google Shape;1466;p21"/>
            <p:cNvSpPr/>
            <p:nvPr/>
          </p:nvSpPr>
          <p:spPr>
            <a:xfrm>
              <a:off x="3017091" y="2283194"/>
              <a:ext cx="1342024" cy="721518"/>
            </a:xfrm>
            <a:prstGeom prst="rect">
              <a:avLst/>
            </a:prstGeom>
            <a:noFill/>
            <a:ln cap="flat" cmpd="sng" w="9525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1"/>
            <p:cNvSpPr/>
            <p:nvPr/>
          </p:nvSpPr>
          <p:spPr>
            <a:xfrm rot="5400000">
              <a:off x="731079" y="2643901"/>
              <a:ext cx="1202531" cy="104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1"/>
            <p:cNvSpPr txBox="1"/>
            <p:nvPr/>
          </p:nvSpPr>
          <p:spPr>
            <a:xfrm>
              <a:off x="1332301" y="2142908"/>
              <a:ext cx="86" cy="1002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9" name="Google Shape;1469;p21"/>
            <p:cNvSpPr/>
            <p:nvPr/>
          </p:nvSpPr>
          <p:spPr>
            <a:xfrm rot="5400000">
              <a:off x="1725861" y="2135560"/>
              <a:ext cx="1202531" cy="1046202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7CB4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1"/>
            <p:cNvSpPr txBox="1"/>
            <p:nvPr/>
          </p:nvSpPr>
          <p:spPr>
            <a:xfrm>
              <a:off x="1967058" y="2244790"/>
              <a:ext cx="720136" cy="827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kNN</a:t>
              </a:r>
              <a:endPara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1" name="Google Shape;1471;p21"/>
            <p:cNvSpPr/>
            <p:nvPr/>
          </p:nvSpPr>
          <p:spPr>
            <a:xfrm>
              <a:off x="30003" y="3303903"/>
              <a:ext cx="1298733" cy="721518"/>
            </a:xfrm>
            <a:prstGeom prst="rect">
              <a:avLst/>
            </a:prstGeom>
            <a:noFill/>
            <a:ln cap="flat" cmpd="sng" w="9525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1"/>
            <p:cNvSpPr/>
            <p:nvPr/>
          </p:nvSpPr>
          <p:spPr>
            <a:xfrm rot="5400000">
              <a:off x="3024931" y="3141561"/>
              <a:ext cx="192" cy="1046202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1"/>
            <p:cNvSpPr txBox="1"/>
            <p:nvPr/>
          </p:nvSpPr>
          <p:spPr>
            <a:xfrm>
              <a:off x="2676293" y="3664598"/>
              <a:ext cx="697468" cy="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