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65" r:id="rId6"/>
    <p:sldId id="276" r:id="rId7"/>
    <p:sldId id="277" r:id="rId8"/>
    <p:sldId id="279" r:id="rId9"/>
    <p:sldId id="278"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A71355-69B2-4446-92F3-AE0FFED12920}">
          <p14:sldIdLst>
            <p14:sldId id="256"/>
            <p14:sldId id="265"/>
            <p14:sldId id="276"/>
          </p14:sldIdLst>
        </p14:section>
        <p14:section name="Untitled Section" id="{D5A39192-8A5E-492F-85CE-165AF2512570}">
          <p14:sldIdLst>
            <p14:sldId id="277"/>
            <p14:sldId id="279"/>
            <p14:sldId id="278"/>
            <p14:sldId id="280"/>
            <p14:sldId id="281"/>
            <p14:sldId id="282"/>
            <p14:sldId id="283"/>
            <p14:sldId id="284"/>
            <p14:sldId id="285"/>
            <p14:sldId id="286"/>
            <p14:sldId id="287"/>
            <p14:sldId id="288"/>
            <p14:sldId id="289"/>
            <p14:sldId id="290"/>
            <p14:sldId id="291"/>
            <p14:sldId id="292"/>
            <p14:sldId id="293"/>
            <p14:sldId id="294"/>
            <p14:sldId id="295"/>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5" d="100"/>
          <a:sy n="115" d="100"/>
        </p:scale>
        <p:origin x="372"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D8424D-D695-4063-B09B-FFDAAD4994D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0AC8267-A682-4E7B-8DA8-98473F0307E9}">
      <dgm:prSet phldrT="[Text]"/>
      <dgm:spPr/>
      <dgm:t>
        <a:bodyPr/>
        <a:lstStyle/>
        <a:p>
          <a:r>
            <a:rPr lang="en-US" dirty="0" smtClean="0"/>
            <a:t>Boosting</a:t>
          </a:r>
          <a:endParaRPr lang="en-US" dirty="0"/>
        </a:p>
      </dgm:t>
    </dgm:pt>
    <dgm:pt modelId="{F4331B0C-6393-47F7-B1DE-ACD4FA11E09D}" type="parTrans" cxnId="{2E8905CA-8AA3-4404-8F04-29517F19F07E}">
      <dgm:prSet/>
      <dgm:spPr/>
      <dgm:t>
        <a:bodyPr/>
        <a:lstStyle/>
        <a:p>
          <a:endParaRPr lang="en-US"/>
        </a:p>
      </dgm:t>
    </dgm:pt>
    <dgm:pt modelId="{587864FF-2A1D-4C57-9CCB-AEA437286DD9}" type="sibTrans" cxnId="{2E8905CA-8AA3-4404-8F04-29517F19F07E}">
      <dgm:prSet/>
      <dgm:spPr/>
      <dgm:t>
        <a:bodyPr/>
        <a:lstStyle/>
        <a:p>
          <a:endParaRPr lang="en-US"/>
        </a:p>
      </dgm:t>
    </dgm:pt>
    <dgm:pt modelId="{CB0B1B2E-A1BB-41BF-8142-05E83E102A19}">
      <dgm:prSet phldrT="[Text]"/>
      <dgm:spPr/>
      <dgm:t>
        <a:bodyPr/>
        <a:lstStyle/>
        <a:p>
          <a:r>
            <a:rPr lang="en-US" dirty="0" smtClean="0"/>
            <a:t>Logistic Regression</a:t>
          </a:r>
          <a:endParaRPr lang="en-US" dirty="0"/>
        </a:p>
      </dgm:t>
    </dgm:pt>
    <dgm:pt modelId="{56B02E39-A55C-4132-8C82-410EA0C30A06}" type="parTrans" cxnId="{C2BFD27A-7B9F-4D6B-9FE6-69A1C0E9ADA5}">
      <dgm:prSet/>
      <dgm:spPr/>
      <dgm:t>
        <a:bodyPr/>
        <a:lstStyle/>
        <a:p>
          <a:endParaRPr lang="en-US"/>
        </a:p>
      </dgm:t>
    </dgm:pt>
    <dgm:pt modelId="{E31F7801-EA10-4543-9A87-3ADBAE80CCE9}" type="sibTrans" cxnId="{C2BFD27A-7B9F-4D6B-9FE6-69A1C0E9ADA5}">
      <dgm:prSet/>
      <dgm:spPr/>
      <dgm:t>
        <a:bodyPr/>
        <a:lstStyle/>
        <a:p>
          <a:endParaRPr lang="en-US"/>
        </a:p>
      </dgm:t>
    </dgm:pt>
    <dgm:pt modelId="{E539C916-E6CF-4A1F-BFD8-D3C1B7698D8C}">
      <dgm:prSet phldrT="[Text]"/>
      <dgm:spPr/>
      <dgm:t>
        <a:bodyPr/>
        <a:lstStyle/>
        <a:p>
          <a:r>
            <a:rPr lang="en-US" dirty="0" smtClean="0"/>
            <a:t>Random Forest</a:t>
          </a:r>
          <a:endParaRPr lang="en-US" dirty="0"/>
        </a:p>
      </dgm:t>
    </dgm:pt>
    <dgm:pt modelId="{46B85FA0-A3C3-4C29-874C-F8C21642DCB3}" type="parTrans" cxnId="{7AFFF898-D8B1-4258-83DF-E1E717327297}">
      <dgm:prSet/>
      <dgm:spPr/>
      <dgm:t>
        <a:bodyPr/>
        <a:lstStyle/>
        <a:p>
          <a:endParaRPr lang="en-US"/>
        </a:p>
      </dgm:t>
    </dgm:pt>
    <dgm:pt modelId="{B941C83C-D4EF-4206-935F-49FDD12245C4}" type="sibTrans" cxnId="{7AFFF898-D8B1-4258-83DF-E1E717327297}">
      <dgm:prSet/>
      <dgm:spPr/>
      <dgm:t>
        <a:bodyPr/>
        <a:lstStyle/>
        <a:p>
          <a:endParaRPr lang="en-US"/>
        </a:p>
      </dgm:t>
    </dgm:pt>
    <dgm:pt modelId="{197F466F-09F2-4F99-8F35-891D090D672A}">
      <dgm:prSet phldrT="[Text]"/>
      <dgm:spPr/>
      <dgm:t>
        <a:bodyPr/>
        <a:lstStyle/>
        <a:p>
          <a:r>
            <a:rPr lang="en-US" dirty="0" smtClean="0"/>
            <a:t>Support Vector Machine</a:t>
          </a:r>
          <a:endParaRPr lang="en-US" dirty="0"/>
        </a:p>
      </dgm:t>
    </dgm:pt>
    <dgm:pt modelId="{152C9FC4-14A6-4484-B76F-E6EFCBEF196C}" type="parTrans" cxnId="{3C4EAA30-6C49-4B09-AB70-87F2A9D3E30C}">
      <dgm:prSet/>
      <dgm:spPr/>
      <dgm:t>
        <a:bodyPr/>
        <a:lstStyle/>
        <a:p>
          <a:endParaRPr lang="en-US"/>
        </a:p>
      </dgm:t>
    </dgm:pt>
    <dgm:pt modelId="{7797FCE7-B367-4A47-978A-7E8721DB57A4}" type="sibTrans" cxnId="{3C4EAA30-6C49-4B09-AB70-87F2A9D3E30C}">
      <dgm:prSet/>
      <dgm:spPr/>
      <dgm:t>
        <a:bodyPr/>
        <a:lstStyle/>
        <a:p>
          <a:endParaRPr lang="en-US"/>
        </a:p>
      </dgm:t>
    </dgm:pt>
    <dgm:pt modelId="{0B8B48EA-589A-4E4A-86F7-662FF9BB0B91}" type="pres">
      <dgm:prSet presAssocID="{6FD8424D-D695-4063-B09B-FFDAAD4994DF}" presName="hierChild1" presStyleCnt="0">
        <dgm:presLayoutVars>
          <dgm:orgChart val="1"/>
          <dgm:chPref val="1"/>
          <dgm:dir/>
          <dgm:animOne val="branch"/>
          <dgm:animLvl val="lvl"/>
          <dgm:resizeHandles/>
        </dgm:presLayoutVars>
      </dgm:prSet>
      <dgm:spPr/>
      <dgm:t>
        <a:bodyPr/>
        <a:lstStyle/>
        <a:p>
          <a:endParaRPr lang="en-US"/>
        </a:p>
      </dgm:t>
    </dgm:pt>
    <dgm:pt modelId="{3A491E63-CB89-40CD-A9C6-32B0E219F3C2}" type="pres">
      <dgm:prSet presAssocID="{F0AC8267-A682-4E7B-8DA8-98473F0307E9}" presName="hierRoot1" presStyleCnt="0">
        <dgm:presLayoutVars>
          <dgm:hierBranch val="init"/>
        </dgm:presLayoutVars>
      </dgm:prSet>
      <dgm:spPr/>
    </dgm:pt>
    <dgm:pt modelId="{8B886F63-6595-4907-9883-7328C5C86E98}" type="pres">
      <dgm:prSet presAssocID="{F0AC8267-A682-4E7B-8DA8-98473F0307E9}" presName="rootComposite1" presStyleCnt="0"/>
      <dgm:spPr/>
    </dgm:pt>
    <dgm:pt modelId="{8A634BAD-17BF-4952-9F3B-10943D8305C9}" type="pres">
      <dgm:prSet presAssocID="{F0AC8267-A682-4E7B-8DA8-98473F0307E9}" presName="rootText1" presStyleLbl="node0" presStyleIdx="0" presStyleCnt="1">
        <dgm:presLayoutVars>
          <dgm:chPref val="3"/>
        </dgm:presLayoutVars>
      </dgm:prSet>
      <dgm:spPr/>
      <dgm:t>
        <a:bodyPr/>
        <a:lstStyle/>
        <a:p>
          <a:endParaRPr lang="en-US"/>
        </a:p>
      </dgm:t>
    </dgm:pt>
    <dgm:pt modelId="{D1394279-8B7B-4312-96AF-8830A8410DEC}" type="pres">
      <dgm:prSet presAssocID="{F0AC8267-A682-4E7B-8DA8-98473F0307E9}" presName="rootConnector1" presStyleLbl="node1" presStyleIdx="0" presStyleCnt="0"/>
      <dgm:spPr/>
      <dgm:t>
        <a:bodyPr/>
        <a:lstStyle/>
        <a:p>
          <a:endParaRPr lang="en-US"/>
        </a:p>
      </dgm:t>
    </dgm:pt>
    <dgm:pt modelId="{F6DD97C5-0DF9-49F7-AC1E-E4B73CE41583}" type="pres">
      <dgm:prSet presAssocID="{F0AC8267-A682-4E7B-8DA8-98473F0307E9}" presName="hierChild2" presStyleCnt="0"/>
      <dgm:spPr/>
    </dgm:pt>
    <dgm:pt modelId="{64EAA241-81C7-4C0B-97B1-325C6E14523A}" type="pres">
      <dgm:prSet presAssocID="{56B02E39-A55C-4132-8C82-410EA0C30A06}" presName="Name37" presStyleLbl="parChTrans1D2" presStyleIdx="0" presStyleCnt="3"/>
      <dgm:spPr/>
      <dgm:t>
        <a:bodyPr/>
        <a:lstStyle/>
        <a:p>
          <a:endParaRPr lang="en-US"/>
        </a:p>
      </dgm:t>
    </dgm:pt>
    <dgm:pt modelId="{E0F846E0-985B-4384-A667-51D62955A0CC}" type="pres">
      <dgm:prSet presAssocID="{CB0B1B2E-A1BB-41BF-8142-05E83E102A19}" presName="hierRoot2" presStyleCnt="0">
        <dgm:presLayoutVars>
          <dgm:hierBranch val="init"/>
        </dgm:presLayoutVars>
      </dgm:prSet>
      <dgm:spPr/>
    </dgm:pt>
    <dgm:pt modelId="{C451D4F4-3A52-40C6-8AA1-95F714B65B6D}" type="pres">
      <dgm:prSet presAssocID="{CB0B1B2E-A1BB-41BF-8142-05E83E102A19}" presName="rootComposite" presStyleCnt="0"/>
      <dgm:spPr/>
    </dgm:pt>
    <dgm:pt modelId="{4F77A70D-AED2-459F-89DD-F3C5EB16A929}" type="pres">
      <dgm:prSet presAssocID="{CB0B1B2E-A1BB-41BF-8142-05E83E102A19}" presName="rootText" presStyleLbl="node2" presStyleIdx="0" presStyleCnt="3">
        <dgm:presLayoutVars>
          <dgm:chPref val="3"/>
        </dgm:presLayoutVars>
      </dgm:prSet>
      <dgm:spPr/>
      <dgm:t>
        <a:bodyPr/>
        <a:lstStyle/>
        <a:p>
          <a:endParaRPr lang="en-US"/>
        </a:p>
      </dgm:t>
    </dgm:pt>
    <dgm:pt modelId="{AFFF83D8-B1D6-4DA3-9C4E-F0A31C078411}" type="pres">
      <dgm:prSet presAssocID="{CB0B1B2E-A1BB-41BF-8142-05E83E102A19}" presName="rootConnector" presStyleLbl="node2" presStyleIdx="0" presStyleCnt="3"/>
      <dgm:spPr/>
      <dgm:t>
        <a:bodyPr/>
        <a:lstStyle/>
        <a:p>
          <a:endParaRPr lang="en-US"/>
        </a:p>
      </dgm:t>
    </dgm:pt>
    <dgm:pt modelId="{994A576F-51EE-4C73-BFD1-51E86141D7FB}" type="pres">
      <dgm:prSet presAssocID="{CB0B1B2E-A1BB-41BF-8142-05E83E102A19}" presName="hierChild4" presStyleCnt="0"/>
      <dgm:spPr/>
    </dgm:pt>
    <dgm:pt modelId="{1A053C6D-F32E-4811-B105-D25A9FB48F22}" type="pres">
      <dgm:prSet presAssocID="{CB0B1B2E-A1BB-41BF-8142-05E83E102A19}" presName="hierChild5" presStyleCnt="0"/>
      <dgm:spPr/>
    </dgm:pt>
    <dgm:pt modelId="{6646707F-F4CA-4F60-A2F4-8337CE1236CB}" type="pres">
      <dgm:prSet presAssocID="{46B85FA0-A3C3-4C29-874C-F8C21642DCB3}" presName="Name37" presStyleLbl="parChTrans1D2" presStyleIdx="1" presStyleCnt="3"/>
      <dgm:spPr/>
      <dgm:t>
        <a:bodyPr/>
        <a:lstStyle/>
        <a:p>
          <a:endParaRPr lang="en-US"/>
        </a:p>
      </dgm:t>
    </dgm:pt>
    <dgm:pt modelId="{D8284539-4D8B-4F5E-9F72-2026A1C3AEAE}" type="pres">
      <dgm:prSet presAssocID="{E539C916-E6CF-4A1F-BFD8-D3C1B7698D8C}" presName="hierRoot2" presStyleCnt="0">
        <dgm:presLayoutVars>
          <dgm:hierBranch val="init"/>
        </dgm:presLayoutVars>
      </dgm:prSet>
      <dgm:spPr/>
    </dgm:pt>
    <dgm:pt modelId="{E42A8CF0-0A67-4C5A-8D99-8AC21654EA30}" type="pres">
      <dgm:prSet presAssocID="{E539C916-E6CF-4A1F-BFD8-D3C1B7698D8C}" presName="rootComposite" presStyleCnt="0"/>
      <dgm:spPr/>
    </dgm:pt>
    <dgm:pt modelId="{FAB35D0E-CAE8-4E52-BABC-367DB6EB96D1}" type="pres">
      <dgm:prSet presAssocID="{E539C916-E6CF-4A1F-BFD8-D3C1B7698D8C}" presName="rootText" presStyleLbl="node2" presStyleIdx="1" presStyleCnt="3">
        <dgm:presLayoutVars>
          <dgm:chPref val="3"/>
        </dgm:presLayoutVars>
      </dgm:prSet>
      <dgm:spPr/>
      <dgm:t>
        <a:bodyPr/>
        <a:lstStyle/>
        <a:p>
          <a:endParaRPr lang="en-US"/>
        </a:p>
      </dgm:t>
    </dgm:pt>
    <dgm:pt modelId="{7C77CD25-0C60-4A3B-A518-B0FF7AA20A23}" type="pres">
      <dgm:prSet presAssocID="{E539C916-E6CF-4A1F-BFD8-D3C1B7698D8C}" presName="rootConnector" presStyleLbl="node2" presStyleIdx="1" presStyleCnt="3"/>
      <dgm:spPr/>
      <dgm:t>
        <a:bodyPr/>
        <a:lstStyle/>
        <a:p>
          <a:endParaRPr lang="en-US"/>
        </a:p>
      </dgm:t>
    </dgm:pt>
    <dgm:pt modelId="{EE1743EC-C20C-4F6E-86F3-2118A65FA5D6}" type="pres">
      <dgm:prSet presAssocID="{E539C916-E6CF-4A1F-BFD8-D3C1B7698D8C}" presName="hierChild4" presStyleCnt="0"/>
      <dgm:spPr/>
    </dgm:pt>
    <dgm:pt modelId="{C57D9BCF-756E-4E39-9476-0FC82CC3E6E5}" type="pres">
      <dgm:prSet presAssocID="{E539C916-E6CF-4A1F-BFD8-D3C1B7698D8C}" presName="hierChild5" presStyleCnt="0"/>
      <dgm:spPr/>
    </dgm:pt>
    <dgm:pt modelId="{601EB8B8-42C3-40EB-B6E2-9D6C1D3DA8F7}" type="pres">
      <dgm:prSet presAssocID="{152C9FC4-14A6-4484-B76F-E6EFCBEF196C}" presName="Name37" presStyleLbl="parChTrans1D2" presStyleIdx="2" presStyleCnt="3"/>
      <dgm:spPr/>
      <dgm:t>
        <a:bodyPr/>
        <a:lstStyle/>
        <a:p>
          <a:endParaRPr lang="en-US"/>
        </a:p>
      </dgm:t>
    </dgm:pt>
    <dgm:pt modelId="{0E0C3C51-57E5-474F-AFA3-A7059B182758}" type="pres">
      <dgm:prSet presAssocID="{197F466F-09F2-4F99-8F35-891D090D672A}" presName="hierRoot2" presStyleCnt="0">
        <dgm:presLayoutVars>
          <dgm:hierBranch val="init"/>
        </dgm:presLayoutVars>
      </dgm:prSet>
      <dgm:spPr/>
    </dgm:pt>
    <dgm:pt modelId="{F73C594B-D642-4DAA-A8C6-5F86506F4C6A}" type="pres">
      <dgm:prSet presAssocID="{197F466F-09F2-4F99-8F35-891D090D672A}" presName="rootComposite" presStyleCnt="0"/>
      <dgm:spPr/>
    </dgm:pt>
    <dgm:pt modelId="{16630310-048A-479F-BA10-1103FCAAE9CB}" type="pres">
      <dgm:prSet presAssocID="{197F466F-09F2-4F99-8F35-891D090D672A}" presName="rootText" presStyleLbl="node2" presStyleIdx="2" presStyleCnt="3">
        <dgm:presLayoutVars>
          <dgm:chPref val="3"/>
        </dgm:presLayoutVars>
      </dgm:prSet>
      <dgm:spPr/>
      <dgm:t>
        <a:bodyPr/>
        <a:lstStyle/>
        <a:p>
          <a:endParaRPr lang="en-US"/>
        </a:p>
      </dgm:t>
    </dgm:pt>
    <dgm:pt modelId="{FC519E19-957E-41B5-B454-43F2CE27A23C}" type="pres">
      <dgm:prSet presAssocID="{197F466F-09F2-4F99-8F35-891D090D672A}" presName="rootConnector" presStyleLbl="node2" presStyleIdx="2" presStyleCnt="3"/>
      <dgm:spPr/>
      <dgm:t>
        <a:bodyPr/>
        <a:lstStyle/>
        <a:p>
          <a:endParaRPr lang="en-US"/>
        </a:p>
      </dgm:t>
    </dgm:pt>
    <dgm:pt modelId="{6BEBE836-A0DF-4FBF-8E0D-CC0412BE540A}" type="pres">
      <dgm:prSet presAssocID="{197F466F-09F2-4F99-8F35-891D090D672A}" presName="hierChild4" presStyleCnt="0"/>
      <dgm:spPr/>
    </dgm:pt>
    <dgm:pt modelId="{811C02A8-EED1-43DE-B29B-769B55E3AED6}" type="pres">
      <dgm:prSet presAssocID="{197F466F-09F2-4F99-8F35-891D090D672A}" presName="hierChild5" presStyleCnt="0"/>
      <dgm:spPr/>
    </dgm:pt>
    <dgm:pt modelId="{C9B7CFE4-3F2A-49D3-83A3-A2B27718A392}" type="pres">
      <dgm:prSet presAssocID="{F0AC8267-A682-4E7B-8DA8-98473F0307E9}" presName="hierChild3" presStyleCnt="0"/>
      <dgm:spPr/>
    </dgm:pt>
  </dgm:ptLst>
  <dgm:cxnLst>
    <dgm:cxn modelId="{9BB590CA-5C21-4303-92E3-D32731CC97A6}" type="presOf" srcId="{6FD8424D-D695-4063-B09B-FFDAAD4994DF}" destId="{0B8B48EA-589A-4E4A-86F7-662FF9BB0B91}" srcOrd="0" destOrd="0" presId="urn:microsoft.com/office/officeart/2005/8/layout/orgChart1"/>
    <dgm:cxn modelId="{30CA3556-00A0-4341-B70D-54DA1096AF53}" type="presOf" srcId="{CB0B1B2E-A1BB-41BF-8142-05E83E102A19}" destId="{AFFF83D8-B1D6-4DA3-9C4E-F0A31C078411}" srcOrd="1" destOrd="0" presId="urn:microsoft.com/office/officeart/2005/8/layout/orgChart1"/>
    <dgm:cxn modelId="{879F4B27-85BD-4A13-AE51-27589E4C32DE}" type="presOf" srcId="{E539C916-E6CF-4A1F-BFD8-D3C1B7698D8C}" destId="{FAB35D0E-CAE8-4E52-BABC-367DB6EB96D1}" srcOrd="0" destOrd="0" presId="urn:microsoft.com/office/officeart/2005/8/layout/orgChart1"/>
    <dgm:cxn modelId="{12A89D21-1589-4B46-9484-5CFF60241EA3}" type="presOf" srcId="{197F466F-09F2-4F99-8F35-891D090D672A}" destId="{FC519E19-957E-41B5-B454-43F2CE27A23C}" srcOrd="1" destOrd="0" presId="urn:microsoft.com/office/officeart/2005/8/layout/orgChart1"/>
    <dgm:cxn modelId="{C2BFD27A-7B9F-4D6B-9FE6-69A1C0E9ADA5}" srcId="{F0AC8267-A682-4E7B-8DA8-98473F0307E9}" destId="{CB0B1B2E-A1BB-41BF-8142-05E83E102A19}" srcOrd="0" destOrd="0" parTransId="{56B02E39-A55C-4132-8C82-410EA0C30A06}" sibTransId="{E31F7801-EA10-4543-9A87-3ADBAE80CCE9}"/>
    <dgm:cxn modelId="{C92C4BE8-CBA5-4905-8E4C-591ECBC489E3}" type="presOf" srcId="{152C9FC4-14A6-4484-B76F-E6EFCBEF196C}" destId="{601EB8B8-42C3-40EB-B6E2-9D6C1D3DA8F7}" srcOrd="0" destOrd="0" presId="urn:microsoft.com/office/officeart/2005/8/layout/orgChart1"/>
    <dgm:cxn modelId="{7AFFF898-D8B1-4258-83DF-E1E717327297}" srcId="{F0AC8267-A682-4E7B-8DA8-98473F0307E9}" destId="{E539C916-E6CF-4A1F-BFD8-D3C1B7698D8C}" srcOrd="1" destOrd="0" parTransId="{46B85FA0-A3C3-4C29-874C-F8C21642DCB3}" sibTransId="{B941C83C-D4EF-4206-935F-49FDD12245C4}"/>
    <dgm:cxn modelId="{EEAAA331-BF88-44F5-8B0A-876AD45F7A5A}" type="presOf" srcId="{F0AC8267-A682-4E7B-8DA8-98473F0307E9}" destId="{8A634BAD-17BF-4952-9F3B-10943D8305C9}" srcOrd="0" destOrd="0" presId="urn:microsoft.com/office/officeart/2005/8/layout/orgChart1"/>
    <dgm:cxn modelId="{1389F466-6773-4349-983D-B2932709021F}" type="presOf" srcId="{E539C916-E6CF-4A1F-BFD8-D3C1B7698D8C}" destId="{7C77CD25-0C60-4A3B-A518-B0FF7AA20A23}" srcOrd="1" destOrd="0" presId="urn:microsoft.com/office/officeart/2005/8/layout/orgChart1"/>
    <dgm:cxn modelId="{42E3973C-791A-42C2-885D-38E6BC8939EB}" type="presOf" srcId="{197F466F-09F2-4F99-8F35-891D090D672A}" destId="{16630310-048A-479F-BA10-1103FCAAE9CB}" srcOrd="0" destOrd="0" presId="urn:microsoft.com/office/officeart/2005/8/layout/orgChart1"/>
    <dgm:cxn modelId="{2E8905CA-8AA3-4404-8F04-29517F19F07E}" srcId="{6FD8424D-D695-4063-B09B-FFDAAD4994DF}" destId="{F0AC8267-A682-4E7B-8DA8-98473F0307E9}" srcOrd="0" destOrd="0" parTransId="{F4331B0C-6393-47F7-B1DE-ACD4FA11E09D}" sibTransId="{587864FF-2A1D-4C57-9CCB-AEA437286DD9}"/>
    <dgm:cxn modelId="{8FE45CC6-8BF4-4DB8-B774-3957F3F7B1DA}" type="presOf" srcId="{46B85FA0-A3C3-4C29-874C-F8C21642DCB3}" destId="{6646707F-F4CA-4F60-A2F4-8337CE1236CB}" srcOrd="0" destOrd="0" presId="urn:microsoft.com/office/officeart/2005/8/layout/orgChart1"/>
    <dgm:cxn modelId="{45F39557-CB2B-4E5B-ACAB-34B00D125A95}" type="presOf" srcId="{F0AC8267-A682-4E7B-8DA8-98473F0307E9}" destId="{D1394279-8B7B-4312-96AF-8830A8410DEC}" srcOrd="1" destOrd="0" presId="urn:microsoft.com/office/officeart/2005/8/layout/orgChart1"/>
    <dgm:cxn modelId="{C2195F73-8B35-4874-A7A2-0C7F20354690}" type="presOf" srcId="{56B02E39-A55C-4132-8C82-410EA0C30A06}" destId="{64EAA241-81C7-4C0B-97B1-325C6E14523A}" srcOrd="0" destOrd="0" presId="urn:microsoft.com/office/officeart/2005/8/layout/orgChart1"/>
    <dgm:cxn modelId="{3C4EAA30-6C49-4B09-AB70-87F2A9D3E30C}" srcId="{F0AC8267-A682-4E7B-8DA8-98473F0307E9}" destId="{197F466F-09F2-4F99-8F35-891D090D672A}" srcOrd="2" destOrd="0" parTransId="{152C9FC4-14A6-4484-B76F-E6EFCBEF196C}" sibTransId="{7797FCE7-B367-4A47-978A-7E8721DB57A4}"/>
    <dgm:cxn modelId="{490FDDF7-CCCB-4DB0-BEAC-C1CED69ACDF0}" type="presOf" srcId="{CB0B1B2E-A1BB-41BF-8142-05E83E102A19}" destId="{4F77A70D-AED2-459F-89DD-F3C5EB16A929}" srcOrd="0" destOrd="0" presId="urn:microsoft.com/office/officeart/2005/8/layout/orgChart1"/>
    <dgm:cxn modelId="{DAEB629E-D778-4A86-BAA1-84853F285F15}" type="presParOf" srcId="{0B8B48EA-589A-4E4A-86F7-662FF9BB0B91}" destId="{3A491E63-CB89-40CD-A9C6-32B0E219F3C2}" srcOrd="0" destOrd="0" presId="urn:microsoft.com/office/officeart/2005/8/layout/orgChart1"/>
    <dgm:cxn modelId="{D11AAF41-7AF4-4259-BBE3-819BFA725D20}" type="presParOf" srcId="{3A491E63-CB89-40CD-A9C6-32B0E219F3C2}" destId="{8B886F63-6595-4907-9883-7328C5C86E98}" srcOrd="0" destOrd="0" presId="urn:microsoft.com/office/officeart/2005/8/layout/orgChart1"/>
    <dgm:cxn modelId="{629D7022-3C6C-40BE-A03B-136F95D35C3B}" type="presParOf" srcId="{8B886F63-6595-4907-9883-7328C5C86E98}" destId="{8A634BAD-17BF-4952-9F3B-10943D8305C9}" srcOrd="0" destOrd="0" presId="urn:microsoft.com/office/officeart/2005/8/layout/orgChart1"/>
    <dgm:cxn modelId="{B6DD3B9F-C53A-4F97-887C-216B5F5C60A0}" type="presParOf" srcId="{8B886F63-6595-4907-9883-7328C5C86E98}" destId="{D1394279-8B7B-4312-96AF-8830A8410DEC}" srcOrd="1" destOrd="0" presId="urn:microsoft.com/office/officeart/2005/8/layout/orgChart1"/>
    <dgm:cxn modelId="{7B3D4DA5-A8CE-41D4-93CF-7FDC254EA557}" type="presParOf" srcId="{3A491E63-CB89-40CD-A9C6-32B0E219F3C2}" destId="{F6DD97C5-0DF9-49F7-AC1E-E4B73CE41583}" srcOrd="1" destOrd="0" presId="urn:microsoft.com/office/officeart/2005/8/layout/orgChart1"/>
    <dgm:cxn modelId="{6A5CBA8A-2134-404D-8E30-36A464A49F9E}" type="presParOf" srcId="{F6DD97C5-0DF9-49F7-AC1E-E4B73CE41583}" destId="{64EAA241-81C7-4C0B-97B1-325C6E14523A}" srcOrd="0" destOrd="0" presId="urn:microsoft.com/office/officeart/2005/8/layout/orgChart1"/>
    <dgm:cxn modelId="{C36774E8-55F3-49ED-9A75-FC507569345D}" type="presParOf" srcId="{F6DD97C5-0DF9-49F7-AC1E-E4B73CE41583}" destId="{E0F846E0-985B-4384-A667-51D62955A0CC}" srcOrd="1" destOrd="0" presId="urn:microsoft.com/office/officeart/2005/8/layout/orgChart1"/>
    <dgm:cxn modelId="{3B7B72A1-AF43-4C11-862C-29DD8D631442}" type="presParOf" srcId="{E0F846E0-985B-4384-A667-51D62955A0CC}" destId="{C451D4F4-3A52-40C6-8AA1-95F714B65B6D}" srcOrd="0" destOrd="0" presId="urn:microsoft.com/office/officeart/2005/8/layout/orgChart1"/>
    <dgm:cxn modelId="{02C0962C-AE15-469A-ABF6-1F42C6E45F8B}" type="presParOf" srcId="{C451D4F4-3A52-40C6-8AA1-95F714B65B6D}" destId="{4F77A70D-AED2-459F-89DD-F3C5EB16A929}" srcOrd="0" destOrd="0" presId="urn:microsoft.com/office/officeart/2005/8/layout/orgChart1"/>
    <dgm:cxn modelId="{C36DC732-E35D-4555-9EBA-05E5CE9D5373}" type="presParOf" srcId="{C451D4F4-3A52-40C6-8AA1-95F714B65B6D}" destId="{AFFF83D8-B1D6-4DA3-9C4E-F0A31C078411}" srcOrd="1" destOrd="0" presId="urn:microsoft.com/office/officeart/2005/8/layout/orgChart1"/>
    <dgm:cxn modelId="{8C311C1B-0852-46F8-9CBC-9FA40548FF3F}" type="presParOf" srcId="{E0F846E0-985B-4384-A667-51D62955A0CC}" destId="{994A576F-51EE-4C73-BFD1-51E86141D7FB}" srcOrd="1" destOrd="0" presId="urn:microsoft.com/office/officeart/2005/8/layout/orgChart1"/>
    <dgm:cxn modelId="{DCCE2583-5C76-4A7D-ABC1-C76795792C57}" type="presParOf" srcId="{E0F846E0-985B-4384-A667-51D62955A0CC}" destId="{1A053C6D-F32E-4811-B105-D25A9FB48F22}" srcOrd="2" destOrd="0" presId="urn:microsoft.com/office/officeart/2005/8/layout/orgChart1"/>
    <dgm:cxn modelId="{2D385054-421F-47EC-A93B-4F108565CF4B}" type="presParOf" srcId="{F6DD97C5-0DF9-49F7-AC1E-E4B73CE41583}" destId="{6646707F-F4CA-4F60-A2F4-8337CE1236CB}" srcOrd="2" destOrd="0" presId="urn:microsoft.com/office/officeart/2005/8/layout/orgChart1"/>
    <dgm:cxn modelId="{FA35B45D-1DA2-4A58-BDE8-FC2794ADFF6B}" type="presParOf" srcId="{F6DD97C5-0DF9-49F7-AC1E-E4B73CE41583}" destId="{D8284539-4D8B-4F5E-9F72-2026A1C3AEAE}" srcOrd="3" destOrd="0" presId="urn:microsoft.com/office/officeart/2005/8/layout/orgChart1"/>
    <dgm:cxn modelId="{67595D4C-2459-43A1-824C-8BEF1D0E0061}" type="presParOf" srcId="{D8284539-4D8B-4F5E-9F72-2026A1C3AEAE}" destId="{E42A8CF0-0A67-4C5A-8D99-8AC21654EA30}" srcOrd="0" destOrd="0" presId="urn:microsoft.com/office/officeart/2005/8/layout/orgChart1"/>
    <dgm:cxn modelId="{FA0199DE-7D2A-4F6A-8B9C-9B86DA57A12D}" type="presParOf" srcId="{E42A8CF0-0A67-4C5A-8D99-8AC21654EA30}" destId="{FAB35D0E-CAE8-4E52-BABC-367DB6EB96D1}" srcOrd="0" destOrd="0" presId="urn:microsoft.com/office/officeart/2005/8/layout/orgChart1"/>
    <dgm:cxn modelId="{A5E0D5A2-FD46-4F10-86B4-DB3A0BF0AE78}" type="presParOf" srcId="{E42A8CF0-0A67-4C5A-8D99-8AC21654EA30}" destId="{7C77CD25-0C60-4A3B-A518-B0FF7AA20A23}" srcOrd="1" destOrd="0" presId="urn:microsoft.com/office/officeart/2005/8/layout/orgChart1"/>
    <dgm:cxn modelId="{BC7BB9FB-F716-4BB6-9CBA-2C041024D5CC}" type="presParOf" srcId="{D8284539-4D8B-4F5E-9F72-2026A1C3AEAE}" destId="{EE1743EC-C20C-4F6E-86F3-2118A65FA5D6}" srcOrd="1" destOrd="0" presId="urn:microsoft.com/office/officeart/2005/8/layout/orgChart1"/>
    <dgm:cxn modelId="{69220575-08C9-4E89-9344-BF3A5E17979B}" type="presParOf" srcId="{D8284539-4D8B-4F5E-9F72-2026A1C3AEAE}" destId="{C57D9BCF-756E-4E39-9476-0FC82CC3E6E5}" srcOrd="2" destOrd="0" presId="urn:microsoft.com/office/officeart/2005/8/layout/orgChart1"/>
    <dgm:cxn modelId="{93351162-04EC-4348-9CA4-F11DA9803B20}" type="presParOf" srcId="{F6DD97C5-0DF9-49F7-AC1E-E4B73CE41583}" destId="{601EB8B8-42C3-40EB-B6E2-9D6C1D3DA8F7}" srcOrd="4" destOrd="0" presId="urn:microsoft.com/office/officeart/2005/8/layout/orgChart1"/>
    <dgm:cxn modelId="{5DA13E88-50AC-452F-A7AC-40731154212D}" type="presParOf" srcId="{F6DD97C5-0DF9-49F7-AC1E-E4B73CE41583}" destId="{0E0C3C51-57E5-474F-AFA3-A7059B182758}" srcOrd="5" destOrd="0" presId="urn:microsoft.com/office/officeart/2005/8/layout/orgChart1"/>
    <dgm:cxn modelId="{598F8632-0A6D-4A38-B7B9-B03E3035734A}" type="presParOf" srcId="{0E0C3C51-57E5-474F-AFA3-A7059B182758}" destId="{F73C594B-D642-4DAA-A8C6-5F86506F4C6A}" srcOrd="0" destOrd="0" presId="urn:microsoft.com/office/officeart/2005/8/layout/orgChart1"/>
    <dgm:cxn modelId="{2C24EE47-429C-4983-BEB7-5E41B319B2FA}" type="presParOf" srcId="{F73C594B-D642-4DAA-A8C6-5F86506F4C6A}" destId="{16630310-048A-479F-BA10-1103FCAAE9CB}" srcOrd="0" destOrd="0" presId="urn:microsoft.com/office/officeart/2005/8/layout/orgChart1"/>
    <dgm:cxn modelId="{35327129-2885-4417-BF85-60B0721744FE}" type="presParOf" srcId="{F73C594B-D642-4DAA-A8C6-5F86506F4C6A}" destId="{FC519E19-957E-41B5-B454-43F2CE27A23C}" srcOrd="1" destOrd="0" presId="urn:microsoft.com/office/officeart/2005/8/layout/orgChart1"/>
    <dgm:cxn modelId="{064B384B-C36E-41EF-9EF5-4527C6E8ADED}" type="presParOf" srcId="{0E0C3C51-57E5-474F-AFA3-A7059B182758}" destId="{6BEBE836-A0DF-4FBF-8E0D-CC0412BE540A}" srcOrd="1" destOrd="0" presId="urn:microsoft.com/office/officeart/2005/8/layout/orgChart1"/>
    <dgm:cxn modelId="{2CD474EA-7136-4F32-A6D0-522CA3C49983}" type="presParOf" srcId="{0E0C3C51-57E5-474F-AFA3-A7059B182758}" destId="{811C02A8-EED1-43DE-B29B-769B55E3AED6}" srcOrd="2" destOrd="0" presId="urn:microsoft.com/office/officeart/2005/8/layout/orgChart1"/>
    <dgm:cxn modelId="{D625D0BA-1DDC-4A23-93CF-0192E310DD3F}" type="presParOf" srcId="{3A491E63-CB89-40CD-A9C6-32B0E219F3C2}" destId="{C9B7CFE4-3F2A-49D3-83A3-A2B27718A39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D8424D-D695-4063-B09B-FFDAAD4994D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0AC8267-A682-4E7B-8DA8-98473F0307E9}">
      <dgm:prSet phldrT="[Text]"/>
      <dgm:spPr/>
      <dgm:t>
        <a:bodyPr/>
        <a:lstStyle/>
        <a:p>
          <a:r>
            <a:rPr lang="en-US" dirty="0" smtClean="0"/>
            <a:t>Boosting</a:t>
          </a:r>
          <a:endParaRPr lang="en-US" dirty="0"/>
        </a:p>
      </dgm:t>
    </dgm:pt>
    <dgm:pt modelId="{F4331B0C-6393-47F7-B1DE-ACD4FA11E09D}" type="parTrans" cxnId="{2E8905CA-8AA3-4404-8F04-29517F19F07E}">
      <dgm:prSet/>
      <dgm:spPr/>
      <dgm:t>
        <a:bodyPr/>
        <a:lstStyle/>
        <a:p>
          <a:endParaRPr lang="en-US"/>
        </a:p>
      </dgm:t>
    </dgm:pt>
    <dgm:pt modelId="{587864FF-2A1D-4C57-9CCB-AEA437286DD9}" type="sibTrans" cxnId="{2E8905CA-8AA3-4404-8F04-29517F19F07E}">
      <dgm:prSet/>
      <dgm:spPr/>
      <dgm:t>
        <a:bodyPr/>
        <a:lstStyle/>
        <a:p>
          <a:endParaRPr lang="en-US"/>
        </a:p>
      </dgm:t>
    </dgm:pt>
    <dgm:pt modelId="{CB0B1B2E-A1BB-41BF-8142-05E83E102A19}">
      <dgm:prSet phldrT="[Text]"/>
      <dgm:spPr/>
      <dgm:t>
        <a:bodyPr/>
        <a:lstStyle/>
        <a:p>
          <a:r>
            <a:rPr lang="en-US" dirty="0" smtClean="0"/>
            <a:t>Logistic Regression</a:t>
          </a:r>
          <a:endParaRPr lang="en-US" dirty="0"/>
        </a:p>
      </dgm:t>
    </dgm:pt>
    <dgm:pt modelId="{56B02E39-A55C-4132-8C82-410EA0C30A06}" type="parTrans" cxnId="{C2BFD27A-7B9F-4D6B-9FE6-69A1C0E9ADA5}">
      <dgm:prSet/>
      <dgm:spPr/>
      <dgm:t>
        <a:bodyPr/>
        <a:lstStyle/>
        <a:p>
          <a:endParaRPr lang="en-US"/>
        </a:p>
      </dgm:t>
    </dgm:pt>
    <dgm:pt modelId="{E31F7801-EA10-4543-9A87-3ADBAE80CCE9}" type="sibTrans" cxnId="{C2BFD27A-7B9F-4D6B-9FE6-69A1C0E9ADA5}">
      <dgm:prSet/>
      <dgm:spPr/>
      <dgm:t>
        <a:bodyPr/>
        <a:lstStyle/>
        <a:p>
          <a:endParaRPr lang="en-US"/>
        </a:p>
      </dgm:t>
    </dgm:pt>
    <dgm:pt modelId="{E539C916-E6CF-4A1F-BFD8-D3C1B7698D8C}">
      <dgm:prSet phldrT="[Text]"/>
      <dgm:spPr/>
      <dgm:t>
        <a:bodyPr/>
        <a:lstStyle/>
        <a:p>
          <a:r>
            <a:rPr lang="en-US" dirty="0" smtClean="0"/>
            <a:t>Random Forest</a:t>
          </a:r>
          <a:endParaRPr lang="en-US" dirty="0"/>
        </a:p>
      </dgm:t>
    </dgm:pt>
    <dgm:pt modelId="{46B85FA0-A3C3-4C29-874C-F8C21642DCB3}" type="parTrans" cxnId="{7AFFF898-D8B1-4258-83DF-E1E717327297}">
      <dgm:prSet/>
      <dgm:spPr/>
      <dgm:t>
        <a:bodyPr/>
        <a:lstStyle/>
        <a:p>
          <a:endParaRPr lang="en-US"/>
        </a:p>
      </dgm:t>
    </dgm:pt>
    <dgm:pt modelId="{B941C83C-D4EF-4206-935F-49FDD12245C4}" type="sibTrans" cxnId="{7AFFF898-D8B1-4258-83DF-E1E717327297}">
      <dgm:prSet/>
      <dgm:spPr/>
      <dgm:t>
        <a:bodyPr/>
        <a:lstStyle/>
        <a:p>
          <a:endParaRPr lang="en-US"/>
        </a:p>
      </dgm:t>
    </dgm:pt>
    <dgm:pt modelId="{197F466F-09F2-4F99-8F35-891D090D672A}">
      <dgm:prSet phldrT="[Text]"/>
      <dgm:spPr/>
      <dgm:t>
        <a:bodyPr/>
        <a:lstStyle/>
        <a:p>
          <a:r>
            <a:rPr lang="en-US" dirty="0" smtClean="0"/>
            <a:t>Support Vector Machine</a:t>
          </a:r>
          <a:endParaRPr lang="en-US" dirty="0"/>
        </a:p>
      </dgm:t>
    </dgm:pt>
    <dgm:pt modelId="{152C9FC4-14A6-4484-B76F-E6EFCBEF196C}" type="parTrans" cxnId="{3C4EAA30-6C49-4B09-AB70-87F2A9D3E30C}">
      <dgm:prSet/>
      <dgm:spPr/>
      <dgm:t>
        <a:bodyPr/>
        <a:lstStyle/>
        <a:p>
          <a:endParaRPr lang="en-US"/>
        </a:p>
      </dgm:t>
    </dgm:pt>
    <dgm:pt modelId="{7797FCE7-B367-4A47-978A-7E8721DB57A4}" type="sibTrans" cxnId="{3C4EAA30-6C49-4B09-AB70-87F2A9D3E30C}">
      <dgm:prSet/>
      <dgm:spPr/>
      <dgm:t>
        <a:bodyPr/>
        <a:lstStyle/>
        <a:p>
          <a:endParaRPr lang="en-US"/>
        </a:p>
      </dgm:t>
    </dgm:pt>
    <dgm:pt modelId="{0B8B48EA-589A-4E4A-86F7-662FF9BB0B91}" type="pres">
      <dgm:prSet presAssocID="{6FD8424D-D695-4063-B09B-FFDAAD4994DF}" presName="hierChild1" presStyleCnt="0">
        <dgm:presLayoutVars>
          <dgm:orgChart val="1"/>
          <dgm:chPref val="1"/>
          <dgm:dir/>
          <dgm:animOne val="branch"/>
          <dgm:animLvl val="lvl"/>
          <dgm:resizeHandles/>
        </dgm:presLayoutVars>
      </dgm:prSet>
      <dgm:spPr/>
      <dgm:t>
        <a:bodyPr/>
        <a:lstStyle/>
        <a:p>
          <a:endParaRPr lang="en-US"/>
        </a:p>
      </dgm:t>
    </dgm:pt>
    <dgm:pt modelId="{3A491E63-CB89-40CD-A9C6-32B0E219F3C2}" type="pres">
      <dgm:prSet presAssocID="{F0AC8267-A682-4E7B-8DA8-98473F0307E9}" presName="hierRoot1" presStyleCnt="0">
        <dgm:presLayoutVars>
          <dgm:hierBranch val="init"/>
        </dgm:presLayoutVars>
      </dgm:prSet>
      <dgm:spPr/>
    </dgm:pt>
    <dgm:pt modelId="{8B886F63-6595-4907-9883-7328C5C86E98}" type="pres">
      <dgm:prSet presAssocID="{F0AC8267-A682-4E7B-8DA8-98473F0307E9}" presName="rootComposite1" presStyleCnt="0"/>
      <dgm:spPr/>
    </dgm:pt>
    <dgm:pt modelId="{8A634BAD-17BF-4952-9F3B-10943D8305C9}" type="pres">
      <dgm:prSet presAssocID="{F0AC8267-A682-4E7B-8DA8-98473F0307E9}" presName="rootText1" presStyleLbl="node0" presStyleIdx="0" presStyleCnt="1">
        <dgm:presLayoutVars>
          <dgm:chPref val="3"/>
        </dgm:presLayoutVars>
      </dgm:prSet>
      <dgm:spPr/>
      <dgm:t>
        <a:bodyPr/>
        <a:lstStyle/>
        <a:p>
          <a:endParaRPr lang="en-US"/>
        </a:p>
      </dgm:t>
    </dgm:pt>
    <dgm:pt modelId="{D1394279-8B7B-4312-96AF-8830A8410DEC}" type="pres">
      <dgm:prSet presAssocID="{F0AC8267-A682-4E7B-8DA8-98473F0307E9}" presName="rootConnector1" presStyleLbl="node1" presStyleIdx="0" presStyleCnt="0"/>
      <dgm:spPr/>
      <dgm:t>
        <a:bodyPr/>
        <a:lstStyle/>
        <a:p>
          <a:endParaRPr lang="en-US"/>
        </a:p>
      </dgm:t>
    </dgm:pt>
    <dgm:pt modelId="{F6DD97C5-0DF9-49F7-AC1E-E4B73CE41583}" type="pres">
      <dgm:prSet presAssocID="{F0AC8267-A682-4E7B-8DA8-98473F0307E9}" presName="hierChild2" presStyleCnt="0"/>
      <dgm:spPr/>
    </dgm:pt>
    <dgm:pt modelId="{64EAA241-81C7-4C0B-97B1-325C6E14523A}" type="pres">
      <dgm:prSet presAssocID="{56B02E39-A55C-4132-8C82-410EA0C30A06}" presName="Name37" presStyleLbl="parChTrans1D2" presStyleIdx="0" presStyleCnt="3"/>
      <dgm:spPr/>
      <dgm:t>
        <a:bodyPr/>
        <a:lstStyle/>
        <a:p>
          <a:endParaRPr lang="en-US"/>
        </a:p>
      </dgm:t>
    </dgm:pt>
    <dgm:pt modelId="{E0F846E0-985B-4384-A667-51D62955A0CC}" type="pres">
      <dgm:prSet presAssocID="{CB0B1B2E-A1BB-41BF-8142-05E83E102A19}" presName="hierRoot2" presStyleCnt="0">
        <dgm:presLayoutVars>
          <dgm:hierBranch val="init"/>
        </dgm:presLayoutVars>
      </dgm:prSet>
      <dgm:spPr/>
    </dgm:pt>
    <dgm:pt modelId="{C451D4F4-3A52-40C6-8AA1-95F714B65B6D}" type="pres">
      <dgm:prSet presAssocID="{CB0B1B2E-A1BB-41BF-8142-05E83E102A19}" presName="rootComposite" presStyleCnt="0"/>
      <dgm:spPr/>
    </dgm:pt>
    <dgm:pt modelId="{4F77A70D-AED2-459F-89DD-F3C5EB16A929}" type="pres">
      <dgm:prSet presAssocID="{CB0B1B2E-A1BB-41BF-8142-05E83E102A19}" presName="rootText" presStyleLbl="node2" presStyleIdx="0" presStyleCnt="3">
        <dgm:presLayoutVars>
          <dgm:chPref val="3"/>
        </dgm:presLayoutVars>
      </dgm:prSet>
      <dgm:spPr/>
      <dgm:t>
        <a:bodyPr/>
        <a:lstStyle/>
        <a:p>
          <a:endParaRPr lang="en-US"/>
        </a:p>
      </dgm:t>
    </dgm:pt>
    <dgm:pt modelId="{AFFF83D8-B1D6-4DA3-9C4E-F0A31C078411}" type="pres">
      <dgm:prSet presAssocID="{CB0B1B2E-A1BB-41BF-8142-05E83E102A19}" presName="rootConnector" presStyleLbl="node2" presStyleIdx="0" presStyleCnt="3"/>
      <dgm:spPr/>
      <dgm:t>
        <a:bodyPr/>
        <a:lstStyle/>
        <a:p>
          <a:endParaRPr lang="en-US"/>
        </a:p>
      </dgm:t>
    </dgm:pt>
    <dgm:pt modelId="{994A576F-51EE-4C73-BFD1-51E86141D7FB}" type="pres">
      <dgm:prSet presAssocID="{CB0B1B2E-A1BB-41BF-8142-05E83E102A19}" presName="hierChild4" presStyleCnt="0"/>
      <dgm:spPr/>
    </dgm:pt>
    <dgm:pt modelId="{1A053C6D-F32E-4811-B105-D25A9FB48F22}" type="pres">
      <dgm:prSet presAssocID="{CB0B1B2E-A1BB-41BF-8142-05E83E102A19}" presName="hierChild5" presStyleCnt="0"/>
      <dgm:spPr/>
    </dgm:pt>
    <dgm:pt modelId="{6646707F-F4CA-4F60-A2F4-8337CE1236CB}" type="pres">
      <dgm:prSet presAssocID="{46B85FA0-A3C3-4C29-874C-F8C21642DCB3}" presName="Name37" presStyleLbl="parChTrans1D2" presStyleIdx="1" presStyleCnt="3"/>
      <dgm:spPr/>
      <dgm:t>
        <a:bodyPr/>
        <a:lstStyle/>
        <a:p>
          <a:endParaRPr lang="en-US"/>
        </a:p>
      </dgm:t>
    </dgm:pt>
    <dgm:pt modelId="{D8284539-4D8B-4F5E-9F72-2026A1C3AEAE}" type="pres">
      <dgm:prSet presAssocID="{E539C916-E6CF-4A1F-BFD8-D3C1B7698D8C}" presName="hierRoot2" presStyleCnt="0">
        <dgm:presLayoutVars>
          <dgm:hierBranch val="init"/>
        </dgm:presLayoutVars>
      </dgm:prSet>
      <dgm:spPr/>
    </dgm:pt>
    <dgm:pt modelId="{E42A8CF0-0A67-4C5A-8D99-8AC21654EA30}" type="pres">
      <dgm:prSet presAssocID="{E539C916-E6CF-4A1F-BFD8-D3C1B7698D8C}" presName="rootComposite" presStyleCnt="0"/>
      <dgm:spPr/>
    </dgm:pt>
    <dgm:pt modelId="{FAB35D0E-CAE8-4E52-BABC-367DB6EB96D1}" type="pres">
      <dgm:prSet presAssocID="{E539C916-E6CF-4A1F-BFD8-D3C1B7698D8C}" presName="rootText" presStyleLbl="node2" presStyleIdx="1" presStyleCnt="3">
        <dgm:presLayoutVars>
          <dgm:chPref val="3"/>
        </dgm:presLayoutVars>
      </dgm:prSet>
      <dgm:spPr/>
      <dgm:t>
        <a:bodyPr/>
        <a:lstStyle/>
        <a:p>
          <a:endParaRPr lang="en-US"/>
        </a:p>
      </dgm:t>
    </dgm:pt>
    <dgm:pt modelId="{7C77CD25-0C60-4A3B-A518-B0FF7AA20A23}" type="pres">
      <dgm:prSet presAssocID="{E539C916-E6CF-4A1F-BFD8-D3C1B7698D8C}" presName="rootConnector" presStyleLbl="node2" presStyleIdx="1" presStyleCnt="3"/>
      <dgm:spPr/>
      <dgm:t>
        <a:bodyPr/>
        <a:lstStyle/>
        <a:p>
          <a:endParaRPr lang="en-US"/>
        </a:p>
      </dgm:t>
    </dgm:pt>
    <dgm:pt modelId="{EE1743EC-C20C-4F6E-86F3-2118A65FA5D6}" type="pres">
      <dgm:prSet presAssocID="{E539C916-E6CF-4A1F-BFD8-D3C1B7698D8C}" presName="hierChild4" presStyleCnt="0"/>
      <dgm:spPr/>
    </dgm:pt>
    <dgm:pt modelId="{C57D9BCF-756E-4E39-9476-0FC82CC3E6E5}" type="pres">
      <dgm:prSet presAssocID="{E539C916-E6CF-4A1F-BFD8-D3C1B7698D8C}" presName="hierChild5" presStyleCnt="0"/>
      <dgm:spPr/>
    </dgm:pt>
    <dgm:pt modelId="{601EB8B8-42C3-40EB-B6E2-9D6C1D3DA8F7}" type="pres">
      <dgm:prSet presAssocID="{152C9FC4-14A6-4484-B76F-E6EFCBEF196C}" presName="Name37" presStyleLbl="parChTrans1D2" presStyleIdx="2" presStyleCnt="3"/>
      <dgm:spPr/>
      <dgm:t>
        <a:bodyPr/>
        <a:lstStyle/>
        <a:p>
          <a:endParaRPr lang="en-US"/>
        </a:p>
      </dgm:t>
    </dgm:pt>
    <dgm:pt modelId="{0E0C3C51-57E5-474F-AFA3-A7059B182758}" type="pres">
      <dgm:prSet presAssocID="{197F466F-09F2-4F99-8F35-891D090D672A}" presName="hierRoot2" presStyleCnt="0">
        <dgm:presLayoutVars>
          <dgm:hierBranch val="init"/>
        </dgm:presLayoutVars>
      </dgm:prSet>
      <dgm:spPr/>
    </dgm:pt>
    <dgm:pt modelId="{F73C594B-D642-4DAA-A8C6-5F86506F4C6A}" type="pres">
      <dgm:prSet presAssocID="{197F466F-09F2-4F99-8F35-891D090D672A}" presName="rootComposite" presStyleCnt="0"/>
      <dgm:spPr/>
    </dgm:pt>
    <dgm:pt modelId="{16630310-048A-479F-BA10-1103FCAAE9CB}" type="pres">
      <dgm:prSet presAssocID="{197F466F-09F2-4F99-8F35-891D090D672A}" presName="rootText" presStyleLbl="node2" presStyleIdx="2" presStyleCnt="3">
        <dgm:presLayoutVars>
          <dgm:chPref val="3"/>
        </dgm:presLayoutVars>
      </dgm:prSet>
      <dgm:spPr/>
      <dgm:t>
        <a:bodyPr/>
        <a:lstStyle/>
        <a:p>
          <a:endParaRPr lang="en-US"/>
        </a:p>
      </dgm:t>
    </dgm:pt>
    <dgm:pt modelId="{FC519E19-957E-41B5-B454-43F2CE27A23C}" type="pres">
      <dgm:prSet presAssocID="{197F466F-09F2-4F99-8F35-891D090D672A}" presName="rootConnector" presStyleLbl="node2" presStyleIdx="2" presStyleCnt="3"/>
      <dgm:spPr/>
      <dgm:t>
        <a:bodyPr/>
        <a:lstStyle/>
        <a:p>
          <a:endParaRPr lang="en-US"/>
        </a:p>
      </dgm:t>
    </dgm:pt>
    <dgm:pt modelId="{6BEBE836-A0DF-4FBF-8E0D-CC0412BE540A}" type="pres">
      <dgm:prSet presAssocID="{197F466F-09F2-4F99-8F35-891D090D672A}" presName="hierChild4" presStyleCnt="0"/>
      <dgm:spPr/>
    </dgm:pt>
    <dgm:pt modelId="{811C02A8-EED1-43DE-B29B-769B55E3AED6}" type="pres">
      <dgm:prSet presAssocID="{197F466F-09F2-4F99-8F35-891D090D672A}" presName="hierChild5" presStyleCnt="0"/>
      <dgm:spPr/>
    </dgm:pt>
    <dgm:pt modelId="{C9B7CFE4-3F2A-49D3-83A3-A2B27718A392}" type="pres">
      <dgm:prSet presAssocID="{F0AC8267-A682-4E7B-8DA8-98473F0307E9}" presName="hierChild3" presStyleCnt="0"/>
      <dgm:spPr/>
    </dgm:pt>
  </dgm:ptLst>
  <dgm:cxnLst>
    <dgm:cxn modelId="{9BB590CA-5C21-4303-92E3-D32731CC97A6}" type="presOf" srcId="{6FD8424D-D695-4063-B09B-FFDAAD4994DF}" destId="{0B8B48EA-589A-4E4A-86F7-662FF9BB0B91}" srcOrd="0" destOrd="0" presId="urn:microsoft.com/office/officeart/2005/8/layout/orgChart1"/>
    <dgm:cxn modelId="{7AFFF898-D8B1-4258-83DF-E1E717327297}" srcId="{F0AC8267-A682-4E7B-8DA8-98473F0307E9}" destId="{E539C916-E6CF-4A1F-BFD8-D3C1B7698D8C}" srcOrd="1" destOrd="0" parTransId="{46B85FA0-A3C3-4C29-874C-F8C21642DCB3}" sibTransId="{B941C83C-D4EF-4206-935F-49FDD12245C4}"/>
    <dgm:cxn modelId="{EEAAA331-BF88-44F5-8B0A-876AD45F7A5A}" type="presOf" srcId="{F0AC8267-A682-4E7B-8DA8-98473F0307E9}" destId="{8A634BAD-17BF-4952-9F3B-10943D8305C9}" srcOrd="0" destOrd="0" presId="urn:microsoft.com/office/officeart/2005/8/layout/orgChart1"/>
    <dgm:cxn modelId="{879F4B27-85BD-4A13-AE51-27589E4C32DE}" type="presOf" srcId="{E539C916-E6CF-4A1F-BFD8-D3C1B7698D8C}" destId="{FAB35D0E-CAE8-4E52-BABC-367DB6EB96D1}" srcOrd="0" destOrd="0" presId="urn:microsoft.com/office/officeart/2005/8/layout/orgChart1"/>
    <dgm:cxn modelId="{42E3973C-791A-42C2-885D-38E6BC8939EB}" type="presOf" srcId="{197F466F-09F2-4F99-8F35-891D090D672A}" destId="{16630310-048A-479F-BA10-1103FCAAE9CB}" srcOrd="0" destOrd="0" presId="urn:microsoft.com/office/officeart/2005/8/layout/orgChart1"/>
    <dgm:cxn modelId="{1389F466-6773-4349-983D-B2932709021F}" type="presOf" srcId="{E539C916-E6CF-4A1F-BFD8-D3C1B7698D8C}" destId="{7C77CD25-0C60-4A3B-A518-B0FF7AA20A23}" srcOrd="1" destOrd="0" presId="urn:microsoft.com/office/officeart/2005/8/layout/orgChart1"/>
    <dgm:cxn modelId="{490FDDF7-CCCB-4DB0-BEAC-C1CED69ACDF0}" type="presOf" srcId="{CB0B1B2E-A1BB-41BF-8142-05E83E102A19}" destId="{4F77A70D-AED2-459F-89DD-F3C5EB16A929}" srcOrd="0" destOrd="0" presId="urn:microsoft.com/office/officeart/2005/8/layout/orgChart1"/>
    <dgm:cxn modelId="{3C4EAA30-6C49-4B09-AB70-87F2A9D3E30C}" srcId="{F0AC8267-A682-4E7B-8DA8-98473F0307E9}" destId="{197F466F-09F2-4F99-8F35-891D090D672A}" srcOrd="2" destOrd="0" parTransId="{152C9FC4-14A6-4484-B76F-E6EFCBEF196C}" sibTransId="{7797FCE7-B367-4A47-978A-7E8721DB57A4}"/>
    <dgm:cxn modelId="{30CA3556-00A0-4341-B70D-54DA1096AF53}" type="presOf" srcId="{CB0B1B2E-A1BB-41BF-8142-05E83E102A19}" destId="{AFFF83D8-B1D6-4DA3-9C4E-F0A31C078411}" srcOrd="1" destOrd="0" presId="urn:microsoft.com/office/officeart/2005/8/layout/orgChart1"/>
    <dgm:cxn modelId="{C2195F73-8B35-4874-A7A2-0C7F20354690}" type="presOf" srcId="{56B02E39-A55C-4132-8C82-410EA0C30A06}" destId="{64EAA241-81C7-4C0B-97B1-325C6E14523A}" srcOrd="0" destOrd="0" presId="urn:microsoft.com/office/officeart/2005/8/layout/orgChart1"/>
    <dgm:cxn modelId="{C92C4BE8-CBA5-4905-8E4C-591ECBC489E3}" type="presOf" srcId="{152C9FC4-14A6-4484-B76F-E6EFCBEF196C}" destId="{601EB8B8-42C3-40EB-B6E2-9D6C1D3DA8F7}" srcOrd="0" destOrd="0" presId="urn:microsoft.com/office/officeart/2005/8/layout/orgChart1"/>
    <dgm:cxn modelId="{2E8905CA-8AA3-4404-8F04-29517F19F07E}" srcId="{6FD8424D-D695-4063-B09B-FFDAAD4994DF}" destId="{F0AC8267-A682-4E7B-8DA8-98473F0307E9}" srcOrd="0" destOrd="0" parTransId="{F4331B0C-6393-47F7-B1DE-ACD4FA11E09D}" sibTransId="{587864FF-2A1D-4C57-9CCB-AEA437286DD9}"/>
    <dgm:cxn modelId="{12A89D21-1589-4B46-9484-5CFF60241EA3}" type="presOf" srcId="{197F466F-09F2-4F99-8F35-891D090D672A}" destId="{FC519E19-957E-41B5-B454-43F2CE27A23C}" srcOrd="1" destOrd="0" presId="urn:microsoft.com/office/officeart/2005/8/layout/orgChart1"/>
    <dgm:cxn modelId="{C2BFD27A-7B9F-4D6B-9FE6-69A1C0E9ADA5}" srcId="{F0AC8267-A682-4E7B-8DA8-98473F0307E9}" destId="{CB0B1B2E-A1BB-41BF-8142-05E83E102A19}" srcOrd="0" destOrd="0" parTransId="{56B02E39-A55C-4132-8C82-410EA0C30A06}" sibTransId="{E31F7801-EA10-4543-9A87-3ADBAE80CCE9}"/>
    <dgm:cxn modelId="{45F39557-CB2B-4E5B-ACAB-34B00D125A95}" type="presOf" srcId="{F0AC8267-A682-4E7B-8DA8-98473F0307E9}" destId="{D1394279-8B7B-4312-96AF-8830A8410DEC}" srcOrd="1" destOrd="0" presId="urn:microsoft.com/office/officeart/2005/8/layout/orgChart1"/>
    <dgm:cxn modelId="{8FE45CC6-8BF4-4DB8-B774-3957F3F7B1DA}" type="presOf" srcId="{46B85FA0-A3C3-4C29-874C-F8C21642DCB3}" destId="{6646707F-F4CA-4F60-A2F4-8337CE1236CB}" srcOrd="0" destOrd="0" presId="urn:microsoft.com/office/officeart/2005/8/layout/orgChart1"/>
    <dgm:cxn modelId="{DAEB629E-D778-4A86-BAA1-84853F285F15}" type="presParOf" srcId="{0B8B48EA-589A-4E4A-86F7-662FF9BB0B91}" destId="{3A491E63-CB89-40CD-A9C6-32B0E219F3C2}" srcOrd="0" destOrd="0" presId="urn:microsoft.com/office/officeart/2005/8/layout/orgChart1"/>
    <dgm:cxn modelId="{D11AAF41-7AF4-4259-BBE3-819BFA725D20}" type="presParOf" srcId="{3A491E63-CB89-40CD-A9C6-32B0E219F3C2}" destId="{8B886F63-6595-4907-9883-7328C5C86E98}" srcOrd="0" destOrd="0" presId="urn:microsoft.com/office/officeart/2005/8/layout/orgChart1"/>
    <dgm:cxn modelId="{629D7022-3C6C-40BE-A03B-136F95D35C3B}" type="presParOf" srcId="{8B886F63-6595-4907-9883-7328C5C86E98}" destId="{8A634BAD-17BF-4952-9F3B-10943D8305C9}" srcOrd="0" destOrd="0" presId="urn:microsoft.com/office/officeart/2005/8/layout/orgChart1"/>
    <dgm:cxn modelId="{B6DD3B9F-C53A-4F97-887C-216B5F5C60A0}" type="presParOf" srcId="{8B886F63-6595-4907-9883-7328C5C86E98}" destId="{D1394279-8B7B-4312-96AF-8830A8410DEC}" srcOrd="1" destOrd="0" presId="urn:microsoft.com/office/officeart/2005/8/layout/orgChart1"/>
    <dgm:cxn modelId="{7B3D4DA5-A8CE-41D4-93CF-7FDC254EA557}" type="presParOf" srcId="{3A491E63-CB89-40CD-A9C6-32B0E219F3C2}" destId="{F6DD97C5-0DF9-49F7-AC1E-E4B73CE41583}" srcOrd="1" destOrd="0" presId="urn:microsoft.com/office/officeart/2005/8/layout/orgChart1"/>
    <dgm:cxn modelId="{6A5CBA8A-2134-404D-8E30-36A464A49F9E}" type="presParOf" srcId="{F6DD97C5-0DF9-49F7-AC1E-E4B73CE41583}" destId="{64EAA241-81C7-4C0B-97B1-325C6E14523A}" srcOrd="0" destOrd="0" presId="urn:microsoft.com/office/officeart/2005/8/layout/orgChart1"/>
    <dgm:cxn modelId="{C36774E8-55F3-49ED-9A75-FC507569345D}" type="presParOf" srcId="{F6DD97C5-0DF9-49F7-AC1E-E4B73CE41583}" destId="{E0F846E0-985B-4384-A667-51D62955A0CC}" srcOrd="1" destOrd="0" presId="urn:microsoft.com/office/officeart/2005/8/layout/orgChart1"/>
    <dgm:cxn modelId="{3B7B72A1-AF43-4C11-862C-29DD8D631442}" type="presParOf" srcId="{E0F846E0-985B-4384-A667-51D62955A0CC}" destId="{C451D4F4-3A52-40C6-8AA1-95F714B65B6D}" srcOrd="0" destOrd="0" presId="urn:microsoft.com/office/officeart/2005/8/layout/orgChart1"/>
    <dgm:cxn modelId="{02C0962C-AE15-469A-ABF6-1F42C6E45F8B}" type="presParOf" srcId="{C451D4F4-3A52-40C6-8AA1-95F714B65B6D}" destId="{4F77A70D-AED2-459F-89DD-F3C5EB16A929}" srcOrd="0" destOrd="0" presId="urn:microsoft.com/office/officeart/2005/8/layout/orgChart1"/>
    <dgm:cxn modelId="{C36DC732-E35D-4555-9EBA-05E5CE9D5373}" type="presParOf" srcId="{C451D4F4-3A52-40C6-8AA1-95F714B65B6D}" destId="{AFFF83D8-B1D6-4DA3-9C4E-F0A31C078411}" srcOrd="1" destOrd="0" presId="urn:microsoft.com/office/officeart/2005/8/layout/orgChart1"/>
    <dgm:cxn modelId="{8C311C1B-0852-46F8-9CBC-9FA40548FF3F}" type="presParOf" srcId="{E0F846E0-985B-4384-A667-51D62955A0CC}" destId="{994A576F-51EE-4C73-BFD1-51E86141D7FB}" srcOrd="1" destOrd="0" presId="urn:microsoft.com/office/officeart/2005/8/layout/orgChart1"/>
    <dgm:cxn modelId="{DCCE2583-5C76-4A7D-ABC1-C76795792C57}" type="presParOf" srcId="{E0F846E0-985B-4384-A667-51D62955A0CC}" destId="{1A053C6D-F32E-4811-B105-D25A9FB48F22}" srcOrd="2" destOrd="0" presId="urn:microsoft.com/office/officeart/2005/8/layout/orgChart1"/>
    <dgm:cxn modelId="{2D385054-421F-47EC-A93B-4F108565CF4B}" type="presParOf" srcId="{F6DD97C5-0DF9-49F7-AC1E-E4B73CE41583}" destId="{6646707F-F4CA-4F60-A2F4-8337CE1236CB}" srcOrd="2" destOrd="0" presId="urn:microsoft.com/office/officeart/2005/8/layout/orgChart1"/>
    <dgm:cxn modelId="{FA35B45D-1DA2-4A58-BDE8-FC2794ADFF6B}" type="presParOf" srcId="{F6DD97C5-0DF9-49F7-AC1E-E4B73CE41583}" destId="{D8284539-4D8B-4F5E-9F72-2026A1C3AEAE}" srcOrd="3" destOrd="0" presId="urn:microsoft.com/office/officeart/2005/8/layout/orgChart1"/>
    <dgm:cxn modelId="{67595D4C-2459-43A1-824C-8BEF1D0E0061}" type="presParOf" srcId="{D8284539-4D8B-4F5E-9F72-2026A1C3AEAE}" destId="{E42A8CF0-0A67-4C5A-8D99-8AC21654EA30}" srcOrd="0" destOrd="0" presId="urn:microsoft.com/office/officeart/2005/8/layout/orgChart1"/>
    <dgm:cxn modelId="{FA0199DE-7D2A-4F6A-8B9C-9B86DA57A12D}" type="presParOf" srcId="{E42A8CF0-0A67-4C5A-8D99-8AC21654EA30}" destId="{FAB35D0E-CAE8-4E52-BABC-367DB6EB96D1}" srcOrd="0" destOrd="0" presId="urn:microsoft.com/office/officeart/2005/8/layout/orgChart1"/>
    <dgm:cxn modelId="{A5E0D5A2-FD46-4F10-86B4-DB3A0BF0AE78}" type="presParOf" srcId="{E42A8CF0-0A67-4C5A-8D99-8AC21654EA30}" destId="{7C77CD25-0C60-4A3B-A518-B0FF7AA20A23}" srcOrd="1" destOrd="0" presId="urn:microsoft.com/office/officeart/2005/8/layout/orgChart1"/>
    <dgm:cxn modelId="{BC7BB9FB-F716-4BB6-9CBA-2C041024D5CC}" type="presParOf" srcId="{D8284539-4D8B-4F5E-9F72-2026A1C3AEAE}" destId="{EE1743EC-C20C-4F6E-86F3-2118A65FA5D6}" srcOrd="1" destOrd="0" presId="urn:microsoft.com/office/officeart/2005/8/layout/orgChart1"/>
    <dgm:cxn modelId="{69220575-08C9-4E89-9344-BF3A5E17979B}" type="presParOf" srcId="{D8284539-4D8B-4F5E-9F72-2026A1C3AEAE}" destId="{C57D9BCF-756E-4E39-9476-0FC82CC3E6E5}" srcOrd="2" destOrd="0" presId="urn:microsoft.com/office/officeart/2005/8/layout/orgChart1"/>
    <dgm:cxn modelId="{93351162-04EC-4348-9CA4-F11DA9803B20}" type="presParOf" srcId="{F6DD97C5-0DF9-49F7-AC1E-E4B73CE41583}" destId="{601EB8B8-42C3-40EB-B6E2-9D6C1D3DA8F7}" srcOrd="4" destOrd="0" presId="urn:microsoft.com/office/officeart/2005/8/layout/orgChart1"/>
    <dgm:cxn modelId="{5DA13E88-50AC-452F-A7AC-40731154212D}" type="presParOf" srcId="{F6DD97C5-0DF9-49F7-AC1E-E4B73CE41583}" destId="{0E0C3C51-57E5-474F-AFA3-A7059B182758}" srcOrd="5" destOrd="0" presId="urn:microsoft.com/office/officeart/2005/8/layout/orgChart1"/>
    <dgm:cxn modelId="{598F8632-0A6D-4A38-B7B9-B03E3035734A}" type="presParOf" srcId="{0E0C3C51-57E5-474F-AFA3-A7059B182758}" destId="{F73C594B-D642-4DAA-A8C6-5F86506F4C6A}" srcOrd="0" destOrd="0" presId="urn:microsoft.com/office/officeart/2005/8/layout/orgChart1"/>
    <dgm:cxn modelId="{2C24EE47-429C-4983-BEB7-5E41B319B2FA}" type="presParOf" srcId="{F73C594B-D642-4DAA-A8C6-5F86506F4C6A}" destId="{16630310-048A-479F-BA10-1103FCAAE9CB}" srcOrd="0" destOrd="0" presId="urn:microsoft.com/office/officeart/2005/8/layout/orgChart1"/>
    <dgm:cxn modelId="{35327129-2885-4417-BF85-60B0721744FE}" type="presParOf" srcId="{F73C594B-D642-4DAA-A8C6-5F86506F4C6A}" destId="{FC519E19-957E-41B5-B454-43F2CE27A23C}" srcOrd="1" destOrd="0" presId="urn:microsoft.com/office/officeart/2005/8/layout/orgChart1"/>
    <dgm:cxn modelId="{064B384B-C36E-41EF-9EF5-4527C6E8ADED}" type="presParOf" srcId="{0E0C3C51-57E5-474F-AFA3-A7059B182758}" destId="{6BEBE836-A0DF-4FBF-8E0D-CC0412BE540A}" srcOrd="1" destOrd="0" presId="urn:microsoft.com/office/officeart/2005/8/layout/orgChart1"/>
    <dgm:cxn modelId="{2CD474EA-7136-4F32-A6D0-522CA3C49983}" type="presParOf" srcId="{0E0C3C51-57E5-474F-AFA3-A7059B182758}" destId="{811C02A8-EED1-43DE-B29B-769B55E3AED6}" srcOrd="2" destOrd="0" presId="urn:microsoft.com/office/officeart/2005/8/layout/orgChart1"/>
    <dgm:cxn modelId="{D625D0BA-1DDC-4A23-93CF-0192E310DD3F}" type="presParOf" srcId="{3A491E63-CB89-40CD-A9C6-32B0E219F3C2}" destId="{C9B7CFE4-3F2A-49D3-83A3-A2B27718A39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EB8B8-42C3-40EB-B6E2-9D6C1D3DA8F7}">
      <dsp:nvSpPr>
        <dsp:cNvPr id="0" name=""/>
        <dsp:cNvSpPr/>
      </dsp:nvSpPr>
      <dsp:spPr>
        <a:xfrm>
          <a:off x="2832100" y="1752288"/>
          <a:ext cx="2003731" cy="347755"/>
        </a:xfrm>
        <a:custGeom>
          <a:avLst/>
          <a:gdLst/>
          <a:ahLst/>
          <a:cxnLst/>
          <a:rect l="0" t="0" r="0" b="0"/>
          <a:pathLst>
            <a:path>
              <a:moveTo>
                <a:pt x="0" y="0"/>
              </a:moveTo>
              <a:lnTo>
                <a:pt x="0" y="173877"/>
              </a:lnTo>
              <a:lnTo>
                <a:pt x="2003731" y="173877"/>
              </a:lnTo>
              <a:lnTo>
                <a:pt x="2003731" y="3477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46707F-F4CA-4F60-A2F4-8337CE1236CB}">
      <dsp:nvSpPr>
        <dsp:cNvPr id="0" name=""/>
        <dsp:cNvSpPr/>
      </dsp:nvSpPr>
      <dsp:spPr>
        <a:xfrm>
          <a:off x="2786380" y="1752288"/>
          <a:ext cx="91440" cy="347755"/>
        </a:xfrm>
        <a:custGeom>
          <a:avLst/>
          <a:gdLst/>
          <a:ahLst/>
          <a:cxnLst/>
          <a:rect l="0" t="0" r="0" b="0"/>
          <a:pathLst>
            <a:path>
              <a:moveTo>
                <a:pt x="45720" y="0"/>
              </a:moveTo>
              <a:lnTo>
                <a:pt x="45720" y="3477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EAA241-81C7-4C0B-97B1-325C6E14523A}">
      <dsp:nvSpPr>
        <dsp:cNvPr id="0" name=""/>
        <dsp:cNvSpPr/>
      </dsp:nvSpPr>
      <dsp:spPr>
        <a:xfrm>
          <a:off x="828368" y="1752288"/>
          <a:ext cx="2003731" cy="347755"/>
        </a:xfrm>
        <a:custGeom>
          <a:avLst/>
          <a:gdLst/>
          <a:ahLst/>
          <a:cxnLst/>
          <a:rect l="0" t="0" r="0" b="0"/>
          <a:pathLst>
            <a:path>
              <a:moveTo>
                <a:pt x="2003731" y="0"/>
              </a:moveTo>
              <a:lnTo>
                <a:pt x="2003731" y="173877"/>
              </a:lnTo>
              <a:lnTo>
                <a:pt x="0" y="173877"/>
              </a:lnTo>
              <a:lnTo>
                <a:pt x="0" y="3477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34BAD-17BF-4952-9F3B-10943D8305C9}">
      <dsp:nvSpPr>
        <dsp:cNvPr id="0" name=""/>
        <dsp:cNvSpPr/>
      </dsp:nvSpPr>
      <dsp:spPr>
        <a:xfrm>
          <a:off x="2004111" y="924300"/>
          <a:ext cx="1655976" cy="8279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Boosting</a:t>
          </a:r>
          <a:endParaRPr lang="en-US" sz="2000" kern="1200" dirty="0"/>
        </a:p>
      </dsp:txBody>
      <dsp:txXfrm>
        <a:off x="2004111" y="924300"/>
        <a:ext cx="1655976" cy="827988"/>
      </dsp:txXfrm>
    </dsp:sp>
    <dsp:sp modelId="{4F77A70D-AED2-459F-89DD-F3C5EB16A929}">
      <dsp:nvSpPr>
        <dsp:cNvPr id="0" name=""/>
        <dsp:cNvSpPr/>
      </dsp:nvSpPr>
      <dsp:spPr>
        <a:xfrm>
          <a:off x="380" y="2100044"/>
          <a:ext cx="1655976" cy="8279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Logistic Regression</a:t>
          </a:r>
          <a:endParaRPr lang="en-US" sz="2000" kern="1200" dirty="0"/>
        </a:p>
      </dsp:txBody>
      <dsp:txXfrm>
        <a:off x="380" y="2100044"/>
        <a:ext cx="1655976" cy="827988"/>
      </dsp:txXfrm>
    </dsp:sp>
    <dsp:sp modelId="{FAB35D0E-CAE8-4E52-BABC-367DB6EB96D1}">
      <dsp:nvSpPr>
        <dsp:cNvPr id="0" name=""/>
        <dsp:cNvSpPr/>
      </dsp:nvSpPr>
      <dsp:spPr>
        <a:xfrm>
          <a:off x="2004111" y="2100044"/>
          <a:ext cx="1655976" cy="8279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Random Forest</a:t>
          </a:r>
          <a:endParaRPr lang="en-US" sz="2000" kern="1200" dirty="0"/>
        </a:p>
      </dsp:txBody>
      <dsp:txXfrm>
        <a:off x="2004111" y="2100044"/>
        <a:ext cx="1655976" cy="827988"/>
      </dsp:txXfrm>
    </dsp:sp>
    <dsp:sp modelId="{16630310-048A-479F-BA10-1103FCAAE9CB}">
      <dsp:nvSpPr>
        <dsp:cNvPr id="0" name=""/>
        <dsp:cNvSpPr/>
      </dsp:nvSpPr>
      <dsp:spPr>
        <a:xfrm>
          <a:off x="4007843" y="2100044"/>
          <a:ext cx="1655976" cy="8279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Support Vector Machine</a:t>
          </a:r>
          <a:endParaRPr lang="en-US" sz="2000" kern="1200" dirty="0"/>
        </a:p>
      </dsp:txBody>
      <dsp:txXfrm>
        <a:off x="4007843" y="2100044"/>
        <a:ext cx="1655976" cy="827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EB8B8-42C3-40EB-B6E2-9D6C1D3DA8F7}">
      <dsp:nvSpPr>
        <dsp:cNvPr id="0" name=""/>
        <dsp:cNvSpPr/>
      </dsp:nvSpPr>
      <dsp:spPr>
        <a:xfrm>
          <a:off x="2533650" y="1388188"/>
          <a:ext cx="1792575" cy="311108"/>
        </a:xfrm>
        <a:custGeom>
          <a:avLst/>
          <a:gdLst/>
          <a:ahLst/>
          <a:cxnLst/>
          <a:rect l="0" t="0" r="0" b="0"/>
          <a:pathLst>
            <a:path>
              <a:moveTo>
                <a:pt x="0" y="0"/>
              </a:moveTo>
              <a:lnTo>
                <a:pt x="0" y="155554"/>
              </a:lnTo>
              <a:lnTo>
                <a:pt x="1792575" y="155554"/>
              </a:lnTo>
              <a:lnTo>
                <a:pt x="1792575" y="3111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46707F-F4CA-4F60-A2F4-8337CE1236CB}">
      <dsp:nvSpPr>
        <dsp:cNvPr id="0" name=""/>
        <dsp:cNvSpPr/>
      </dsp:nvSpPr>
      <dsp:spPr>
        <a:xfrm>
          <a:off x="2487930" y="1388188"/>
          <a:ext cx="91440" cy="311108"/>
        </a:xfrm>
        <a:custGeom>
          <a:avLst/>
          <a:gdLst/>
          <a:ahLst/>
          <a:cxnLst/>
          <a:rect l="0" t="0" r="0" b="0"/>
          <a:pathLst>
            <a:path>
              <a:moveTo>
                <a:pt x="45720" y="0"/>
              </a:moveTo>
              <a:lnTo>
                <a:pt x="45720" y="3111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EAA241-81C7-4C0B-97B1-325C6E14523A}">
      <dsp:nvSpPr>
        <dsp:cNvPr id="0" name=""/>
        <dsp:cNvSpPr/>
      </dsp:nvSpPr>
      <dsp:spPr>
        <a:xfrm>
          <a:off x="741074" y="1388188"/>
          <a:ext cx="1792575" cy="311108"/>
        </a:xfrm>
        <a:custGeom>
          <a:avLst/>
          <a:gdLst/>
          <a:ahLst/>
          <a:cxnLst/>
          <a:rect l="0" t="0" r="0" b="0"/>
          <a:pathLst>
            <a:path>
              <a:moveTo>
                <a:pt x="1792575" y="0"/>
              </a:moveTo>
              <a:lnTo>
                <a:pt x="1792575" y="155554"/>
              </a:lnTo>
              <a:lnTo>
                <a:pt x="0" y="155554"/>
              </a:lnTo>
              <a:lnTo>
                <a:pt x="0" y="3111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34BAD-17BF-4952-9F3B-10943D8305C9}">
      <dsp:nvSpPr>
        <dsp:cNvPr id="0" name=""/>
        <dsp:cNvSpPr/>
      </dsp:nvSpPr>
      <dsp:spPr>
        <a:xfrm>
          <a:off x="1792916" y="647454"/>
          <a:ext cx="1481467" cy="740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Boosting</a:t>
          </a:r>
          <a:endParaRPr lang="en-US" sz="1700" kern="1200" dirty="0"/>
        </a:p>
      </dsp:txBody>
      <dsp:txXfrm>
        <a:off x="1792916" y="647454"/>
        <a:ext cx="1481467" cy="740733"/>
      </dsp:txXfrm>
    </dsp:sp>
    <dsp:sp modelId="{4F77A70D-AED2-459F-89DD-F3C5EB16A929}">
      <dsp:nvSpPr>
        <dsp:cNvPr id="0" name=""/>
        <dsp:cNvSpPr/>
      </dsp:nvSpPr>
      <dsp:spPr>
        <a:xfrm>
          <a:off x="340" y="1699296"/>
          <a:ext cx="1481467" cy="740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Logistic Regression</a:t>
          </a:r>
          <a:endParaRPr lang="en-US" sz="1700" kern="1200" dirty="0"/>
        </a:p>
      </dsp:txBody>
      <dsp:txXfrm>
        <a:off x="340" y="1699296"/>
        <a:ext cx="1481467" cy="740733"/>
      </dsp:txXfrm>
    </dsp:sp>
    <dsp:sp modelId="{FAB35D0E-CAE8-4E52-BABC-367DB6EB96D1}">
      <dsp:nvSpPr>
        <dsp:cNvPr id="0" name=""/>
        <dsp:cNvSpPr/>
      </dsp:nvSpPr>
      <dsp:spPr>
        <a:xfrm>
          <a:off x="1792916" y="1699296"/>
          <a:ext cx="1481467" cy="740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Random Forest</a:t>
          </a:r>
          <a:endParaRPr lang="en-US" sz="1700" kern="1200" dirty="0"/>
        </a:p>
      </dsp:txBody>
      <dsp:txXfrm>
        <a:off x="1792916" y="1699296"/>
        <a:ext cx="1481467" cy="740733"/>
      </dsp:txXfrm>
    </dsp:sp>
    <dsp:sp modelId="{16630310-048A-479F-BA10-1103FCAAE9CB}">
      <dsp:nvSpPr>
        <dsp:cNvPr id="0" name=""/>
        <dsp:cNvSpPr/>
      </dsp:nvSpPr>
      <dsp:spPr>
        <a:xfrm>
          <a:off x="3585492" y="1699296"/>
          <a:ext cx="1481467" cy="740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Support Vector Machine</a:t>
          </a:r>
          <a:endParaRPr lang="en-US" sz="1700" kern="1200" dirty="0"/>
        </a:p>
      </dsp:txBody>
      <dsp:txXfrm>
        <a:off x="3585492" y="1699296"/>
        <a:ext cx="1481467" cy="74073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12/9/2018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12/9/2018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12/9/2018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12/9/2018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12/9/2018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12/9/2018</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12/9/2018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12/9/2018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12/9/2018</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Yelp - Restaurants</a:t>
            </a:r>
            <a:endParaRPr dirty="0"/>
          </a:p>
        </p:txBody>
      </p:sp>
      <p:sp>
        <p:nvSpPr>
          <p:cNvPr id="3" name="Subtitle 2"/>
          <p:cNvSpPr>
            <a:spLocks noGrp="1"/>
          </p:cNvSpPr>
          <p:nvPr>
            <p:ph type="subTitle" idx="1"/>
          </p:nvPr>
        </p:nvSpPr>
        <p:spPr/>
        <p:txBody>
          <a:bodyPr>
            <a:normAutofit fontScale="85000" lnSpcReduction="20000"/>
          </a:bodyPr>
          <a:lstStyle/>
          <a:p>
            <a:r>
              <a:rPr lang="en-US" dirty="0" smtClean="0"/>
              <a:t>DA5030 – Project</a:t>
            </a:r>
          </a:p>
          <a:p>
            <a:r>
              <a:rPr lang="en-US" dirty="0" smtClean="0"/>
              <a:t>Professor: </a:t>
            </a:r>
            <a:r>
              <a:rPr lang="en-US" dirty="0"/>
              <a:t>Martin </a:t>
            </a:r>
            <a:r>
              <a:rPr lang="en-US" dirty="0" err="1" smtClean="0"/>
              <a:t>Schedlbauer</a:t>
            </a:r>
            <a:endParaRPr lang="en-US" dirty="0" smtClean="0"/>
          </a:p>
          <a:p>
            <a:r>
              <a:rPr lang="en-US" dirty="0" smtClean="0"/>
              <a:t>Kshitij Aggarwal</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a:xfrm>
            <a:off x="1524000" y="1904999"/>
            <a:ext cx="3962400" cy="304800"/>
          </a:xfrm>
        </p:spPr>
        <p:txBody>
          <a:bodyPr>
            <a:normAutofit fontScale="92500" lnSpcReduction="20000"/>
          </a:bodyPr>
          <a:lstStyle/>
          <a:p>
            <a:r>
              <a:rPr lang="en-US" dirty="0" smtClean="0"/>
              <a:t>Data Exploration</a:t>
            </a:r>
          </a:p>
          <a:p>
            <a:pPr marL="365760" lvl="1" indent="0">
              <a:buNone/>
            </a:pPr>
            <a:endParaRPr lang="en-US" dirty="0" smtClean="0"/>
          </a:p>
        </p:txBody>
      </p:sp>
      <p:sp>
        <p:nvSpPr>
          <p:cNvPr id="6" name="TextBox 5"/>
          <p:cNvSpPr txBox="1"/>
          <p:nvPr/>
        </p:nvSpPr>
        <p:spPr>
          <a:xfrm>
            <a:off x="3907414" y="5257800"/>
            <a:ext cx="4391025" cy="1200329"/>
          </a:xfrm>
          <a:prstGeom prst="rect">
            <a:avLst/>
          </a:prstGeom>
          <a:noFill/>
        </p:spPr>
        <p:txBody>
          <a:bodyPr wrap="square" rtlCol="0">
            <a:spAutoFit/>
          </a:bodyPr>
          <a:lstStyle/>
          <a:p>
            <a:r>
              <a:rPr lang="en-US" dirty="0" smtClean="0"/>
              <a:t>Looking into the average operational hours of the restaurants, Friday is more longer than others and as expected drops to a low on Sunday.</a:t>
            </a:r>
            <a:endParaRPr lang="en-US" dirty="0"/>
          </a:p>
        </p:txBody>
      </p:sp>
      <p:pic>
        <p:nvPicPr>
          <p:cNvPr id="7" name="Picture 6"/>
          <p:cNvPicPr>
            <a:picLocks noChangeAspect="1"/>
          </p:cNvPicPr>
          <p:nvPr/>
        </p:nvPicPr>
        <p:blipFill>
          <a:blip r:embed="rId2"/>
          <a:stretch>
            <a:fillRect/>
          </a:stretch>
        </p:blipFill>
        <p:spPr>
          <a:xfrm>
            <a:off x="3901873" y="2231554"/>
            <a:ext cx="4384097" cy="2816245"/>
          </a:xfrm>
          <a:prstGeom prst="rect">
            <a:avLst/>
          </a:prstGeom>
        </p:spPr>
      </p:pic>
    </p:spTree>
    <p:extLst>
      <p:ext uri="{BB962C8B-B14F-4D97-AF65-F5344CB8AC3E}">
        <p14:creationId xmlns:p14="http://schemas.microsoft.com/office/powerpoint/2010/main" val="385653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a:xfrm>
            <a:off x="1524000" y="1904999"/>
            <a:ext cx="3962400" cy="304800"/>
          </a:xfrm>
        </p:spPr>
        <p:txBody>
          <a:bodyPr>
            <a:normAutofit fontScale="92500" lnSpcReduction="20000"/>
          </a:bodyPr>
          <a:lstStyle/>
          <a:p>
            <a:r>
              <a:rPr lang="en-US" dirty="0" smtClean="0"/>
              <a:t>Data Exploration</a:t>
            </a:r>
          </a:p>
          <a:p>
            <a:pPr marL="365760" lvl="1" indent="0">
              <a:buNone/>
            </a:pPr>
            <a:endParaRPr lang="en-US" dirty="0" smtClean="0"/>
          </a:p>
        </p:txBody>
      </p:sp>
      <p:sp>
        <p:nvSpPr>
          <p:cNvPr id="6" name="TextBox 5"/>
          <p:cNvSpPr txBox="1"/>
          <p:nvPr/>
        </p:nvSpPr>
        <p:spPr>
          <a:xfrm>
            <a:off x="1828800" y="5267234"/>
            <a:ext cx="4391025" cy="1200329"/>
          </a:xfrm>
          <a:prstGeom prst="rect">
            <a:avLst/>
          </a:prstGeom>
          <a:noFill/>
        </p:spPr>
        <p:txBody>
          <a:bodyPr wrap="square" rtlCol="0">
            <a:spAutoFit/>
          </a:bodyPr>
          <a:lstStyle/>
          <a:p>
            <a:r>
              <a:rPr lang="en-US" dirty="0" smtClean="0"/>
              <a:t>A lot of variation between the final features of the data set. But all of it emphasizes on the way the restaurants operate and how they are rated accordingly.</a:t>
            </a:r>
            <a:endParaRPr lang="en-US" dirty="0"/>
          </a:p>
        </p:txBody>
      </p:sp>
      <p:pic>
        <p:nvPicPr>
          <p:cNvPr id="7" name="Picture 6"/>
          <p:cNvPicPr>
            <a:picLocks noChangeAspect="1"/>
          </p:cNvPicPr>
          <p:nvPr/>
        </p:nvPicPr>
        <p:blipFill>
          <a:blip r:embed="rId2"/>
          <a:stretch>
            <a:fillRect/>
          </a:stretch>
        </p:blipFill>
        <p:spPr>
          <a:xfrm>
            <a:off x="1828800" y="2326667"/>
            <a:ext cx="4412239" cy="2814265"/>
          </a:xfrm>
          <a:prstGeom prst="rect">
            <a:avLst/>
          </a:prstGeom>
        </p:spPr>
      </p:pic>
      <p:sp>
        <p:nvSpPr>
          <p:cNvPr id="8" name="TextBox 7"/>
          <p:cNvSpPr txBox="1"/>
          <p:nvPr/>
        </p:nvSpPr>
        <p:spPr>
          <a:xfrm>
            <a:off x="6781799" y="5192964"/>
            <a:ext cx="4391025" cy="1200329"/>
          </a:xfrm>
          <a:prstGeom prst="rect">
            <a:avLst/>
          </a:prstGeom>
          <a:noFill/>
        </p:spPr>
        <p:txBody>
          <a:bodyPr wrap="square" rtlCol="0">
            <a:spAutoFit/>
          </a:bodyPr>
          <a:lstStyle/>
          <a:p>
            <a:r>
              <a:rPr lang="en-US" dirty="0" smtClean="0"/>
              <a:t>Correlation between the independent and dependent variable (</a:t>
            </a:r>
            <a:r>
              <a:rPr lang="en-US" dirty="0" err="1" smtClean="0"/>
              <a:t>is_open</a:t>
            </a:r>
            <a:r>
              <a:rPr lang="en-US" dirty="0" smtClean="0"/>
              <a:t>) is fairly low and this allows us to create a better model and avoid biases.</a:t>
            </a:r>
            <a:endParaRPr lang="en-US" dirty="0"/>
          </a:p>
        </p:txBody>
      </p:sp>
      <p:pic>
        <p:nvPicPr>
          <p:cNvPr id="4" name="Picture 3"/>
          <p:cNvPicPr>
            <a:picLocks noChangeAspect="1"/>
          </p:cNvPicPr>
          <p:nvPr/>
        </p:nvPicPr>
        <p:blipFill rotWithShape="1">
          <a:blip r:embed="rId3"/>
          <a:srcRect l="3728" t="2345" r="-643"/>
          <a:stretch/>
        </p:blipFill>
        <p:spPr>
          <a:xfrm>
            <a:off x="7391400" y="2273022"/>
            <a:ext cx="2806495" cy="2867910"/>
          </a:xfrm>
          <a:prstGeom prst="rect">
            <a:avLst/>
          </a:prstGeom>
        </p:spPr>
      </p:pic>
    </p:spTree>
    <p:extLst>
      <p:ext uri="{BB962C8B-B14F-4D97-AF65-F5344CB8AC3E}">
        <p14:creationId xmlns:p14="http://schemas.microsoft.com/office/powerpoint/2010/main" val="348387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normAutofit fontScale="92500"/>
          </a:bodyPr>
          <a:lstStyle/>
          <a:p>
            <a:r>
              <a:rPr lang="en-US" dirty="0" smtClean="0"/>
              <a:t>With such variety and options, structuring of the data was a challenge.</a:t>
            </a:r>
          </a:p>
          <a:p>
            <a:pPr marL="708660" lvl="1" indent="-342900">
              <a:buFont typeface="+mj-lt"/>
              <a:buAutoNum type="arabicPeriod"/>
            </a:pPr>
            <a:r>
              <a:rPr lang="en-US" dirty="0" smtClean="0"/>
              <a:t>Selection and Exclusion of Data</a:t>
            </a:r>
          </a:p>
          <a:p>
            <a:pPr marL="685800" lvl="2" indent="0">
              <a:buNone/>
            </a:pPr>
            <a:r>
              <a:rPr lang="en-US" dirty="0" smtClean="0"/>
              <a:t>From the Global data across all establishment types, restaurants within the United States was selected to stay within the scope of the project.</a:t>
            </a:r>
          </a:p>
          <a:p>
            <a:pPr marL="708660" lvl="1" indent="-342900">
              <a:buFont typeface="+mj-lt"/>
              <a:buAutoNum type="arabicPeriod"/>
            </a:pPr>
            <a:r>
              <a:rPr lang="en-US" dirty="0" smtClean="0"/>
              <a:t>Cleaning of Data</a:t>
            </a:r>
          </a:p>
          <a:p>
            <a:pPr marL="685800" lvl="2" indent="0">
              <a:buNone/>
            </a:pPr>
            <a:r>
              <a:rPr lang="en-US" dirty="0"/>
              <a:t>The postal codes that were given the data set needed to be made consistent on files to maintain consistency.</a:t>
            </a:r>
          </a:p>
          <a:p>
            <a:pPr marL="685800" lvl="2" indent="0">
              <a:buNone/>
            </a:pPr>
            <a:r>
              <a:rPr lang="en-US" dirty="0"/>
              <a:t>Some postal codes were missing and had to be imputed using the geographical coordinates.</a:t>
            </a:r>
          </a:p>
          <a:p>
            <a:pPr marL="685800" lvl="2" indent="0">
              <a:buNone/>
            </a:pPr>
            <a:r>
              <a:rPr lang="en-US" dirty="0"/>
              <a:t>Some outliers had to be removed that had very high count of </a:t>
            </a:r>
            <a:r>
              <a:rPr lang="en-US" dirty="0" smtClean="0"/>
              <a:t>reviews.</a:t>
            </a:r>
            <a:endParaRPr lang="en-US" dirty="0"/>
          </a:p>
          <a:p>
            <a:pPr marL="708660" lvl="1" indent="-342900">
              <a:buFont typeface="+mj-lt"/>
              <a:buAutoNum type="arabicPeriod"/>
            </a:pPr>
            <a:r>
              <a:rPr lang="en-US" dirty="0" smtClean="0"/>
              <a:t>Feature Generation</a:t>
            </a:r>
            <a:endParaRPr lang="en-US" dirty="0"/>
          </a:p>
          <a:p>
            <a:pPr marL="685800" lvl="2" indent="0">
              <a:buNone/>
            </a:pPr>
            <a:r>
              <a:rPr lang="en-US" dirty="0" smtClean="0"/>
              <a:t>Lot of aggregation within the data set were made. All the data points seen earlier are derived and aggregated features.</a:t>
            </a:r>
          </a:p>
          <a:p>
            <a:pPr marL="708660" lvl="1" indent="-342900">
              <a:buFont typeface="+mj-lt"/>
              <a:buAutoNum type="arabicPeriod"/>
            </a:pPr>
            <a:r>
              <a:rPr lang="en-US" dirty="0" smtClean="0"/>
              <a:t>Merging of Data</a:t>
            </a:r>
            <a:endParaRPr lang="en-US" dirty="0"/>
          </a:p>
          <a:p>
            <a:pPr marL="685800" lvl="2" indent="0">
              <a:buNone/>
            </a:pPr>
            <a:r>
              <a:rPr lang="en-US" dirty="0" smtClean="0"/>
              <a:t>Finally all the data aggregations were merged to form </a:t>
            </a:r>
            <a:r>
              <a:rPr lang="en-US" dirty="0" smtClean="0"/>
              <a:t>14 </a:t>
            </a:r>
            <a:r>
              <a:rPr lang="en-US" dirty="0" smtClean="0"/>
              <a:t>features, </a:t>
            </a:r>
            <a:r>
              <a:rPr lang="en-US" dirty="0" smtClean="0"/>
              <a:t>13 </a:t>
            </a:r>
            <a:r>
              <a:rPr lang="en-US" dirty="0" smtClean="0"/>
              <a:t>independent and 1 dependent.</a:t>
            </a:r>
            <a:endParaRPr lang="en-US" dirty="0"/>
          </a:p>
          <a:p>
            <a:pPr marL="685800" lvl="2" indent="0">
              <a:buNone/>
            </a:pPr>
            <a:endParaRPr lang="en-US" dirty="0"/>
          </a:p>
          <a:p>
            <a:pPr marL="685800" lvl="2" indent="0">
              <a:buNone/>
            </a:pPr>
            <a:endParaRPr lang="en-US" sz="1400" dirty="0"/>
          </a:p>
          <a:p>
            <a:pPr marL="365760" lvl="1" indent="0">
              <a:buNone/>
            </a:pPr>
            <a:endParaRPr lang="en-US" dirty="0" smtClean="0"/>
          </a:p>
        </p:txBody>
      </p:sp>
    </p:spTree>
    <p:extLst>
      <p:ext uri="{BB962C8B-B14F-4D97-AF65-F5344CB8AC3E}">
        <p14:creationId xmlns:p14="http://schemas.microsoft.com/office/powerpoint/2010/main" val="89605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normAutofit/>
          </a:bodyPr>
          <a:lstStyle/>
          <a:p>
            <a:r>
              <a:rPr lang="en-US" dirty="0" smtClean="0"/>
              <a:t>5 models were used for this data set.</a:t>
            </a:r>
          </a:p>
          <a:p>
            <a:pPr marL="708660" lvl="1" indent="-342900">
              <a:buFont typeface="+mj-lt"/>
              <a:buAutoNum type="arabicPeriod"/>
            </a:pPr>
            <a:r>
              <a:rPr lang="en-US" dirty="0" smtClean="0"/>
              <a:t>Logistic Regression</a:t>
            </a:r>
          </a:p>
          <a:p>
            <a:pPr marL="708660" lvl="1" indent="-342900">
              <a:buFont typeface="+mj-lt"/>
              <a:buAutoNum type="arabicPeriod"/>
            </a:pPr>
            <a:r>
              <a:rPr lang="en-US" dirty="0" smtClean="0"/>
              <a:t>Random Forest</a:t>
            </a:r>
          </a:p>
          <a:p>
            <a:pPr marL="708660" lvl="1" indent="-342900">
              <a:buFont typeface="+mj-lt"/>
              <a:buAutoNum type="arabicPeriod"/>
            </a:pPr>
            <a:r>
              <a:rPr lang="en-US" dirty="0" smtClean="0"/>
              <a:t>Support Vector Machine</a:t>
            </a:r>
            <a:endParaRPr lang="en-US" dirty="0"/>
          </a:p>
          <a:p>
            <a:pPr marL="708660" lvl="1" indent="-342900">
              <a:buFont typeface="+mj-lt"/>
              <a:buAutoNum type="arabicPeriod"/>
            </a:pPr>
            <a:r>
              <a:rPr lang="en-US" dirty="0" smtClean="0"/>
              <a:t>Boosting</a:t>
            </a:r>
          </a:p>
          <a:p>
            <a:pPr marL="708660" lvl="1" indent="-342900">
              <a:buFont typeface="+mj-lt"/>
              <a:buAutoNum type="arabicPeriod"/>
            </a:pPr>
            <a:r>
              <a:rPr lang="en-US" dirty="0" smtClean="0"/>
              <a:t>Ensemble – Top layer as Boosting</a:t>
            </a:r>
            <a:endParaRPr lang="en-US" dirty="0"/>
          </a:p>
          <a:p>
            <a:pPr marL="685800" lvl="2" indent="0">
              <a:buNone/>
            </a:pPr>
            <a:endParaRPr lang="en-US" dirty="0"/>
          </a:p>
          <a:p>
            <a:pPr marL="685800" lvl="2" indent="0">
              <a:buNone/>
            </a:pPr>
            <a:endParaRPr lang="en-US" sz="1400" dirty="0"/>
          </a:p>
          <a:p>
            <a:pPr marL="365760" lvl="1" indent="0">
              <a:buNone/>
            </a:pPr>
            <a:endParaRPr lang="en-US" dirty="0" smtClean="0"/>
          </a:p>
        </p:txBody>
      </p:sp>
    </p:spTree>
    <p:extLst>
      <p:ext uri="{BB962C8B-B14F-4D97-AF65-F5344CB8AC3E}">
        <p14:creationId xmlns:p14="http://schemas.microsoft.com/office/powerpoint/2010/main" val="211372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1524000" y="1828800"/>
            <a:ext cx="4343400" cy="4267200"/>
          </a:xfrm>
        </p:spPr>
        <p:txBody>
          <a:bodyPr>
            <a:normAutofit/>
          </a:bodyPr>
          <a:lstStyle/>
          <a:p>
            <a:r>
              <a:rPr lang="en-US" dirty="0" smtClean="0"/>
              <a:t>Logistic Regression</a:t>
            </a:r>
          </a:p>
          <a:p>
            <a:pPr marL="0" indent="0">
              <a:buNone/>
            </a:pPr>
            <a:r>
              <a:rPr lang="en-US" sz="1400" dirty="0" smtClean="0"/>
              <a:t>The general model used in classification. </a:t>
            </a:r>
            <a:endParaRPr lang="en-US" sz="1400" dirty="0"/>
          </a:p>
          <a:p>
            <a:pPr marL="0" indent="0">
              <a:buNone/>
            </a:pPr>
            <a:r>
              <a:rPr lang="en-US" sz="1400" dirty="0" smtClean="0"/>
              <a:t>Within the implementation, step wise reduction was done based on the p-value till all the significant features remained.</a:t>
            </a:r>
          </a:p>
          <a:p>
            <a:pPr marL="0" indent="0">
              <a:buNone/>
            </a:pPr>
            <a:r>
              <a:rPr lang="en-US" sz="1400" dirty="0" smtClean="0"/>
              <a:t>This model gave and accuracy of </a:t>
            </a:r>
            <a:r>
              <a:rPr lang="en-US" sz="1400" dirty="0" smtClean="0"/>
              <a:t>73.36% </a:t>
            </a:r>
            <a:r>
              <a:rPr lang="en-US" sz="1400" dirty="0" smtClean="0"/>
              <a:t>and AUC 0.71.</a:t>
            </a:r>
            <a:endParaRPr lang="en-US" sz="1400" dirty="0"/>
          </a:p>
        </p:txBody>
      </p:sp>
      <p:pic>
        <p:nvPicPr>
          <p:cNvPr id="4" name="Picture 3"/>
          <p:cNvPicPr>
            <a:picLocks noChangeAspect="1"/>
          </p:cNvPicPr>
          <p:nvPr/>
        </p:nvPicPr>
        <p:blipFill>
          <a:blip r:embed="rId2"/>
          <a:stretch>
            <a:fillRect/>
          </a:stretch>
        </p:blipFill>
        <p:spPr>
          <a:xfrm>
            <a:off x="7315200" y="1600200"/>
            <a:ext cx="3823508" cy="2039204"/>
          </a:xfrm>
          <a:prstGeom prst="rect">
            <a:avLst/>
          </a:prstGeom>
        </p:spPr>
      </p:pic>
      <p:sp>
        <p:nvSpPr>
          <p:cNvPr id="5" name="TextBox 4"/>
          <p:cNvSpPr txBox="1"/>
          <p:nvPr/>
        </p:nvSpPr>
        <p:spPr>
          <a:xfrm>
            <a:off x="1524000" y="6098771"/>
            <a:ext cx="6248400" cy="261610"/>
          </a:xfrm>
          <a:prstGeom prst="rect">
            <a:avLst/>
          </a:prstGeom>
          <a:noFill/>
        </p:spPr>
        <p:txBody>
          <a:bodyPr wrap="square" rtlCol="0">
            <a:spAutoFit/>
          </a:bodyPr>
          <a:lstStyle/>
          <a:p>
            <a:r>
              <a:rPr lang="en-US" sz="1050" dirty="0" smtClean="0"/>
              <a:t>*</a:t>
            </a:r>
            <a:r>
              <a:rPr lang="en-US" sz="1050" dirty="0"/>
              <a:t>Image from https://www.saedsayad.com/logistic_regression.htm</a:t>
            </a:r>
          </a:p>
        </p:txBody>
      </p:sp>
      <p:pic>
        <p:nvPicPr>
          <p:cNvPr id="6" name="Picture 5"/>
          <p:cNvPicPr>
            <a:picLocks noChangeAspect="1"/>
          </p:cNvPicPr>
          <p:nvPr/>
        </p:nvPicPr>
        <p:blipFill>
          <a:blip r:embed="rId3"/>
          <a:stretch>
            <a:fillRect/>
          </a:stretch>
        </p:blipFill>
        <p:spPr>
          <a:xfrm>
            <a:off x="7315200" y="4049869"/>
            <a:ext cx="3823508" cy="2039204"/>
          </a:xfrm>
          <a:prstGeom prst="rect">
            <a:avLst/>
          </a:prstGeom>
        </p:spPr>
      </p:pic>
    </p:spTree>
    <p:extLst>
      <p:ext uri="{BB962C8B-B14F-4D97-AF65-F5344CB8AC3E}">
        <p14:creationId xmlns:p14="http://schemas.microsoft.com/office/powerpoint/2010/main" val="3699897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1524000" y="1828800"/>
            <a:ext cx="4343400" cy="4267200"/>
          </a:xfrm>
        </p:spPr>
        <p:txBody>
          <a:bodyPr>
            <a:normAutofit/>
          </a:bodyPr>
          <a:lstStyle/>
          <a:p>
            <a:r>
              <a:rPr lang="en-US" dirty="0" smtClean="0"/>
              <a:t>Random Forest</a:t>
            </a:r>
          </a:p>
          <a:p>
            <a:pPr marL="0" indent="0">
              <a:buNone/>
            </a:pPr>
            <a:r>
              <a:rPr lang="en-US" sz="1400" dirty="0" smtClean="0"/>
              <a:t>This model was used to take into account the large data set and have regression applied to it which would be a collection of many decision trees.</a:t>
            </a:r>
            <a:endParaRPr lang="en-US" sz="1400" dirty="0"/>
          </a:p>
          <a:p>
            <a:pPr marL="0" indent="0">
              <a:buNone/>
            </a:pPr>
            <a:r>
              <a:rPr lang="en-US" sz="1400" dirty="0" smtClean="0"/>
              <a:t>To tune the model, the accuracy was checked to get the </a:t>
            </a:r>
            <a:r>
              <a:rPr lang="en-US" sz="1400" dirty="0"/>
              <a:t>best value of </a:t>
            </a:r>
            <a:r>
              <a:rPr lang="en-US" sz="1400" dirty="0" smtClean="0"/>
              <a:t>“Number </a:t>
            </a:r>
            <a:r>
              <a:rPr lang="en-US" sz="1400" dirty="0"/>
              <a:t>of variables randomly </a:t>
            </a:r>
            <a:r>
              <a:rPr lang="en-US" sz="1400" dirty="0" smtClean="0"/>
              <a:t>sampled” (</a:t>
            </a:r>
            <a:r>
              <a:rPr lang="en-US" sz="1400" dirty="0" err="1" smtClean="0"/>
              <a:t>mtry</a:t>
            </a:r>
            <a:r>
              <a:rPr lang="en-US" sz="1400" dirty="0" smtClean="0"/>
              <a:t>).</a:t>
            </a:r>
          </a:p>
          <a:p>
            <a:pPr marL="0" indent="0">
              <a:buNone/>
            </a:pPr>
            <a:r>
              <a:rPr lang="en-US" sz="1400" dirty="0" smtClean="0"/>
              <a:t>This model gave and accuracy </a:t>
            </a:r>
            <a:r>
              <a:rPr lang="en-US" sz="1400" dirty="0"/>
              <a:t>of </a:t>
            </a:r>
            <a:r>
              <a:rPr lang="en-US" sz="1400" dirty="0" smtClean="0"/>
              <a:t>75.41</a:t>
            </a:r>
            <a:r>
              <a:rPr lang="en-US" sz="1400" dirty="0" smtClean="0"/>
              <a:t>% and AUC 0.59.</a:t>
            </a:r>
            <a:endParaRPr lang="en-US" sz="1400" dirty="0"/>
          </a:p>
        </p:txBody>
      </p:sp>
      <p:sp>
        <p:nvSpPr>
          <p:cNvPr id="5" name="TextBox 4"/>
          <p:cNvSpPr txBox="1"/>
          <p:nvPr/>
        </p:nvSpPr>
        <p:spPr>
          <a:xfrm>
            <a:off x="1524000" y="6098771"/>
            <a:ext cx="6248400" cy="261610"/>
          </a:xfrm>
          <a:prstGeom prst="rect">
            <a:avLst/>
          </a:prstGeom>
          <a:noFill/>
        </p:spPr>
        <p:txBody>
          <a:bodyPr wrap="square" rtlCol="0">
            <a:spAutoFit/>
          </a:bodyPr>
          <a:lstStyle/>
          <a:p>
            <a:r>
              <a:rPr lang="en-US" sz="1050" dirty="0" smtClean="0"/>
              <a:t>*</a:t>
            </a:r>
            <a:r>
              <a:rPr lang="en-US" sz="1050" dirty="0"/>
              <a:t>Image from https://medium.com/@williamkoehrsen/random-forest-simple-explanation-377895a60d2d</a:t>
            </a:r>
          </a:p>
        </p:txBody>
      </p:sp>
      <p:pic>
        <p:nvPicPr>
          <p:cNvPr id="7" name="Picture 6"/>
          <p:cNvPicPr>
            <a:picLocks noChangeAspect="1"/>
          </p:cNvPicPr>
          <p:nvPr/>
        </p:nvPicPr>
        <p:blipFill>
          <a:blip r:embed="rId2"/>
          <a:stretch>
            <a:fillRect/>
          </a:stretch>
        </p:blipFill>
        <p:spPr>
          <a:xfrm>
            <a:off x="7315200" y="1609898"/>
            <a:ext cx="3823508" cy="203920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4048484"/>
            <a:ext cx="3823508" cy="2048902"/>
          </a:xfrm>
          <a:prstGeom prst="rect">
            <a:avLst/>
          </a:prstGeom>
        </p:spPr>
      </p:pic>
    </p:spTree>
    <p:extLst>
      <p:ext uri="{BB962C8B-B14F-4D97-AF65-F5344CB8AC3E}">
        <p14:creationId xmlns:p14="http://schemas.microsoft.com/office/powerpoint/2010/main" val="3836731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1524000" y="1828800"/>
            <a:ext cx="4343400" cy="4267200"/>
          </a:xfrm>
        </p:spPr>
        <p:txBody>
          <a:bodyPr>
            <a:normAutofit/>
          </a:bodyPr>
          <a:lstStyle/>
          <a:p>
            <a:r>
              <a:rPr lang="en-US" dirty="0" smtClean="0"/>
              <a:t>Support Vector Machine (kernel)</a:t>
            </a:r>
          </a:p>
          <a:p>
            <a:pPr marL="0" indent="0">
              <a:buNone/>
            </a:pPr>
            <a:r>
              <a:rPr lang="en-US" sz="1400" dirty="0" smtClean="0"/>
              <a:t>This model was used to create more distinguishable hyper planes between the data points.</a:t>
            </a:r>
            <a:endParaRPr lang="en-US" sz="1400" dirty="0"/>
          </a:p>
          <a:p>
            <a:pPr marL="0" indent="0">
              <a:buNone/>
            </a:pPr>
            <a:r>
              <a:rPr lang="en-US" sz="1400" dirty="0" smtClean="0"/>
              <a:t>To tune the model, the accuracy was checked to get the </a:t>
            </a:r>
            <a:r>
              <a:rPr lang="en-US" sz="1400" dirty="0"/>
              <a:t>best value of </a:t>
            </a:r>
            <a:r>
              <a:rPr lang="en-US" sz="1400" dirty="0" smtClean="0"/>
              <a:t>by changing the kernel and the highest accuracy was achieved by “</a:t>
            </a:r>
            <a:r>
              <a:rPr lang="en-US" sz="1400" dirty="0" err="1" smtClean="0"/>
              <a:t>laplacedot</a:t>
            </a:r>
            <a:r>
              <a:rPr lang="en-US" sz="1400" dirty="0" smtClean="0"/>
              <a:t>”.</a:t>
            </a:r>
          </a:p>
          <a:p>
            <a:pPr marL="0" indent="0">
              <a:buNone/>
            </a:pPr>
            <a:r>
              <a:rPr lang="en-US" sz="1400" dirty="0" smtClean="0"/>
              <a:t>This model gave and accuracy </a:t>
            </a:r>
            <a:r>
              <a:rPr lang="en-US" sz="1400" dirty="0"/>
              <a:t>of </a:t>
            </a:r>
            <a:r>
              <a:rPr lang="en-US" sz="1400" dirty="0" smtClean="0"/>
              <a:t>70.89%  </a:t>
            </a:r>
            <a:r>
              <a:rPr lang="en-US" sz="1400" dirty="0" smtClean="0"/>
              <a:t>and AUC </a:t>
            </a:r>
            <a:r>
              <a:rPr lang="en-US" sz="1400" dirty="0" smtClean="0"/>
              <a:t>0.59.</a:t>
            </a:r>
            <a:endParaRPr lang="en-US" sz="1400" dirty="0"/>
          </a:p>
        </p:txBody>
      </p:sp>
      <p:sp>
        <p:nvSpPr>
          <p:cNvPr id="5" name="TextBox 4"/>
          <p:cNvSpPr txBox="1"/>
          <p:nvPr/>
        </p:nvSpPr>
        <p:spPr>
          <a:xfrm>
            <a:off x="1524000" y="6098771"/>
            <a:ext cx="6248400" cy="415498"/>
          </a:xfrm>
          <a:prstGeom prst="rect">
            <a:avLst/>
          </a:prstGeom>
          <a:noFill/>
        </p:spPr>
        <p:txBody>
          <a:bodyPr wrap="square" rtlCol="0">
            <a:spAutoFit/>
          </a:bodyPr>
          <a:lstStyle/>
          <a:p>
            <a:r>
              <a:rPr lang="en-US" sz="1050" dirty="0" smtClean="0"/>
              <a:t>*</a:t>
            </a:r>
            <a:r>
              <a:rPr lang="en-US" sz="1050" dirty="0"/>
              <a:t>Image from https://medium.com/deep-math-machine-learning-ai/chapter-3-support-vector-machine-with-math-47d6193c82be</a:t>
            </a:r>
          </a:p>
        </p:txBody>
      </p:sp>
      <p:pic>
        <p:nvPicPr>
          <p:cNvPr id="4" name="Picture 3"/>
          <p:cNvPicPr>
            <a:picLocks noChangeAspect="1"/>
          </p:cNvPicPr>
          <p:nvPr/>
        </p:nvPicPr>
        <p:blipFill>
          <a:blip r:embed="rId2"/>
          <a:stretch>
            <a:fillRect/>
          </a:stretch>
        </p:blipFill>
        <p:spPr>
          <a:xfrm>
            <a:off x="7315200" y="1600200"/>
            <a:ext cx="3823508" cy="2057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4038600"/>
            <a:ext cx="3823508" cy="2057400"/>
          </a:xfrm>
          <a:prstGeom prst="rect">
            <a:avLst/>
          </a:prstGeom>
        </p:spPr>
      </p:pic>
    </p:spTree>
    <p:extLst>
      <p:ext uri="{BB962C8B-B14F-4D97-AF65-F5344CB8AC3E}">
        <p14:creationId xmlns:p14="http://schemas.microsoft.com/office/powerpoint/2010/main" val="1740909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1524000" y="1828800"/>
            <a:ext cx="4343400" cy="4267200"/>
          </a:xfrm>
        </p:spPr>
        <p:txBody>
          <a:bodyPr>
            <a:normAutofit/>
          </a:bodyPr>
          <a:lstStyle/>
          <a:p>
            <a:r>
              <a:rPr lang="en-US" dirty="0" smtClean="0"/>
              <a:t>Boosting</a:t>
            </a:r>
          </a:p>
          <a:p>
            <a:pPr marL="0" indent="0">
              <a:buNone/>
            </a:pPr>
            <a:r>
              <a:rPr lang="en-US" sz="1400" dirty="0" smtClean="0"/>
              <a:t>To have a stronger classification model, </a:t>
            </a:r>
            <a:r>
              <a:rPr lang="en-US" sz="1400" dirty="0" err="1" smtClean="0"/>
              <a:t>adaBoost</a:t>
            </a:r>
            <a:r>
              <a:rPr lang="en-US" sz="1400" dirty="0" smtClean="0"/>
              <a:t> algorithm was used which did increase the accuracy of </a:t>
            </a:r>
            <a:r>
              <a:rPr lang="en-US" sz="1400" dirty="0"/>
              <a:t>prediction to </a:t>
            </a:r>
            <a:r>
              <a:rPr lang="en-US" sz="1400" dirty="0" smtClean="0"/>
              <a:t>75.19%.</a:t>
            </a:r>
            <a:endParaRPr lang="en-US" sz="1400" dirty="0" smtClean="0"/>
          </a:p>
          <a:p>
            <a:pPr marL="0" indent="0">
              <a:buNone/>
            </a:pPr>
            <a:endParaRPr lang="en-US" sz="1400" dirty="0"/>
          </a:p>
          <a:p>
            <a:pPr marL="0" indent="0">
              <a:buNone/>
            </a:pPr>
            <a:r>
              <a:rPr lang="en-US" sz="1400" dirty="0" smtClean="0"/>
              <a:t>This model would form the top layer in the ensemble model.</a:t>
            </a:r>
            <a:endParaRPr lang="en-US" sz="1400" dirty="0"/>
          </a:p>
        </p:txBody>
      </p:sp>
      <p:sp>
        <p:nvSpPr>
          <p:cNvPr id="5" name="TextBox 4"/>
          <p:cNvSpPr txBox="1"/>
          <p:nvPr/>
        </p:nvSpPr>
        <p:spPr>
          <a:xfrm>
            <a:off x="1524000" y="6098771"/>
            <a:ext cx="6248400" cy="253916"/>
          </a:xfrm>
          <a:prstGeom prst="rect">
            <a:avLst/>
          </a:prstGeom>
          <a:noFill/>
        </p:spPr>
        <p:txBody>
          <a:bodyPr wrap="square" rtlCol="0">
            <a:spAutoFit/>
          </a:bodyPr>
          <a:lstStyle/>
          <a:p>
            <a:r>
              <a:rPr lang="en-US" sz="1050" dirty="0" smtClean="0"/>
              <a:t>*</a:t>
            </a:r>
            <a:r>
              <a:rPr lang="en-US" sz="1050" dirty="0"/>
              <a:t>Image from https://slideplayer.com/slide/5099827/</a:t>
            </a:r>
          </a:p>
        </p:txBody>
      </p:sp>
      <p:pic>
        <p:nvPicPr>
          <p:cNvPr id="7" name="Picture 6"/>
          <p:cNvPicPr>
            <a:picLocks noChangeAspect="1"/>
          </p:cNvPicPr>
          <p:nvPr/>
        </p:nvPicPr>
        <p:blipFill>
          <a:blip r:embed="rId2"/>
          <a:stretch>
            <a:fillRect/>
          </a:stretch>
        </p:blipFill>
        <p:spPr>
          <a:xfrm>
            <a:off x="6324600" y="2514600"/>
            <a:ext cx="4957126" cy="2543688"/>
          </a:xfrm>
          <a:prstGeom prst="rect">
            <a:avLst/>
          </a:prstGeom>
        </p:spPr>
      </p:pic>
    </p:spTree>
    <p:extLst>
      <p:ext uri="{BB962C8B-B14F-4D97-AF65-F5344CB8AC3E}">
        <p14:creationId xmlns:p14="http://schemas.microsoft.com/office/powerpoint/2010/main" val="3865557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1524000" y="1828800"/>
            <a:ext cx="4343400" cy="4267200"/>
          </a:xfrm>
        </p:spPr>
        <p:txBody>
          <a:bodyPr>
            <a:normAutofit/>
          </a:bodyPr>
          <a:lstStyle/>
          <a:p>
            <a:r>
              <a:rPr lang="en-US" dirty="0" smtClean="0"/>
              <a:t>Ensemble</a:t>
            </a:r>
          </a:p>
          <a:p>
            <a:pPr marL="0" indent="0">
              <a:buNone/>
            </a:pPr>
            <a:r>
              <a:rPr lang="en-US" sz="1400" dirty="0" smtClean="0"/>
              <a:t>To have a stronger classification model, </a:t>
            </a:r>
            <a:r>
              <a:rPr lang="en-US" sz="1400" dirty="0" err="1" smtClean="0"/>
              <a:t>adaBoost</a:t>
            </a:r>
            <a:r>
              <a:rPr lang="en-US" sz="1400" dirty="0" smtClean="0"/>
              <a:t> algorithm was used which had accuracy of </a:t>
            </a:r>
            <a:r>
              <a:rPr lang="en-US" sz="1400" dirty="0"/>
              <a:t>prediction to </a:t>
            </a:r>
            <a:r>
              <a:rPr lang="en-US" sz="1400" dirty="0" smtClean="0"/>
              <a:t>64.43%.</a:t>
            </a:r>
            <a:endParaRPr lang="en-US" sz="1400" dirty="0" smtClean="0"/>
          </a:p>
          <a:p>
            <a:pPr marL="0" indent="0">
              <a:buNone/>
            </a:pPr>
            <a:endParaRPr lang="en-US" sz="1400" dirty="0"/>
          </a:p>
          <a:p>
            <a:pPr marL="0" indent="0">
              <a:buNone/>
            </a:pPr>
            <a:r>
              <a:rPr lang="en-US" sz="1400" dirty="0" smtClean="0"/>
              <a:t>The representation on the right would form the </a:t>
            </a:r>
            <a:r>
              <a:rPr lang="en-US" sz="1400" dirty="0" smtClean="0"/>
              <a:t>ensemble model.</a:t>
            </a:r>
          </a:p>
          <a:p>
            <a:pPr marL="0" indent="0">
              <a:buNone/>
            </a:pPr>
            <a:endParaRPr lang="en-US" sz="1400" dirty="0"/>
          </a:p>
          <a:p>
            <a:pPr marL="0" indent="0">
              <a:buNone/>
            </a:pPr>
            <a:r>
              <a:rPr lang="en-US" sz="1400" dirty="0"/>
              <a:t>Accuracy </a:t>
            </a:r>
            <a:r>
              <a:rPr lang="en-US" sz="1400" dirty="0" smtClean="0"/>
              <a:t>64.43% </a:t>
            </a:r>
            <a:r>
              <a:rPr lang="en-US" sz="1400" dirty="0"/>
              <a:t>and AUC </a:t>
            </a:r>
            <a:r>
              <a:rPr lang="en-US" sz="1400" dirty="0" smtClean="0"/>
              <a:t>0.62.</a:t>
            </a:r>
            <a:endParaRPr lang="en-US" sz="1400" dirty="0"/>
          </a:p>
        </p:txBody>
      </p:sp>
      <p:sp>
        <p:nvSpPr>
          <p:cNvPr id="5" name="TextBox 4"/>
          <p:cNvSpPr txBox="1"/>
          <p:nvPr/>
        </p:nvSpPr>
        <p:spPr>
          <a:xfrm>
            <a:off x="1524000" y="6098771"/>
            <a:ext cx="6248400" cy="253916"/>
          </a:xfrm>
          <a:prstGeom prst="rect">
            <a:avLst/>
          </a:prstGeom>
          <a:noFill/>
        </p:spPr>
        <p:txBody>
          <a:bodyPr wrap="square" rtlCol="0">
            <a:spAutoFit/>
          </a:bodyPr>
          <a:lstStyle/>
          <a:p>
            <a:r>
              <a:rPr lang="en-US" sz="1050" dirty="0" smtClean="0"/>
              <a:t>*</a:t>
            </a:r>
            <a:r>
              <a:rPr lang="en-US" sz="1050" dirty="0"/>
              <a:t>Image from https://slideplayer.com/slide/5099827/</a:t>
            </a:r>
          </a:p>
        </p:txBody>
      </p:sp>
      <p:graphicFrame>
        <p:nvGraphicFramePr>
          <p:cNvPr id="8" name="Diagram 7"/>
          <p:cNvGraphicFramePr/>
          <p:nvPr>
            <p:extLst>
              <p:ext uri="{D42A27DB-BD31-4B8C-83A1-F6EECF244321}">
                <p14:modId xmlns:p14="http://schemas.microsoft.com/office/powerpoint/2010/main" val="833927916"/>
              </p:ext>
            </p:extLst>
          </p:nvPr>
        </p:nvGraphicFramePr>
        <p:xfrm>
          <a:off x="5867400" y="1752600"/>
          <a:ext cx="5664200" cy="3852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04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1524000" y="1828800"/>
            <a:ext cx="4343400" cy="4267200"/>
          </a:xfrm>
        </p:spPr>
        <p:txBody>
          <a:bodyPr>
            <a:normAutofit/>
          </a:bodyPr>
          <a:lstStyle/>
          <a:p>
            <a:r>
              <a:rPr lang="en-US" dirty="0" smtClean="0"/>
              <a:t>With the final model we had increased accuracy and also increased AUC which both lead to a better model rather than just using one individual model.</a:t>
            </a:r>
          </a:p>
          <a:p>
            <a:r>
              <a:rPr lang="en-US" dirty="0" smtClean="0"/>
              <a:t>All the algorithms were implemented with Principal Component Reduction, but the Accuracy and AUC were lower than the normalized data.</a:t>
            </a:r>
            <a:endParaRPr lang="en-US" sz="1400" dirty="0"/>
          </a:p>
        </p:txBody>
      </p:sp>
      <p:sp>
        <p:nvSpPr>
          <p:cNvPr id="5" name="TextBox 4"/>
          <p:cNvSpPr txBox="1"/>
          <p:nvPr/>
        </p:nvSpPr>
        <p:spPr>
          <a:xfrm>
            <a:off x="1524000" y="6098771"/>
            <a:ext cx="6248400" cy="253916"/>
          </a:xfrm>
          <a:prstGeom prst="rect">
            <a:avLst/>
          </a:prstGeom>
          <a:noFill/>
        </p:spPr>
        <p:txBody>
          <a:bodyPr wrap="square" rtlCol="0">
            <a:spAutoFit/>
          </a:bodyPr>
          <a:lstStyle/>
          <a:p>
            <a:r>
              <a:rPr lang="en-US" sz="1050" dirty="0" smtClean="0"/>
              <a:t>*</a:t>
            </a:r>
            <a:r>
              <a:rPr lang="en-US" sz="1050" dirty="0"/>
              <a:t>Image from https://slideplayer.com/slide/5099827/</a:t>
            </a:r>
          </a:p>
        </p:txBody>
      </p:sp>
      <p:graphicFrame>
        <p:nvGraphicFramePr>
          <p:cNvPr id="8" name="Diagram 7"/>
          <p:cNvGraphicFramePr/>
          <p:nvPr>
            <p:extLst>
              <p:ext uri="{D42A27DB-BD31-4B8C-83A1-F6EECF244321}">
                <p14:modId xmlns:p14="http://schemas.microsoft.com/office/powerpoint/2010/main" val="3029764121"/>
              </p:ext>
            </p:extLst>
          </p:nvPr>
        </p:nvGraphicFramePr>
        <p:xfrm>
          <a:off x="6553200" y="874915"/>
          <a:ext cx="5067300" cy="3087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7924800" y="3572883"/>
            <a:ext cx="3367087" cy="2377383"/>
          </a:xfrm>
          <a:prstGeom prst="rect">
            <a:avLst/>
          </a:prstGeom>
        </p:spPr>
      </p:pic>
    </p:spTree>
    <p:extLst>
      <p:ext uri="{BB962C8B-B14F-4D97-AF65-F5344CB8AC3E}">
        <p14:creationId xmlns:p14="http://schemas.microsoft.com/office/powerpoint/2010/main" val="178922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Problem Statement</a:t>
            </a:r>
            <a:endParaRPr dirty="0"/>
          </a:p>
        </p:txBody>
      </p:sp>
      <p:sp>
        <p:nvSpPr>
          <p:cNvPr id="14" name="Content Placeholder 13"/>
          <p:cNvSpPr>
            <a:spLocks noGrp="1"/>
          </p:cNvSpPr>
          <p:nvPr>
            <p:ph idx="1"/>
          </p:nvPr>
        </p:nvSpPr>
        <p:spPr/>
        <p:txBody>
          <a:bodyPr/>
          <a:lstStyle/>
          <a:p>
            <a:r>
              <a:rPr lang="en-US" dirty="0" smtClean="0"/>
              <a:t>This project aims on predicting the current operational status of a Restaurant in the United States.</a:t>
            </a:r>
          </a:p>
          <a:p>
            <a:r>
              <a:rPr lang="en-US" dirty="0" smtClean="0"/>
              <a:t>Data had been used from </a:t>
            </a:r>
            <a:r>
              <a:rPr lang="en-US" dirty="0" err="1" smtClean="0"/>
              <a:t>Kaggle</a:t>
            </a:r>
            <a:r>
              <a:rPr lang="en-US" dirty="0" smtClean="0"/>
              <a:t>.</a:t>
            </a:r>
            <a:endParaRPr dirty="0"/>
          </a:p>
          <a:p>
            <a:r>
              <a:rPr lang="en-US" dirty="0" smtClean="0"/>
              <a:t>Details of establishment, reviews and daily operating hours have been provided.</a:t>
            </a:r>
            <a:endParaRPr dirty="0"/>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smtClean="0"/>
              <a:t>The models were evaluated on the basis of Accuracy using confusion matrix and also Area Under the Curve metric (AUC)</a:t>
            </a:r>
          </a:p>
          <a:p>
            <a:r>
              <a:rPr lang="en-US" dirty="0" smtClean="0"/>
              <a:t>Moving forward certain business decisions can be made with these predictions and also reasoned further to see why the restaurants are closed and what can be done further to avoid the closure.</a:t>
            </a:r>
            <a:endParaRPr lang="en-US" dirty="0"/>
          </a:p>
          <a:p>
            <a:pPr marL="685800" lvl="2" indent="0">
              <a:buNone/>
            </a:pPr>
            <a:endParaRPr lang="en-US" dirty="0"/>
          </a:p>
          <a:p>
            <a:pPr marL="685800" lvl="2" indent="0">
              <a:buNone/>
            </a:pPr>
            <a:endParaRPr lang="en-US" sz="1400" dirty="0"/>
          </a:p>
          <a:p>
            <a:pPr marL="365760" lvl="1" indent="0">
              <a:buNone/>
            </a:pPr>
            <a:endParaRPr lang="en-US" dirty="0" smtClean="0"/>
          </a:p>
        </p:txBody>
      </p:sp>
    </p:spTree>
    <p:extLst>
      <p:ext uri="{BB962C8B-B14F-4D97-AF65-F5344CB8AC3E}">
        <p14:creationId xmlns:p14="http://schemas.microsoft.com/office/powerpoint/2010/main" val="1231457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normAutofit/>
          </a:bodyPr>
          <a:lstStyle/>
          <a:p>
            <a:r>
              <a:rPr lang="en-US" dirty="0" smtClean="0"/>
              <a:t>The model formulation details will be shared with the faculty for further review.</a:t>
            </a:r>
          </a:p>
          <a:p>
            <a:r>
              <a:rPr lang="en-US" dirty="0" smtClean="0"/>
              <a:t>A short report in the format of a R notebook will also be shared</a:t>
            </a:r>
            <a:r>
              <a:rPr lang="en-US" dirty="0" smtClean="0"/>
              <a:t>.</a:t>
            </a:r>
          </a:p>
          <a:p>
            <a:r>
              <a:rPr lang="en-US" dirty="0" smtClean="0"/>
              <a:t>The code and data files are uploaded on GitHub.</a:t>
            </a:r>
            <a:endParaRPr lang="en-US" dirty="0" smtClean="0"/>
          </a:p>
          <a:p>
            <a:endParaRPr lang="en-US" dirty="0"/>
          </a:p>
          <a:p>
            <a:pPr marL="685800" lvl="2" indent="0">
              <a:buNone/>
            </a:pPr>
            <a:endParaRPr lang="en-US" dirty="0"/>
          </a:p>
          <a:p>
            <a:pPr marL="685800" lvl="2" indent="0">
              <a:buNone/>
            </a:pPr>
            <a:endParaRPr lang="en-US" sz="1400" dirty="0"/>
          </a:p>
          <a:p>
            <a:pPr marL="365760" lvl="1" indent="0">
              <a:buNone/>
            </a:pPr>
            <a:endParaRPr lang="en-US" dirty="0" smtClean="0"/>
          </a:p>
        </p:txBody>
      </p:sp>
    </p:spTree>
    <p:extLst>
      <p:ext uri="{BB962C8B-B14F-4D97-AF65-F5344CB8AC3E}">
        <p14:creationId xmlns:p14="http://schemas.microsoft.com/office/powerpoint/2010/main" val="4068026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066800"/>
            <a:ext cx="9144000" cy="5791200"/>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4000" dirty="0" smtClean="0"/>
              <a:t>Thank You!</a:t>
            </a:r>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400" dirty="0" smtClean="0"/>
              <a:t>*Please reach out for any questions or suggestions.</a:t>
            </a:r>
          </a:p>
          <a:p>
            <a:endParaRPr lang="en-US" dirty="0"/>
          </a:p>
          <a:p>
            <a:pPr marL="685800" lvl="2" indent="0">
              <a:buNone/>
            </a:pPr>
            <a:endParaRPr lang="en-US" dirty="0"/>
          </a:p>
          <a:p>
            <a:pPr marL="685800" lvl="2" indent="0">
              <a:buNone/>
            </a:pPr>
            <a:endParaRPr lang="en-US" sz="1400" dirty="0"/>
          </a:p>
          <a:p>
            <a:pPr marL="365760" lvl="1" indent="0">
              <a:buNone/>
            </a:pPr>
            <a:endParaRPr lang="en-US" dirty="0" smtClean="0"/>
          </a:p>
        </p:txBody>
      </p:sp>
    </p:spTree>
    <p:extLst>
      <p:ext uri="{BB962C8B-B14F-4D97-AF65-F5344CB8AC3E}">
        <p14:creationId xmlns:p14="http://schemas.microsoft.com/office/powerpoint/2010/main" val="369680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 - DM</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Business U</a:t>
            </a:r>
            <a:r>
              <a:rPr lang="en-US" dirty="0" smtClean="0"/>
              <a:t>nderstanding</a:t>
            </a:r>
          </a:p>
          <a:p>
            <a:pPr marL="457200" indent="-457200">
              <a:buFont typeface="+mj-lt"/>
              <a:buAutoNum type="arabicPeriod"/>
            </a:pPr>
            <a:r>
              <a:rPr lang="en-US" dirty="0"/>
              <a:t>Data </a:t>
            </a:r>
            <a:r>
              <a:rPr lang="en-US" dirty="0" smtClean="0"/>
              <a:t>Understanding</a:t>
            </a:r>
          </a:p>
          <a:p>
            <a:pPr marL="457200" indent="-457200">
              <a:buFont typeface="+mj-lt"/>
              <a:buAutoNum type="arabicPeriod"/>
            </a:pPr>
            <a:r>
              <a:rPr lang="en-US" dirty="0"/>
              <a:t>Data P</a:t>
            </a:r>
            <a:r>
              <a:rPr lang="en-US" dirty="0" smtClean="0"/>
              <a:t>reparation</a:t>
            </a:r>
          </a:p>
          <a:p>
            <a:pPr marL="457200" indent="-457200">
              <a:buFont typeface="+mj-lt"/>
              <a:buAutoNum type="arabicPeriod"/>
            </a:pPr>
            <a:r>
              <a:rPr lang="en-US" dirty="0" smtClean="0"/>
              <a:t>Modeling</a:t>
            </a:r>
          </a:p>
          <a:p>
            <a:pPr marL="457200" indent="-457200">
              <a:buFont typeface="+mj-lt"/>
              <a:buAutoNum type="arabicPeriod"/>
            </a:pPr>
            <a:r>
              <a:rPr lang="en-US" dirty="0" smtClean="0"/>
              <a:t>Evaluation</a:t>
            </a:r>
          </a:p>
          <a:p>
            <a:pPr marL="457200" indent="-457200">
              <a:buFont typeface="+mj-lt"/>
              <a:buAutoNum type="arabicPeriod"/>
            </a:pPr>
            <a:r>
              <a:rPr lang="en-US" dirty="0"/>
              <a:t>Deployment</a:t>
            </a:r>
          </a:p>
        </p:txBody>
      </p:sp>
    </p:spTree>
    <p:extLst>
      <p:ext uri="{BB962C8B-B14F-4D97-AF65-F5344CB8AC3E}">
        <p14:creationId xmlns:p14="http://schemas.microsoft.com/office/powerpoint/2010/main" val="19348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t>
            </a:r>
            <a:r>
              <a:rPr lang="en-US" dirty="0" smtClean="0"/>
              <a:t>Understanding</a:t>
            </a:r>
            <a:endParaRPr lang="en-US" dirty="0"/>
          </a:p>
        </p:txBody>
      </p:sp>
      <p:sp>
        <p:nvSpPr>
          <p:cNvPr id="3" name="Content Placeholder 2"/>
          <p:cNvSpPr>
            <a:spLocks noGrp="1"/>
          </p:cNvSpPr>
          <p:nvPr>
            <p:ph idx="1"/>
          </p:nvPr>
        </p:nvSpPr>
        <p:spPr/>
        <p:txBody>
          <a:bodyPr/>
          <a:lstStyle/>
          <a:p>
            <a:r>
              <a:rPr lang="en-US" dirty="0" smtClean="0"/>
              <a:t>Considering the geography, we understand that most of restaurants would be there in the major cities.</a:t>
            </a:r>
          </a:p>
          <a:p>
            <a:r>
              <a:rPr lang="en-US" dirty="0" smtClean="0"/>
              <a:t>Customers in these cities are more likely to be active on social media and use the Yelp service.</a:t>
            </a:r>
          </a:p>
          <a:p>
            <a:r>
              <a:rPr lang="en-US" dirty="0" smtClean="0"/>
              <a:t>Reaction by customers can be sometimes erratic and spike up the reviews.</a:t>
            </a:r>
          </a:p>
          <a:p>
            <a:r>
              <a:rPr lang="en-US" dirty="0" smtClean="0"/>
              <a:t>There might be reviews that would be fake.</a:t>
            </a:r>
          </a:p>
        </p:txBody>
      </p:sp>
    </p:spTree>
    <p:extLst>
      <p:ext uri="{BB962C8B-B14F-4D97-AF65-F5344CB8AC3E}">
        <p14:creationId xmlns:p14="http://schemas.microsoft.com/office/powerpoint/2010/main" val="97106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p:txBody>
          <a:bodyPr/>
          <a:lstStyle/>
          <a:p>
            <a:r>
              <a:rPr lang="en-US" dirty="0" smtClean="0"/>
              <a:t>We have the following files within the scope of this project.</a:t>
            </a:r>
          </a:p>
          <a:p>
            <a:pPr marL="708660" lvl="1" indent="-342900">
              <a:buFont typeface="+mj-lt"/>
              <a:buAutoNum type="arabicPeriod"/>
            </a:pPr>
            <a:r>
              <a:rPr lang="en-US" dirty="0" smtClean="0"/>
              <a:t>Business</a:t>
            </a:r>
          </a:p>
          <a:p>
            <a:pPr marL="685800" lvl="2" indent="0">
              <a:buNone/>
            </a:pPr>
            <a:r>
              <a:rPr lang="en-US" dirty="0" smtClean="0"/>
              <a:t>Within this file we have data representing each establishment and an overview of it.</a:t>
            </a:r>
            <a:endParaRPr lang="en-US" dirty="0"/>
          </a:p>
          <a:p>
            <a:pPr marL="708660" lvl="1" indent="-342900">
              <a:buFont typeface="+mj-lt"/>
              <a:buAutoNum type="arabicPeriod"/>
            </a:pPr>
            <a:r>
              <a:rPr lang="en-US" dirty="0" smtClean="0"/>
              <a:t>Review</a:t>
            </a:r>
          </a:p>
          <a:p>
            <a:pPr marL="685800" lvl="2" indent="0">
              <a:buNone/>
            </a:pPr>
            <a:r>
              <a:rPr lang="en-US" dirty="0" smtClean="0"/>
              <a:t>Reviews from customer and the reactions those reviews have received over the entire time span.</a:t>
            </a:r>
            <a:endParaRPr lang="en-US" dirty="0"/>
          </a:p>
          <a:p>
            <a:pPr marL="708660" lvl="1" indent="-342900">
              <a:buFont typeface="+mj-lt"/>
              <a:buAutoNum type="arabicPeriod"/>
            </a:pPr>
            <a:r>
              <a:rPr lang="en-US" dirty="0" smtClean="0"/>
              <a:t>Business Hours</a:t>
            </a:r>
          </a:p>
          <a:p>
            <a:pPr marL="685800" lvl="2" indent="0">
              <a:buNone/>
            </a:pPr>
            <a:r>
              <a:rPr lang="en-US" dirty="0" smtClean="0"/>
              <a:t>Day wise operation hours of the establishments.</a:t>
            </a:r>
            <a:endParaRPr lang="en-US" dirty="0"/>
          </a:p>
          <a:p>
            <a:pPr marL="708660" lvl="1" indent="-342900">
              <a:buFont typeface="+mj-lt"/>
              <a:buAutoNum type="arabicPeriod"/>
            </a:pPr>
            <a:r>
              <a:rPr lang="en-US" dirty="0" smtClean="0"/>
              <a:t>Population</a:t>
            </a:r>
          </a:p>
          <a:p>
            <a:pPr marL="685800" lvl="2" indent="0">
              <a:buNone/>
            </a:pPr>
            <a:r>
              <a:rPr lang="en-US" dirty="0" smtClean="0"/>
              <a:t>Population by Postal Code from last 7 years</a:t>
            </a:r>
            <a:endParaRPr lang="en-US" dirty="0"/>
          </a:p>
          <a:p>
            <a:pPr marL="365760" lvl="1" indent="0">
              <a:buNone/>
            </a:pPr>
            <a:endParaRPr lang="en-US" dirty="0" smtClean="0"/>
          </a:p>
        </p:txBody>
      </p:sp>
    </p:spTree>
    <p:extLst>
      <p:ext uri="{BB962C8B-B14F-4D97-AF65-F5344CB8AC3E}">
        <p14:creationId xmlns:p14="http://schemas.microsoft.com/office/powerpoint/2010/main" val="284940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a:xfrm>
            <a:off x="1524000" y="1904999"/>
            <a:ext cx="3962400" cy="304800"/>
          </a:xfrm>
        </p:spPr>
        <p:txBody>
          <a:bodyPr>
            <a:normAutofit fontScale="92500" lnSpcReduction="20000"/>
          </a:bodyPr>
          <a:lstStyle/>
          <a:p>
            <a:r>
              <a:rPr lang="en-US" dirty="0" smtClean="0"/>
              <a:t>Data Exploration</a:t>
            </a:r>
          </a:p>
          <a:p>
            <a:pPr marL="365760" lvl="1" indent="0">
              <a:buNone/>
            </a:pPr>
            <a:endParaRPr lang="en-US" dirty="0" smtClean="0"/>
          </a:p>
        </p:txBody>
      </p:sp>
      <p:pic>
        <p:nvPicPr>
          <p:cNvPr id="4" name="Picture 3"/>
          <p:cNvPicPr>
            <a:picLocks noChangeAspect="1"/>
          </p:cNvPicPr>
          <p:nvPr/>
        </p:nvPicPr>
        <p:blipFill>
          <a:blip r:embed="rId2"/>
          <a:stretch>
            <a:fillRect/>
          </a:stretch>
        </p:blipFill>
        <p:spPr>
          <a:xfrm>
            <a:off x="1857375" y="2209800"/>
            <a:ext cx="4391025" cy="2835231"/>
          </a:xfrm>
          <a:prstGeom prst="rect">
            <a:avLst/>
          </a:prstGeom>
        </p:spPr>
      </p:pic>
      <p:pic>
        <p:nvPicPr>
          <p:cNvPr id="5" name="Picture 4"/>
          <p:cNvPicPr>
            <a:picLocks noChangeAspect="1"/>
          </p:cNvPicPr>
          <p:nvPr/>
        </p:nvPicPr>
        <p:blipFill>
          <a:blip r:embed="rId3"/>
          <a:stretch>
            <a:fillRect/>
          </a:stretch>
        </p:blipFill>
        <p:spPr>
          <a:xfrm>
            <a:off x="6781800" y="2209799"/>
            <a:ext cx="4391025" cy="2835231"/>
          </a:xfrm>
          <a:prstGeom prst="rect">
            <a:avLst/>
          </a:prstGeom>
        </p:spPr>
      </p:pic>
      <p:sp>
        <p:nvSpPr>
          <p:cNvPr id="6" name="TextBox 5"/>
          <p:cNvSpPr txBox="1"/>
          <p:nvPr/>
        </p:nvSpPr>
        <p:spPr>
          <a:xfrm>
            <a:off x="1857375" y="5257800"/>
            <a:ext cx="4391025" cy="923330"/>
          </a:xfrm>
          <a:prstGeom prst="rect">
            <a:avLst/>
          </a:prstGeom>
          <a:noFill/>
        </p:spPr>
        <p:txBody>
          <a:bodyPr wrap="square" rtlCol="0">
            <a:spAutoFit/>
          </a:bodyPr>
          <a:lstStyle/>
          <a:p>
            <a:r>
              <a:rPr lang="en-US" dirty="0" smtClean="0"/>
              <a:t>Among all the establishments from the data, we most interested on Restaurants which also have the most amount of data.</a:t>
            </a:r>
            <a:endParaRPr lang="en-US" dirty="0"/>
          </a:p>
        </p:txBody>
      </p:sp>
      <p:sp>
        <p:nvSpPr>
          <p:cNvPr id="7" name="TextBox 6"/>
          <p:cNvSpPr txBox="1"/>
          <p:nvPr/>
        </p:nvSpPr>
        <p:spPr>
          <a:xfrm>
            <a:off x="6781799" y="5192964"/>
            <a:ext cx="4391025" cy="1200329"/>
          </a:xfrm>
          <a:prstGeom prst="rect">
            <a:avLst/>
          </a:prstGeom>
          <a:noFill/>
        </p:spPr>
        <p:txBody>
          <a:bodyPr wrap="square" rtlCol="0">
            <a:spAutoFit/>
          </a:bodyPr>
          <a:lstStyle/>
          <a:p>
            <a:r>
              <a:rPr lang="en-US" dirty="0" smtClean="0"/>
              <a:t>There are various cities around the world within the top 20 list of “Top 20 Cities with Restaurants”. We will further focus to US cities.</a:t>
            </a:r>
            <a:endParaRPr lang="en-US" dirty="0"/>
          </a:p>
        </p:txBody>
      </p:sp>
    </p:spTree>
    <p:extLst>
      <p:ext uri="{BB962C8B-B14F-4D97-AF65-F5344CB8AC3E}">
        <p14:creationId xmlns:p14="http://schemas.microsoft.com/office/powerpoint/2010/main" val="158550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a:xfrm>
            <a:off x="1524000" y="1904999"/>
            <a:ext cx="3962400" cy="304800"/>
          </a:xfrm>
        </p:spPr>
        <p:txBody>
          <a:bodyPr>
            <a:normAutofit fontScale="92500" lnSpcReduction="20000"/>
          </a:bodyPr>
          <a:lstStyle/>
          <a:p>
            <a:r>
              <a:rPr lang="en-US" dirty="0" smtClean="0"/>
              <a:t>Data Exploration</a:t>
            </a:r>
          </a:p>
          <a:p>
            <a:pPr marL="365760" lvl="1" indent="0">
              <a:buNone/>
            </a:pPr>
            <a:endParaRPr lang="en-US" dirty="0" smtClean="0"/>
          </a:p>
        </p:txBody>
      </p:sp>
      <p:sp>
        <p:nvSpPr>
          <p:cNvPr id="6" name="TextBox 5"/>
          <p:cNvSpPr txBox="1"/>
          <p:nvPr/>
        </p:nvSpPr>
        <p:spPr>
          <a:xfrm>
            <a:off x="1857375" y="5257800"/>
            <a:ext cx="4391025" cy="923330"/>
          </a:xfrm>
          <a:prstGeom prst="rect">
            <a:avLst/>
          </a:prstGeom>
          <a:noFill/>
        </p:spPr>
        <p:txBody>
          <a:bodyPr wrap="square" rtlCol="0">
            <a:spAutoFit/>
          </a:bodyPr>
          <a:lstStyle/>
          <a:p>
            <a:r>
              <a:rPr lang="en-US" dirty="0" smtClean="0"/>
              <a:t>Most of the restaurants have been rated 4.0 and 3.0 stars. Which also consistent with the general rationale.</a:t>
            </a:r>
            <a:endParaRPr lang="en-US" dirty="0"/>
          </a:p>
        </p:txBody>
      </p:sp>
      <p:sp>
        <p:nvSpPr>
          <p:cNvPr id="7" name="TextBox 6"/>
          <p:cNvSpPr txBox="1"/>
          <p:nvPr/>
        </p:nvSpPr>
        <p:spPr>
          <a:xfrm>
            <a:off x="6781799" y="5192964"/>
            <a:ext cx="4391025" cy="1200329"/>
          </a:xfrm>
          <a:prstGeom prst="rect">
            <a:avLst/>
          </a:prstGeom>
          <a:noFill/>
        </p:spPr>
        <p:txBody>
          <a:bodyPr wrap="square" rtlCol="0">
            <a:spAutoFit/>
          </a:bodyPr>
          <a:lstStyle/>
          <a:p>
            <a:r>
              <a:rPr lang="en-US" dirty="0" smtClean="0"/>
              <a:t>Here are the top 10 restaurants with the highest reviews. As we extend the list there is very gradual decrease but not a sudden drop.</a:t>
            </a:r>
            <a:endParaRPr lang="en-US" dirty="0"/>
          </a:p>
        </p:txBody>
      </p:sp>
      <p:pic>
        <p:nvPicPr>
          <p:cNvPr id="8" name="Picture 7"/>
          <p:cNvPicPr>
            <a:picLocks noChangeAspect="1"/>
          </p:cNvPicPr>
          <p:nvPr/>
        </p:nvPicPr>
        <p:blipFill>
          <a:blip r:embed="rId2"/>
          <a:stretch>
            <a:fillRect/>
          </a:stretch>
        </p:blipFill>
        <p:spPr>
          <a:xfrm>
            <a:off x="1857374" y="2209798"/>
            <a:ext cx="4391025" cy="2835231"/>
          </a:xfrm>
          <a:prstGeom prst="rect">
            <a:avLst/>
          </a:prstGeom>
        </p:spPr>
      </p:pic>
      <p:pic>
        <p:nvPicPr>
          <p:cNvPr id="10" name="Picture 9"/>
          <p:cNvPicPr>
            <a:picLocks noChangeAspect="1"/>
          </p:cNvPicPr>
          <p:nvPr/>
        </p:nvPicPr>
        <p:blipFill>
          <a:blip r:embed="rId3"/>
          <a:stretch>
            <a:fillRect/>
          </a:stretch>
        </p:blipFill>
        <p:spPr>
          <a:xfrm>
            <a:off x="6781799" y="2182089"/>
            <a:ext cx="4391025" cy="2820870"/>
          </a:xfrm>
          <a:prstGeom prst="rect">
            <a:avLst/>
          </a:prstGeom>
        </p:spPr>
      </p:pic>
    </p:spTree>
    <p:extLst>
      <p:ext uri="{BB962C8B-B14F-4D97-AF65-F5344CB8AC3E}">
        <p14:creationId xmlns:p14="http://schemas.microsoft.com/office/powerpoint/2010/main" val="184254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a:xfrm>
            <a:off x="1524000" y="1904999"/>
            <a:ext cx="3962400" cy="304800"/>
          </a:xfrm>
        </p:spPr>
        <p:txBody>
          <a:bodyPr>
            <a:normAutofit fontScale="92500" lnSpcReduction="20000"/>
          </a:bodyPr>
          <a:lstStyle/>
          <a:p>
            <a:r>
              <a:rPr lang="en-US" dirty="0" smtClean="0"/>
              <a:t>Data Exploration</a:t>
            </a:r>
          </a:p>
          <a:p>
            <a:pPr marL="365760" lvl="1" indent="0">
              <a:buNone/>
            </a:pPr>
            <a:endParaRPr lang="en-US" dirty="0" smtClean="0"/>
          </a:p>
        </p:txBody>
      </p:sp>
      <p:sp>
        <p:nvSpPr>
          <p:cNvPr id="6" name="TextBox 5"/>
          <p:cNvSpPr txBox="1"/>
          <p:nvPr/>
        </p:nvSpPr>
        <p:spPr>
          <a:xfrm>
            <a:off x="1857375" y="5257800"/>
            <a:ext cx="4391025" cy="923330"/>
          </a:xfrm>
          <a:prstGeom prst="rect">
            <a:avLst/>
          </a:prstGeom>
          <a:noFill/>
        </p:spPr>
        <p:txBody>
          <a:bodyPr wrap="square" rtlCol="0">
            <a:spAutoFit/>
          </a:bodyPr>
          <a:lstStyle/>
          <a:p>
            <a:r>
              <a:rPr lang="en-US" dirty="0" smtClean="0"/>
              <a:t>The restaurants with number of reactions received on the reviews are very much similar to the reviews received.</a:t>
            </a:r>
            <a:endParaRPr lang="en-US" dirty="0"/>
          </a:p>
        </p:txBody>
      </p:sp>
      <p:sp>
        <p:nvSpPr>
          <p:cNvPr id="7" name="TextBox 6"/>
          <p:cNvSpPr txBox="1"/>
          <p:nvPr/>
        </p:nvSpPr>
        <p:spPr>
          <a:xfrm>
            <a:off x="6781799" y="5192964"/>
            <a:ext cx="4391025" cy="923330"/>
          </a:xfrm>
          <a:prstGeom prst="rect">
            <a:avLst/>
          </a:prstGeom>
          <a:noFill/>
        </p:spPr>
        <p:txBody>
          <a:bodyPr wrap="square" rtlCol="0">
            <a:spAutoFit/>
          </a:bodyPr>
          <a:lstStyle/>
          <a:p>
            <a:r>
              <a:rPr lang="en-US" dirty="0" smtClean="0"/>
              <a:t>Within the US we have data among some of the prominent cities within the US but not all.</a:t>
            </a:r>
            <a:endParaRPr lang="en-US" dirty="0"/>
          </a:p>
        </p:txBody>
      </p:sp>
      <p:pic>
        <p:nvPicPr>
          <p:cNvPr id="9" name="Picture 8"/>
          <p:cNvPicPr>
            <a:picLocks noChangeAspect="1"/>
          </p:cNvPicPr>
          <p:nvPr/>
        </p:nvPicPr>
        <p:blipFill>
          <a:blip r:embed="rId2"/>
          <a:stretch>
            <a:fillRect/>
          </a:stretch>
        </p:blipFill>
        <p:spPr>
          <a:xfrm>
            <a:off x="6781800" y="2206728"/>
            <a:ext cx="4391024" cy="2838301"/>
          </a:xfrm>
          <a:prstGeom prst="rect">
            <a:avLst/>
          </a:prstGeom>
        </p:spPr>
      </p:pic>
      <p:pic>
        <p:nvPicPr>
          <p:cNvPr id="5" name="Picture 4"/>
          <p:cNvPicPr>
            <a:picLocks noChangeAspect="1"/>
          </p:cNvPicPr>
          <p:nvPr/>
        </p:nvPicPr>
        <p:blipFill>
          <a:blip r:embed="rId3"/>
          <a:stretch>
            <a:fillRect/>
          </a:stretch>
        </p:blipFill>
        <p:spPr>
          <a:xfrm>
            <a:off x="1857374" y="2213655"/>
            <a:ext cx="4391025" cy="2838301"/>
          </a:xfrm>
          <a:prstGeom prst="rect">
            <a:avLst/>
          </a:prstGeom>
        </p:spPr>
      </p:pic>
    </p:spTree>
    <p:extLst>
      <p:ext uri="{BB962C8B-B14F-4D97-AF65-F5344CB8AC3E}">
        <p14:creationId xmlns:p14="http://schemas.microsoft.com/office/powerpoint/2010/main" val="265526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a:xfrm>
            <a:off x="1524000" y="1904999"/>
            <a:ext cx="3962400" cy="304800"/>
          </a:xfrm>
        </p:spPr>
        <p:txBody>
          <a:bodyPr>
            <a:normAutofit fontScale="92500" lnSpcReduction="20000"/>
          </a:bodyPr>
          <a:lstStyle/>
          <a:p>
            <a:r>
              <a:rPr lang="en-US" dirty="0" smtClean="0"/>
              <a:t>Data Exploration</a:t>
            </a:r>
          </a:p>
          <a:p>
            <a:pPr marL="365760" lvl="1" indent="0">
              <a:buNone/>
            </a:pPr>
            <a:endParaRPr lang="en-US" dirty="0" smtClean="0"/>
          </a:p>
        </p:txBody>
      </p:sp>
      <p:sp>
        <p:nvSpPr>
          <p:cNvPr id="6" name="TextBox 5"/>
          <p:cNvSpPr txBox="1"/>
          <p:nvPr/>
        </p:nvSpPr>
        <p:spPr>
          <a:xfrm>
            <a:off x="1857375" y="5257800"/>
            <a:ext cx="4391025" cy="1200329"/>
          </a:xfrm>
          <a:prstGeom prst="rect">
            <a:avLst/>
          </a:prstGeom>
          <a:noFill/>
        </p:spPr>
        <p:txBody>
          <a:bodyPr wrap="square" rtlCol="0">
            <a:spAutoFit/>
          </a:bodyPr>
          <a:lstStyle/>
          <a:p>
            <a:r>
              <a:rPr lang="en-US" dirty="0" smtClean="0"/>
              <a:t>The histogram for the star rating shows the central tendency around the 4.0 and 3.5 rating for open and closed restaurants respectively.</a:t>
            </a:r>
            <a:endParaRPr lang="en-US" dirty="0"/>
          </a:p>
        </p:txBody>
      </p:sp>
      <p:sp>
        <p:nvSpPr>
          <p:cNvPr id="7" name="TextBox 6"/>
          <p:cNvSpPr txBox="1"/>
          <p:nvPr/>
        </p:nvSpPr>
        <p:spPr>
          <a:xfrm>
            <a:off x="6781799" y="5192964"/>
            <a:ext cx="4391025" cy="1200329"/>
          </a:xfrm>
          <a:prstGeom prst="rect">
            <a:avLst/>
          </a:prstGeom>
          <a:noFill/>
        </p:spPr>
        <p:txBody>
          <a:bodyPr wrap="square" rtlCol="0">
            <a:spAutoFit/>
          </a:bodyPr>
          <a:lstStyle/>
          <a:p>
            <a:r>
              <a:rPr lang="en-US" dirty="0" smtClean="0"/>
              <a:t>The histogram for Age of reviews i.e. the difference between the first and last review received (in weeks) centers around the 400 range ( roughly 7.5 years).</a:t>
            </a:r>
            <a:endParaRPr lang="en-US" dirty="0"/>
          </a:p>
        </p:txBody>
      </p:sp>
      <p:pic>
        <p:nvPicPr>
          <p:cNvPr id="4" name="Picture 3"/>
          <p:cNvPicPr>
            <a:picLocks noChangeAspect="1"/>
          </p:cNvPicPr>
          <p:nvPr/>
        </p:nvPicPr>
        <p:blipFill>
          <a:blip r:embed="rId2"/>
          <a:stretch>
            <a:fillRect/>
          </a:stretch>
        </p:blipFill>
        <p:spPr>
          <a:xfrm>
            <a:off x="1857375" y="2198415"/>
            <a:ext cx="4379941" cy="2838301"/>
          </a:xfrm>
          <a:prstGeom prst="rect">
            <a:avLst/>
          </a:prstGeom>
        </p:spPr>
      </p:pic>
      <p:pic>
        <p:nvPicPr>
          <p:cNvPr id="8" name="Picture 7"/>
          <p:cNvPicPr>
            <a:picLocks noChangeAspect="1"/>
          </p:cNvPicPr>
          <p:nvPr/>
        </p:nvPicPr>
        <p:blipFill>
          <a:blip r:embed="rId3"/>
          <a:stretch>
            <a:fillRect/>
          </a:stretch>
        </p:blipFill>
        <p:spPr>
          <a:xfrm>
            <a:off x="6792883" y="2199651"/>
            <a:ext cx="4379941" cy="2837065"/>
          </a:xfrm>
          <a:prstGeom prst="rect">
            <a:avLst/>
          </a:prstGeom>
        </p:spPr>
      </p:pic>
    </p:spTree>
    <p:extLst>
      <p:ext uri="{BB962C8B-B14F-4D97-AF65-F5344CB8AC3E}">
        <p14:creationId xmlns:p14="http://schemas.microsoft.com/office/powerpoint/2010/main" val="114669177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http://www.w3.org/XML/1998/namespace"/>
    <ds:schemaRef ds:uri="http://schemas.microsoft.com/office/infopath/2007/PartnerControls"/>
    <ds:schemaRef ds:uri="http://purl.org/dc/elements/1.1/"/>
    <ds:schemaRef ds:uri="4873beb7-5857-4685-be1f-d57550cc96cc"/>
    <ds:schemaRef ds:uri="http://schemas.microsoft.com/office/2006/documentManagement/types"/>
    <ds:schemaRef ds:uri="http://purl.org/dc/terms/"/>
    <ds:schemaRef ds:uri="http://purl.org/dc/dcmityp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352</TotalTime>
  <Words>1103</Words>
  <Application>Microsoft Office PowerPoint</Application>
  <PresentationFormat>Widescreen</PresentationFormat>
  <Paragraphs>142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Candara</vt:lpstr>
      <vt:lpstr>Consolas</vt:lpstr>
      <vt:lpstr>Tech Computer 16x9</vt:lpstr>
      <vt:lpstr>Yelp - Restaurants</vt:lpstr>
      <vt:lpstr>Problem Statement</vt:lpstr>
      <vt:lpstr>CRISP - DM</vt:lpstr>
      <vt:lpstr>Business Understanding</vt:lpstr>
      <vt:lpstr>Data Understanding</vt:lpstr>
      <vt:lpstr>Data Understanding</vt:lpstr>
      <vt:lpstr>Data Understanding</vt:lpstr>
      <vt:lpstr>Data Understanding</vt:lpstr>
      <vt:lpstr>Data Understanding</vt:lpstr>
      <vt:lpstr>Data Understanding</vt:lpstr>
      <vt:lpstr>Data Understanding</vt:lpstr>
      <vt:lpstr>Data Preparation</vt:lpstr>
      <vt:lpstr>Modeling</vt:lpstr>
      <vt:lpstr>Modeling</vt:lpstr>
      <vt:lpstr>Modeling</vt:lpstr>
      <vt:lpstr>Modeling</vt:lpstr>
      <vt:lpstr>Modeling</vt:lpstr>
      <vt:lpstr>Modeling</vt:lpstr>
      <vt:lpstr>Modeling</vt:lpstr>
      <vt:lpstr>Evaluation</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 Restaurants</dc:title>
  <dc:creator>Kshitij Aggarwal</dc:creator>
  <cp:lastModifiedBy>Kshitij Aggarwal</cp:lastModifiedBy>
  <cp:revision>26</cp:revision>
  <dcterms:created xsi:type="dcterms:W3CDTF">2018-12-08T08:33:31Z</dcterms:created>
  <dcterms:modified xsi:type="dcterms:W3CDTF">2018-12-09T11:20:57Z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