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4B1A-5AAB-49E1-9B2E-0F1422F03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130B0C-288C-4873-B612-351C7DEE6A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F73AAF-B14D-4CE2-B61B-8D233CCCA88D}"/>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5" name="Footer Placeholder 4">
            <a:extLst>
              <a:ext uri="{FF2B5EF4-FFF2-40B4-BE49-F238E27FC236}">
                <a16:creationId xmlns:a16="http://schemas.microsoft.com/office/drawing/2014/main" id="{52CD0254-7C4D-4849-AF81-4B23BF569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A7164-E3CC-4B9F-B37F-4DC6C32C12A2}"/>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257794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8AA4-13D6-4DD1-A6C1-A6359B7F7E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76E36A-8F96-4336-AE94-AF13F7D82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599E1-718E-4213-9E6D-CC8E9D3F0C6F}"/>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5" name="Footer Placeholder 4">
            <a:extLst>
              <a:ext uri="{FF2B5EF4-FFF2-40B4-BE49-F238E27FC236}">
                <a16:creationId xmlns:a16="http://schemas.microsoft.com/office/drawing/2014/main" id="{4FFFCDBD-AC89-44D5-9539-47ABB6E8B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65CAC-5B5B-4BFF-B76C-84194B27756F}"/>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257519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0824E-5709-4B56-ACE9-C5FC8C38A6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599162-0054-4EF1-8DB5-89543957E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72DFC-BC5A-41D5-93A6-CC8B0D2AD414}"/>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5" name="Footer Placeholder 4">
            <a:extLst>
              <a:ext uri="{FF2B5EF4-FFF2-40B4-BE49-F238E27FC236}">
                <a16:creationId xmlns:a16="http://schemas.microsoft.com/office/drawing/2014/main" id="{85B020FE-8246-4AF7-AE42-3D5E4C649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B0B1E-6B2A-4E3F-8571-F46463C601F9}"/>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1865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AE7C-578C-4379-8007-F138196C2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63399-8FF8-4066-B9C0-2929DDEBE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4C201A-7051-40CA-8BD4-DDA15231EC9C}"/>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5" name="Footer Placeholder 4">
            <a:extLst>
              <a:ext uri="{FF2B5EF4-FFF2-40B4-BE49-F238E27FC236}">
                <a16:creationId xmlns:a16="http://schemas.microsoft.com/office/drawing/2014/main" id="{310D3307-2863-46B3-9D49-9D00C789D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69BE9-42F9-4BA4-85F2-FBFCF4FC36DF}"/>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314774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E955-38AA-466E-A6D0-3E4EA682E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14E6E0-ABC3-4E5C-9820-615735956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808D3-9C2B-4A6E-98D8-0ECC2EC770BD}"/>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5" name="Footer Placeholder 4">
            <a:extLst>
              <a:ext uri="{FF2B5EF4-FFF2-40B4-BE49-F238E27FC236}">
                <a16:creationId xmlns:a16="http://schemas.microsoft.com/office/drawing/2014/main" id="{BBCE1DA7-524C-47C5-9AA0-0CA3AC310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C84BE-233A-420E-A626-32D2219BB105}"/>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400553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15E8-67DB-4DB8-BE45-B6315509BB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DCFD1-E722-4D2F-A994-8CF4E5DCE8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5DA8BF-CF92-49BA-8AAB-5F00DDCDE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E3BF6-E285-455E-96E5-1A20AFD50D69}"/>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6" name="Footer Placeholder 5">
            <a:extLst>
              <a:ext uri="{FF2B5EF4-FFF2-40B4-BE49-F238E27FC236}">
                <a16:creationId xmlns:a16="http://schemas.microsoft.com/office/drawing/2014/main" id="{4EE1274B-30D2-4C6C-9804-9300EBDE55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8E042-369F-4A12-9644-FE0AFBF27B5D}"/>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415051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10D7-AF6B-449C-9A3B-80079CEB55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16106-BD7A-451D-B4BA-CFCE22DF3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9FC36-FE4D-4185-B34A-65161302A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6D3A11-F3AC-45D7-8AC6-B070BEB231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261CCE-1263-4F7C-87CC-D2CCC86446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A34B3D-4254-41B1-99F5-0F4278BACA8E}"/>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8" name="Footer Placeholder 7">
            <a:extLst>
              <a:ext uri="{FF2B5EF4-FFF2-40B4-BE49-F238E27FC236}">
                <a16:creationId xmlns:a16="http://schemas.microsoft.com/office/drawing/2014/main" id="{B729F541-41B3-49BC-A908-A3A0D5D9EC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F86D78-29EC-4DA5-A524-2D42AF2BFACE}"/>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861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3C4-33BD-4A2C-BF68-DC6A0E8157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1DABBC-4B6E-4126-8C0B-847BAC48C0AB}"/>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4" name="Footer Placeholder 3">
            <a:extLst>
              <a:ext uri="{FF2B5EF4-FFF2-40B4-BE49-F238E27FC236}">
                <a16:creationId xmlns:a16="http://schemas.microsoft.com/office/drawing/2014/main" id="{394F89A2-86D4-40EB-A8E4-E05329AE61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FBB0A1-6E9A-4E6F-B5CA-AFB5BFDD44D7}"/>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117847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1E16D-AA9F-4FA9-B535-0B200E5085C6}"/>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3" name="Footer Placeholder 2">
            <a:extLst>
              <a:ext uri="{FF2B5EF4-FFF2-40B4-BE49-F238E27FC236}">
                <a16:creationId xmlns:a16="http://schemas.microsoft.com/office/drawing/2014/main" id="{BF138A94-2BAF-422C-A578-7FF80BC7C5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D561-B8D7-4817-A818-C5A295500D5E}"/>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68123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2E5B-256B-4452-8983-0F6F258E6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1C09CA-11A6-48F0-A375-B78FEC1B9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FA4810-EA45-4F3E-8284-57687A9A9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1C686-CD30-4075-831B-4B7518E2FAA4}"/>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6" name="Footer Placeholder 5">
            <a:extLst>
              <a:ext uri="{FF2B5EF4-FFF2-40B4-BE49-F238E27FC236}">
                <a16:creationId xmlns:a16="http://schemas.microsoft.com/office/drawing/2014/main" id="{BE8879C8-D9BE-4778-B21F-A487503F4D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33C6DF-4973-452E-8BE2-12C12FCBD5F6}"/>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276737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3429-344B-429A-A2E5-3C8F6CEB0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571A3D-247F-480B-BA49-E8370703F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5F4265-DCE6-4A7C-9A0A-1779EAE70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426C3-7FE8-4876-A332-D92B941A6BE9}"/>
              </a:ext>
            </a:extLst>
          </p:cNvPr>
          <p:cNvSpPr>
            <a:spLocks noGrp="1"/>
          </p:cNvSpPr>
          <p:nvPr>
            <p:ph type="dt" sz="half" idx="10"/>
          </p:nvPr>
        </p:nvSpPr>
        <p:spPr/>
        <p:txBody>
          <a:bodyPr/>
          <a:lstStyle/>
          <a:p>
            <a:fld id="{2AB6DBAF-789E-4263-89DC-332C6012B729}" type="datetimeFigureOut">
              <a:rPr lang="en-IN" smtClean="0"/>
              <a:t>10-04-2022</a:t>
            </a:fld>
            <a:endParaRPr lang="en-IN"/>
          </a:p>
        </p:txBody>
      </p:sp>
      <p:sp>
        <p:nvSpPr>
          <p:cNvPr id="6" name="Footer Placeholder 5">
            <a:extLst>
              <a:ext uri="{FF2B5EF4-FFF2-40B4-BE49-F238E27FC236}">
                <a16:creationId xmlns:a16="http://schemas.microsoft.com/office/drawing/2014/main" id="{5CAEF388-832D-42BB-A2CE-CBABA7557C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16590-316C-432D-A703-4F549900D929}"/>
              </a:ext>
            </a:extLst>
          </p:cNvPr>
          <p:cNvSpPr>
            <a:spLocks noGrp="1"/>
          </p:cNvSpPr>
          <p:nvPr>
            <p:ph type="sldNum" sz="quarter" idx="12"/>
          </p:nvPr>
        </p:nvSpPr>
        <p:spPr/>
        <p:txBody>
          <a:bodyPr/>
          <a:lstStyle/>
          <a:p>
            <a:fld id="{0C99293F-FD06-49C0-9694-5E03A8CFBEC1}" type="slidenum">
              <a:rPr lang="en-IN" smtClean="0"/>
              <a:t>‹#›</a:t>
            </a:fld>
            <a:endParaRPr lang="en-IN"/>
          </a:p>
        </p:txBody>
      </p:sp>
    </p:spTree>
    <p:extLst>
      <p:ext uri="{BB962C8B-B14F-4D97-AF65-F5344CB8AC3E}">
        <p14:creationId xmlns:p14="http://schemas.microsoft.com/office/powerpoint/2010/main" val="253904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8D03E8-C1F5-4FD2-A992-483BC436F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0F2D4-2A89-4802-A674-D79D10F05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CEEE4-BDD5-4343-B900-FEC0D73B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6DBAF-789E-4263-89DC-332C6012B729}" type="datetimeFigureOut">
              <a:rPr lang="en-IN" smtClean="0"/>
              <a:t>10-04-2022</a:t>
            </a:fld>
            <a:endParaRPr lang="en-IN"/>
          </a:p>
        </p:txBody>
      </p:sp>
      <p:sp>
        <p:nvSpPr>
          <p:cNvPr id="5" name="Footer Placeholder 4">
            <a:extLst>
              <a:ext uri="{FF2B5EF4-FFF2-40B4-BE49-F238E27FC236}">
                <a16:creationId xmlns:a16="http://schemas.microsoft.com/office/drawing/2014/main" id="{6F3AA814-5521-4327-B1BD-E12FA4D92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11DE54-F537-4B65-83BB-D8686E77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9293F-FD06-49C0-9694-5E03A8CFBEC1}" type="slidenum">
              <a:rPr lang="en-IN" smtClean="0"/>
              <a:t>‹#›</a:t>
            </a:fld>
            <a:endParaRPr lang="en-IN"/>
          </a:p>
        </p:txBody>
      </p:sp>
    </p:spTree>
    <p:extLst>
      <p:ext uri="{BB962C8B-B14F-4D97-AF65-F5344CB8AC3E}">
        <p14:creationId xmlns:p14="http://schemas.microsoft.com/office/powerpoint/2010/main" val="304833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E36F0-58C4-46F4-8A96-1CD21BB34245}"/>
              </a:ext>
            </a:extLst>
          </p:cNvPr>
          <p:cNvSpPr txBox="1"/>
          <p:nvPr/>
        </p:nvSpPr>
        <p:spPr>
          <a:xfrm>
            <a:off x="2143685" y="2132274"/>
            <a:ext cx="7904630" cy="1015663"/>
          </a:xfrm>
          <a:prstGeom prst="rect">
            <a:avLst/>
          </a:prstGeom>
          <a:noFill/>
        </p:spPr>
        <p:txBody>
          <a:bodyPr wrap="square" rtlCol="0">
            <a:spAutoFit/>
          </a:bodyPr>
          <a:lstStyle/>
          <a:p>
            <a:r>
              <a:rPr lang="en-US" sz="6000" b="1" dirty="0"/>
              <a:t>POETS OF BHAKTI ERA</a:t>
            </a:r>
            <a:endParaRPr lang="en-IN" sz="2800" b="1" dirty="0"/>
          </a:p>
        </p:txBody>
      </p:sp>
      <p:pic>
        <p:nvPicPr>
          <p:cNvPr id="12" name="Picture 11">
            <a:extLst>
              <a:ext uri="{FF2B5EF4-FFF2-40B4-BE49-F238E27FC236}">
                <a16:creationId xmlns:a16="http://schemas.microsoft.com/office/drawing/2014/main" id="{1D762663-0CC3-43F3-9411-DC0939CA4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7" y="4016188"/>
            <a:ext cx="2879242" cy="2841812"/>
          </a:xfrm>
          <a:prstGeom prst="rect">
            <a:avLst/>
          </a:prstGeom>
        </p:spPr>
      </p:pic>
      <p:pic>
        <p:nvPicPr>
          <p:cNvPr id="14" name="Picture 13">
            <a:extLst>
              <a:ext uri="{FF2B5EF4-FFF2-40B4-BE49-F238E27FC236}">
                <a16:creationId xmlns:a16="http://schemas.microsoft.com/office/drawing/2014/main" id="{7BEB35A1-7B53-4A6A-AD7E-3EFE8DEC7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4042" y="3840700"/>
            <a:ext cx="2557631" cy="2891794"/>
          </a:xfrm>
          <a:prstGeom prst="rect">
            <a:avLst/>
          </a:prstGeom>
        </p:spPr>
      </p:pic>
      <p:pic>
        <p:nvPicPr>
          <p:cNvPr id="16" name="Picture 15">
            <a:extLst>
              <a:ext uri="{FF2B5EF4-FFF2-40B4-BE49-F238E27FC236}">
                <a16:creationId xmlns:a16="http://schemas.microsoft.com/office/drawing/2014/main" id="{6EAAC5C6-7A5B-4D6C-B2FD-5F9D981E0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391" y="4016188"/>
            <a:ext cx="3909805" cy="2891795"/>
          </a:xfrm>
          <a:prstGeom prst="rect">
            <a:avLst/>
          </a:prstGeom>
        </p:spPr>
      </p:pic>
      <p:sp>
        <p:nvSpPr>
          <p:cNvPr id="17" name="TextBox 16">
            <a:extLst>
              <a:ext uri="{FF2B5EF4-FFF2-40B4-BE49-F238E27FC236}">
                <a16:creationId xmlns:a16="http://schemas.microsoft.com/office/drawing/2014/main" id="{9A063482-53D4-4F2D-B581-9D3CEF15DA27}"/>
              </a:ext>
            </a:extLst>
          </p:cNvPr>
          <p:cNvSpPr txBox="1"/>
          <p:nvPr/>
        </p:nvSpPr>
        <p:spPr>
          <a:xfrm flipH="1">
            <a:off x="7963349" y="3214847"/>
            <a:ext cx="3001385" cy="400110"/>
          </a:xfrm>
          <a:prstGeom prst="rect">
            <a:avLst/>
          </a:prstGeom>
          <a:noFill/>
        </p:spPr>
        <p:txBody>
          <a:bodyPr wrap="square" rtlCol="0">
            <a:spAutoFit/>
          </a:bodyPr>
          <a:lstStyle/>
          <a:p>
            <a:r>
              <a:rPr lang="en-US" sz="2000" dirty="0"/>
              <a:t>By:- </a:t>
            </a:r>
            <a:r>
              <a:rPr lang="en-US" sz="2000" dirty="0" err="1"/>
              <a:t>Kshitij</a:t>
            </a:r>
            <a:r>
              <a:rPr lang="en-US" sz="2000" dirty="0"/>
              <a:t> Khanka XII</a:t>
            </a:r>
            <a:endParaRPr lang="en-IN" sz="2000" dirty="0"/>
          </a:p>
        </p:txBody>
      </p:sp>
    </p:spTree>
    <p:extLst>
      <p:ext uri="{BB962C8B-B14F-4D97-AF65-F5344CB8AC3E}">
        <p14:creationId xmlns:p14="http://schemas.microsoft.com/office/powerpoint/2010/main" val="75344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A66A2-CAB3-4E3E-8906-310285E64805}"/>
              </a:ext>
            </a:extLst>
          </p:cNvPr>
          <p:cNvSpPr txBox="1"/>
          <p:nvPr/>
        </p:nvSpPr>
        <p:spPr>
          <a:xfrm>
            <a:off x="528918" y="349623"/>
            <a:ext cx="2447364" cy="646331"/>
          </a:xfrm>
          <a:prstGeom prst="rect">
            <a:avLst/>
          </a:prstGeom>
          <a:noFill/>
        </p:spPr>
        <p:txBody>
          <a:bodyPr wrap="square" rtlCol="0">
            <a:spAutoFit/>
          </a:bodyPr>
          <a:lstStyle/>
          <a:p>
            <a:r>
              <a:rPr lang="en-US" sz="3600" b="1" dirty="0"/>
              <a:t>CONTENTS</a:t>
            </a:r>
            <a:r>
              <a:rPr lang="en-US" dirty="0"/>
              <a:t> </a:t>
            </a:r>
            <a:endParaRPr lang="en-IN" dirty="0"/>
          </a:p>
        </p:txBody>
      </p:sp>
      <p:cxnSp>
        <p:nvCxnSpPr>
          <p:cNvPr id="4" name="Straight Connector 3">
            <a:extLst>
              <a:ext uri="{FF2B5EF4-FFF2-40B4-BE49-F238E27FC236}">
                <a16:creationId xmlns:a16="http://schemas.microsoft.com/office/drawing/2014/main" id="{7FE78EBE-0DEE-4C7F-8258-64AE304E145F}"/>
              </a:ext>
            </a:extLst>
          </p:cNvPr>
          <p:cNvCxnSpPr>
            <a:cxnSpLocks/>
          </p:cNvCxnSpPr>
          <p:nvPr/>
        </p:nvCxnSpPr>
        <p:spPr>
          <a:xfrm flipH="1">
            <a:off x="528918" y="981291"/>
            <a:ext cx="2823882" cy="146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667F631-9E1A-4FAF-9345-7155F8AE9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22611" y="1383832"/>
            <a:ext cx="1601051" cy="1611217"/>
          </a:xfrm>
          <a:prstGeom prst="rect">
            <a:avLst/>
          </a:prstGeom>
        </p:spPr>
      </p:pic>
      <p:pic>
        <p:nvPicPr>
          <p:cNvPr id="7" name="Picture 6">
            <a:extLst>
              <a:ext uri="{FF2B5EF4-FFF2-40B4-BE49-F238E27FC236}">
                <a16:creationId xmlns:a16="http://schemas.microsoft.com/office/drawing/2014/main" id="{CE2E2066-29A2-4A81-8713-2D227C5C5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25155" y="3382927"/>
            <a:ext cx="1798507" cy="1457442"/>
          </a:xfrm>
          <a:prstGeom prst="rect">
            <a:avLst/>
          </a:prstGeom>
        </p:spPr>
      </p:pic>
      <p:pic>
        <p:nvPicPr>
          <p:cNvPr id="8" name="Picture 7">
            <a:extLst>
              <a:ext uri="{FF2B5EF4-FFF2-40B4-BE49-F238E27FC236}">
                <a16:creationId xmlns:a16="http://schemas.microsoft.com/office/drawing/2014/main" id="{60000C95-8879-4F1D-AC9F-5307764D7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918" y="5228247"/>
            <a:ext cx="1335744" cy="1510263"/>
          </a:xfrm>
          <a:prstGeom prst="rect">
            <a:avLst/>
          </a:prstGeom>
        </p:spPr>
      </p:pic>
      <p:sp>
        <p:nvSpPr>
          <p:cNvPr id="9" name="TextBox 8">
            <a:extLst>
              <a:ext uri="{FF2B5EF4-FFF2-40B4-BE49-F238E27FC236}">
                <a16:creationId xmlns:a16="http://schemas.microsoft.com/office/drawing/2014/main" id="{A84C80BD-8603-4AD2-9D13-4C42E7FB0D9B}"/>
              </a:ext>
            </a:extLst>
          </p:cNvPr>
          <p:cNvSpPr txBox="1"/>
          <p:nvPr/>
        </p:nvSpPr>
        <p:spPr>
          <a:xfrm>
            <a:off x="5217459" y="1866274"/>
            <a:ext cx="2917786" cy="646331"/>
          </a:xfrm>
          <a:prstGeom prst="rect">
            <a:avLst/>
          </a:prstGeom>
          <a:noFill/>
        </p:spPr>
        <p:txBody>
          <a:bodyPr wrap="none" rtlCol="0">
            <a:spAutoFit/>
          </a:bodyPr>
          <a:lstStyle/>
          <a:p>
            <a:pPr marL="285750" indent="-285750">
              <a:buFont typeface="Wingdings" panose="05000000000000000000" pitchFamily="2" charset="2"/>
              <a:buChar char="§"/>
            </a:pPr>
            <a:r>
              <a:rPr lang="en-US" sz="3600" dirty="0"/>
              <a:t> BHAKTI  ERA</a:t>
            </a:r>
            <a:endParaRPr lang="en-IN" sz="3600" dirty="0"/>
          </a:p>
        </p:txBody>
      </p:sp>
      <p:sp>
        <p:nvSpPr>
          <p:cNvPr id="10" name="TextBox 9">
            <a:extLst>
              <a:ext uri="{FF2B5EF4-FFF2-40B4-BE49-F238E27FC236}">
                <a16:creationId xmlns:a16="http://schemas.microsoft.com/office/drawing/2014/main" id="{906BBF88-0AC9-424A-A7CE-770C4AF6F850}"/>
              </a:ext>
            </a:extLst>
          </p:cNvPr>
          <p:cNvSpPr txBox="1"/>
          <p:nvPr/>
        </p:nvSpPr>
        <p:spPr>
          <a:xfrm>
            <a:off x="5217459" y="3760621"/>
            <a:ext cx="3284297" cy="584775"/>
          </a:xfrm>
          <a:prstGeom prst="rect">
            <a:avLst/>
          </a:prstGeom>
          <a:noFill/>
        </p:spPr>
        <p:txBody>
          <a:bodyPr wrap="none" rtlCol="0">
            <a:spAutoFit/>
          </a:bodyPr>
          <a:lstStyle/>
          <a:p>
            <a:pPr marL="285750" indent="-285750">
              <a:buFont typeface="Wingdings" panose="05000000000000000000" pitchFamily="2" charset="2"/>
              <a:buChar char="§"/>
            </a:pPr>
            <a:r>
              <a:rPr lang="en-US" sz="3200" dirty="0"/>
              <a:t> SAINTS &amp; POETS</a:t>
            </a:r>
            <a:endParaRPr lang="en-IN" sz="3200" dirty="0"/>
          </a:p>
        </p:txBody>
      </p:sp>
      <p:sp>
        <p:nvSpPr>
          <p:cNvPr id="11" name="TextBox 10">
            <a:extLst>
              <a:ext uri="{FF2B5EF4-FFF2-40B4-BE49-F238E27FC236}">
                <a16:creationId xmlns:a16="http://schemas.microsoft.com/office/drawing/2014/main" id="{A97981D7-5D60-4297-BC18-687E1618C5C7}"/>
              </a:ext>
            </a:extLst>
          </p:cNvPr>
          <p:cNvSpPr txBox="1"/>
          <p:nvPr/>
        </p:nvSpPr>
        <p:spPr>
          <a:xfrm>
            <a:off x="5217459" y="5690990"/>
            <a:ext cx="2895600" cy="584775"/>
          </a:xfrm>
          <a:prstGeom prst="rect">
            <a:avLst/>
          </a:prstGeom>
          <a:noFill/>
        </p:spPr>
        <p:txBody>
          <a:bodyPr wrap="square" rtlCol="0">
            <a:spAutoFit/>
          </a:bodyPr>
          <a:lstStyle/>
          <a:p>
            <a:pPr marL="285750" indent="-285750">
              <a:buFont typeface="Wingdings" panose="05000000000000000000" pitchFamily="2" charset="2"/>
              <a:buChar char="§"/>
            </a:pPr>
            <a:r>
              <a:rPr lang="en-US" sz="3200" dirty="0"/>
              <a:t> REFERENCES</a:t>
            </a:r>
            <a:endParaRPr lang="en-IN" dirty="0"/>
          </a:p>
        </p:txBody>
      </p:sp>
    </p:spTree>
    <p:extLst>
      <p:ext uri="{BB962C8B-B14F-4D97-AF65-F5344CB8AC3E}">
        <p14:creationId xmlns:p14="http://schemas.microsoft.com/office/powerpoint/2010/main" val="3862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13" name="Picture 12">
            <a:extLst>
              <a:ext uri="{FF2B5EF4-FFF2-40B4-BE49-F238E27FC236}">
                <a16:creationId xmlns:a16="http://schemas.microsoft.com/office/drawing/2014/main" id="{A9D44524-9D23-44BB-B526-0F27B60C5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403578" y="5179760"/>
            <a:ext cx="1700344" cy="1678240"/>
          </a:xfrm>
          <a:prstGeom prst="rect">
            <a:avLst/>
          </a:prstGeom>
        </p:spPr>
      </p:pic>
      <p:sp>
        <p:nvSpPr>
          <p:cNvPr id="14" name="TextBox 13">
            <a:extLst>
              <a:ext uri="{FF2B5EF4-FFF2-40B4-BE49-F238E27FC236}">
                <a16:creationId xmlns:a16="http://schemas.microsoft.com/office/drawing/2014/main" id="{54C87BF8-AA73-4B9A-A400-96A8D4423FFC}"/>
              </a:ext>
            </a:extLst>
          </p:cNvPr>
          <p:cNvSpPr txBox="1"/>
          <p:nvPr/>
        </p:nvSpPr>
        <p:spPr>
          <a:xfrm>
            <a:off x="623047" y="519953"/>
            <a:ext cx="2429436" cy="646331"/>
          </a:xfrm>
          <a:prstGeom prst="rect">
            <a:avLst/>
          </a:prstGeom>
          <a:noFill/>
        </p:spPr>
        <p:txBody>
          <a:bodyPr wrap="square" rtlCol="0">
            <a:spAutoFit/>
          </a:bodyPr>
          <a:lstStyle/>
          <a:p>
            <a:r>
              <a:rPr lang="en-US" sz="3600" dirty="0"/>
              <a:t>BHAKTI ERA</a:t>
            </a:r>
            <a:endParaRPr lang="en-IN" sz="3600" dirty="0"/>
          </a:p>
        </p:txBody>
      </p:sp>
      <p:cxnSp>
        <p:nvCxnSpPr>
          <p:cNvPr id="16" name="Straight Connector 15">
            <a:extLst>
              <a:ext uri="{FF2B5EF4-FFF2-40B4-BE49-F238E27FC236}">
                <a16:creationId xmlns:a16="http://schemas.microsoft.com/office/drawing/2014/main" id="{4056A550-835B-4E31-B1D6-D85093879CF9}"/>
              </a:ext>
            </a:extLst>
          </p:cNvPr>
          <p:cNvCxnSpPr>
            <a:cxnSpLocks/>
          </p:cNvCxnSpPr>
          <p:nvPr/>
        </p:nvCxnSpPr>
        <p:spPr>
          <a:xfrm>
            <a:off x="623047" y="1157319"/>
            <a:ext cx="3177988"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9B532DC-A74C-4D88-9C8B-9AF54090A5D2}"/>
              </a:ext>
            </a:extLst>
          </p:cNvPr>
          <p:cNvSpPr txBox="1"/>
          <p:nvPr/>
        </p:nvSpPr>
        <p:spPr>
          <a:xfrm flipH="1">
            <a:off x="833718" y="1803650"/>
            <a:ext cx="9798422" cy="3416320"/>
          </a:xfrm>
          <a:prstGeom prst="rect">
            <a:avLst/>
          </a:prstGeom>
          <a:noFill/>
        </p:spPr>
        <p:txBody>
          <a:bodyPr wrap="square" rtlCol="0">
            <a:spAutoFit/>
          </a:bodyPr>
          <a:lstStyle/>
          <a:p>
            <a:r>
              <a:rPr lang="en-US" sz="2400" b="0" i="0" dirty="0">
                <a:solidFill>
                  <a:srgbClr val="2E3033"/>
                </a:solidFill>
                <a:effectLst/>
                <a:latin typeface="Oxygen" panose="02000503000000000000" pitchFamily="2" charset="0"/>
              </a:rPr>
              <a:t>An all-India socio-religious movement spread in the Middle Ages in India. Its aim was to stop conversions to Islam and fight the tyranny of Brahmans in the social set-up of Hindus. Its great exponents were Ramanuja in the South, </a:t>
            </a:r>
            <a:r>
              <a:rPr lang="en-US" sz="2400" b="0" i="0" dirty="0" err="1">
                <a:solidFill>
                  <a:srgbClr val="2E3033"/>
                </a:solidFill>
                <a:effectLst/>
                <a:latin typeface="Oxygen" panose="02000503000000000000" pitchFamily="2" charset="0"/>
              </a:rPr>
              <a:t>Jaidev</a:t>
            </a:r>
            <a:r>
              <a:rPr lang="en-US" sz="2400" b="0" i="0" dirty="0">
                <a:solidFill>
                  <a:srgbClr val="2E3033"/>
                </a:solidFill>
                <a:effectLst/>
                <a:latin typeface="Oxygen" panose="02000503000000000000" pitchFamily="2" charset="0"/>
              </a:rPr>
              <a:t> and Chaitanya in Bengal, Ramanand and Kabir in U.P., </a:t>
            </a:r>
            <a:r>
              <a:rPr lang="en-US" sz="2400" b="0" i="0" dirty="0" err="1">
                <a:solidFill>
                  <a:srgbClr val="2E3033"/>
                </a:solidFill>
                <a:effectLst/>
                <a:latin typeface="Oxygen" panose="02000503000000000000" pitchFamily="2" charset="0"/>
              </a:rPr>
              <a:t>Namdev</a:t>
            </a:r>
            <a:r>
              <a:rPr lang="en-US" sz="2400" b="0" i="0" dirty="0">
                <a:solidFill>
                  <a:srgbClr val="2E3033"/>
                </a:solidFill>
                <a:effectLst/>
                <a:latin typeface="Oxygen" panose="02000503000000000000" pitchFamily="2" charset="0"/>
              </a:rPr>
              <a:t>, Ramdas, Tukaram in Maharashtra and Nanak in Punjab. They believed in the unity of God, and they regarded true devotion Bhakti as means of attaining God; denounced caste-system, idol worship and pilgrimages; bought about </a:t>
            </a:r>
            <a:r>
              <a:rPr lang="en-US" sz="2400" b="1" i="0" u="none" strike="noStrike" dirty="0">
                <a:solidFill>
                  <a:srgbClr val="8C1515"/>
                </a:solidFill>
                <a:effectLst/>
                <a:latin typeface="Oxygen" panose="02000503000000000000" pitchFamily="2" charset="0"/>
              </a:rPr>
              <a:t>socio-religious reforms</a:t>
            </a:r>
            <a:r>
              <a:rPr lang="en-US" sz="2400" b="0" i="0" dirty="0">
                <a:solidFill>
                  <a:srgbClr val="2E3033"/>
                </a:solidFill>
                <a:effectLst/>
                <a:latin typeface="Oxygen" panose="02000503000000000000" pitchFamily="2" charset="0"/>
              </a:rPr>
              <a:t> in Hindu society.</a:t>
            </a:r>
            <a:endParaRPr lang="en-IN" sz="2400" dirty="0"/>
          </a:p>
        </p:txBody>
      </p:sp>
    </p:spTree>
    <p:extLst>
      <p:ext uri="{BB962C8B-B14F-4D97-AF65-F5344CB8AC3E}">
        <p14:creationId xmlns:p14="http://schemas.microsoft.com/office/powerpoint/2010/main" val="382170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3" name="Picture 2">
            <a:extLst>
              <a:ext uri="{FF2B5EF4-FFF2-40B4-BE49-F238E27FC236}">
                <a16:creationId xmlns:a16="http://schemas.microsoft.com/office/drawing/2014/main" id="{C14ECFA2-8E9B-4AFC-B723-F7E2EAFDB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303725" y="4973932"/>
            <a:ext cx="1888275" cy="1884068"/>
          </a:xfrm>
          <a:prstGeom prst="rect">
            <a:avLst/>
          </a:prstGeom>
        </p:spPr>
      </p:pic>
      <p:pic>
        <p:nvPicPr>
          <p:cNvPr id="4" name="Picture 3">
            <a:extLst>
              <a:ext uri="{FF2B5EF4-FFF2-40B4-BE49-F238E27FC236}">
                <a16:creationId xmlns:a16="http://schemas.microsoft.com/office/drawing/2014/main" id="{4D1D5194-335E-453D-8A62-D3531ADCE2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92097"/>
            <a:ext cx="2316180" cy="2581835"/>
          </a:xfrm>
          <a:prstGeom prst="rect">
            <a:avLst/>
          </a:prstGeom>
        </p:spPr>
      </p:pic>
      <p:sp>
        <p:nvSpPr>
          <p:cNvPr id="6" name="TextBox 5">
            <a:extLst>
              <a:ext uri="{FF2B5EF4-FFF2-40B4-BE49-F238E27FC236}">
                <a16:creationId xmlns:a16="http://schemas.microsoft.com/office/drawing/2014/main" id="{45EDC286-F10F-4656-80CF-4AC34BC44CF4}"/>
              </a:ext>
            </a:extLst>
          </p:cNvPr>
          <p:cNvSpPr txBox="1"/>
          <p:nvPr/>
        </p:nvSpPr>
        <p:spPr>
          <a:xfrm>
            <a:off x="443754" y="510987"/>
            <a:ext cx="2788022" cy="523220"/>
          </a:xfrm>
          <a:prstGeom prst="rect">
            <a:avLst/>
          </a:prstGeom>
          <a:noFill/>
        </p:spPr>
        <p:txBody>
          <a:bodyPr wrap="square" rtlCol="0">
            <a:spAutoFit/>
          </a:bodyPr>
          <a:lstStyle/>
          <a:p>
            <a:r>
              <a:rPr lang="en-US" sz="2800" dirty="0"/>
              <a:t>SANT KAB</a:t>
            </a:r>
            <a:r>
              <a:rPr lang="en-IN" sz="2800" dirty="0"/>
              <a:t>IR DAS</a:t>
            </a:r>
            <a:endParaRPr lang="en-US" sz="2800" dirty="0"/>
          </a:p>
        </p:txBody>
      </p:sp>
      <p:cxnSp>
        <p:nvCxnSpPr>
          <p:cNvPr id="8" name="Straight Connector 7">
            <a:extLst>
              <a:ext uri="{FF2B5EF4-FFF2-40B4-BE49-F238E27FC236}">
                <a16:creationId xmlns:a16="http://schemas.microsoft.com/office/drawing/2014/main" id="{5DC9CE00-9659-4CEA-A55E-D67427A0201A}"/>
              </a:ext>
            </a:extLst>
          </p:cNvPr>
          <p:cNvCxnSpPr>
            <a:cxnSpLocks/>
          </p:cNvCxnSpPr>
          <p:nvPr/>
        </p:nvCxnSpPr>
        <p:spPr>
          <a:xfrm flipH="1">
            <a:off x="443754" y="1034207"/>
            <a:ext cx="319143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A5B5F11-4309-440A-9074-27A0C4CD8CC3}"/>
              </a:ext>
            </a:extLst>
          </p:cNvPr>
          <p:cNvSpPr txBox="1"/>
          <p:nvPr/>
        </p:nvSpPr>
        <p:spPr>
          <a:xfrm>
            <a:off x="2596479" y="1557427"/>
            <a:ext cx="7228831" cy="3816429"/>
          </a:xfrm>
          <a:prstGeom prst="rect">
            <a:avLst/>
          </a:prstGeom>
          <a:noFill/>
        </p:spPr>
        <p:txBody>
          <a:bodyPr wrap="square" rtlCol="0">
            <a:spAutoFit/>
          </a:bodyPr>
          <a:lstStyle/>
          <a:p>
            <a:pPr algn="l"/>
            <a:r>
              <a:rPr lang="en-US" sz="2200" b="0" i="0" dirty="0">
                <a:solidFill>
                  <a:srgbClr val="2E3033"/>
                </a:solidFill>
                <a:effectLst/>
                <a:latin typeface="Oxygen" panose="02000503000000000000" pitchFamily="2" charset="0"/>
              </a:rPr>
              <a:t>Kabir was a disciple of </a:t>
            </a:r>
            <a:r>
              <a:rPr lang="en-US" sz="2200" b="0" i="0" dirty="0" err="1">
                <a:solidFill>
                  <a:srgbClr val="2E3033"/>
                </a:solidFill>
                <a:effectLst/>
                <a:latin typeface="Oxygen" panose="02000503000000000000" pitchFamily="2" charset="0"/>
              </a:rPr>
              <a:t>Ramananda</a:t>
            </a:r>
            <a:r>
              <a:rPr lang="en-US" sz="2200" b="0" i="0" dirty="0">
                <a:solidFill>
                  <a:srgbClr val="2E3033"/>
                </a:solidFill>
                <a:effectLst/>
                <a:latin typeface="Oxygen" panose="02000503000000000000" pitchFamily="2" charset="0"/>
              </a:rPr>
              <a:t>. He followed in the same path. Kabir conceived the lofty ideal of uniting Hindus and Muslims in the worship of one God. “The city of the Hindu God,” he said, “is in the east (Varanasi), and the city of the Muslim God is in the west (Mecca), but search your hearts, and there you will find the God both of Hindus and Muslims.” “If the Creator dwells in tabernacles, whose dwelling is the universe?” Kabir’s teachings known as </a:t>
            </a:r>
            <a:r>
              <a:rPr lang="en-US" sz="2200" b="1" i="0" dirty="0">
                <a:solidFill>
                  <a:srgbClr val="2E3033"/>
                </a:solidFill>
                <a:effectLst/>
                <a:latin typeface="Oxygen" panose="02000503000000000000" pitchFamily="2" charset="0"/>
              </a:rPr>
              <a:t>Kabir </a:t>
            </a:r>
            <a:r>
              <a:rPr lang="en-US" sz="2200" b="1" i="0" dirty="0" err="1">
                <a:solidFill>
                  <a:srgbClr val="2E3033"/>
                </a:solidFill>
                <a:effectLst/>
                <a:latin typeface="Oxygen" panose="02000503000000000000" pitchFamily="2" charset="0"/>
              </a:rPr>
              <a:t>Chaura</a:t>
            </a:r>
            <a:r>
              <a:rPr lang="en-US" sz="2200" b="1" i="0" dirty="0">
                <a:solidFill>
                  <a:srgbClr val="2E3033"/>
                </a:solidFill>
                <a:effectLst/>
                <a:latin typeface="Oxygen" panose="02000503000000000000" pitchFamily="2" charset="0"/>
              </a:rPr>
              <a:t> </a:t>
            </a:r>
            <a:r>
              <a:rPr lang="en-US" sz="2200" b="0" i="0" dirty="0">
                <a:solidFill>
                  <a:srgbClr val="2E3033"/>
                </a:solidFill>
                <a:effectLst/>
                <a:latin typeface="Oxygen" panose="02000503000000000000" pitchFamily="2" charset="0"/>
              </a:rPr>
              <a:t>are preserved in Varanasi, and his followers are still numerous in the Deccan, Central India, and Gujarat.</a:t>
            </a:r>
          </a:p>
        </p:txBody>
      </p:sp>
    </p:spTree>
    <p:extLst>
      <p:ext uri="{BB962C8B-B14F-4D97-AF65-F5344CB8AC3E}">
        <p14:creationId xmlns:p14="http://schemas.microsoft.com/office/powerpoint/2010/main" val="319098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3" name="Picture 2">
            <a:extLst>
              <a:ext uri="{FF2B5EF4-FFF2-40B4-BE49-F238E27FC236}">
                <a16:creationId xmlns:a16="http://schemas.microsoft.com/office/drawing/2014/main" id="{EEC7E8C8-3696-4ED1-ABC4-35CF0C889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010" y="5224584"/>
            <a:ext cx="1333663" cy="1507910"/>
          </a:xfrm>
          <a:prstGeom prst="rect">
            <a:avLst/>
          </a:prstGeom>
        </p:spPr>
      </p:pic>
      <p:pic>
        <p:nvPicPr>
          <p:cNvPr id="1026" name="Picture 2">
            <a:extLst>
              <a:ext uri="{FF2B5EF4-FFF2-40B4-BE49-F238E27FC236}">
                <a16:creationId xmlns:a16="http://schemas.microsoft.com/office/drawing/2014/main" id="{B2272262-FA40-495E-9B70-50A42465D2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31" y="2196353"/>
            <a:ext cx="1933575"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B9BCD6-035A-495C-99B2-754CAFC44B4D}"/>
              </a:ext>
            </a:extLst>
          </p:cNvPr>
          <p:cNvSpPr txBox="1"/>
          <p:nvPr/>
        </p:nvSpPr>
        <p:spPr>
          <a:xfrm>
            <a:off x="206188" y="420612"/>
            <a:ext cx="3655359" cy="523220"/>
          </a:xfrm>
          <a:prstGeom prst="rect">
            <a:avLst/>
          </a:prstGeom>
          <a:noFill/>
        </p:spPr>
        <p:txBody>
          <a:bodyPr wrap="square" rtlCol="0">
            <a:spAutoFit/>
          </a:bodyPr>
          <a:lstStyle/>
          <a:p>
            <a:r>
              <a:rPr lang="en-US" sz="2800" dirty="0"/>
              <a:t>SANT RAMANANDA</a:t>
            </a:r>
            <a:endParaRPr lang="en-IN" sz="2800" dirty="0"/>
          </a:p>
        </p:txBody>
      </p:sp>
      <p:cxnSp>
        <p:nvCxnSpPr>
          <p:cNvPr id="6" name="Straight Connector 5">
            <a:extLst>
              <a:ext uri="{FF2B5EF4-FFF2-40B4-BE49-F238E27FC236}">
                <a16:creationId xmlns:a16="http://schemas.microsoft.com/office/drawing/2014/main" id="{5FF34C05-59ED-4D10-8379-31C23B4E7F97}"/>
              </a:ext>
            </a:extLst>
          </p:cNvPr>
          <p:cNvCxnSpPr>
            <a:cxnSpLocks/>
          </p:cNvCxnSpPr>
          <p:nvPr/>
        </p:nvCxnSpPr>
        <p:spPr>
          <a:xfrm>
            <a:off x="206188" y="963690"/>
            <a:ext cx="3451412"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393D751-5AF0-465D-96C5-1680004F1CD1}"/>
              </a:ext>
            </a:extLst>
          </p:cNvPr>
          <p:cNvSpPr txBox="1"/>
          <p:nvPr/>
        </p:nvSpPr>
        <p:spPr>
          <a:xfrm>
            <a:off x="3056965" y="1766046"/>
            <a:ext cx="7631045" cy="3416320"/>
          </a:xfrm>
          <a:prstGeom prst="rect">
            <a:avLst/>
          </a:prstGeom>
          <a:noFill/>
        </p:spPr>
        <p:txBody>
          <a:bodyPr wrap="square" rtlCol="0">
            <a:spAutoFit/>
          </a:bodyPr>
          <a:lstStyle/>
          <a:p>
            <a:r>
              <a:rPr lang="en-US" sz="2400" b="0" i="0" dirty="0">
                <a:solidFill>
                  <a:srgbClr val="2E3033"/>
                </a:solidFill>
                <a:effectLst/>
                <a:latin typeface="Oxygen" panose="02000503000000000000" pitchFamily="2" charset="0"/>
              </a:rPr>
              <a:t>Fifth in the apostolic succession from Ramanuja was the great </a:t>
            </a:r>
            <a:r>
              <a:rPr lang="en-US" sz="2400" b="0" i="0" dirty="0" err="1">
                <a:solidFill>
                  <a:srgbClr val="2E3033"/>
                </a:solidFill>
                <a:effectLst/>
                <a:latin typeface="Oxygen" panose="02000503000000000000" pitchFamily="2" charset="0"/>
              </a:rPr>
              <a:t>Ramananda</a:t>
            </a:r>
            <a:r>
              <a:rPr lang="en-US" sz="2400" b="0" i="0" dirty="0">
                <a:solidFill>
                  <a:srgbClr val="2E3033"/>
                </a:solidFill>
                <a:effectLst/>
                <a:latin typeface="Oxygen" panose="02000503000000000000" pitchFamily="2" charset="0"/>
              </a:rPr>
              <a:t>, who preached the same ennobling doctrine and faith in Northern India. He traveled far and wide from Varanasi, and preached and wrote in Hindi that was a local language of the people of Northern India. Religious reforms have often led to the improvement and culture of the spoken tongue in India and the Hindi language was greatly strengthened by </a:t>
            </a:r>
            <a:r>
              <a:rPr lang="en-US" sz="2400" b="0" i="0" dirty="0" err="1">
                <a:solidFill>
                  <a:srgbClr val="2E3033"/>
                </a:solidFill>
                <a:effectLst/>
                <a:latin typeface="Oxygen" panose="02000503000000000000" pitchFamily="2" charset="0"/>
              </a:rPr>
              <a:t>Ramananda’s</a:t>
            </a:r>
            <a:r>
              <a:rPr lang="en-US" sz="2400" b="0" i="0" dirty="0">
                <a:solidFill>
                  <a:srgbClr val="2E3033"/>
                </a:solidFill>
                <a:effectLst/>
                <a:latin typeface="Oxygen" panose="02000503000000000000" pitchFamily="2" charset="0"/>
              </a:rPr>
              <a:t> life work.</a:t>
            </a:r>
            <a:endParaRPr lang="en-IN" sz="2400" dirty="0"/>
          </a:p>
        </p:txBody>
      </p:sp>
    </p:spTree>
    <p:extLst>
      <p:ext uri="{BB962C8B-B14F-4D97-AF65-F5344CB8AC3E}">
        <p14:creationId xmlns:p14="http://schemas.microsoft.com/office/powerpoint/2010/main" val="144970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13" name="Picture 12">
            <a:extLst>
              <a:ext uri="{FF2B5EF4-FFF2-40B4-BE49-F238E27FC236}">
                <a16:creationId xmlns:a16="http://schemas.microsoft.com/office/drawing/2014/main" id="{A9D44524-9D23-44BB-B526-0F27B60C5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403578" y="5179760"/>
            <a:ext cx="1700344" cy="1678240"/>
          </a:xfrm>
          <a:prstGeom prst="rect">
            <a:avLst/>
          </a:prstGeom>
        </p:spPr>
      </p:pic>
      <p:pic>
        <p:nvPicPr>
          <p:cNvPr id="2050" name="Picture 2" descr="Image result for guru nanak">
            <a:extLst>
              <a:ext uri="{FF2B5EF4-FFF2-40B4-BE49-F238E27FC236}">
                <a16:creationId xmlns:a16="http://schemas.microsoft.com/office/drawing/2014/main" id="{D13CF649-48B2-4105-AFE6-8EBE15C71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88" y="1985626"/>
            <a:ext cx="1940019" cy="28867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886722-1D16-4501-91DA-89C7A36F358E}"/>
              </a:ext>
            </a:extLst>
          </p:cNvPr>
          <p:cNvSpPr txBox="1"/>
          <p:nvPr/>
        </p:nvSpPr>
        <p:spPr>
          <a:xfrm flipH="1">
            <a:off x="353266" y="358588"/>
            <a:ext cx="2624391" cy="523220"/>
          </a:xfrm>
          <a:prstGeom prst="rect">
            <a:avLst/>
          </a:prstGeom>
          <a:noFill/>
        </p:spPr>
        <p:txBody>
          <a:bodyPr wrap="square" rtlCol="0">
            <a:spAutoFit/>
          </a:bodyPr>
          <a:lstStyle/>
          <a:p>
            <a:r>
              <a:rPr lang="en-US" sz="2800" dirty="0"/>
              <a:t>GURU NANAK</a:t>
            </a:r>
            <a:endParaRPr lang="en-IN" sz="2800" dirty="0"/>
          </a:p>
        </p:txBody>
      </p:sp>
      <p:cxnSp>
        <p:nvCxnSpPr>
          <p:cNvPr id="4" name="Straight Connector 3">
            <a:extLst>
              <a:ext uri="{FF2B5EF4-FFF2-40B4-BE49-F238E27FC236}">
                <a16:creationId xmlns:a16="http://schemas.microsoft.com/office/drawing/2014/main" id="{4A3F9D0E-0D54-4238-9C68-457D6BA79762}"/>
              </a:ext>
            </a:extLst>
          </p:cNvPr>
          <p:cNvCxnSpPr>
            <a:cxnSpLocks/>
          </p:cNvCxnSpPr>
          <p:nvPr/>
        </p:nvCxnSpPr>
        <p:spPr>
          <a:xfrm>
            <a:off x="353266" y="881808"/>
            <a:ext cx="2624391"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9B113F5-27DB-4976-BA9C-E188A40E8C42}"/>
              </a:ext>
            </a:extLst>
          </p:cNvPr>
          <p:cNvSpPr txBox="1"/>
          <p:nvPr/>
        </p:nvSpPr>
        <p:spPr>
          <a:xfrm>
            <a:off x="3307976" y="1985626"/>
            <a:ext cx="6956612" cy="3046988"/>
          </a:xfrm>
          <a:prstGeom prst="rect">
            <a:avLst/>
          </a:prstGeom>
          <a:noFill/>
        </p:spPr>
        <p:txBody>
          <a:bodyPr wrap="square" rtlCol="0">
            <a:spAutoFit/>
          </a:bodyPr>
          <a:lstStyle/>
          <a:p>
            <a:r>
              <a:rPr lang="en-US" sz="2400" b="0" i="0" dirty="0">
                <a:solidFill>
                  <a:srgbClr val="2E3033"/>
                </a:solidFill>
                <a:effectLst/>
                <a:latin typeface="Oxygen" panose="02000503000000000000" pitchFamily="2" charset="0"/>
              </a:rPr>
              <a:t>Guru Nanak was born in 1469. He preached the same monotheism and conceived the same great idea of uniting Hindus and Muslims in the worship of One God. The </a:t>
            </a:r>
            <a:r>
              <a:rPr lang="en-US" sz="2400" b="0" i="0" dirty="0" err="1">
                <a:solidFill>
                  <a:srgbClr val="2E3033"/>
                </a:solidFill>
                <a:effectLst/>
                <a:latin typeface="Oxygen" panose="02000503000000000000" pitchFamily="2" charset="0"/>
              </a:rPr>
              <a:t>Granth</a:t>
            </a:r>
            <a:r>
              <a:rPr lang="en-US" sz="2400" b="0" i="0" dirty="0">
                <a:solidFill>
                  <a:srgbClr val="2E3033"/>
                </a:solidFill>
                <a:effectLst/>
                <a:latin typeface="Oxygen" panose="02000503000000000000" pitchFamily="2" charset="0"/>
              </a:rPr>
              <a:t> of Nanak is well known, and has been translated into English. His peaceful followers, the Sikhs, were converted by the oppression of later Muslim rulers into the most marital race of modern India.</a:t>
            </a:r>
            <a:endParaRPr lang="en-IN" sz="2400" dirty="0"/>
          </a:p>
        </p:txBody>
      </p:sp>
    </p:spTree>
    <p:extLst>
      <p:ext uri="{BB962C8B-B14F-4D97-AF65-F5344CB8AC3E}">
        <p14:creationId xmlns:p14="http://schemas.microsoft.com/office/powerpoint/2010/main" val="134138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3" name="Picture 2">
            <a:extLst>
              <a:ext uri="{FF2B5EF4-FFF2-40B4-BE49-F238E27FC236}">
                <a16:creationId xmlns:a16="http://schemas.microsoft.com/office/drawing/2014/main" id="{C14ECFA2-8E9B-4AFC-B723-F7E2EAFDB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303725" y="4973932"/>
            <a:ext cx="1888275" cy="1884068"/>
          </a:xfrm>
          <a:prstGeom prst="rect">
            <a:avLst/>
          </a:prstGeom>
        </p:spPr>
      </p:pic>
      <p:pic>
        <p:nvPicPr>
          <p:cNvPr id="3074" name="Picture 2" descr="Image result for janabai">
            <a:extLst>
              <a:ext uri="{FF2B5EF4-FFF2-40B4-BE49-F238E27FC236}">
                <a16:creationId xmlns:a16="http://schemas.microsoft.com/office/drawing/2014/main" id="{1E65B32A-4DCD-412F-9732-35E4E5043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23" y="2217586"/>
            <a:ext cx="2311774" cy="27563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501F1C-4AF1-4109-A6FE-8851C11A6F20}"/>
              </a:ext>
            </a:extLst>
          </p:cNvPr>
          <p:cNvSpPr txBox="1"/>
          <p:nvPr/>
        </p:nvSpPr>
        <p:spPr>
          <a:xfrm flipH="1">
            <a:off x="488463" y="487980"/>
            <a:ext cx="2034093" cy="523220"/>
          </a:xfrm>
          <a:prstGeom prst="rect">
            <a:avLst/>
          </a:prstGeom>
          <a:noFill/>
        </p:spPr>
        <p:txBody>
          <a:bodyPr wrap="square" rtlCol="0">
            <a:spAutoFit/>
          </a:bodyPr>
          <a:lstStyle/>
          <a:p>
            <a:r>
              <a:rPr lang="en-US" sz="2800" dirty="0"/>
              <a:t>JANADEVI</a:t>
            </a:r>
            <a:endParaRPr lang="en-IN" dirty="0"/>
          </a:p>
        </p:txBody>
      </p:sp>
      <p:cxnSp>
        <p:nvCxnSpPr>
          <p:cNvPr id="6" name="Straight Connector 5">
            <a:extLst>
              <a:ext uri="{FF2B5EF4-FFF2-40B4-BE49-F238E27FC236}">
                <a16:creationId xmlns:a16="http://schemas.microsoft.com/office/drawing/2014/main" id="{10561FE8-412E-4D2A-84F3-87C440F9D1A7}"/>
              </a:ext>
            </a:extLst>
          </p:cNvPr>
          <p:cNvCxnSpPr>
            <a:cxnSpLocks/>
          </p:cNvCxnSpPr>
          <p:nvPr/>
        </p:nvCxnSpPr>
        <p:spPr>
          <a:xfrm>
            <a:off x="349623" y="1084730"/>
            <a:ext cx="2581836"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A32C9E1-CBB6-4699-A18F-B9BD1E8F9DA0}"/>
              </a:ext>
            </a:extLst>
          </p:cNvPr>
          <p:cNvSpPr txBox="1"/>
          <p:nvPr/>
        </p:nvSpPr>
        <p:spPr>
          <a:xfrm>
            <a:off x="3210443" y="2441597"/>
            <a:ext cx="6544235" cy="2308324"/>
          </a:xfrm>
          <a:prstGeom prst="rect">
            <a:avLst/>
          </a:prstGeom>
          <a:noFill/>
        </p:spPr>
        <p:txBody>
          <a:bodyPr wrap="square" rtlCol="0">
            <a:spAutoFit/>
          </a:bodyPr>
          <a:lstStyle/>
          <a:p>
            <a:r>
              <a:rPr lang="en-US" sz="2400" b="1" i="0" dirty="0" err="1">
                <a:solidFill>
                  <a:srgbClr val="000000"/>
                </a:solidFill>
                <a:effectLst/>
                <a:latin typeface="Noto Serif SC"/>
              </a:rPr>
              <a:t>Janabai</a:t>
            </a:r>
            <a:r>
              <a:rPr lang="en-US" sz="2400" b="1" i="0" dirty="0">
                <a:solidFill>
                  <a:srgbClr val="000000"/>
                </a:solidFill>
                <a:effectLst/>
                <a:latin typeface="Noto Serif SC"/>
              </a:rPr>
              <a:t> </a:t>
            </a:r>
            <a:r>
              <a:rPr lang="en-US" sz="2400" b="0" i="0" dirty="0">
                <a:solidFill>
                  <a:srgbClr val="000000"/>
                </a:solidFill>
                <a:effectLst/>
                <a:latin typeface="Noto Serif SC"/>
              </a:rPr>
              <a:t>was born in a low caste </a:t>
            </a:r>
            <a:r>
              <a:rPr lang="en-US" sz="2400" b="1" i="0" dirty="0" err="1">
                <a:solidFill>
                  <a:srgbClr val="000000"/>
                </a:solidFill>
                <a:effectLst/>
                <a:latin typeface="Noto Serif SC"/>
              </a:rPr>
              <a:t>shudra</a:t>
            </a:r>
            <a:r>
              <a:rPr lang="en-US" sz="2400" b="1" i="0" dirty="0">
                <a:solidFill>
                  <a:srgbClr val="000000"/>
                </a:solidFill>
                <a:effectLst/>
                <a:latin typeface="Noto Serif SC"/>
              </a:rPr>
              <a:t> family </a:t>
            </a:r>
            <a:r>
              <a:rPr lang="en-US" sz="2400" b="0" i="0" dirty="0">
                <a:solidFill>
                  <a:srgbClr val="000000"/>
                </a:solidFill>
                <a:effectLst/>
                <a:latin typeface="Noto Serif SC"/>
              </a:rPr>
              <a:t>in the </a:t>
            </a:r>
            <a:r>
              <a:rPr lang="en-US" sz="2400" b="1" i="0" dirty="0">
                <a:solidFill>
                  <a:srgbClr val="000000"/>
                </a:solidFill>
                <a:effectLst/>
                <a:latin typeface="Noto Serif SC"/>
              </a:rPr>
              <a:t>13th century</a:t>
            </a:r>
            <a:r>
              <a:rPr lang="en-US" sz="2400" b="0" i="0" dirty="0">
                <a:solidFill>
                  <a:srgbClr val="000000"/>
                </a:solidFill>
                <a:effectLst/>
                <a:latin typeface="Noto Serif SC"/>
              </a:rPr>
              <a:t>. She was sent to work in the upper- caste family of </a:t>
            </a:r>
            <a:r>
              <a:rPr lang="en-US" sz="2400" b="1" i="0" dirty="0" err="1">
                <a:solidFill>
                  <a:srgbClr val="000000"/>
                </a:solidFill>
                <a:effectLst/>
                <a:latin typeface="Noto Serif SC"/>
              </a:rPr>
              <a:t>Namdev</a:t>
            </a:r>
            <a:r>
              <a:rPr lang="en-US" sz="2400" b="0" i="0" dirty="0">
                <a:solidFill>
                  <a:srgbClr val="000000"/>
                </a:solidFill>
                <a:effectLst/>
                <a:latin typeface="Noto Serif SC"/>
              </a:rPr>
              <a:t>, one of the most famous </a:t>
            </a:r>
            <a:r>
              <a:rPr lang="en-US" sz="2400" b="1" i="0" dirty="0">
                <a:solidFill>
                  <a:srgbClr val="000000"/>
                </a:solidFill>
                <a:effectLst/>
                <a:latin typeface="Noto Serif SC"/>
              </a:rPr>
              <a:t>bhakti </a:t>
            </a:r>
            <a:r>
              <a:rPr lang="en-US" sz="2400" b="0" i="0" dirty="0">
                <a:solidFill>
                  <a:srgbClr val="000000"/>
                </a:solidFill>
                <a:effectLst/>
                <a:latin typeface="Noto Serif SC"/>
              </a:rPr>
              <a:t>saints. She wrote over 300 poems. All her poems focused on domestic chores and the restrictions she faced as a low- caste woman. </a:t>
            </a:r>
            <a:endParaRPr lang="en-IN" sz="2400" dirty="0"/>
          </a:p>
        </p:txBody>
      </p:sp>
    </p:spTree>
    <p:extLst>
      <p:ext uri="{BB962C8B-B14F-4D97-AF65-F5344CB8AC3E}">
        <p14:creationId xmlns:p14="http://schemas.microsoft.com/office/powerpoint/2010/main" val="243556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3" name="Picture 2">
            <a:extLst>
              <a:ext uri="{FF2B5EF4-FFF2-40B4-BE49-F238E27FC236}">
                <a16:creationId xmlns:a16="http://schemas.microsoft.com/office/drawing/2014/main" id="{EEC7E8C8-3696-4ED1-ABC4-35CF0C889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8010" y="5224584"/>
            <a:ext cx="1333663" cy="1507910"/>
          </a:xfrm>
          <a:prstGeom prst="rect">
            <a:avLst/>
          </a:prstGeom>
        </p:spPr>
      </p:pic>
      <p:pic>
        <p:nvPicPr>
          <p:cNvPr id="4098" name="Picture 2" descr="Image result for mirabai">
            <a:extLst>
              <a:ext uri="{FF2B5EF4-FFF2-40B4-BE49-F238E27FC236}">
                <a16:creationId xmlns:a16="http://schemas.microsoft.com/office/drawing/2014/main" id="{EB6A2B0B-68C8-4F8C-AC73-63F081A2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 y="2329115"/>
            <a:ext cx="2679747" cy="25799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4A7A5B-630B-4BBD-A18A-C5EE0526E9E9}"/>
              </a:ext>
            </a:extLst>
          </p:cNvPr>
          <p:cNvSpPr txBox="1"/>
          <p:nvPr/>
        </p:nvSpPr>
        <p:spPr>
          <a:xfrm>
            <a:off x="582706" y="591670"/>
            <a:ext cx="3469341" cy="523220"/>
          </a:xfrm>
          <a:prstGeom prst="rect">
            <a:avLst/>
          </a:prstGeom>
          <a:noFill/>
        </p:spPr>
        <p:txBody>
          <a:bodyPr wrap="square" rtlCol="0">
            <a:spAutoFit/>
          </a:bodyPr>
          <a:lstStyle/>
          <a:p>
            <a:r>
              <a:rPr lang="en-US" sz="2800" dirty="0"/>
              <a:t>MIRABAI</a:t>
            </a:r>
            <a:endParaRPr lang="en-IN" dirty="0"/>
          </a:p>
        </p:txBody>
      </p:sp>
      <p:cxnSp>
        <p:nvCxnSpPr>
          <p:cNvPr id="6" name="Straight Connector 5">
            <a:extLst>
              <a:ext uri="{FF2B5EF4-FFF2-40B4-BE49-F238E27FC236}">
                <a16:creationId xmlns:a16="http://schemas.microsoft.com/office/drawing/2014/main" id="{4DA07067-41AB-426B-87B1-700F9997CF31}"/>
              </a:ext>
            </a:extLst>
          </p:cNvPr>
          <p:cNvCxnSpPr>
            <a:cxnSpLocks/>
          </p:cNvCxnSpPr>
          <p:nvPr/>
        </p:nvCxnSpPr>
        <p:spPr>
          <a:xfrm flipH="1">
            <a:off x="484094" y="1201271"/>
            <a:ext cx="239357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FDF98B0-C1E7-485D-BAB0-3959842D34C4}"/>
              </a:ext>
            </a:extLst>
          </p:cNvPr>
          <p:cNvSpPr txBox="1"/>
          <p:nvPr/>
        </p:nvSpPr>
        <p:spPr>
          <a:xfrm>
            <a:off x="3478307" y="2108251"/>
            <a:ext cx="7351058" cy="2800767"/>
          </a:xfrm>
          <a:prstGeom prst="rect">
            <a:avLst/>
          </a:prstGeom>
          <a:noFill/>
        </p:spPr>
        <p:txBody>
          <a:bodyPr wrap="square" rtlCol="0">
            <a:spAutoFit/>
          </a:bodyPr>
          <a:lstStyle/>
          <a:p>
            <a:pPr algn="l"/>
            <a:r>
              <a:rPr lang="en-US" sz="2200" b="1" dirty="0" err="1">
                <a:solidFill>
                  <a:srgbClr val="000000"/>
                </a:solidFill>
                <a:effectLst/>
                <a:latin typeface="Noto Serif SC"/>
              </a:rPr>
              <a:t>Mirabai</a:t>
            </a:r>
            <a:r>
              <a:rPr lang="en-US" sz="2200" b="1" dirty="0">
                <a:solidFill>
                  <a:srgbClr val="000000"/>
                </a:solidFill>
                <a:effectLst/>
                <a:latin typeface="Noto Serif SC"/>
              </a:rPr>
              <a:t> </a:t>
            </a:r>
            <a:r>
              <a:rPr lang="en-US" sz="2200" dirty="0">
                <a:solidFill>
                  <a:srgbClr val="000000"/>
                </a:solidFill>
                <a:effectLst/>
                <a:latin typeface="Noto Serif SC"/>
              </a:rPr>
              <a:t>or Mira was born into a ruling </a:t>
            </a:r>
            <a:r>
              <a:rPr lang="en-US" sz="2200" b="1" dirty="0">
                <a:solidFill>
                  <a:srgbClr val="000000"/>
                </a:solidFill>
                <a:effectLst/>
                <a:latin typeface="Noto Serif SC"/>
              </a:rPr>
              <a:t>Rajput </a:t>
            </a:r>
            <a:r>
              <a:rPr lang="en-US" sz="2200" dirty="0">
                <a:solidFill>
                  <a:srgbClr val="000000"/>
                </a:solidFill>
                <a:effectLst/>
                <a:latin typeface="Noto Serif SC"/>
              </a:rPr>
              <a:t>family. </a:t>
            </a:r>
            <a:r>
              <a:rPr lang="en-US" sz="2200" b="1" dirty="0" err="1">
                <a:solidFill>
                  <a:srgbClr val="000000"/>
                </a:solidFill>
                <a:effectLst/>
                <a:latin typeface="Noto Serif SC"/>
              </a:rPr>
              <a:t>Mirabai’s</a:t>
            </a:r>
            <a:r>
              <a:rPr lang="en-US" sz="2200" b="1" dirty="0">
                <a:solidFill>
                  <a:srgbClr val="000000"/>
                </a:solidFill>
                <a:effectLst/>
                <a:latin typeface="Noto Serif SC"/>
              </a:rPr>
              <a:t> </a:t>
            </a:r>
            <a:r>
              <a:rPr lang="en-US" sz="2200" dirty="0">
                <a:solidFill>
                  <a:srgbClr val="000000"/>
                </a:solidFill>
                <a:effectLst/>
                <a:latin typeface="Noto Serif SC"/>
              </a:rPr>
              <a:t>poetry is about her love for Lord Krishna since her childhood and considered herself as his bride. Despite her wishes, she was married into another princely family at a young age yet her love and devotion for Lord Krishna continued. </a:t>
            </a:r>
            <a:r>
              <a:rPr lang="en-US" sz="2200" b="1" dirty="0" err="1">
                <a:solidFill>
                  <a:srgbClr val="000000"/>
                </a:solidFill>
                <a:effectLst/>
                <a:latin typeface="Noto Serif SC"/>
              </a:rPr>
              <a:t>Mirabai</a:t>
            </a:r>
            <a:r>
              <a:rPr lang="en-US" sz="2200" b="1" dirty="0">
                <a:solidFill>
                  <a:srgbClr val="000000"/>
                </a:solidFill>
                <a:effectLst/>
                <a:latin typeface="Noto Serif SC"/>
              </a:rPr>
              <a:t> </a:t>
            </a:r>
            <a:r>
              <a:rPr lang="en-US" sz="2200" dirty="0">
                <a:solidFill>
                  <a:srgbClr val="000000"/>
                </a:solidFill>
                <a:effectLst/>
                <a:latin typeface="Noto Serif SC"/>
              </a:rPr>
              <a:t>left her husband and family and went on a pilgrimage to various places associated with her Lord.</a:t>
            </a:r>
            <a:endParaRPr lang="en-US" sz="2200" dirty="0">
              <a:solidFill>
                <a:srgbClr val="2C2E2F"/>
              </a:solidFill>
              <a:effectLst/>
              <a:latin typeface="Noto Serif SC"/>
            </a:endParaRPr>
          </a:p>
        </p:txBody>
      </p:sp>
    </p:spTree>
    <p:extLst>
      <p:ext uri="{BB962C8B-B14F-4D97-AF65-F5344CB8AC3E}">
        <p14:creationId xmlns:p14="http://schemas.microsoft.com/office/powerpoint/2010/main" val="379989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2CCC-8DA0-4FC6-ABB1-B0E6844C5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0090"/>
            <a:ext cx="1837765" cy="1507910"/>
          </a:xfrm>
          <a:prstGeom prst="rect">
            <a:avLst/>
          </a:prstGeom>
        </p:spPr>
      </p:pic>
      <p:pic>
        <p:nvPicPr>
          <p:cNvPr id="13" name="Picture 12">
            <a:extLst>
              <a:ext uri="{FF2B5EF4-FFF2-40B4-BE49-F238E27FC236}">
                <a16:creationId xmlns:a16="http://schemas.microsoft.com/office/drawing/2014/main" id="{A9D44524-9D23-44BB-B526-0F27B60C5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25380" y="1210235"/>
            <a:ext cx="2034542" cy="2008094"/>
          </a:xfrm>
          <a:prstGeom prst="rect">
            <a:avLst/>
          </a:prstGeom>
        </p:spPr>
      </p:pic>
      <p:pic>
        <p:nvPicPr>
          <p:cNvPr id="4" name="Picture 3">
            <a:extLst>
              <a:ext uri="{FF2B5EF4-FFF2-40B4-BE49-F238E27FC236}">
                <a16:creationId xmlns:a16="http://schemas.microsoft.com/office/drawing/2014/main" id="{22F856CC-FB9B-483C-8067-3D6C1F5C4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4511" y="2697637"/>
            <a:ext cx="2121135" cy="2116409"/>
          </a:xfrm>
          <a:prstGeom prst="rect">
            <a:avLst/>
          </a:prstGeom>
        </p:spPr>
      </p:pic>
      <p:pic>
        <p:nvPicPr>
          <p:cNvPr id="6" name="Picture 5">
            <a:extLst>
              <a:ext uri="{FF2B5EF4-FFF2-40B4-BE49-F238E27FC236}">
                <a16:creationId xmlns:a16="http://schemas.microsoft.com/office/drawing/2014/main" id="{CA29992B-E857-45C7-A0ED-3CF45D457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9820" y="2173860"/>
            <a:ext cx="2220203" cy="2510279"/>
          </a:xfrm>
          <a:prstGeom prst="rect">
            <a:avLst/>
          </a:prstGeom>
        </p:spPr>
      </p:pic>
      <p:sp>
        <p:nvSpPr>
          <p:cNvPr id="2" name="TextBox 1">
            <a:extLst>
              <a:ext uri="{FF2B5EF4-FFF2-40B4-BE49-F238E27FC236}">
                <a16:creationId xmlns:a16="http://schemas.microsoft.com/office/drawing/2014/main" id="{C9FBB156-A805-4BD3-89A8-C18C91FBFB2F}"/>
              </a:ext>
            </a:extLst>
          </p:cNvPr>
          <p:cNvSpPr txBox="1"/>
          <p:nvPr/>
        </p:nvSpPr>
        <p:spPr>
          <a:xfrm flipH="1">
            <a:off x="5074919" y="2898454"/>
            <a:ext cx="4382846" cy="769441"/>
          </a:xfrm>
          <a:prstGeom prst="rect">
            <a:avLst/>
          </a:prstGeom>
          <a:noFill/>
        </p:spPr>
        <p:txBody>
          <a:bodyPr wrap="square" rtlCol="0">
            <a:spAutoFit/>
          </a:bodyPr>
          <a:lstStyle/>
          <a:p>
            <a:r>
              <a:rPr lang="en-US" sz="4400" b="1" dirty="0"/>
              <a:t>THANK YOU!</a:t>
            </a:r>
            <a:endParaRPr lang="en-IN" sz="4400" b="1" dirty="0"/>
          </a:p>
        </p:txBody>
      </p:sp>
    </p:spTree>
    <p:extLst>
      <p:ext uri="{BB962C8B-B14F-4D97-AF65-F5344CB8AC3E}">
        <p14:creationId xmlns:p14="http://schemas.microsoft.com/office/powerpoint/2010/main" val="4172679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542</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Noto Serif SC</vt:lpstr>
      <vt:lpstr>Oxygen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KHANKA</dc:creator>
  <cp:lastModifiedBy>SHUBHAM KHANKA</cp:lastModifiedBy>
  <cp:revision>1</cp:revision>
  <dcterms:created xsi:type="dcterms:W3CDTF">2022-04-10T09:55:40Z</dcterms:created>
  <dcterms:modified xsi:type="dcterms:W3CDTF">2022-04-10T11:28:30Z</dcterms:modified>
</cp:coreProperties>
</file>