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06" r:id="rId4"/>
    <p:sldId id="275" r:id="rId5"/>
    <p:sldId id="276" r:id="rId6"/>
    <p:sldId id="286" r:id="rId7"/>
    <p:sldId id="288" r:id="rId8"/>
    <p:sldId id="289" r:id="rId9"/>
    <p:sldId id="290" r:id="rId10"/>
    <p:sldId id="291" r:id="rId11"/>
    <p:sldId id="292" r:id="rId12"/>
    <p:sldId id="268" r:id="rId13"/>
    <p:sldId id="269" r:id="rId14"/>
    <p:sldId id="299" r:id="rId15"/>
    <p:sldId id="260" r:id="rId16"/>
    <p:sldId id="301" r:id="rId17"/>
    <p:sldId id="285" r:id="rId18"/>
    <p:sldId id="284" r:id="rId19"/>
    <p:sldId id="293" r:id="rId20"/>
    <p:sldId id="295" r:id="rId21"/>
    <p:sldId id="294" r:id="rId22"/>
    <p:sldId id="302" r:id="rId23"/>
    <p:sldId id="297" r:id="rId24"/>
    <p:sldId id="283" r:id="rId25"/>
    <p:sldId id="307" r:id="rId26"/>
    <p:sldId id="298" r:id="rId27"/>
    <p:sldId id="303" r:id="rId28"/>
    <p:sldId id="282" r:id="rId29"/>
    <p:sldId id="281" r:id="rId30"/>
    <p:sldId id="304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5493"/>
    <a:srgbClr val="0096FF"/>
    <a:srgbClr val="76D6FF"/>
    <a:srgbClr val="73FEFF"/>
    <a:srgbClr val="00FDFF"/>
    <a:srgbClr val="D5FC79"/>
    <a:srgbClr val="8EFA00"/>
    <a:srgbClr val="73FB79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800B3-90ED-D446-890F-1087605E48F8}" v="6314" dt="2022-12-09T17:53:57.358"/>
    <p1510:client id="{938CC7C0-80F4-D24D-A1A3-489EA53CE09E}" v="2036" dt="2022-12-09T17:42:42.283"/>
    <p1510:client id="{93F2612F-F21E-4F60-8C13-6E34F9E949B8}" v="325" dt="2022-12-08T19:06:09.967"/>
    <p1510:client id="{A6ED4B83-C06B-3646-A220-D3FD5D79F65A}" v="1167" dt="2022-12-08T21:09:10.509"/>
    <p1510:client id="{C248ACCC-AE12-3FED-0371-3FC0EBFAA0F2}" v="1092" dt="2022-12-09T17:43:29.087"/>
    <p1510:client id="{C5503C7D-B8C3-69E1-A0C4-880DA82BAC53}" v="153" dt="2022-12-08T20:19:53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/>
    <p:restoredTop sz="94690"/>
  </p:normalViewPr>
  <p:slideViewPr>
    <p:cSldViewPr snapToGrid="0">
      <p:cViewPr>
        <p:scale>
          <a:sx n="116" d="100"/>
          <a:sy n="116" d="100"/>
        </p:scale>
        <p:origin x="9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b="1" baseline="0" dirty="0">
                <a:solidFill>
                  <a:schemeClr val="tx1"/>
                </a:solidFill>
              </a:rPr>
              <a:t> 5 Book Categories by units sold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#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Travelguides</c:v>
                </c:pt>
                <c:pt idx="1">
                  <c:v>Health</c:v>
                </c:pt>
                <c:pt idx="2">
                  <c:v>Conthist</c:v>
                </c:pt>
                <c:pt idx="3">
                  <c:v>Music</c:v>
                </c:pt>
                <c:pt idx="4">
                  <c:v>History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50063</c:v>
                </c:pt>
                <c:pt idx="1">
                  <c:v>71131</c:v>
                </c:pt>
                <c:pt idx="2">
                  <c:v>72616</c:v>
                </c:pt>
                <c:pt idx="3">
                  <c:v>78247</c:v>
                </c:pt>
                <c:pt idx="4">
                  <c:v>89270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E-4BE2-8F20-E654D06B5A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07887624"/>
        <c:axId val="907883688"/>
      </c:barChart>
      <c:catAx>
        <c:axId val="907887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3688"/>
        <c:crosses val="autoZero"/>
        <c:auto val="1"/>
        <c:lblAlgn val="ctr"/>
        <c:lblOffset val="100"/>
        <c:noMultiLvlLbl val="0"/>
      </c:catAx>
      <c:valAx>
        <c:axId val="907883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5 Book Categories</a:t>
            </a:r>
            <a:r>
              <a:rPr lang="en-US" b="1" baseline="0" dirty="0">
                <a:solidFill>
                  <a:schemeClr val="tx1"/>
                </a:solidFill>
              </a:rPr>
              <a:t> by dollar sales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Learning</c:v>
                </c:pt>
                <c:pt idx="1">
                  <c:v>Conthist</c:v>
                </c:pt>
                <c:pt idx="2">
                  <c:v>Health</c:v>
                </c:pt>
                <c:pt idx="3">
                  <c:v>Music</c:v>
                </c:pt>
                <c:pt idx="4">
                  <c:v>History</c:v>
                </c:pt>
              </c:strCache>
            </c:strRef>
          </c:cat>
          <c:val>
            <c:numRef>
              <c:f>Sheet1!$B$2:$B$6</c:f>
              <c:numCache>
                <c:formatCode>"$"#.#0,"M"</c:formatCode>
                <c:ptCount val="5"/>
                <c:pt idx="0">
                  <c:v>712945.91</c:v>
                </c:pt>
                <c:pt idx="1">
                  <c:v>841195.85</c:v>
                </c:pt>
                <c:pt idx="2">
                  <c:v>980889.88</c:v>
                </c:pt>
                <c:pt idx="3">
                  <c:v>986498.92</c:v>
                </c:pt>
                <c:pt idx="4">
                  <c:v>1316981.0900000001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4-4B58-80CC-137403C67A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07887624"/>
        <c:axId val="907883688"/>
      </c:barChart>
      <c:catAx>
        <c:axId val="907887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3688"/>
        <c:crosses val="autoZero"/>
        <c:auto val="1"/>
        <c:lblAlgn val="ctr"/>
        <c:lblOffset val="100"/>
        <c:noMultiLvlLbl val="0"/>
      </c:catAx>
      <c:valAx>
        <c:axId val="907883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0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Recency Means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days since last purchase)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98.9</c:v>
                </c:pt>
                <c:pt idx="1">
                  <c:v>430.2</c:v>
                </c:pt>
                <c:pt idx="2">
                  <c:v>555.6</c:v>
                </c:pt>
                <c:pt idx="3">
                  <c:v>980.8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Frequency Means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number</a:t>
            </a:r>
            <a:r>
              <a:rPr lang="en-US" sz="1800" b="1" baseline="0" dirty="0">
                <a:solidFill>
                  <a:schemeClr val="accent1"/>
                </a:solidFill>
              </a:rPr>
              <a:t> of items)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46.9</c:v>
                </c:pt>
                <c:pt idx="1">
                  <c:v>17.899999999999999</c:v>
                </c:pt>
                <c:pt idx="2">
                  <c:v>4.5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Monetary Means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dollar amount)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506.4</c:v>
                </c:pt>
                <c:pt idx="1">
                  <c:v>208.4</c:v>
                </c:pt>
                <c:pt idx="2">
                  <c:v>52.3</c:v>
                </c:pt>
                <c:pt idx="3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Average Recency Means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days since last purchase)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98.9</c:v>
                </c:pt>
                <c:pt idx="1">
                  <c:v>430.2</c:v>
                </c:pt>
                <c:pt idx="2">
                  <c:v>555.6</c:v>
                </c:pt>
                <c:pt idx="3">
                  <c:v>980.8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Average Frequency Means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number</a:t>
            </a:r>
            <a:r>
              <a:rPr lang="en-US" sz="1800" b="1" baseline="0" dirty="0">
                <a:solidFill>
                  <a:schemeClr val="accent1"/>
                </a:solidFill>
              </a:rPr>
              <a:t> of items)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46.9</c:v>
                </c:pt>
                <c:pt idx="1">
                  <c:v>17.899999999999999</c:v>
                </c:pt>
                <c:pt idx="2">
                  <c:v>4.5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Average Monetary Means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(in dollar amount)</a:t>
            </a:r>
            <a:endParaRPr lang="en-US" b="1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EA45-9BB7-5AA7EA8D71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63-EA45-9BB7-5AA7EA8D71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EA45-9BB7-5AA7EA8D717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EA45-9BB7-5AA7EA8D71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506.4</c:v>
                </c:pt>
                <c:pt idx="1">
                  <c:v>208.4</c:v>
                </c:pt>
                <c:pt idx="2">
                  <c:v>52.3</c:v>
                </c:pt>
                <c:pt idx="3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3-EA45-9BB7-5AA7EA8D7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0"/>
        <c:axId val="1493773567"/>
        <c:axId val="713420975"/>
      </c:barChart>
      <c:catAx>
        <c:axId val="14937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0975"/>
        <c:crosses val="autoZero"/>
        <c:auto val="1"/>
        <c:lblAlgn val="ctr"/>
        <c:lblOffset val="100"/>
        <c:noMultiLvlLbl val="0"/>
      </c:catAx>
      <c:valAx>
        <c:axId val="7134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7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7B2A9-EE0F-4581-93B3-70AB36C688A0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2689EB5-3554-40EB-9A91-9757195C2C4B}">
      <dgm:prSet custT="1"/>
      <dgm:spPr>
        <a:solidFill>
          <a:srgbClr val="2F5597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S</a:t>
          </a:r>
          <a:r>
            <a:rPr lang="en-US" altLang="zh-CN" sz="2400" b="1">
              <a:solidFill>
                <a:schemeClr val="bg1"/>
              </a:solidFill>
            </a:rPr>
            <a:t>ituation</a:t>
          </a:r>
          <a:endParaRPr lang="en-US" sz="2400" b="1">
            <a:solidFill>
              <a:schemeClr val="bg1"/>
            </a:solidFill>
          </a:endParaRPr>
        </a:p>
      </dgm:t>
    </dgm:pt>
    <dgm:pt modelId="{1E0D45FE-CACC-49CF-9B7A-DBA35D6E6908}" type="parTrans" cxnId="{CD92565C-6165-400A-B257-C5613B2A6BDA}">
      <dgm:prSet/>
      <dgm:spPr/>
      <dgm:t>
        <a:bodyPr/>
        <a:lstStyle/>
        <a:p>
          <a:endParaRPr lang="en-US"/>
        </a:p>
      </dgm:t>
    </dgm:pt>
    <dgm:pt modelId="{A721619D-592D-495E-9A1E-A74FD4533B37}" type="sibTrans" cxnId="{CD92565C-6165-400A-B257-C5613B2A6BDA}">
      <dgm:prSet/>
      <dgm:spPr/>
      <dgm:t>
        <a:bodyPr/>
        <a:lstStyle/>
        <a:p>
          <a:endParaRPr lang="en-US"/>
        </a:p>
      </dgm:t>
    </dgm:pt>
    <dgm:pt modelId="{F2367AD1-CF22-4490-AD22-5CFBE7D24412}">
      <dgm:prSet custT="1"/>
      <dgm:spPr>
        <a:noFill/>
        <a:ln>
          <a:noFill/>
        </a:ln>
      </dgm:spPr>
      <dgm:t>
        <a:bodyPr/>
        <a:lstStyle/>
        <a:p>
          <a:r>
            <a:rPr lang="en-US" sz="2000" b="0"/>
            <a:t>We aim to investigate if more personalized solutions can be developed to increase customer activity</a:t>
          </a:r>
        </a:p>
      </dgm:t>
    </dgm:pt>
    <dgm:pt modelId="{FC58BB2C-C82E-461C-A212-C2937C1813A0}" type="parTrans" cxnId="{159E3178-580A-494E-B329-E314E8CFD87C}">
      <dgm:prSet/>
      <dgm:spPr/>
      <dgm:t>
        <a:bodyPr/>
        <a:lstStyle/>
        <a:p>
          <a:endParaRPr lang="en-US"/>
        </a:p>
      </dgm:t>
    </dgm:pt>
    <dgm:pt modelId="{85EC5A20-AEE8-4A23-9EAD-DD2C28CE0911}" type="sibTrans" cxnId="{159E3178-580A-494E-B329-E314E8CFD87C}">
      <dgm:prSet/>
      <dgm:spPr/>
      <dgm:t>
        <a:bodyPr/>
        <a:lstStyle/>
        <a:p>
          <a:endParaRPr lang="en-US"/>
        </a:p>
      </dgm:t>
    </dgm:pt>
    <dgm:pt modelId="{A5079DC8-BA60-4B66-B725-8DC19E95C26E}">
      <dgm:prSet custT="1"/>
      <dgm:spPr>
        <a:solidFill>
          <a:srgbClr val="2F5597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Solution</a:t>
          </a:r>
        </a:p>
      </dgm:t>
    </dgm:pt>
    <dgm:pt modelId="{3AD31F7C-F2C3-4C78-A5B5-0263D6562564}" type="parTrans" cxnId="{6D3C39F6-9E69-44BF-A3F9-FDFCBD7B56EE}">
      <dgm:prSet/>
      <dgm:spPr/>
      <dgm:t>
        <a:bodyPr/>
        <a:lstStyle/>
        <a:p>
          <a:endParaRPr lang="en-US"/>
        </a:p>
      </dgm:t>
    </dgm:pt>
    <dgm:pt modelId="{68204564-E462-4CD6-94A4-27774854AA1A}" type="sibTrans" cxnId="{6D3C39F6-9E69-44BF-A3F9-FDFCBD7B56EE}">
      <dgm:prSet/>
      <dgm:spPr/>
      <dgm:t>
        <a:bodyPr/>
        <a:lstStyle/>
        <a:p>
          <a:endParaRPr lang="en-US"/>
        </a:p>
      </dgm:t>
    </dgm:pt>
    <dgm:pt modelId="{1A5CBD10-3515-41F6-A08C-9E089DFD9485}">
      <dgm:prSet custT="1"/>
      <dgm:spPr>
        <a:solidFill>
          <a:srgbClr val="2F5597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Outcome</a:t>
          </a:r>
        </a:p>
      </dgm:t>
    </dgm:pt>
    <dgm:pt modelId="{CDFA3025-6EB0-40A8-9B07-BA02B496FCA5}" type="parTrans" cxnId="{66665446-A7DF-44FA-AB71-94EDE2C2A784}">
      <dgm:prSet/>
      <dgm:spPr/>
      <dgm:t>
        <a:bodyPr/>
        <a:lstStyle/>
        <a:p>
          <a:endParaRPr lang="en-US"/>
        </a:p>
      </dgm:t>
    </dgm:pt>
    <dgm:pt modelId="{5C69F6DD-2634-4E1C-9866-645CD6F74C1C}" type="sibTrans" cxnId="{66665446-A7DF-44FA-AB71-94EDE2C2A784}">
      <dgm:prSet/>
      <dgm:spPr/>
      <dgm:t>
        <a:bodyPr/>
        <a:lstStyle/>
        <a:p>
          <a:endParaRPr lang="en-US"/>
        </a:p>
      </dgm:t>
    </dgm:pt>
    <dgm:pt modelId="{8CBA19D6-A714-4327-AA3E-6AE1BBF4A4D5}">
      <dgm:prSet custT="1"/>
      <dgm:spPr>
        <a:noFill/>
        <a:ln>
          <a:noFill/>
        </a:ln>
      </dgm:spPr>
      <dgm:t>
        <a:bodyPr/>
        <a:lstStyle/>
        <a:p>
          <a:r>
            <a:rPr lang="en-US" sz="2000" b="1"/>
            <a:t>Expected 20%</a:t>
          </a:r>
          <a:r>
            <a:rPr lang="en-US" sz="2000"/>
            <a:t> plus incremental sales from the </a:t>
          </a:r>
          <a:r>
            <a:rPr lang="en-US" sz="2000" b="1"/>
            <a:t>most engaged segment </a:t>
          </a:r>
          <a:r>
            <a:rPr lang="en-US" sz="2000" b="0"/>
            <a:t>of customers (~15%)</a:t>
          </a:r>
        </a:p>
      </dgm:t>
    </dgm:pt>
    <dgm:pt modelId="{02EA3A00-65D0-4D3C-80F8-7B844DF0C881}" type="parTrans" cxnId="{A1304B5F-B269-46F1-9323-559986654D41}">
      <dgm:prSet/>
      <dgm:spPr/>
      <dgm:t>
        <a:bodyPr/>
        <a:lstStyle/>
        <a:p>
          <a:endParaRPr lang="en-US"/>
        </a:p>
      </dgm:t>
    </dgm:pt>
    <dgm:pt modelId="{787FEE0F-D02F-4582-A507-36912191854E}" type="sibTrans" cxnId="{A1304B5F-B269-46F1-9323-559986654D41}">
      <dgm:prSet/>
      <dgm:spPr/>
      <dgm:t>
        <a:bodyPr/>
        <a:lstStyle/>
        <a:p>
          <a:endParaRPr lang="en-US"/>
        </a:p>
      </dgm:t>
    </dgm:pt>
    <dgm:pt modelId="{E2DE3B7C-7971-4FB4-BDD3-3F5C10C60B26}">
      <dgm:prSet custT="1"/>
      <dgm:spPr>
        <a:noFill/>
        <a:ln>
          <a:noFill/>
        </a:ln>
      </dgm:spPr>
      <dgm:t>
        <a:bodyPr/>
        <a:lstStyle/>
        <a:p>
          <a:r>
            <a:rPr lang="en-US" sz="2000"/>
            <a:t>We propose a new customer segmentation based on </a:t>
          </a:r>
          <a:r>
            <a:rPr lang="en-US" sz="2000" b="1"/>
            <a:t>RFM Framework</a:t>
          </a:r>
          <a:endParaRPr lang="en-US" sz="2000"/>
        </a:p>
      </dgm:t>
    </dgm:pt>
    <dgm:pt modelId="{9580DA6C-08B0-4B27-BFD3-866E746CFA2D}" type="parTrans" cxnId="{E919EBC3-D900-460E-A3A1-C45F1DB47AD0}">
      <dgm:prSet/>
      <dgm:spPr/>
      <dgm:t>
        <a:bodyPr/>
        <a:lstStyle/>
        <a:p>
          <a:endParaRPr lang="en-US"/>
        </a:p>
      </dgm:t>
    </dgm:pt>
    <dgm:pt modelId="{68A725DE-5723-4373-B057-EB7ACF5D9F7E}" type="sibTrans" cxnId="{E919EBC3-D900-460E-A3A1-C45F1DB47AD0}">
      <dgm:prSet/>
      <dgm:spPr/>
      <dgm:t>
        <a:bodyPr/>
        <a:lstStyle/>
        <a:p>
          <a:endParaRPr lang="en-US"/>
        </a:p>
      </dgm:t>
    </dgm:pt>
    <dgm:pt modelId="{15E4F8DC-46D7-42EC-80A4-FB6051121E7E}">
      <dgm:prSet custT="1"/>
      <dgm:spPr>
        <a:noFill/>
        <a:ln>
          <a:noFill/>
        </a:ln>
      </dgm:spPr>
      <dgm:t>
        <a:bodyPr/>
        <a:lstStyle/>
        <a:p>
          <a:r>
            <a:rPr lang="en-US" sz="2000"/>
            <a:t>Recommendations will be personalized based on user</a:t>
          </a:r>
          <a:r>
            <a:rPr lang="en-US" altLang="zh-CN" sz="2000"/>
            <a:t>s</a:t>
          </a:r>
          <a:r>
            <a:rPr lang="en-US" sz="2000"/>
            <a:t>’ </a:t>
          </a:r>
          <a:r>
            <a:rPr lang="en-US" sz="2000" b="1"/>
            <a:t>prior purchases </a:t>
          </a:r>
          <a:r>
            <a:rPr lang="en-US" sz="2000"/>
            <a:t>and </a:t>
          </a:r>
          <a:r>
            <a:rPr lang="en-US" sz="2000" b="1"/>
            <a:t>relationship</a:t>
          </a:r>
          <a:r>
            <a:rPr lang="en-US" sz="2000"/>
            <a:t> with the website</a:t>
          </a:r>
        </a:p>
      </dgm:t>
    </dgm:pt>
    <dgm:pt modelId="{624100A9-1CA2-4014-A0E9-8B7AB36D1EC1}" type="parTrans" cxnId="{67AADC53-2B3C-438F-9D67-B883C62030BF}">
      <dgm:prSet/>
      <dgm:spPr/>
      <dgm:t>
        <a:bodyPr/>
        <a:lstStyle/>
        <a:p>
          <a:endParaRPr lang="en-US"/>
        </a:p>
      </dgm:t>
    </dgm:pt>
    <dgm:pt modelId="{B04F1DC0-0435-401E-ACA5-24C6C3EBED9B}" type="sibTrans" cxnId="{67AADC53-2B3C-438F-9D67-B883C62030BF}">
      <dgm:prSet/>
      <dgm:spPr/>
      <dgm:t>
        <a:bodyPr/>
        <a:lstStyle/>
        <a:p>
          <a:endParaRPr lang="en-US"/>
        </a:p>
      </dgm:t>
    </dgm:pt>
    <dgm:pt modelId="{DFB2CAF6-E86F-A345-9B9F-92E87935C56A}">
      <dgm:prSet custT="1"/>
      <dgm:spPr>
        <a:noFill/>
        <a:ln>
          <a:noFill/>
        </a:ln>
      </dgm:spPr>
      <dgm:t>
        <a:bodyPr/>
        <a:lstStyle/>
        <a:p>
          <a:r>
            <a:rPr lang="en-US" sz="2000" b="0"/>
            <a:t>Our client is an </a:t>
          </a:r>
          <a:r>
            <a:rPr lang="en-US" sz="2000" b="1"/>
            <a:t>online bookstore platform</a:t>
          </a:r>
        </a:p>
      </dgm:t>
    </dgm:pt>
    <dgm:pt modelId="{C59EF870-F407-6545-818F-A70FFDC94161}" type="parTrans" cxnId="{8F199645-A574-434C-8DA3-7C8E9514E1AB}">
      <dgm:prSet/>
      <dgm:spPr/>
      <dgm:t>
        <a:bodyPr/>
        <a:lstStyle/>
        <a:p>
          <a:endParaRPr lang="en-US"/>
        </a:p>
      </dgm:t>
    </dgm:pt>
    <dgm:pt modelId="{DD1897EB-F62A-4845-A0C2-4CBB3EF022F6}" type="sibTrans" cxnId="{8F199645-A574-434C-8DA3-7C8E9514E1AB}">
      <dgm:prSet/>
      <dgm:spPr/>
      <dgm:t>
        <a:bodyPr/>
        <a:lstStyle/>
        <a:p>
          <a:endParaRPr lang="en-US"/>
        </a:p>
      </dgm:t>
    </dgm:pt>
    <dgm:pt modelId="{E7E8561B-660A-444C-987A-CB05627E9368}">
      <dgm:prSet custT="1"/>
      <dgm:spPr>
        <a:noFill/>
        <a:ln>
          <a:noFill/>
        </a:ln>
      </dgm:spPr>
      <dgm:t>
        <a:bodyPr/>
        <a:lstStyle/>
        <a:p>
          <a:r>
            <a:rPr lang="en-US" sz="2000" b="0"/>
            <a:t>Currently they recommend only the </a:t>
          </a:r>
          <a:r>
            <a:rPr lang="en-US" sz="2000" b="1"/>
            <a:t>most</a:t>
          </a:r>
          <a:r>
            <a:rPr lang="en-US" sz="2000" b="0"/>
            <a:t> </a:t>
          </a:r>
          <a:r>
            <a:rPr lang="en-US" sz="2000" b="1"/>
            <a:t>popular items for all customers</a:t>
          </a:r>
        </a:p>
      </dgm:t>
    </dgm:pt>
    <dgm:pt modelId="{8FE32A95-ACFF-AB4D-AF61-9CC4D2A6FA78}" type="parTrans" cxnId="{5FD0387E-378C-D243-9F7D-A71E06D81DD8}">
      <dgm:prSet/>
      <dgm:spPr/>
      <dgm:t>
        <a:bodyPr/>
        <a:lstStyle/>
        <a:p>
          <a:endParaRPr lang="en-US"/>
        </a:p>
      </dgm:t>
    </dgm:pt>
    <dgm:pt modelId="{B06B6C6E-65E8-CE45-9464-A5D1EE64E04C}" type="sibTrans" cxnId="{5FD0387E-378C-D243-9F7D-A71E06D81DD8}">
      <dgm:prSet/>
      <dgm:spPr/>
      <dgm:t>
        <a:bodyPr/>
        <a:lstStyle/>
        <a:p>
          <a:endParaRPr lang="en-US"/>
        </a:p>
      </dgm:t>
    </dgm:pt>
    <dgm:pt modelId="{6032EDA2-C414-4931-A80B-D9DA2C8DD109}" type="pres">
      <dgm:prSet presAssocID="{C407B2A9-EE0F-4581-93B3-70AB36C688A0}" presName="Name0" presStyleCnt="0">
        <dgm:presLayoutVars>
          <dgm:dir/>
          <dgm:animLvl val="lvl"/>
          <dgm:resizeHandles val="exact"/>
        </dgm:presLayoutVars>
      </dgm:prSet>
      <dgm:spPr/>
    </dgm:pt>
    <dgm:pt modelId="{D2D54DE2-839E-4BD0-8BD8-7AADF81F84E3}" type="pres">
      <dgm:prSet presAssocID="{B2689EB5-3554-40EB-9A91-9757195C2C4B}" presName="linNode" presStyleCnt="0"/>
      <dgm:spPr/>
    </dgm:pt>
    <dgm:pt modelId="{4C808BAA-561B-4E9C-B7E0-A7C877544728}" type="pres">
      <dgm:prSet presAssocID="{B2689EB5-3554-40EB-9A91-9757195C2C4B}" presName="parentText" presStyleLbl="node1" presStyleIdx="0" presStyleCnt="3" custScaleX="72133" custScaleY="42926">
        <dgm:presLayoutVars>
          <dgm:chMax val="1"/>
          <dgm:bulletEnabled val="1"/>
        </dgm:presLayoutVars>
      </dgm:prSet>
      <dgm:spPr/>
    </dgm:pt>
    <dgm:pt modelId="{C2A45961-B130-4E2C-9A33-2A246F347117}" type="pres">
      <dgm:prSet presAssocID="{B2689EB5-3554-40EB-9A91-9757195C2C4B}" presName="descendantText" presStyleLbl="alignAccFollowNode1" presStyleIdx="0" presStyleCnt="3" custScaleX="196379" custScaleY="52126">
        <dgm:presLayoutVars>
          <dgm:bulletEnabled val="1"/>
        </dgm:presLayoutVars>
      </dgm:prSet>
      <dgm:spPr/>
    </dgm:pt>
    <dgm:pt modelId="{CEB2CC77-715A-424E-B139-0595018000F3}" type="pres">
      <dgm:prSet presAssocID="{A721619D-592D-495E-9A1E-A74FD4533B37}" presName="sp" presStyleCnt="0"/>
      <dgm:spPr/>
    </dgm:pt>
    <dgm:pt modelId="{65FA8D05-D0EA-4799-8E6F-180432A3FD6F}" type="pres">
      <dgm:prSet presAssocID="{A5079DC8-BA60-4B66-B725-8DC19E95C26E}" presName="linNode" presStyleCnt="0"/>
      <dgm:spPr/>
    </dgm:pt>
    <dgm:pt modelId="{5C857C19-DE10-4B63-87CF-B0CC1A582F52}" type="pres">
      <dgm:prSet presAssocID="{A5079DC8-BA60-4B66-B725-8DC19E95C26E}" presName="parentText" presStyleLbl="node1" presStyleIdx="1" presStyleCnt="3" custScaleX="47548" custScaleY="47999">
        <dgm:presLayoutVars>
          <dgm:chMax val="1"/>
          <dgm:bulletEnabled val="1"/>
        </dgm:presLayoutVars>
      </dgm:prSet>
      <dgm:spPr/>
    </dgm:pt>
    <dgm:pt modelId="{B3C3C403-6099-4380-85A8-22D1E7DCFB3C}" type="pres">
      <dgm:prSet presAssocID="{A5079DC8-BA60-4B66-B725-8DC19E95C26E}" presName="descendantText" presStyleLbl="alignAccFollowNode1" presStyleIdx="1" presStyleCnt="3" custScaleX="129954" custScaleY="61543" custLinFactNeighborY="429">
        <dgm:presLayoutVars>
          <dgm:bulletEnabled val="1"/>
        </dgm:presLayoutVars>
      </dgm:prSet>
      <dgm:spPr/>
    </dgm:pt>
    <dgm:pt modelId="{CBC67C1A-BA8E-4B89-A545-BA513ADE525B}" type="pres">
      <dgm:prSet presAssocID="{68204564-E462-4CD6-94A4-27774854AA1A}" presName="sp" presStyleCnt="0"/>
      <dgm:spPr/>
    </dgm:pt>
    <dgm:pt modelId="{22DB510C-0044-496D-B89E-548119311F12}" type="pres">
      <dgm:prSet presAssocID="{1A5CBD10-3515-41F6-A08C-9E089DFD9485}" presName="linNode" presStyleCnt="0"/>
      <dgm:spPr/>
    </dgm:pt>
    <dgm:pt modelId="{26206A34-1816-4DA7-940A-A820037FE764}" type="pres">
      <dgm:prSet presAssocID="{1A5CBD10-3515-41F6-A08C-9E089DFD9485}" presName="parentText" presStyleLbl="node1" presStyleIdx="2" presStyleCnt="3" custScaleX="47548" custScaleY="41377">
        <dgm:presLayoutVars>
          <dgm:chMax val="1"/>
          <dgm:bulletEnabled val="1"/>
        </dgm:presLayoutVars>
      </dgm:prSet>
      <dgm:spPr/>
    </dgm:pt>
    <dgm:pt modelId="{AB689F23-39C9-4E17-959A-2D57931FC338}" type="pres">
      <dgm:prSet presAssocID="{1A5CBD10-3515-41F6-A08C-9E089DFD9485}" presName="descendantText" presStyleLbl="alignAccFollowNode1" presStyleIdx="2" presStyleCnt="3" custScaleX="129027" custScaleY="46396">
        <dgm:presLayoutVars>
          <dgm:bulletEnabled val="1"/>
        </dgm:presLayoutVars>
      </dgm:prSet>
      <dgm:spPr/>
    </dgm:pt>
  </dgm:ptLst>
  <dgm:cxnLst>
    <dgm:cxn modelId="{2EEF0E1A-66DA-4CDC-84A3-7FAAD7A52460}" type="presOf" srcId="{E2DE3B7C-7971-4FB4-BDD3-3F5C10C60B26}" destId="{B3C3C403-6099-4380-85A8-22D1E7DCFB3C}" srcOrd="0" destOrd="0" presId="urn:microsoft.com/office/officeart/2005/8/layout/vList5"/>
    <dgm:cxn modelId="{C304C73A-E2EB-456D-8175-1FD1C997E0E2}" type="presOf" srcId="{8CBA19D6-A714-4327-AA3E-6AE1BBF4A4D5}" destId="{AB689F23-39C9-4E17-959A-2D57931FC338}" srcOrd="0" destOrd="0" presId="urn:microsoft.com/office/officeart/2005/8/layout/vList5"/>
    <dgm:cxn modelId="{C9C6AD40-8A32-D54F-8C40-84D83A1E2005}" type="presOf" srcId="{E7E8561B-660A-444C-987A-CB05627E9368}" destId="{C2A45961-B130-4E2C-9A33-2A246F347117}" srcOrd="0" destOrd="1" presId="urn:microsoft.com/office/officeart/2005/8/layout/vList5"/>
    <dgm:cxn modelId="{8F199645-A574-434C-8DA3-7C8E9514E1AB}" srcId="{B2689EB5-3554-40EB-9A91-9757195C2C4B}" destId="{DFB2CAF6-E86F-A345-9B9F-92E87935C56A}" srcOrd="0" destOrd="0" parTransId="{C59EF870-F407-6545-818F-A70FFDC94161}" sibTransId="{DD1897EB-F62A-4845-A0C2-4CBB3EF022F6}"/>
    <dgm:cxn modelId="{66665446-A7DF-44FA-AB71-94EDE2C2A784}" srcId="{C407B2A9-EE0F-4581-93B3-70AB36C688A0}" destId="{1A5CBD10-3515-41F6-A08C-9E089DFD9485}" srcOrd="2" destOrd="0" parTransId="{CDFA3025-6EB0-40A8-9B07-BA02B496FCA5}" sibTransId="{5C69F6DD-2634-4E1C-9866-645CD6F74C1C}"/>
    <dgm:cxn modelId="{67AADC53-2B3C-438F-9D67-B883C62030BF}" srcId="{A5079DC8-BA60-4B66-B725-8DC19E95C26E}" destId="{15E4F8DC-46D7-42EC-80A4-FB6051121E7E}" srcOrd="1" destOrd="0" parTransId="{624100A9-1CA2-4014-A0E9-8B7AB36D1EC1}" sibTransId="{B04F1DC0-0435-401E-ACA5-24C6C3EBED9B}"/>
    <dgm:cxn modelId="{CD92565C-6165-400A-B257-C5613B2A6BDA}" srcId="{C407B2A9-EE0F-4581-93B3-70AB36C688A0}" destId="{B2689EB5-3554-40EB-9A91-9757195C2C4B}" srcOrd="0" destOrd="0" parTransId="{1E0D45FE-CACC-49CF-9B7A-DBA35D6E6908}" sibTransId="{A721619D-592D-495E-9A1E-A74FD4533B37}"/>
    <dgm:cxn modelId="{A1304B5F-B269-46F1-9323-559986654D41}" srcId="{1A5CBD10-3515-41F6-A08C-9E089DFD9485}" destId="{8CBA19D6-A714-4327-AA3E-6AE1BBF4A4D5}" srcOrd="0" destOrd="0" parTransId="{02EA3A00-65D0-4D3C-80F8-7B844DF0C881}" sibTransId="{787FEE0F-D02F-4582-A507-36912191854E}"/>
    <dgm:cxn modelId="{135FE064-A4C6-452B-89AA-C8DAE544EABD}" type="presOf" srcId="{C407B2A9-EE0F-4581-93B3-70AB36C688A0}" destId="{6032EDA2-C414-4931-A80B-D9DA2C8DD109}" srcOrd="0" destOrd="0" presId="urn:microsoft.com/office/officeart/2005/8/layout/vList5"/>
    <dgm:cxn modelId="{7B431478-8C1C-4E72-B069-BC065B17F503}" type="presOf" srcId="{B2689EB5-3554-40EB-9A91-9757195C2C4B}" destId="{4C808BAA-561B-4E9C-B7E0-A7C877544728}" srcOrd="0" destOrd="0" presId="urn:microsoft.com/office/officeart/2005/8/layout/vList5"/>
    <dgm:cxn modelId="{159E3178-580A-494E-B329-E314E8CFD87C}" srcId="{B2689EB5-3554-40EB-9A91-9757195C2C4B}" destId="{F2367AD1-CF22-4490-AD22-5CFBE7D24412}" srcOrd="2" destOrd="0" parTransId="{FC58BB2C-C82E-461C-A212-C2937C1813A0}" sibTransId="{85EC5A20-AEE8-4A23-9EAD-DD2C28CE0911}"/>
    <dgm:cxn modelId="{5FD0387E-378C-D243-9F7D-A71E06D81DD8}" srcId="{B2689EB5-3554-40EB-9A91-9757195C2C4B}" destId="{E7E8561B-660A-444C-987A-CB05627E9368}" srcOrd="1" destOrd="0" parTransId="{8FE32A95-ACFF-AB4D-AF61-9CC4D2A6FA78}" sibTransId="{B06B6C6E-65E8-CE45-9464-A5D1EE64E04C}"/>
    <dgm:cxn modelId="{C6BA07A1-08BC-4419-BDFC-91746AC351EC}" type="presOf" srcId="{A5079DC8-BA60-4B66-B725-8DC19E95C26E}" destId="{5C857C19-DE10-4B63-87CF-B0CC1A582F52}" srcOrd="0" destOrd="0" presId="urn:microsoft.com/office/officeart/2005/8/layout/vList5"/>
    <dgm:cxn modelId="{865A16A6-4BAC-466F-8D0D-36A9D6EF2E1F}" type="presOf" srcId="{F2367AD1-CF22-4490-AD22-5CFBE7D24412}" destId="{C2A45961-B130-4E2C-9A33-2A246F347117}" srcOrd="0" destOrd="2" presId="urn:microsoft.com/office/officeart/2005/8/layout/vList5"/>
    <dgm:cxn modelId="{2EC396A8-C0F1-A54D-B5C6-CBEE9CBE7887}" type="presOf" srcId="{DFB2CAF6-E86F-A345-9B9F-92E87935C56A}" destId="{C2A45961-B130-4E2C-9A33-2A246F347117}" srcOrd="0" destOrd="0" presId="urn:microsoft.com/office/officeart/2005/8/layout/vList5"/>
    <dgm:cxn modelId="{E919EBC3-D900-460E-A3A1-C45F1DB47AD0}" srcId="{A5079DC8-BA60-4B66-B725-8DC19E95C26E}" destId="{E2DE3B7C-7971-4FB4-BDD3-3F5C10C60B26}" srcOrd="0" destOrd="0" parTransId="{9580DA6C-08B0-4B27-BFD3-866E746CFA2D}" sibTransId="{68A725DE-5723-4373-B057-EB7ACF5D9F7E}"/>
    <dgm:cxn modelId="{B412E7C6-ABF2-4DB7-A4EA-5AD5B5516CA6}" type="presOf" srcId="{15E4F8DC-46D7-42EC-80A4-FB6051121E7E}" destId="{B3C3C403-6099-4380-85A8-22D1E7DCFB3C}" srcOrd="0" destOrd="1" presId="urn:microsoft.com/office/officeart/2005/8/layout/vList5"/>
    <dgm:cxn modelId="{E675AFCE-70C0-4686-AC9B-3263AFCBC563}" type="presOf" srcId="{1A5CBD10-3515-41F6-A08C-9E089DFD9485}" destId="{26206A34-1816-4DA7-940A-A820037FE764}" srcOrd="0" destOrd="0" presId="urn:microsoft.com/office/officeart/2005/8/layout/vList5"/>
    <dgm:cxn modelId="{6D3C39F6-9E69-44BF-A3F9-FDFCBD7B56EE}" srcId="{C407B2A9-EE0F-4581-93B3-70AB36C688A0}" destId="{A5079DC8-BA60-4B66-B725-8DC19E95C26E}" srcOrd="1" destOrd="0" parTransId="{3AD31F7C-F2C3-4C78-A5B5-0263D6562564}" sibTransId="{68204564-E462-4CD6-94A4-27774854AA1A}"/>
    <dgm:cxn modelId="{3EFFB1F8-EA83-4D3A-A964-84ACB6DBA74E}" type="presParOf" srcId="{6032EDA2-C414-4931-A80B-D9DA2C8DD109}" destId="{D2D54DE2-839E-4BD0-8BD8-7AADF81F84E3}" srcOrd="0" destOrd="0" presId="urn:microsoft.com/office/officeart/2005/8/layout/vList5"/>
    <dgm:cxn modelId="{6D13CBAF-AF31-4ECA-9DB6-6026E4E65F8D}" type="presParOf" srcId="{D2D54DE2-839E-4BD0-8BD8-7AADF81F84E3}" destId="{4C808BAA-561B-4E9C-B7E0-A7C877544728}" srcOrd="0" destOrd="0" presId="urn:microsoft.com/office/officeart/2005/8/layout/vList5"/>
    <dgm:cxn modelId="{774D28DA-B740-4566-895A-8B922110D567}" type="presParOf" srcId="{D2D54DE2-839E-4BD0-8BD8-7AADF81F84E3}" destId="{C2A45961-B130-4E2C-9A33-2A246F347117}" srcOrd="1" destOrd="0" presId="urn:microsoft.com/office/officeart/2005/8/layout/vList5"/>
    <dgm:cxn modelId="{74DF41C4-07EE-48D0-8118-B8BF88AE1170}" type="presParOf" srcId="{6032EDA2-C414-4931-A80B-D9DA2C8DD109}" destId="{CEB2CC77-715A-424E-B139-0595018000F3}" srcOrd="1" destOrd="0" presId="urn:microsoft.com/office/officeart/2005/8/layout/vList5"/>
    <dgm:cxn modelId="{65D8136D-C587-4018-B3DD-78E16437712D}" type="presParOf" srcId="{6032EDA2-C414-4931-A80B-D9DA2C8DD109}" destId="{65FA8D05-D0EA-4799-8E6F-180432A3FD6F}" srcOrd="2" destOrd="0" presId="urn:microsoft.com/office/officeart/2005/8/layout/vList5"/>
    <dgm:cxn modelId="{96B388B9-659F-4E06-ABE3-02BC0FDBA30F}" type="presParOf" srcId="{65FA8D05-D0EA-4799-8E6F-180432A3FD6F}" destId="{5C857C19-DE10-4B63-87CF-B0CC1A582F52}" srcOrd="0" destOrd="0" presId="urn:microsoft.com/office/officeart/2005/8/layout/vList5"/>
    <dgm:cxn modelId="{099AB839-66CD-45E4-BF68-49711F9B8386}" type="presParOf" srcId="{65FA8D05-D0EA-4799-8E6F-180432A3FD6F}" destId="{B3C3C403-6099-4380-85A8-22D1E7DCFB3C}" srcOrd="1" destOrd="0" presId="urn:microsoft.com/office/officeart/2005/8/layout/vList5"/>
    <dgm:cxn modelId="{53E860CD-5E24-4766-AF6A-5A109A2C4D42}" type="presParOf" srcId="{6032EDA2-C414-4931-A80B-D9DA2C8DD109}" destId="{CBC67C1A-BA8E-4B89-A545-BA513ADE525B}" srcOrd="3" destOrd="0" presId="urn:microsoft.com/office/officeart/2005/8/layout/vList5"/>
    <dgm:cxn modelId="{B85D2570-AD10-4C76-930D-36778266C5C9}" type="presParOf" srcId="{6032EDA2-C414-4931-A80B-D9DA2C8DD109}" destId="{22DB510C-0044-496D-B89E-548119311F12}" srcOrd="4" destOrd="0" presId="urn:microsoft.com/office/officeart/2005/8/layout/vList5"/>
    <dgm:cxn modelId="{F01D59A2-FFD3-44E6-BA58-417583938ACA}" type="presParOf" srcId="{22DB510C-0044-496D-B89E-548119311F12}" destId="{26206A34-1816-4DA7-940A-A820037FE764}" srcOrd="0" destOrd="0" presId="urn:microsoft.com/office/officeart/2005/8/layout/vList5"/>
    <dgm:cxn modelId="{933571CE-1C2D-49A4-8BEE-F9C6EC19CB02}" type="presParOf" srcId="{22DB510C-0044-496D-B89E-548119311F12}" destId="{AB689F23-39C9-4E17-959A-2D57931FC33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4DFF3-21E9-41B2-8F80-9F8320DBC55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BDED51-6680-4BB8-B9EA-BA1B3EC5B27C}">
      <dgm:prSet phldrT="[Text]" phldr="0"/>
      <dgm:spPr/>
      <dgm:t>
        <a:bodyPr/>
        <a:lstStyle/>
        <a:p>
          <a:pPr>
            <a:defRPr b="1"/>
          </a:pPr>
          <a:r>
            <a:rPr lang="en-US" b="1">
              <a:latin typeface="Arial"/>
              <a:cs typeface="Arial"/>
            </a:rPr>
            <a:t>Week 1</a:t>
          </a:r>
        </a:p>
      </dgm:t>
    </dgm:pt>
    <dgm:pt modelId="{5DE36649-30BE-4FD0-807F-D063E7ED999C}" type="parTrans" cxnId="{447D468C-04F8-4406-9D1A-0713065DE1BB}">
      <dgm:prSet/>
      <dgm:spPr/>
      <dgm:t>
        <a:bodyPr/>
        <a:lstStyle/>
        <a:p>
          <a:endParaRPr lang="en-US"/>
        </a:p>
      </dgm:t>
    </dgm:pt>
    <dgm:pt modelId="{3C33C148-5A95-47B9-89FB-3B59A3036600}" type="sibTrans" cxnId="{447D468C-04F8-4406-9D1A-0713065DE1BB}">
      <dgm:prSet/>
      <dgm:spPr/>
      <dgm:t>
        <a:bodyPr/>
        <a:lstStyle/>
        <a:p>
          <a:endParaRPr lang="en-US"/>
        </a:p>
      </dgm:t>
    </dgm:pt>
    <dgm:pt modelId="{3A76CAE3-E6E4-4613-A34F-06888C57995C}">
      <dgm:prSet phldrT="[Text]" phldr="0"/>
      <dgm:spPr/>
      <dgm:t>
        <a:bodyPr/>
        <a:lstStyle/>
        <a:p>
          <a:pPr>
            <a:defRPr b="1"/>
          </a:pPr>
          <a:r>
            <a:rPr lang="en-US" b="1">
              <a:latin typeface="Arial"/>
              <a:cs typeface="Arial"/>
            </a:rPr>
            <a:t>Week 2</a:t>
          </a:r>
        </a:p>
      </dgm:t>
    </dgm:pt>
    <dgm:pt modelId="{43861F5A-278B-49F4-A908-C2C2253F9E28}" type="parTrans" cxnId="{095D8EA4-CFED-422C-A2DE-8D5B407EB54F}">
      <dgm:prSet/>
      <dgm:spPr/>
      <dgm:t>
        <a:bodyPr/>
        <a:lstStyle/>
        <a:p>
          <a:endParaRPr lang="en-US"/>
        </a:p>
      </dgm:t>
    </dgm:pt>
    <dgm:pt modelId="{C1024B34-1B87-4053-A5CC-BB2D20C10116}" type="sibTrans" cxnId="{095D8EA4-CFED-422C-A2DE-8D5B407EB54F}">
      <dgm:prSet/>
      <dgm:spPr/>
      <dgm:t>
        <a:bodyPr/>
        <a:lstStyle/>
        <a:p>
          <a:endParaRPr lang="en-US"/>
        </a:p>
      </dgm:t>
    </dgm:pt>
    <dgm:pt modelId="{EFCED5B5-D7FB-4CE9-9995-D25A0268E621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Clean Data and EDA investigations</a:t>
          </a:r>
        </a:p>
      </dgm:t>
    </dgm:pt>
    <dgm:pt modelId="{9B926CFA-4AF0-4514-9B96-EB4B6B6696AC}" type="parTrans" cxnId="{34BCA3B1-8114-46CC-BA8C-DD5271FD4CB8}">
      <dgm:prSet/>
      <dgm:spPr/>
      <dgm:t>
        <a:bodyPr/>
        <a:lstStyle/>
        <a:p>
          <a:endParaRPr lang="en-US"/>
        </a:p>
      </dgm:t>
    </dgm:pt>
    <dgm:pt modelId="{A1486FDD-FC30-41BA-9FA4-7F2C9073DB7B}" type="sibTrans" cxnId="{34BCA3B1-8114-46CC-BA8C-DD5271FD4CB8}">
      <dgm:prSet/>
      <dgm:spPr/>
      <dgm:t>
        <a:bodyPr/>
        <a:lstStyle/>
        <a:p>
          <a:endParaRPr lang="en-US"/>
        </a:p>
      </dgm:t>
    </dgm:pt>
    <dgm:pt modelId="{ACB91E0A-C57C-4135-9344-B25A94B2F693}">
      <dgm:prSet phldr="0"/>
      <dgm:spPr/>
      <dgm:t>
        <a:bodyPr/>
        <a:lstStyle/>
        <a:p>
          <a:r>
            <a:rPr lang="en-US" b="0">
              <a:latin typeface="Arial"/>
              <a:cs typeface="Arial"/>
            </a:rPr>
            <a:t>Develop RFM Customer Segmentation Model </a:t>
          </a:r>
        </a:p>
      </dgm:t>
    </dgm:pt>
    <dgm:pt modelId="{2C9A3C07-1C4F-44DA-9EE8-4C56BBF68A4A}" type="parTrans" cxnId="{1E7F143A-303C-4182-8AE8-157240C67961}">
      <dgm:prSet/>
      <dgm:spPr/>
      <dgm:t>
        <a:bodyPr/>
        <a:lstStyle/>
        <a:p>
          <a:endParaRPr lang="en-US"/>
        </a:p>
      </dgm:t>
    </dgm:pt>
    <dgm:pt modelId="{9D47C20F-DCF5-49D1-930A-F7C00C3D1563}" type="sibTrans" cxnId="{1E7F143A-303C-4182-8AE8-157240C67961}">
      <dgm:prSet/>
      <dgm:spPr/>
      <dgm:t>
        <a:bodyPr/>
        <a:lstStyle/>
        <a:p>
          <a:endParaRPr lang="en-US"/>
        </a:p>
      </dgm:t>
    </dgm:pt>
    <dgm:pt modelId="{3D0CF49B-98B9-4976-827E-120A267023B3}">
      <dgm:prSet phldr="0"/>
      <dgm:spPr/>
      <dgm:t>
        <a:bodyPr/>
        <a:lstStyle/>
        <a:p>
          <a:pPr>
            <a:defRPr b="1"/>
          </a:pPr>
          <a:r>
            <a:rPr lang="en-US" b="1">
              <a:latin typeface="Arial"/>
              <a:cs typeface="Arial"/>
            </a:rPr>
            <a:t>Week 4</a:t>
          </a:r>
          <a:endParaRPr lang="en-US" b="1">
            <a:latin typeface="Arial"/>
            <a:cs typeface="Calibri Light"/>
          </a:endParaRPr>
        </a:p>
      </dgm:t>
    </dgm:pt>
    <dgm:pt modelId="{3BB4D91D-D042-4679-8E1F-E87C8A40D3BE}" type="parTrans" cxnId="{DF52E21B-F2A1-4211-875C-4A52C1ACA2F4}">
      <dgm:prSet/>
      <dgm:spPr/>
      <dgm:t>
        <a:bodyPr/>
        <a:lstStyle/>
        <a:p>
          <a:endParaRPr lang="en-US"/>
        </a:p>
      </dgm:t>
    </dgm:pt>
    <dgm:pt modelId="{7EF3CCD0-C0EC-4885-BD68-3A9DA4D177B0}" type="sibTrans" cxnId="{DF52E21B-F2A1-4211-875C-4A52C1ACA2F4}">
      <dgm:prSet/>
      <dgm:spPr/>
      <dgm:t>
        <a:bodyPr/>
        <a:lstStyle/>
        <a:p>
          <a:endParaRPr lang="en-US"/>
        </a:p>
      </dgm:t>
    </dgm:pt>
    <dgm:pt modelId="{C44A01D3-7210-4351-897B-786B10AA9F1B}">
      <dgm:prSet phldr="0"/>
      <dgm:spPr/>
      <dgm:t>
        <a:bodyPr/>
        <a:lstStyle/>
        <a:p>
          <a:r>
            <a:rPr lang="en-US" b="0">
              <a:latin typeface="Arial"/>
              <a:cs typeface="Arial"/>
            </a:rPr>
            <a:t>• Conduct a soft launch </a:t>
          </a:r>
          <a:endParaRPr lang="en-US">
            <a:latin typeface="Arial"/>
            <a:cs typeface="Arial"/>
          </a:endParaRPr>
        </a:p>
      </dgm:t>
    </dgm:pt>
    <dgm:pt modelId="{98C3FF21-8C9C-40CD-BC66-1F4784F30F4E}" type="parTrans" cxnId="{276E1244-FB29-40F6-9322-CBC109C1BECC}">
      <dgm:prSet/>
      <dgm:spPr/>
      <dgm:t>
        <a:bodyPr/>
        <a:lstStyle/>
        <a:p>
          <a:endParaRPr lang="en-US"/>
        </a:p>
      </dgm:t>
    </dgm:pt>
    <dgm:pt modelId="{424F3A78-994A-4D92-B289-BE72E6447F49}" type="sibTrans" cxnId="{276E1244-FB29-40F6-9322-CBC109C1BECC}">
      <dgm:prSet/>
      <dgm:spPr/>
      <dgm:t>
        <a:bodyPr/>
        <a:lstStyle/>
        <a:p>
          <a:endParaRPr lang="en-US"/>
        </a:p>
      </dgm:t>
    </dgm:pt>
    <dgm:pt modelId="{BA21FD03-B8E3-46DA-B2DE-65C81C248DB8}">
      <dgm:prSet phldr="0"/>
      <dgm:spPr/>
      <dgm:t>
        <a:bodyPr/>
        <a:lstStyle/>
        <a:p>
          <a:pPr>
            <a:defRPr b="1"/>
          </a:pPr>
          <a:r>
            <a:rPr lang="en-US" b="1">
              <a:latin typeface="Arial"/>
              <a:cs typeface="Arial"/>
            </a:rPr>
            <a:t>Week 3 </a:t>
          </a:r>
        </a:p>
      </dgm:t>
    </dgm:pt>
    <dgm:pt modelId="{6AB79B4B-BF2B-4820-88D3-30D6DD4C6AD5}" type="parTrans" cxnId="{B2A1A014-6F07-4808-A524-F9FD10972981}">
      <dgm:prSet/>
      <dgm:spPr/>
      <dgm:t>
        <a:bodyPr/>
        <a:lstStyle/>
        <a:p>
          <a:endParaRPr lang="en-US"/>
        </a:p>
      </dgm:t>
    </dgm:pt>
    <dgm:pt modelId="{B808AF43-5113-4352-B276-C954B2A24752}" type="sibTrans" cxnId="{B2A1A014-6F07-4808-A524-F9FD10972981}">
      <dgm:prSet/>
      <dgm:spPr/>
      <dgm:t>
        <a:bodyPr/>
        <a:lstStyle/>
        <a:p>
          <a:endParaRPr lang="en-US"/>
        </a:p>
      </dgm:t>
    </dgm:pt>
    <dgm:pt modelId="{EB4411BD-A3B2-4D49-B094-DB3A463CD747}">
      <dgm:prSet phldr="0"/>
      <dgm:spPr/>
      <dgm:t>
        <a:bodyPr/>
        <a:lstStyle/>
        <a:p>
          <a:r>
            <a:rPr lang="en-US" b="0">
              <a:latin typeface="Arial"/>
              <a:cs typeface="Arial"/>
            </a:rPr>
            <a:t>Build Recommendation Engine with two filtering algorithms</a:t>
          </a:r>
        </a:p>
      </dgm:t>
    </dgm:pt>
    <dgm:pt modelId="{8763D823-4AC8-4F6A-B94B-5DDEC8EEDE12}" type="parTrans" cxnId="{A8188DA3-86A6-4B98-AD59-1FF88BB06ADE}">
      <dgm:prSet/>
      <dgm:spPr/>
      <dgm:t>
        <a:bodyPr/>
        <a:lstStyle/>
        <a:p>
          <a:endParaRPr lang="en-US"/>
        </a:p>
      </dgm:t>
    </dgm:pt>
    <dgm:pt modelId="{00057E39-BF9E-4517-9236-6D1E47AE9413}" type="sibTrans" cxnId="{A8188DA3-86A6-4B98-AD59-1FF88BB06ADE}">
      <dgm:prSet/>
      <dgm:spPr/>
      <dgm:t>
        <a:bodyPr/>
        <a:lstStyle/>
        <a:p>
          <a:endParaRPr lang="en-US"/>
        </a:p>
      </dgm:t>
    </dgm:pt>
    <dgm:pt modelId="{CB50B8E2-2C3B-4CFA-9F2C-2DBA32CA0A78}">
      <dgm:prSet phldr="0"/>
      <dgm:spPr/>
      <dgm:t>
        <a:bodyPr/>
        <a:lstStyle/>
        <a:p>
          <a:pPr>
            <a:defRPr b="1"/>
          </a:pPr>
          <a:r>
            <a:rPr lang="en-US" b="1">
              <a:latin typeface="Arial"/>
              <a:cs typeface="Arial"/>
            </a:rPr>
            <a:t>Week 5 – 6</a:t>
          </a:r>
        </a:p>
      </dgm:t>
    </dgm:pt>
    <dgm:pt modelId="{C63D86CB-55C3-460F-937F-12F5FA690062}" type="parTrans" cxnId="{177DC910-CEF8-4E88-9D81-929A5E360623}">
      <dgm:prSet/>
      <dgm:spPr/>
      <dgm:t>
        <a:bodyPr/>
        <a:lstStyle/>
        <a:p>
          <a:endParaRPr lang="en-US"/>
        </a:p>
      </dgm:t>
    </dgm:pt>
    <dgm:pt modelId="{168E03AA-2EB8-45AD-9EDF-648815D75A8E}" type="sibTrans" cxnId="{177DC910-CEF8-4E88-9D81-929A5E360623}">
      <dgm:prSet/>
      <dgm:spPr/>
      <dgm:t>
        <a:bodyPr/>
        <a:lstStyle/>
        <a:p>
          <a:endParaRPr lang="en-US"/>
        </a:p>
      </dgm:t>
    </dgm:pt>
    <dgm:pt modelId="{9CB9DABD-BF58-114C-B0EB-698FAF057ACB}">
      <dgm:prSet/>
      <dgm:spPr/>
      <dgm:t>
        <a:bodyPr/>
        <a:lstStyle/>
        <a:p>
          <a:pPr>
            <a:defRPr b="1"/>
          </a:pPr>
          <a:r>
            <a:rPr lang="en-US">
              <a:latin typeface="Arial"/>
              <a:cs typeface="Arial"/>
            </a:rPr>
            <a:t>Week 7-8</a:t>
          </a:r>
        </a:p>
      </dgm:t>
    </dgm:pt>
    <dgm:pt modelId="{31CD1253-0CDB-2443-B2E7-751CA809E37E}" type="parTrans" cxnId="{AF863571-475D-4FE5-B5BA-7519AFB224C3}">
      <dgm:prSet/>
      <dgm:spPr/>
      <dgm:t>
        <a:bodyPr/>
        <a:lstStyle/>
        <a:p>
          <a:endParaRPr lang="en-US"/>
        </a:p>
      </dgm:t>
    </dgm:pt>
    <dgm:pt modelId="{05AC056A-4ED0-8D49-BADF-92599FA23BA3}" type="sibTrans" cxnId="{AF863571-475D-4FE5-B5BA-7519AFB224C3}">
      <dgm:prSet/>
      <dgm:spPr/>
      <dgm:t>
        <a:bodyPr/>
        <a:lstStyle/>
        <a:p>
          <a:endParaRPr lang="en-US"/>
        </a:p>
      </dgm:t>
    </dgm:pt>
    <dgm:pt modelId="{55F2366F-3DB9-4C84-BC7E-B8233FEE20DE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• Make Economic Analysis</a:t>
          </a:r>
        </a:p>
      </dgm:t>
    </dgm:pt>
    <dgm:pt modelId="{4CD12084-5A84-4360-9CED-D8F11A595DB6}" type="parTrans" cxnId="{EB27656D-21C4-40DF-8D42-EC93B3EF3564}">
      <dgm:prSet/>
      <dgm:spPr/>
    </dgm:pt>
    <dgm:pt modelId="{3F9B1003-CE65-4386-8361-9B020D3A3268}" type="sibTrans" cxnId="{EB27656D-21C4-40DF-8D42-EC93B3EF3564}">
      <dgm:prSet/>
      <dgm:spPr/>
    </dgm:pt>
    <dgm:pt modelId="{7E3B069A-7352-4AAF-B071-F0CFC8267571}">
      <dgm:prSet phldr="0"/>
      <dgm:spPr/>
      <dgm:t>
        <a:bodyPr/>
        <a:lstStyle/>
        <a:p>
          <a:endParaRPr lang="en-US">
            <a:latin typeface="Arial"/>
            <a:cs typeface="Arial"/>
          </a:endParaRPr>
        </a:p>
      </dgm:t>
    </dgm:pt>
    <dgm:pt modelId="{D3F43436-B82F-4379-965D-C5548494C0AC}" type="parTrans" cxnId="{461C3D1A-47B2-4D49-9ACF-1C4D62E1DAEA}">
      <dgm:prSet/>
      <dgm:spPr/>
    </dgm:pt>
    <dgm:pt modelId="{38B90B56-E265-4BB5-AF44-41228A38F705}" type="sibTrans" cxnId="{461C3D1A-47B2-4D49-9ACF-1C4D62E1DAEA}">
      <dgm:prSet/>
      <dgm:spPr/>
    </dgm:pt>
    <dgm:pt modelId="{2111EB67-5AB1-4AC3-8A32-A195E461EDCE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•  Collaborate with IT team to set up the back-end processes</a:t>
          </a:r>
        </a:p>
      </dgm:t>
    </dgm:pt>
    <dgm:pt modelId="{4F235E6C-FA58-4F1B-8EFD-D63646C66901}" type="parTrans" cxnId="{6B3CF327-A2C2-4119-9D89-AE88BD805665}">
      <dgm:prSet/>
      <dgm:spPr/>
    </dgm:pt>
    <dgm:pt modelId="{F6D9E42F-E3FB-43BC-A7DC-C118701C6A09}" type="sibTrans" cxnId="{6B3CF327-A2C2-4119-9D89-AE88BD805665}">
      <dgm:prSet/>
      <dgm:spPr/>
    </dgm:pt>
    <dgm:pt modelId="{80D83E91-0F78-4BED-ABDA-6FAEEBD6A8A4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• Deploy the new features on the website </a:t>
          </a:r>
        </a:p>
      </dgm:t>
    </dgm:pt>
    <dgm:pt modelId="{8DEBCD58-32B7-4015-B878-54021FDB55BC}" type="parTrans" cxnId="{B5550D13-41F2-433C-8211-0372B1DD0AFE}">
      <dgm:prSet/>
      <dgm:spPr/>
    </dgm:pt>
    <dgm:pt modelId="{3E88C2CC-8D24-4EF4-870F-1982C7772BD9}" type="sibTrans" cxnId="{B5550D13-41F2-433C-8211-0372B1DD0AFE}">
      <dgm:prSet/>
      <dgm:spPr/>
    </dgm:pt>
    <dgm:pt modelId="{286A0F58-64C7-4624-A30B-3E5B53503A25}">
      <dgm:prSet phldr="0"/>
      <dgm:spPr/>
      <dgm:t>
        <a:bodyPr/>
        <a:lstStyle/>
        <a:p>
          <a:r>
            <a:rPr lang="en-US" b="0">
              <a:latin typeface="Arial"/>
              <a:cs typeface="Arial"/>
            </a:rPr>
            <a:t> • Fine tune the engine</a:t>
          </a:r>
          <a:br>
            <a:rPr lang="en-US" b="0">
              <a:latin typeface="Arial"/>
              <a:cs typeface="Arial"/>
            </a:rPr>
          </a:br>
          <a:r>
            <a:rPr lang="en-US" b="0">
              <a:latin typeface="Arial"/>
              <a:cs typeface="Arial"/>
            </a:rPr>
            <a:t>based on the cusrtomer </a:t>
          </a:r>
          <a:br>
            <a:rPr lang="en-US" b="0">
              <a:latin typeface="Arial"/>
              <a:cs typeface="Arial"/>
            </a:rPr>
          </a:br>
          <a:r>
            <a:rPr lang="en-US" b="0">
              <a:latin typeface="Arial"/>
              <a:cs typeface="Arial"/>
            </a:rPr>
            <a:t>response</a:t>
          </a:r>
        </a:p>
      </dgm:t>
    </dgm:pt>
    <dgm:pt modelId="{026BC6B1-73A5-40B7-A918-9BA013FA1909}" type="parTrans" cxnId="{88B6AAB3-7BAC-484C-9083-A2FB9E127CB2}">
      <dgm:prSet/>
      <dgm:spPr/>
    </dgm:pt>
    <dgm:pt modelId="{94E5863D-6660-45A8-B61E-665778245768}" type="sibTrans" cxnId="{88B6AAB3-7BAC-484C-9083-A2FB9E127CB2}">
      <dgm:prSet/>
      <dgm:spPr/>
    </dgm:pt>
    <dgm:pt modelId="{83E90063-1DB5-46EF-BDE7-9857B5CCFA39}" type="pres">
      <dgm:prSet presAssocID="{A504DFF3-21E9-41B2-8F80-9F8320DBC558}" presName="root" presStyleCnt="0">
        <dgm:presLayoutVars>
          <dgm:chMax/>
          <dgm:chPref/>
          <dgm:animLvl val="lvl"/>
        </dgm:presLayoutVars>
      </dgm:prSet>
      <dgm:spPr/>
    </dgm:pt>
    <dgm:pt modelId="{46669252-9275-47E8-B4BB-C1CF48564187}" type="pres">
      <dgm:prSet presAssocID="{A504DFF3-21E9-41B2-8F80-9F8320DBC558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3F272E8-766F-4D7F-BC8E-E90A40B418F1}" type="pres">
      <dgm:prSet presAssocID="{A504DFF3-21E9-41B2-8F80-9F8320DBC558}" presName="nodes" presStyleCnt="0">
        <dgm:presLayoutVars>
          <dgm:chMax/>
          <dgm:chPref/>
          <dgm:animLvl val="lvl"/>
        </dgm:presLayoutVars>
      </dgm:prSet>
      <dgm:spPr/>
    </dgm:pt>
    <dgm:pt modelId="{E7EA6536-286F-4B54-97BB-1B8D9F51CF35}" type="pres">
      <dgm:prSet presAssocID="{D3BDED51-6680-4BB8-B9EA-BA1B3EC5B27C}" presName="composite" presStyleCnt="0"/>
      <dgm:spPr/>
    </dgm:pt>
    <dgm:pt modelId="{57D6BFAD-F8C6-43B7-AC73-26059B84EA34}" type="pres">
      <dgm:prSet presAssocID="{D3BDED51-6680-4BB8-B9EA-BA1B3EC5B27C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9A2C27E-D0D2-4F2E-A161-1399894F80C3}" type="pres">
      <dgm:prSet presAssocID="{D3BDED51-6680-4BB8-B9EA-BA1B3EC5B27C}" presName="DropPinPlaceHolder" presStyleCnt="0"/>
      <dgm:spPr/>
    </dgm:pt>
    <dgm:pt modelId="{C14DD91E-8E56-459E-AD35-6F71C193FD6A}" type="pres">
      <dgm:prSet presAssocID="{D3BDED51-6680-4BB8-B9EA-BA1B3EC5B27C}" presName="DropPin" presStyleLbl="alignNode1" presStyleIdx="0" presStyleCnt="6"/>
      <dgm:spPr/>
    </dgm:pt>
    <dgm:pt modelId="{C07280E3-2BAD-47EA-B6CE-5EEBA152091D}" type="pres">
      <dgm:prSet presAssocID="{D3BDED51-6680-4BB8-B9EA-BA1B3EC5B27C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3893F55-C55A-4D4B-B4BD-C8DAEDCE5DAD}" type="pres">
      <dgm:prSet presAssocID="{D3BDED51-6680-4BB8-B9EA-BA1B3EC5B27C}" presName="L2TextContainer" presStyleLbl="revTx" presStyleIdx="0" presStyleCnt="12">
        <dgm:presLayoutVars>
          <dgm:bulletEnabled val="1"/>
        </dgm:presLayoutVars>
      </dgm:prSet>
      <dgm:spPr/>
    </dgm:pt>
    <dgm:pt modelId="{50A811D8-E614-4432-8014-27B35443C329}" type="pres">
      <dgm:prSet presAssocID="{D3BDED51-6680-4BB8-B9EA-BA1B3EC5B27C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972026AA-28CF-4F0A-8658-A85BC4755E2E}" type="pres">
      <dgm:prSet presAssocID="{D3BDED51-6680-4BB8-B9EA-BA1B3EC5B27C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0CE24F3-15A9-45DD-95AC-A495AA9A70FB}" type="pres">
      <dgm:prSet presAssocID="{D3BDED51-6680-4BB8-B9EA-BA1B3EC5B27C}" presName="EmptyPlaceHolder" presStyleCnt="0"/>
      <dgm:spPr/>
    </dgm:pt>
    <dgm:pt modelId="{27A2AFA1-F8CC-42B3-B189-AEF4A955B4B2}" type="pres">
      <dgm:prSet presAssocID="{3C33C148-5A95-47B9-89FB-3B59A3036600}" presName="spaceBetweenRectangles" presStyleCnt="0"/>
      <dgm:spPr/>
    </dgm:pt>
    <dgm:pt modelId="{220458F8-B25F-4844-8BE7-C0453BE38C52}" type="pres">
      <dgm:prSet presAssocID="{3A76CAE3-E6E4-4613-A34F-06888C57995C}" presName="composite" presStyleCnt="0"/>
      <dgm:spPr/>
    </dgm:pt>
    <dgm:pt modelId="{8AB34449-2CD3-4E63-A459-A8C5F3E58446}" type="pres">
      <dgm:prSet presAssocID="{3A76CAE3-E6E4-4613-A34F-06888C57995C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689DEB1-7D59-45AD-8981-5A94779D0EAC}" type="pres">
      <dgm:prSet presAssocID="{3A76CAE3-E6E4-4613-A34F-06888C57995C}" presName="DropPinPlaceHolder" presStyleCnt="0"/>
      <dgm:spPr/>
    </dgm:pt>
    <dgm:pt modelId="{4628F6D2-0E4E-46FC-A081-DD8B02F97D74}" type="pres">
      <dgm:prSet presAssocID="{3A76CAE3-E6E4-4613-A34F-06888C57995C}" presName="DropPin" presStyleLbl="alignNode1" presStyleIdx="1" presStyleCnt="6"/>
      <dgm:spPr/>
    </dgm:pt>
    <dgm:pt modelId="{CD992691-5A4C-4B9F-AA27-81A49C9D5218}" type="pres">
      <dgm:prSet presAssocID="{3A76CAE3-E6E4-4613-A34F-06888C57995C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36D0ED4-7779-4A63-9CE5-7A430D729994}" type="pres">
      <dgm:prSet presAssocID="{3A76CAE3-E6E4-4613-A34F-06888C57995C}" presName="L2TextContainer" presStyleLbl="revTx" presStyleIdx="2" presStyleCnt="12">
        <dgm:presLayoutVars>
          <dgm:bulletEnabled val="1"/>
        </dgm:presLayoutVars>
      </dgm:prSet>
      <dgm:spPr/>
    </dgm:pt>
    <dgm:pt modelId="{37872BBB-51C1-4F5A-9B48-81800BB26845}" type="pres">
      <dgm:prSet presAssocID="{3A76CAE3-E6E4-4613-A34F-06888C57995C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D4821E43-33C0-4F02-9EE6-D07C4B170676}" type="pres">
      <dgm:prSet presAssocID="{3A76CAE3-E6E4-4613-A34F-06888C57995C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00E295E-D124-4083-9794-0F07D38E2752}" type="pres">
      <dgm:prSet presAssocID="{3A76CAE3-E6E4-4613-A34F-06888C57995C}" presName="EmptyPlaceHolder" presStyleCnt="0"/>
      <dgm:spPr/>
    </dgm:pt>
    <dgm:pt modelId="{DF87A521-5543-4C04-8F8D-DB20FCAB237B}" type="pres">
      <dgm:prSet presAssocID="{C1024B34-1B87-4053-A5CC-BB2D20C10116}" presName="spaceBetweenRectangles" presStyleCnt="0"/>
      <dgm:spPr/>
    </dgm:pt>
    <dgm:pt modelId="{99CD1F1C-EFAC-4C79-924D-342523804413}" type="pres">
      <dgm:prSet presAssocID="{BA21FD03-B8E3-46DA-B2DE-65C81C248DB8}" presName="composite" presStyleCnt="0"/>
      <dgm:spPr/>
    </dgm:pt>
    <dgm:pt modelId="{0943ECDC-0BA8-4BD6-B44C-7C60DCE44715}" type="pres">
      <dgm:prSet presAssocID="{BA21FD03-B8E3-46DA-B2DE-65C81C248DB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C6A872-23E3-4EC9-AED2-D8FC8521C6C4}" type="pres">
      <dgm:prSet presAssocID="{BA21FD03-B8E3-46DA-B2DE-65C81C248DB8}" presName="DropPinPlaceHolder" presStyleCnt="0"/>
      <dgm:spPr/>
    </dgm:pt>
    <dgm:pt modelId="{F05B75ED-873F-4629-B86C-12E56F30D8DC}" type="pres">
      <dgm:prSet presAssocID="{BA21FD03-B8E3-46DA-B2DE-65C81C248DB8}" presName="DropPin" presStyleLbl="alignNode1" presStyleIdx="2" presStyleCnt="6"/>
      <dgm:spPr/>
    </dgm:pt>
    <dgm:pt modelId="{E64E4C7B-4B4D-4324-9BFE-BF7196867AE8}" type="pres">
      <dgm:prSet presAssocID="{BA21FD03-B8E3-46DA-B2DE-65C81C248DB8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F397BC8-A6A4-4CFD-B2D0-49C374327328}" type="pres">
      <dgm:prSet presAssocID="{BA21FD03-B8E3-46DA-B2DE-65C81C248DB8}" presName="L2TextContainer" presStyleLbl="revTx" presStyleIdx="4" presStyleCnt="12">
        <dgm:presLayoutVars>
          <dgm:bulletEnabled val="1"/>
        </dgm:presLayoutVars>
      </dgm:prSet>
      <dgm:spPr/>
    </dgm:pt>
    <dgm:pt modelId="{A0A352BB-0DFA-4C54-BC9D-478880DF6DAD}" type="pres">
      <dgm:prSet presAssocID="{BA21FD03-B8E3-46DA-B2DE-65C81C248DB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FF1D3A90-8E38-4DE5-86AB-DB161DEB6924}" type="pres">
      <dgm:prSet presAssocID="{BA21FD03-B8E3-46DA-B2DE-65C81C248DB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9068DE0-C1AD-4521-96CD-24A2AFF04778}" type="pres">
      <dgm:prSet presAssocID="{BA21FD03-B8E3-46DA-B2DE-65C81C248DB8}" presName="EmptyPlaceHolder" presStyleCnt="0"/>
      <dgm:spPr/>
    </dgm:pt>
    <dgm:pt modelId="{8F5402AF-E706-455E-A531-0701F76B1419}" type="pres">
      <dgm:prSet presAssocID="{B808AF43-5113-4352-B276-C954B2A24752}" presName="spaceBetweenRectangles" presStyleCnt="0"/>
      <dgm:spPr/>
    </dgm:pt>
    <dgm:pt modelId="{BD99EE88-84F9-4F3F-8A39-9911934829DC}" type="pres">
      <dgm:prSet presAssocID="{3D0CF49B-98B9-4976-827E-120A267023B3}" presName="composite" presStyleCnt="0"/>
      <dgm:spPr/>
    </dgm:pt>
    <dgm:pt modelId="{65D37DCE-301E-484B-8ED3-ADA3F02151FD}" type="pres">
      <dgm:prSet presAssocID="{3D0CF49B-98B9-4976-827E-120A267023B3}" presName="ConnectorPoint" presStyleLbl="lnNode1" presStyleIdx="3" presStyleCnt="6"/>
      <dgm:spPr>
        <a:solidFill>
          <a:srgbClr val="C000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947710-29C9-482F-BB9D-B458F95D36BC}" type="pres">
      <dgm:prSet presAssocID="{3D0CF49B-98B9-4976-827E-120A267023B3}" presName="DropPinPlaceHolder" presStyleCnt="0"/>
      <dgm:spPr/>
    </dgm:pt>
    <dgm:pt modelId="{FAA6D925-EE41-44BA-96A6-C2D3957E528A}" type="pres">
      <dgm:prSet presAssocID="{3D0CF49B-98B9-4976-827E-120A267023B3}" presName="DropPin" presStyleLbl="alignNode1" presStyleIdx="3" presStyleCnt="6"/>
      <dgm:spPr>
        <a:solidFill>
          <a:srgbClr val="C00000"/>
        </a:solidFill>
      </dgm:spPr>
    </dgm:pt>
    <dgm:pt modelId="{8FEBBA8A-9188-4EF1-87D7-23E27F62113F}" type="pres">
      <dgm:prSet presAssocID="{3D0CF49B-98B9-4976-827E-120A267023B3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BF4C102-9113-4D56-AE74-4D4D18A4CDCA}" type="pres">
      <dgm:prSet presAssocID="{3D0CF49B-98B9-4976-827E-120A267023B3}" presName="L2TextContainer" presStyleLbl="revTx" presStyleIdx="6" presStyleCnt="12">
        <dgm:presLayoutVars>
          <dgm:bulletEnabled val="1"/>
        </dgm:presLayoutVars>
      </dgm:prSet>
      <dgm:spPr/>
    </dgm:pt>
    <dgm:pt modelId="{7E3C4AE6-5F6F-4C21-A4D4-C6EF6AAD6FDC}" type="pres">
      <dgm:prSet presAssocID="{3D0CF49B-98B9-4976-827E-120A267023B3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63E8748A-9B06-4ED7-B33B-A083AB190FBE}" type="pres">
      <dgm:prSet presAssocID="{3D0CF49B-98B9-4976-827E-120A267023B3}" presName="ConnectLine" presStyleLbl="sibTrans1D1" presStyleIdx="3" presStyleCnt="6"/>
      <dgm:spPr>
        <a:noFill/>
        <a:ln w="12700" cap="flat" cmpd="sng" algn="ctr">
          <a:solidFill>
            <a:srgbClr val="C00000"/>
          </a:solidFill>
          <a:prstDash val="dash"/>
          <a:miter lim="800000"/>
        </a:ln>
        <a:effectLst/>
      </dgm:spPr>
    </dgm:pt>
    <dgm:pt modelId="{1C78278F-3C9D-4207-AEB8-5F203639EB94}" type="pres">
      <dgm:prSet presAssocID="{3D0CF49B-98B9-4976-827E-120A267023B3}" presName="EmptyPlaceHolder" presStyleCnt="0"/>
      <dgm:spPr/>
    </dgm:pt>
    <dgm:pt modelId="{9EAEFC96-B5CB-49FB-8221-78D563225DD9}" type="pres">
      <dgm:prSet presAssocID="{7EF3CCD0-C0EC-4885-BD68-3A9DA4D177B0}" presName="spaceBetweenRectangles" presStyleCnt="0"/>
      <dgm:spPr/>
    </dgm:pt>
    <dgm:pt modelId="{14C497F8-07CE-42F9-9B8F-ADD08AB11E98}" type="pres">
      <dgm:prSet presAssocID="{CB50B8E2-2C3B-4CFA-9F2C-2DBA32CA0A78}" presName="composite" presStyleCnt="0"/>
      <dgm:spPr/>
    </dgm:pt>
    <dgm:pt modelId="{7728BC05-7F1D-4D76-8AED-81E689DD1627}" type="pres">
      <dgm:prSet presAssocID="{CB50B8E2-2C3B-4CFA-9F2C-2DBA32CA0A78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AA6E7A3-90E1-41D8-A55E-5AEC8015A5E8}" type="pres">
      <dgm:prSet presAssocID="{CB50B8E2-2C3B-4CFA-9F2C-2DBA32CA0A78}" presName="DropPinPlaceHolder" presStyleCnt="0"/>
      <dgm:spPr/>
    </dgm:pt>
    <dgm:pt modelId="{697F13FF-2367-4EAB-95DF-5C397DB61197}" type="pres">
      <dgm:prSet presAssocID="{CB50B8E2-2C3B-4CFA-9F2C-2DBA32CA0A78}" presName="DropPin" presStyleLbl="alignNode1" presStyleIdx="4" presStyleCnt="6"/>
      <dgm:spPr/>
    </dgm:pt>
    <dgm:pt modelId="{39029D2A-6DD1-4D26-9B3E-841165DC0ABF}" type="pres">
      <dgm:prSet presAssocID="{CB50B8E2-2C3B-4CFA-9F2C-2DBA32CA0A78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A6FB016-0152-4715-A743-C40CD950209F}" type="pres">
      <dgm:prSet presAssocID="{CB50B8E2-2C3B-4CFA-9F2C-2DBA32CA0A78}" presName="L2TextContainer" presStyleLbl="revTx" presStyleIdx="8" presStyleCnt="12">
        <dgm:presLayoutVars>
          <dgm:bulletEnabled val="1"/>
        </dgm:presLayoutVars>
      </dgm:prSet>
      <dgm:spPr/>
    </dgm:pt>
    <dgm:pt modelId="{924F0539-4546-44E4-BD60-724E7D8845C7}" type="pres">
      <dgm:prSet presAssocID="{CB50B8E2-2C3B-4CFA-9F2C-2DBA32CA0A78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6AA9BF6D-1F21-454A-913F-BB18AD1713AC}" type="pres">
      <dgm:prSet presAssocID="{CB50B8E2-2C3B-4CFA-9F2C-2DBA32CA0A78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4AEF8C-530B-4242-AE47-6BF875BAC7C7}" type="pres">
      <dgm:prSet presAssocID="{CB50B8E2-2C3B-4CFA-9F2C-2DBA32CA0A78}" presName="EmptyPlaceHolder" presStyleCnt="0"/>
      <dgm:spPr/>
    </dgm:pt>
    <dgm:pt modelId="{3F9D9335-0043-E648-AFB0-143E89CD95FD}" type="pres">
      <dgm:prSet presAssocID="{168E03AA-2EB8-45AD-9EDF-648815D75A8E}" presName="spaceBetweenRectangles" presStyleCnt="0"/>
      <dgm:spPr/>
    </dgm:pt>
    <dgm:pt modelId="{DCF1435A-7B8D-2F48-9C29-D123681BEBC1}" type="pres">
      <dgm:prSet presAssocID="{9CB9DABD-BF58-114C-B0EB-698FAF057ACB}" presName="composite" presStyleCnt="0"/>
      <dgm:spPr/>
    </dgm:pt>
    <dgm:pt modelId="{A88CEC92-8222-B849-855B-E2899A1126D9}" type="pres">
      <dgm:prSet presAssocID="{9CB9DABD-BF58-114C-B0EB-698FAF057ACB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6B015D2-5653-4E4B-A7AA-2597BF1FBEAA}" type="pres">
      <dgm:prSet presAssocID="{9CB9DABD-BF58-114C-B0EB-698FAF057ACB}" presName="DropPinPlaceHolder" presStyleCnt="0"/>
      <dgm:spPr/>
    </dgm:pt>
    <dgm:pt modelId="{4E671FA5-5F4D-134F-9121-A6E0C4EC48C6}" type="pres">
      <dgm:prSet presAssocID="{9CB9DABD-BF58-114C-B0EB-698FAF057ACB}" presName="DropPin" presStyleLbl="alignNode1" presStyleIdx="5" presStyleCnt="6"/>
      <dgm:spPr/>
    </dgm:pt>
    <dgm:pt modelId="{C0089195-CC23-6A4D-BABE-770D64088F0B}" type="pres">
      <dgm:prSet presAssocID="{9CB9DABD-BF58-114C-B0EB-698FAF057ACB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E2B330-4895-7640-8813-BD81CF732CC9}" type="pres">
      <dgm:prSet presAssocID="{9CB9DABD-BF58-114C-B0EB-698FAF057ACB}" presName="L2TextContainer" presStyleLbl="revTx" presStyleIdx="10" presStyleCnt="12">
        <dgm:presLayoutVars>
          <dgm:bulletEnabled val="1"/>
        </dgm:presLayoutVars>
      </dgm:prSet>
      <dgm:spPr/>
    </dgm:pt>
    <dgm:pt modelId="{4E758507-8E41-4D46-B008-90360040D93D}" type="pres">
      <dgm:prSet presAssocID="{9CB9DABD-BF58-114C-B0EB-698FAF057ACB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4B67C31A-92BD-BA44-B3DA-EBA7FD10F43A}" type="pres">
      <dgm:prSet presAssocID="{9CB9DABD-BF58-114C-B0EB-698FAF057ACB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05DA1FB-B6DA-5B42-8A2B-4BB0D4978DAB}" type="pres">
      <dgm:prSet presAssocID="{9CB9DABD-BF58-114C-B0EB-698FAF057ACB}" presName="EmptyPlaceHolder" presStyleCnt="0"/>
      <dgm:spPr/>
    </dgm:pt>
  </dgm:ptLst>
  <dgm:cxnLst>
    <dgm:cxn modelId="{3E31D307-C1F1-4980-B757-CEB08D576955}" type="presOf" srcId="{7E3B069A-7352-4AAF-B071-F0CFC8267571}" destId="{1BE2B330-4895-7640-8813-BD81CF732CC9}" srcOrd="0" destOrd="2" presId="urn:microsoft.com/office/officeart/2017/3/layout/DropPinTimeline"/>
    <dgm:cxn modelId="{177DC910-CEF8-4E88-9D81-929A5E360623}" srcId="{A504DFF3-21E9-41B2-8F80-9F8320DBC558}" destId="{CB50B8E2-2C3B-4CFA-9F2C-2DBA32CA0A78}" srcOrd="4" destOrd="0" parTransId="{C63D86CB-55C3-460F-937F-12F5FA690062}" sibTransId="{168E03AA-2EB8-45AD-9EDF-648815D75A8E}"/>
    <dgm:cxn modelId="{B5550D13-41F2-433C-8211-0372B1DD0AFE}" srcId="{9CB9DABD-BF58-114C-B0EB-698FAF057ACB}" destId="{80D83E91-0F78-4BED-ABDA-6FAEEBD6A8A4}" srcOrd="1" destOrd="0" parTransId="{8DEBCD58-32B7-4015-B878-54021FDB55BC}" sibTransId="{3E88C2CC-8D24-4EF4-870F-1982C7772BD9}"/>
    <dgm:cxn modelId="{B2A1A014-6F07-4808-A524-F9FD10972981}" srcId="{A504DFF3-21E9-41B2-8F80-9F8320DBC558}" destId="{BA21FD03-B8E3-46DA-B2DE-65C81C248DB8}" srcOrd="2" destOrd="0" parTransId="{6AB79B4B-BF2B-4820-88D3-30D6DD4C6AD5}" sibTransId="{B808AF43-5113-4352-B276-C954B2A24752}"/>
    <dgm:cxn modelId="{461C3D1A-47B2-4D49-9ACF-1C4D62E1DAEA}" srcId="{9CB9DABD-BF58-114C-B0EB-698FAF057ACB}" destId="{7E3B069A-7352-4AAF-B071-F0CFC8267571}" srcOrd="2" destOrd="0" parTransId="{D3F43436-B82F-4379-965D-C5548494C0AC}" sibTransId="{38B90B56-E265-4BB5-AF44-41228A38F705}"/>
    <dgm:cxn modelId="{DF52E21B-F2A1-4211-875C-4A52C1ACA2F4}" srcId="{A504DFF3-21E9-41B2-8F80-9F8320DBC558}" destId="{3D0CF49B-98B9-4976-827E-120A267023B3}" srcOrd="3" destOrd="0" parTransId="{3BB4D91D-D042-4679-8E1F-E87C8A40D3BE}" sibTransId="{7EF3CCD0-C0EC-4885-BD68-3A9DA4D177B0}"/>
    <dgm:cxn modelId="{6B3CF327-A2C2-4119-9D89-AE88BD805665}" srcId="{9CB9DABD-BF58-114C-B0EB-698FAF057ACB}" destId="{2111EB67-5AB1-4AC3-8A32-A195E461EDCE}" srcOrd="0" destOrd="0" parTransId="{4F235E6C-FA58-4F1B-8EFD-D63646C66901}" sibTransId="{F6D9E42F-E3FB-43BC-A7DC-C118701C6A09}"/>
    <dgm:cxn modelId="{1E7F143A-303C-4182-8AE8-157240C67961}" srcId="{3A76CAE3-E6E4-4613-A34F-06888C57995C}" destId="{ACB91E0A-C57C-4135-9344-B25A94B2F693}" srcOrd="0" destOrd="0" parTransId="{2C9A3C07-1C4F-44DA-9EE8-4C56BBF68A4A}" sibTransId="{9D47C20F-DCF5-49D1-930A-F7C00C3D1563}"/>
    <dgm:cxn modelId="{E1A11F3C-DA3C-42A0-B6E2-30149A30DEEB}" type="presOf" srcId="{55F2366F-3DB9-4C84-BC7E-B8233FEE20DE}" destId="{2BF4C102-9113-4D56-AE74-4D4D18A4CDCA}" srcOrd="0" destOrd="1" presId="urn:microsoft.com/office/officeart/2017/3/layout/DropPinTimeline"/>
    <dgm:cxn modelId="{276E1244-FB29-40F6-9322-CBC109C1BECC}" srcId="{3D0CF49B-98B9-4976-827E-120A267023B3}" destId="{C44A01D3-7210-4351-897B-786B10AA9F1B}" srcOrd="0" destOrd="0" parTransId="{98C3FF21-8C9C-40CD-BC66-1F4784F30F4E}" sibTransId="{424F3A78-994A-4D92-B289-BE72E6447F49}"/>
    <dgm:cxn modelId="{38F3A34C-9807-44C0-B19D-35EC70F741B0}" type="presOf" srcId="{ACB91E0A-C57C-4135-9344-B25A94B2F693}" destId="{736D0ED4-7779-4A63-9CE5-7A430D729994}" srcOrd="0" destOrd="0" presId="urn:microsoft.com/office/officeart/2017/3/layout/DropPinTimeline"/>
    <dgm:cxn modelId="{E10D9A4F-CC8F-4EA6-872F-3EB81C2C7C94}" type="presOf" srcId="{2111EB67-5AB1-4AC3-8A32-A195E461EDCE}" destId="{1BE2B330-4895-7640-8813-BD81CF732CC9}" srcOrd="0" destOrd="0" presId="urn:microsoft.com/office/officeart/2017/3/layout/DropPinTimeline"/>
    <dgm:cxn modelId="{94573E57-9B36-491F-872B-B0699EBFADEA}" type="presOf" srcId="{EB4411BD-A3B2-4D49-B094-DB3A463CD747}" destId="{3F397BC8-A6A4-4CFD-B2D0-49C374327328}" srcOrd="0" destOrd="0" presId="urn:microsoft.com/office/officeart/2017/3/layout/DropPinTimeline"/>
    <dgm:cxn modelId="{657FDD65-090D-48D5-B385-E9D5C70E5BB7}" type="presOf" srcId="{CB50B8E2-2C3B-4CFA-9F2C-2DBA32CA0A78}" destId="{924F0539-4546-44E4-BD60-724E7D8845C7}" srcOrd="0" destOrd="0" presId="urn:microsoft.com/office/officeart/2017/3/layout/DropPinTimeline"/>
    <dgm:cxn modelId="{C302F966-4181-4B58-8509-E8E148AAB6F2}" type="presOf" srcId="{A504DFF3-21E9-41B2-8F80-9F8320DBC558}" destId="{83E90063-1DB5-46EF-BDE7-9857B5CCFA39}" srcOrd="0" destOrd="0" presId="urn:microsoft.com/office/officeart/2017/3/layout/DropPinTimeline"/>
    <dgm:cxn modelId="{EB27656D-21C4-40DF-8D42-EC93B3EF3564}" srcId="{3D0CF49B-98B9-4976-827E-120A267023B3}" destId="{55F2366F-3DB9-4C84-BC7E-B8233FEE20DE}" srcOrd="1" destOrd="0" parTransId="{4CD12084-5A84-4360-9CED-D8F11A595DB6}" sibTransId="{3F9B1003-CE65-4386-8361-9B020D3A3268}"/>
    <dgm:cxn modelId="{AF863571-475D-4FE5-B5BA-7519AFB224C3}" srcId="{A504DFF3-21E9-41B2-8F80-9F8320DBC558}" destId="{9CB9DABD-BF58-114C-B0EB-698FAF057ACB}" srcOrd="5" destOrd="0" parTransId="{31CD1253-0CDB-2443-B2E7-751CA809E37E}" sibTransId="{05AC056A-4ED0-8D49-BADF-92599FA23BA3}"/>
    <dgm:cxn modelId="{F7B3C471-9A0A-465C-8FB0-3617D0710F04}" type="presOf" srcId="{C44A01D3-7210-4351-897B-786B10AA9F1B}" destId="{2BF4C102-9113-4D56-AE74-4D4D18A4CDCA}" srcOrd="0" destOrd="0" presId="urn:microsoft.com/office/officeart/2017/3/layout/DropPinTimeline"/>
    <dgm:cxn modelId="{5571EC7F-7B56-483B-B1C3-ECB7BC410FA1}" type="presOf" srcId="{9CB9DABD-BF58-114C-B0EB-698FAF057ACB}" destId="{4E758507-8E41-4D46-B008-90360040D93D}" srcOrd="0" destOrd="0" presId="urn:microsoft.com/office/officeart/2017/3/layout/DropPinTimeline"/>
    <dgm:cxn modelId="{155E5B82-4C0C-4F67-B62A-803F695D4F51}" type="presOf" srcId="{EFCED5B5-D7FB-4CE9-9995-D25A0268E621}" destId="{53893F55-C55A-4D4B-B4BD-C8DAEDCE5DAD}" srcOrd="0" destOrd="0" presId="urn:microsoft.com/office/officeart/2017/3/layout/DropPinTimeline"/>
    <dgm:cxn modelId="{9D444A88-C8A6-4C7E-93EC-396040736DDC}" type="presOf" srcId="{D3BDED51-6680-4BB8-B9EA-BA1B3EC5B27C}" destId="{50A811D8-E614-4432-8014-27B35443C329}" srcOrd="0" destOrd="0" presId="urn:microsoft.com/office/officeart/2017/3/layout/DropPinTimeline"/>
    <dgm:cxn modelId="{447D468C-04F8-4406-9D1A-0713065DE1BB}" srcId="{A504DFF3-21E9-41B2-8F80-9F8320DBC558}" destId="{D3BDED51-6680-4BB8-B9EA-BA1B3EC5B27C}" srcOrd="0" destOrd="0" parTransId="{5DE36649-30BE-4FD0-807F-D063E7ED999C}" sibTransId="{3C33C148-5A95-47B9-89FB-3B59A3036600}"/>
    <dgm:cxn modelId="{9D474C95-2D8B-433E-A957-4A8FB035BAEE}" type="presOf" srcId="{3D0CF49B-98B9-4976-827E-120A267023B3}" destId="{7E3C4AE6-5F6F-4C21-A4D4-C6EF6AAD6FDC}" srcOrd="0" destOrd="0" presId="urn:microsoft.com/office/officeart/2017/3/layout/DropPinTimeline"/>
    <dgm:cxn modelId="{E8A638A3-9944-4791-9BA5-E96BB6BDFDA7}" type="presOf" srcId="{BA21FD03-B8E3-46DA-B2DE-65C81C248DB8}" destId="{A0A352BB-0DFA-4C54-BC9D-478880DF6DAD}" srcOrd="0" destOrd="0" presId="urn:microsoft.com/office/officeart/2017/3/layout/DropPinTimeline"/>
    <dgm:cxn modelId="{A8188DA3-86A6-4B98-AD59-1FF88BB06ADE}" srcId="{BA21FD03-B8E3-46DA-B2DE-65C81C248DB8}" destId="{EB4411BD-A3B2-4D49-B094-DB3A463CD747}" srcOrd="0" destOrd="0" parTransId="{8763D823-4AC8-4F6A-B94B-5DDEC8EEDE12}" sibTransId="{00057E39-BF9E-4517-9236-6D1E47AE9413}"/>
    <dgm:cxn modelId="{095D8EA4-CFED-422C-A2DE-8D5B407EB54F}" srcId="{A504DFF3-21E9-41B2-8F80-9F8320DBC558}" destId="{3A76CAE3-E6E4-4613-A34F-06888C57995C}" srcOrd="1" destOrd="0" parTransId="{43861F5A-278B-49F4-A908-C2C2253F9E28}" sibTransId="{C1024B34-1B87-4053-A5CC-BB2D20C10116}"/>
    <dgm:cxn modelId="{34BCA3B1-8114-46CC-BA8C-DD5271FD4CB8}" srcId="{D3BDED51-6680-4BB8-B9EA-BA1B3EC5B27C}" destId="{EFCED5B5-D7FB-4CE9-9995-D25A0268E621}" srcOrd="0" destOrd="0" parTransId="{9B926CFA-4AF0-4514-9B96-EB4B6B6696AC}" sibTransId="{A1486FDD-FC30-41BA-9FA4-7F2C9073DB7B}"/>
    <dgm:cxn modelId="{88B6AAB3-7BAC-484C-9083-A2FB9E127CB2}" srcId="{CB50B8E2-2C3B-4CFA-9F2C-2DBA32CA0A78}" destId="{286A0F58-64C7-4624-A30B-3E5B53503A25}" srcOrd="0" destOrd="0" parTransId="{026BC6B1-73A5-40B7-A918-9BA013FA1909}" sibTransId="{94E5863D-6660-45A8-B61E-665778245768}"/>
    <dgm:cxn modelId="{002CC4D1-E755-4639-AC70-7536320162C6}" type="presOf" srcId="{286A0F58-64C7-4624-A30B-3E5B53503A25}" destId="{AA6FB016-0152-4715-A743-C40CD950209F}" srcOrd="0" destOrd="0" presId="urn:microsoft.com/office/officeart/2017/3/layout/DropPinTimeline"/>
    <dgm:cxn modelId="{3E88FBD5-C105-475F-9248-98E2FBB1EBE8}" type="presOf" srcId="{3A76CAE3-E6E4-4613-A34F-06888C57995C}" destId="{37872BBB-51C1-4F5A-9B48-81800BB26845}" srcOrd="0" destOrd="0" presId="urn:microsoft.com/office/officeart/2017/3/layout/DropPinTimeline"/>
    <dgm:cxn modelId="{C24066D8-97E4-4DF7-A1DF-89943E8A92AA}" type="presOf" srcId="{80D83E91-0F78-4BED-ABDA-6FAEEBD6A8A4}" destId="{1BE2B330-4895-7640-8813-BD81CF732CC9}" srcOrd="0" destOrd="1" presId="urn:microsoft.com/office/officeart/2017/3/layout/DropPinTimeline"/>
    <dgm:cxn modelId="{2FD05E73-7D1D-4840-965E-7E500B4B6865}" type="presParOf" srcId="{83E90063-1DB5-46EF-BDE7-9857B5CCFA39}" destId="{46669252-9275-47E8-B4BB-C1CF48564187}" srcOrd="0" destOrd="0" presId="urn:microsoft.com/office/officeart/2017/3/layout/DropPinTimeline"/>
    <dgm:cxn modelId="{3C92019B-B8E1-4C45-9FBE-4A50A222AD7D}" type="presParOf" srcId="{83E90063-1DB5-46EF-BDE7-9857B5CCFA39}" destId="{D3F272E8-766F-4D7F-BC8E-E90A40B418F1}" srcOrd="1" destOrd="0" presId="urn:microsoft.com/office/officeart/2017/3/layout/DropPinTimeline"/>
    <dgm:cxn modelId="{8355E246-D656-4B29-98E4-FFA859588051}" type="presParOf" srcId="{D3F272E8-766F-4D7F-BC8E-E90A40B418F1}" destId="{E7EA6536-286F-4B54-97BB-1B8D9F51CF35}" srcOrd="0" destOrd="0" presId="urn:microsoft.com/office/officeart/2017/3/layout/DropPinTimeline"/>
    <dgm:cxn modelId="{A6539F60-8C72-4796-88D9-D351E21D9E28}" type="presParOf" srcId="{E7EA6536-286F-4B54-97BB-1B8D9F51CF35}" destId="{57D6BFAD-F8C6-43B7-AC73-26059B84EA34}" srcOrd="0" destOrd="0" presId="urn:microsoft.com/office/officeart/2017/3/layout/DropPinTimeline"/>
    <dgm:cxn modelId="{771C0AB7-E760-49F4-B224-5D507302865B}" type="presParOf" srcId="{E7EA6536-286F-4B54-97BB-1B8D9F51CF35}" destId="{69A2C27E-D0D2-4F2E-A161-1399894F80C3}" srcOrd="1" destOrd="0" presId="urn:microsoft.com/office/officeart/2017/3/layout/DropPinTimeline"/>
    <dgm:cxn modelId="{58B51CF8-6AF3-4C0D-A9FF-04010080FADD}" type="presParOf" srcId="{69A2C27E-D0D2-4F2E-A161-1399894F80C3}" destId="{C14DD91E-8E56-459E-AD35-6F71C193FD6A}" srcOrd="0" destOrd="0" presId="urn:microsoft.com/office/officeart/2017/3/layout/DropPinTimeline"/>
    <dgm:cxn modelId="{ABA305D5-0CAB-4196-8A85-4302D91A7E13}" type="presParOf" srcId="{69A2C27E-D0D2-4F2E-A161-1399894F80C3}" destId="{C07280E3-2BAD-47EA-B6CE-5EEBA152091D}" srcOrd="1" destOrd="0" presId="urn:microsoft.com/office/officeart/2017/3/layout/DropPinTimeline"/>
    <dgm:cxn modelId="{6E2A3D18-4CCD-4E96-80E1-53ED38BFAB83}" type="presParOf" srcId="{E7EA6536-286F-4B54-97BB-1B8D9F51CF35}" destId="{53893F55-C55A-4D4B-B4BD-C8DAEDCE5DAD}" srcOrd="2" destOrd="0" presId="urn:microsoft.com/office/officeart/2017/3/layout/DropPinTimeline"/>
    <dgm:cxn modelId="{B461D8F3-B46C-4902-9FED-7D8380A0804B}" type="presParOf" srcId="{E7EA6536-286F-4B54-97BB-1B8D9F51CF35}" destId="{50A811D8-E614-4432-8014-27B35443C329}" srcOrd="3" destOrd="0" presId="urn:microsoft.com/office/officeart/2017/3/layout/DropPinTimeline"/>
    <dgm:cxn modelId="{230B3C73-6784-4EA7-BAF8-7692A542C331}" type="presParOf" srcId="{E7EA6536-286F-4B54-97BB-1B8D9F51CF35}" destId="{972026AA-28CF-4F0A-8658-A85BC4755E2E}" srcOrd="4" destOrd="0" presId="urn:microsoft.com/office/officeart/2017/3/layout/DropPinTimeline"/>
    <dgm:cxn modelId="{271E5B90-68B6-4A36-AF29-63B99BDC0D8C}" type="presParOf" srcId="{E7EA6536-286F-4B54-97BB-1B8D9F51CF35}" destId="{40CE24F3-15A9-45DD-95AC-A495AA9A70FB}" srcOrd="5" destOrd="0" presId="urn:microsoft.com/office/officeart/2017/3/layout/DropPinTimeline"/>
    <dgm:cxn modelId="{4E6A24A8-ACB5-4832-907B-9D7D659B85CA}" type="presParOf" srcId="{D3F272E8-766F-4D7F-BC8E-E90A40B418F1}" destId="{27A2AFA1-F8CC-42B3-B189-AEF4A955B4B2}" srcOrd="1" destOrd="0" presId="urn:microsoft.com/office/officeart/2017/3/layout/DropPinTimeline"/>
    <dgm:cxn modelId="{371BABC4-4F8A-4EC3-83CD-A48B0506327A}" type="presParOf" srcId="{D3F272E8-766F-4D7F-BC8E-E90A40B418F1}" destId="{220458F8-B25F-4844-8BE7-C0453BE38C52}" srcOrd="2" destOrd="0" presId="urn:microsoft.com/office/officeart/2017/3/layout/DropPinTimeline"/>
    <dgm:cxn modelId="{E953D0E8-1698-4F5F-B815-36B45E6CE7D2}" type="presParOf" srcId="{220458F8-B25F-4844-8BE7-C0453BE38C52}" destId="{8AB34449-2CD3-4E63-A459-A8C5F3E58446}" srcOrd="0" destOrd="0" presId="urn:microsoft.com/office/officeart/2017/3/layout/DropPinTimeline"/>
    <dgm:cxn modelId="{323BBB9A-FE56-4C9D-B29E-D7F30ADB9ECB}" type="presParOf" srcId="{220458F8-B25F-4844-8BE7-C0453BE38C52}" destId="{9689DEB1-7D59-45AD-8981-5A94779D0EAC}" srcOrd="1" destOrd="0" presId="urn:microsoft.com/office/officeart/2017/3/layout/DropPinTimeline"/>
    <dgm:cxn modelId="{EAECC693-3609-4E22-B35C-EDFCBB38EB76}" type="presParOf" srcId="{9689DEB1-7D59-45AD-8981-5A94779D0EAC}" destId="{4628F6D2-0E4E-46FC-A081-DD8B02F97D74}" srcOrd="0" destOrd="0" presId="urn:microsoft.com/office/officeart/2017/3/layout/DropPinTimeline"/>
    <dgm:cxn modelId="{CCC3436C-55FD-47E1-A89D-E46B1C7E6FFF}" type="presParOf" srcId="{9689DEB1-7D59-45AD-8981-5A94779D0EAC}" destId="{CD992691-5A4C-4B9F-AA27-81A49C9D5218}" srcOrd="1" destOrd="0" presId="urn:microsoft.com/office/officeart/2017/3/layout/DropPinTimeline"/>
    <dgm:cxn modelId="{4965D814-8CFF-4B82-9FA8-AE22D8535561}" type="presParOf" srcId="{220458F8-B25F-4844-8BE7-C0453BE38C52}" destId="{736D0ED4-7779-4A63-9CE5-7A430D729994}" srcOrd="2" destOrd="0" presId="urn:microsoft.com/office/officeart/2017/3/layout/DropPinTimeline"/>
    <dgm:cxn modelId="{37EE7464-B14C-4C6E-873C-17FCEC7478FE}" type="presParOf" srcId="{220458F8-B25F-4844-8BE7-C0453BE38C52}" destId="{37872BBB-51C1-4F5A-9B48-81800BB26845}" srcOrd="3" destOrd="0" presId="urn:microsoft.com/office/officeart/2017/3/layout/DropPinTimeline"/>
    <dgm:cxn modelId="{4D45FEFB-46FC-4F5F-A7B6-5F085D209B34}" type="presParOf" srcId="{220458F8-B25F-4844-8BE7-C0453BE38C52}" destId="{D4821E43-33C0-4F02-9EE6-D07C4B170676}" srcOrd="4" destOrd="0" presId="urn:microsoft.com/office/officeart/2017/3/layout/DropPinTimeline"/>
    <dgm:cxn modelId="{9F224446-6A14-4C43-A55E-76CAB888BE1E}" type="presParOf" srcId="{220458F8-B25F-4844-8BE7-C0453BE38C52}" destId="{000E295E-D124-4083-9794-0F07D38E2752}" srcOrd="5" destOrd="0" presId="urn:microsoft.com/office/officeart/2017/3/layout/DropPinTimeline"/>
    <dgm:cxn modelId="{31331BBE-419C-4555-AD86-6E11901D94BE}" type="presParOf" srcId="{D3F272E8-766F-4D7F-BC8E-E90A40B418F1}" destId="{DF87A521-5543-4C04-8F8D-DB20FCAB237B}" srcOrd="3" destOrd="0" presId="urn:microsoft.com/office/officeart/2017/3/layout/DropPinTimeline"/>
    <dgm:cxn modelId="{D3B5600A-257E-4FB8-9ABB-C37360A51E97}" type="presParOf" srcId="{D3F272E8-766F-4D7F-BC8E-E90A40B418F1}" destId="{99CD1F1C-EFAC-4C79-924D-342523804413}" srcOrd="4" destOrd="0" presId="urn:microsoft.com/office/officeart/2017/3/layout/DropPinTimeline"/>
    <dgm:cxn modelId="{3791E5B0-D928-42AA-8988-0DA92D497045}" type="presParOf" srcId="{99CD1F1C-EFAC-4C79-924D-342523804413}" destId="{0943ECDC-0BA8-4BD6-B44C-7C60DCE44715}" srcOrd="0" destOrd="0" presId="urn:microsoft.com/office/officeart/2017/3/layout/DropPinTimeline"/>
    <dgm:cxn modelId="{60C08A76-7778-4964-BC43-D245EAD88547}" type="presParOf" srcId="{99CD1F1C-EFAC-4C79-924D-342523804413}" destId="{B0C6A872-23E3-4EC9-AED2-D8FC8521C6C4}" srcOrd="1" destOrd="0" presId="urn:microsoft.com/office/officeart/2017/3/layout/DropPinTimeline"/>
    <dgm:cxn modelId="{7FDEF7C0-B688-40C1-ABB7-5CB79F878CFA}" type="presParOf" srcId="{B0C6A872-23E3-4EC9-AED2-D8FC8521C6C4}" destId="{F05B75ED-873F-4629-B86C-12E56F30D8DC}" srcOrd="0" destOrd="0" presId="urn:microsoft.com/office/officeart/2017/3/layout/DropPinTimeline"/>
    <dgm:cxn modelId="{8D713907-2C10-4A00-8299-374D09ADCA07}" type="presParOf" srcId="{B0C6A872-23E3-4EC9-AED2-D8FC8521C6C4}" destId="{E64E4C7B-4B4D-4324-9BFE-BF7196867AE8}" srcOrd="1" destOrd="0" presId="urn:microsoft.com/office/officeart/2017/3/layout/DropPinTimeline"/>
    <dgm:cxn modelId="{58C01D91-7715-4C6A-93DD-EFEBD31595F4}" type="presParOf" srcId="{99CD1F1C-EFAC-4C79-924D-342523804413}" destId="{3F397BC8-A6A4-4CFD-B2D0-49C374327328}" srcOrd="2" destOrd="0" presId="urn:microsoft.com/office/officeart/2017/3/layout/DropPinTimeline"/>
    <dgm:cxn modelId="{54F4584C-0FEA-404D-8A63-0A9959B8B4AC}" type="presParOf" srcId="{99CD1F1C-EFAC-4C79-924D-342523804413}" destId="{A0A352BB-0DFA-4C54-BC9D-478880DF6DAD}" srcOrd="3" destOrd="0" presId="urn:microsoft.com/office/officeart/2017/3/layout/DropPinTimeline"/>
    <dgm:cxn modelId="{90B74BDE-6189-46C9-A9EB-7DC9F76B3A0F}" type="presParOf" srcId="{99CD1F1C-EFAC-4C79-924D-342523804413}" destId="{FF1D3A90-8E38-4DE5-86AB-DB161DEB6924}" srcOrd="4" destOrd="0" presId="urn:microsoft.com/office/officeart/2017/3/layout/DropPinTimeline"/>
    <dgm:cxn modelId="{1FB0D551-6213-437A-950A-216F182A0FFE}" type="presParOf" srcId="{99CD1F1C-EFAC-4C79-924D-342523804413}" destId="{29068DE0-C1AD-4521-96CD-24A2AFF04778}" srcOrd="5" destOrd="0" presId="urn:microsoft.com/office/officeart/2017/3/layout/DropPinTimeline"/>
    <dgm:cxn modelId="{CEAFAEFD-E046-4625-AFD7-609FB8999993}" type="presParOf" srcId="{D3F272E8-766F-4D7F-BC8E-E90A40B418F1}" destId="{8F5402AF-E706-455E-A531-0701F76B1419}" srcOrd="5" destOrd="0" presId="urn:microsoft.com/office/officeart/2017/3/layout/DropPinTimeline"/>
    <dgm:cxn modelId="{F5F54980-7C23-4774-91C7-A2B340994242}" type="presParOf" srcId="{D3F272E8-766F-4D7F-BC8E-E90A40B418F1}" destId="{BD99EE88-84F9-4F3F-8A39-9911934829DC}" srcOrd="6" destOrd="0" presId="urn:microsoft.com/office/officeart/2017/3/layout/DropPinTimeline"/>
    <dgm:cxn modelId="{DAB37B59-A53E-4D27-B701-71CB14225919}" type="presParOf" srcId="{BD99EE88-84F9-4F3F-8A39-9911934829DC}" destId="{65D37DCE-301E-484B-8ED3-ADA3F02151FD}" srcOrd="0" destOrd="0" presId="urn:microsoft.com/office/officeart/2017/3/layout/DropPinTimeline"/>
    <dgm:cxn modelId="{B91390C7-520B-422C-B0F0-F76CD1CEEE88}" type="presParOf" srcId="{BD99EE88-84F9-4F3F-8A39-9911934829DC}" destId="{A6947710-29C9-482F-BB9D-B458F95D36BC}" srcOrd="1" destOrd="0" presId="urn:microsoft.com/office/officeart/2017/3/layout/DropPinTimeline"/>
    <dgm:cxn modelId="{4D1119A9-06B8-4D24-B7BB-6289468AB109}" type="presParOf" srcId="{A6947710-29C9-482F-BB9D-B458F95D36BC}" destId="{FAA6D925-EE41-44BA-96A6-C2D3957E528A}" srcOrd="0" destOrd="0" presId="urn:microsoft.com/office/officeart/2017/3/layout/DropPinTimeline"/>
    <dgm:cxn modelId="{C280E70D-8BC2-42AC-B61E-F64D86E1D3DB}" type="presParOf" srcId="{A6947710-29C9-482F-BB9D-B458F95D36BC}" destId="{8FEBBA8A-9188-4EF1-87D7-23E27F62113F}" srcOrd="1" destOrd="0" presId="urn:microsoft.com/office/officeart/2017/3/layout/DropPinTimeline"/>
    <dgm:cxn modelId="{190051F9-836B-469F-B460-7C7DA260B44C}" type="presParOf" srcId="{BD99EE88-84F9-4F3F-8A39-9911934829DC}" destId="{2BF4C102-9113-4D56-AE74-4D4D18A4CDCA}" srcOrd="2" destOrd="0" presId="urn:microsoft.com/office/officeart/2017/3/layout/DropPinTimeline"/>
    <dgm:cxn modelId="{67E239D8-52B2-4CEF-8DF3-CF798ACF1D4C}" type="presParOf" srcId="{BD99EE88-84F9-4F3F-8A39-9911934829DC}" destId="{7E3C4AE6-5F6F-4C21-A4D4-C6EF6AAD6FDC}" srcOrd="3" destOrd="0" presId="urn:microsoft.com/office/officeart/2017/3/layout/DropPinTimeline"/>
    <dgm:cxn modelId="{714B648F-D44F-4007-BA9D-458967BAE703}" type="presParOf" srcId="{BD99EE88-84F9-4F3F-8A39-9911934829DC}" destId="{63E8748A-9B06-4ED7-B33B-A083AB190FBE}" srcOrd="4" destOrd="0" presId="urn:microsoft.com/office/officeart/2017/3/layout/DropPinTimeline"/>
    <dgm:cxn modelId="{AF41331C-D4D6-45ED-9CE6-290CAC8885C5}" type="presParOf" srcId="{BD99EE88-84F9-4F3F-8A39-9911934829DC}" destId="{1C78278F-3C9D-4207-AEB8-5F203639EB94}" srcOrd="5" destOrd="0" presId="urn:microsoft.com/office/officeart/2017/3/layout/DropPinTimeline"/>
    <dgm:cxn modelId="{21D19D7C-986D-44EE-99B1-FA464A921644}" type="presParOf" srcId="{D3F272E8-766F-4D7F-BC8E-E90A40B418F1}" destId="{9EAEFC96-B5CB-49FB-8221-78D563225DD9}" srcOrd="7" destOrd="0" presId="urn:microsoft.com/office/officeart/2017/3/layout/DropPinTimeline"/>
    <dgm:cxn modelId="{6C006F86-B9ED-4038-8983-B0C9543EC240}" type="presParOf" srcId="{D3F272E8-766F-4D7F-BC8E-E90A40B418F1}" destId="{14C497F8-07CE-42F9-9B8F-ADD08AB11E98}" srcOrd="8" destOrd="0" presId="urn:microsoft.com/office/officeart/2017/3/layout/DropPinTimeline"/>
    <dgm:cxn modelId="{E2754B68-2E18-4A3B-910D-5117CBFFB696}" type="presParOf" srcId="{14C497F8-07CE-42F9-9B8F-ADD08AB11E98}" destId="{7728BC05-7F1D-4D76-8AED-81E689DD1627}" srcOrd="0" destOrd="0" presId="urn:microsoft.com/office/officeart/2017/3/layout/DropPinTimeline"/>
    <dgm:cxn modelId="{57F8C409-3E5A-49B7-B432-D59B5B43B63F}" type="presParOf" srcId="{14C497F8-07CE-42F9-9B8F-ADD08AB11E98}" destId="{7AA6E7A3-90E1-41D8-A55E-5AEC8015A5E8}" srcOrd="1" destOrd="0" presId="urn:microsoft.com/office/officeart/2017/3/layout/DropPinTimeline"/>
    <dgm:cxn modelId="{19ED8C6C-A184-4DB2-9B5F-60D197D46CA1}" type="presParOf" srcId="{7AA6E7A3-90E1-41D8-A55E-5AEC8015A5E8}" destId="{697F13FF-2367-4EAB-95DF-5C397DB61197}" srcOrd="0" destOrd="0" presId="urn:microsoft.com/office/officeart/2017/3/layout/DropPinTimeline"/>
    <dgm:cxn modelId="{BE8A09F7-EA34-47AD-B930-6E81BC389A0E}" type="presParOf" srcId="{7AA6E7A3-90E1-41D8-A55E-5AEC8015A5E8}" destId="{39029D2A-6DD1-4D26-9B3E-841165DC0ABF}" srcOrd="1" destOrd="0" presId="urn:microsoft.com/office/officeart/2017/3/layout/DropPinTimeline"/>
    <dgm:cxn modelId="{654024BB-1B4A-4195-BACE-987DAF43C37F}" type="presParOf" srcId="{14C497F8-07CE-42F9-9B8F-ADD08AB11E98}" destId="{AA6FB016-0152-4715-A743-C40CD950209F}" srcOrd="2" destOrd="0" presId="urn:microsoft.com/office/officeart/2017/3/layout/DropPinTimeline"/>
    <dgm:cxn modelId="{8F7F7E2A-F88D-44DE-820A-635899920A64}" type="presParOf" srcId="{14C497F8-07CE-42F9-9B8F-ADD08AB11E98}" destId="{924F0539-4546-44E4-BD60-724E7D8845C7}" srcOrd="3" destOrd="0" presId="urn:microsoft.com/office/officeart/2017/3/layout/DropPinTimeline"/>
    <dgm:cxn modelId="{5657CEA9-3743-4B59-BDA4-D828C42C0818}" type="presParOf" srcId="{14C497F8-07CE-42F9-9B8F-ADD08AB11E98}" destId="{6AA9BF6D-1F21-454A-913F-BB18AD1713AC}" srcOrd="4" destOrd="0" presId="urn:microsoft.com/office/officeart/2017/3/layout/DropPinTimeline"/>
    <dgm:cxn modelId="{F4FE18CC-3FCB-493B-A718-528BD6FF0298}" type="presParOf" srcId="{14C497F8-07CE-42F9-9B8F-ADD08AB11E98}" destId="{234AEF8C-530B-4242-AE47-6BF875BAC7C7}" srcOrd="5" destOrd="0" presId="urn:microsoft.com/office/officeart/2017/3/layout/DropPinTimeline"/>
    <dgm:cxn modelId="{904CDFEC-CFAA-43D0-A521-C6CB74424DB5}" type="presParOf" srcId="{D3F272E8-766F-4D7F-BC8E-E90A40B418F1}" destId="{3F9D9335-0043-E648-AFB0-143E89CD95FD}" srcOrd="9" destOrd="0" presId="urn:microsoft.com/office/officeart/2017/3/layout/DropPinTimeline"/>
    <dgm:cxn modelId="{BD6BC20D-B8F1-4522-9DD7-B65FE397520D}" type="presParOf" srcId="{D3F272E8-766F-4D7F-BC8E-E90A40B418F1}" destId="{DCF1435A-7B8D-2F48-9C29-D123681BEBC1}" srcOrd="10" destOrd="0" presId="urn:microsoft.com/office/officeart/2017/3/layout/DropPinTimeline"/>
    <dgm:cxn modelId="{7799C2B7-6B68-4397-99F7-91E3C4FF0871}" type="presParOf" srcId="{DCF1435A-7B8D-2F48-9C29-D123681BEBC1}" destId="{A88CEC92-8222-B849-855B-E2899A1126D9}" srcOrd="0" destOrd="0" presId="urn:microsoft.com/office/officeart/2017/3/layout/DropPinTimeline"/>
    <dgm:cxn modelId="{89A85982-AC8E-44A2-94FC-81E6938E3F47}" type="presParOf" srcId="{DCF1435A-7B8D-2F48-9C29-D123681BEBC1}" destId="{F6B015D2-5653-4E4B-A7AA-2597BF1FBEAA}" srcOrd="1" destOrd="0" presId="urn:microsoft.com/office/officeart/2017/3/layout/DropPinTimeline"/>
    <dgm:cxn modelId="{D1A061DB-F53B-4196-B6C5-DD32DFB98D68}" type="presParOf" srcId="{F6B015D2-5653-4E4B-A7AA-2597BF1FBEAA}" destId="{4E671FA5-5F4D-134F-9121-A6E0C4EC48C6}" srcOrd="0" destOrd="0" presId="urn:microsoft.com/office/officeart/2017/3/layout/DropPinTimeline"/>
    <dgm:cxn modelId="{05CCD53B-606C-4D5B-9FE8-1F3734907E6F}" type="presParOf" srcId="{F6B015D2-5653-4E4B-A7AA-2597BF1FBEAA}" destId="{C0089195-CC23-6A4D-BABE-770D64088F0B}" srcOrd="1" destOrd="0" presId="urn:microsoft.com/office/officeart/2017/3/layout/DropPinTimeline"/>
    <dgm:cxn modelId="{88D5E01C-773F-47DF-8BC7-3DA5D020A613}" type="presParOf" srcId="{DCF1435A-7B8D-2F48-9C29-D123681BEBC1}" destId="{1BE2B330-4895-7640-8813-BD81CF732CC9}" srcOrd="2" destOrd="0" presId="urn:microsoft.com/office/officeart/2017/3/layout/DropPinTimeline"/>
    <dgm:cxn modelId="{4CD0643B-88BB-451B-AAD5-8139340EBFD7}" type="presParOf" srcId="{DCF1435A-7B8D-2F48-9C29-D123681BEBC1}" destId="{4E758507-8E41-4D46-B008-90360040D93D}" srcOrd="3" destOrd="0" presId="urn:microsoft.com/office/officeart/2017/3/layout/DropPinTimeline"/>
    <dgm:cxn modelId="{A71D1149-812F-4F51-A7DB-640657F8578C}" type="presParOf" srcId="{DCF1435A-7B8D-2F48-9C29-D123681BEBC1}" destId="{4B67C31A-92BD-BA44-B3DA-EBA7FD10F43A}" srcOrd="4" destOrd="0" presId="urn:microsoft.com/office/officeart/2017/3/layout/DropPinTimeline"/>
    <dgm:cxn modelId="{B6DAD6AB-C346-4DA9-A220-ECBBC6D80BC7}" type="presParOf" srcId="{DCF1435A-7B8D-2F48-9C29-D123681BEBC1}" destId="{F05DA1FB-B6DA-5B42-8A2B-4BB0D4978DA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45961-B130-4E2C-9A33-2A246F347117}">
      <dsp:nvSpPr>
        <dsp:cNvPr id="0" name=""/>
        <dsp:cNvSpPr/>
      </dsp:nvSpPr>
      <dsp:spPr>
        <a:xfrm rot="5400000">
          <a:off x="5460228" y="-3638102"/>
          <a:ext cx="1392087" cy="87119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Our client is an </a:t>
          </a:r>
          <a:r>
            <a:rPr lang="en-US" sz="2000" b="1" kern="1200"/>
            <a:t>online bookstore platform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Currently they recommend only the </a:t>
          </a:r>
          <a:r>
            <a:rPr lang="en-US" sz="2000" b="1" kern="1200"/>
            <a:t>most</a:t>
          </a:r>
          <a:r>
            <a:rPr lang="en-US" sz="2000" b="0" kern="1200"/>
            <a:t> </a:t>
          </a:r>
          <a:r>
            <a:rPr lang="en-US" sz="2000" b="1" kern="1200"/>
            <a:t>popular items for all customers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We aim to investigate if more personalized solutions can be developed to increase customer activity</a:t>
          </a:r>
        </a:p>
      </dsp:txBody>
      <dsp:txXfrm rot="-5400000">
        <a:off x="1800322" y="89760"/>
        <a:ext cx="8643944" cy="1256175"/>
      </dsp:txXfrm>
    </dsp:sp>
    <dsp:sp modelId="{4C808BAA-561B-4E9C-B7E0-A7C877544728}">
      <dsp:nvSpPr>
        <dsp:cNvPr id="0" name=""/>
        <dsp:cNvSpPr/>
      </dsp:nvSpPr>
      <dsp:spPr>
        <a:xfrm>
          <a:off x="313" y="1353"/>
          <a:ext cx="1800007" cy="1432987"/>
        </a:xfrm>
        <a:prstGeom prst="roundRect">
          <a:avLst/>
        </a:prstGeom>
        <a:solidFill>
          <a:srgbClr val="2F5597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S</a:t>
          </a:r>
          <a:r>
            <a:rPr lang="en-US" altLang="zh-CN" sz="2400" b="1" kern="1200">
              <a:solidFill>
                <a:schemeClr val="bg1"/>
              </a:solidFill>
            </a:rPr>
            <a:t>ituation</a:t>
          </a:r>
          <a:endParaRPr lang="en-US" sz="2400" b="1" kern="1200">
            <a:solidFill>
              <a:schemeClr val="bg1"/>
            </a:solidFill>
          </a:endParaRPr>
        </a:p>
      </dsp:txBody>
      <dsp:txXfrm>
        <a:off x="70266" y="71306"/>
        <a:ext cx="1660101" cy="1293081"/>
      </dsp:txXfrm>
    </dsp:sp>
    <dsp:sp modelId="{B3C3C403-6099-4380-85A8-22D1E7DCFB3C}">
      <dsp:nvSpPr>
        <dsp:cNvPr id="0" name=""/>
        <dsp:cNvSpPr/>
      </dsp:nvSpPr>
      <dsp:spPr>
        <a:xfrm rot="5400000">
          <a:off x="5333365" y="-1925628"/>
          <a:ext cx="1643579" cy="872026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 propose a new customer segmentation based on </a:t>
          </a:r>
          <a:r>
            <a:rPr lang="en-US" sz="2000" b="1" kern="1200"/>
            <a:t>RFM Framework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Recommendations will be personalized based on user</a:t>
          </a:r>
          <a:r>
            <a:rPr lang="en-US" altLang="zh-CN" sz="2000" kern="1200"/>
            <a:t>s</a:t>
          </a:r>
          <a:r>
            <a:rPr lang="en-US" sz="2000" kern="1200"/>
            <a:t>’ </a:t>
          </a:r>
          <a:r>
            <a:rPr lang="en-US" sz="2000" b="1" kern="1200"/>
            <a:t>prior purchases </a:t>
          </a:r>
          <a:r>
            <a:rPr lang="en-US" sz="2000" kern="1200"/>
            <a:t>and </a:t>
          </a:r>
          <a:r>
            <a:rPr lang="en-US" sz="2000" b="1" kern="1200"/>
            <a:t>relationship</a:t>
          </a:r>
          <a:r>
            <a:rPr lang="en-US" sz="2000" kern="1200"/>
            <a:t> with the website</a:t>
          </a:r>
        </a:p>
      </dsp:txBody>
      <dsp:txXfrm rot="-5400000">
        <a:off x="1795025" y="1692945"/>
        <a:ext cx="8640027" cy="1483113"/>
      </dsp:txXfrm>
    </dsp:sp>
    <dsp:sp modelId="{5C857C19-DE10-4B63-87CF-B0CC1A582F52}">
      <dsp:nvSpPr>
        <dsp:cNvPr id="0" name=""/>
        <dsp:cNvSpPr/>
      </dsp:nvSpPr>
      <dsp:spPr>
        <a:xfrm>
          <a:off x="313" y="1621875"/>
          <a:ext cx="1794711" cy="1602338"/>
        </a:xfrm>
        <a:prstGeom prst="roundRect">
          <a:avLst/>
        </a:prstGeom>
        <a:solidFill>
          <a:srgbClr val="2F5597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Solution</a:t>
          </a:r>
        </a:p>
      </dsp:txBody>
      <dsp:txXfrm>
        <a:off x="78533" y="1700095"/>
        <a:ext cx="1638271" cy="1445898"/>
      </dsp:txXfrm>
    </dsp:sp>
    <dsp:sp modelId="{AB689F23-39C9-4E17-959A-2D57931FC338}">
      <dsp:nvSpPr>
        <dsp:cNvPr id="0" name=""/>
        <dsp:cNvSpPr/>
      </dsp:nvSpPr>
      <dsp:spPr>
        <a:xfrm rot="5400000">
          <a:off x="5522516" y="-239361"/>
          <a:ext cx="1239060" cy="8683496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Expected 20%</a:t>
          </a:r>
          <a:r>
            <a:rPr lang="en-US" sz="2000" kern="1200"/>
            <a:t> plus incremental sales from the </a:t>
          </a:r>
          <a:r>
            <a:rPr lang="en-US" sz="2000" b="1" kern="1200"/>
            <a:t>most engaged segment </a:t>
          </a:r>
          <a:r>
            <a:rPr lang="en-US" sz="2000" b="0" kern="1200"/>
            <a:t>of customers (~15%)</a:t>
          </a:r>
        </a:p>
      </dsp:txBody>
      <dsp:txXfrm rot="-5400000">
        <a:off x="1800298" y="3543343"/>
        <a:ext cx="8623010" cy="1118088"/>
      </dsp:txXfrm>
    </dsp:sp>
    <dsp:sp modelId="{26206A34-1816-4DA7-940A-A820037FE764}">
      <dsp:nvSpPr>
        <dsp:cNvPr id="0" name=""/>
        <dsp:cNvSpPr/>
      </dsp:nvSpPr>
      <dsp:spPr>
        <a:xfrm>
          <a:off x="313" y="3411748"/>
          <a:ext cx="1799984" cy="1381277"/>
        </a:xfrm>
        <a:prstGeom prst="roundRect">
          <a:avLst/>
        </a:prstGeom>
        <a:solidFill>
          <a:srgbClr val="2F5597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Outcome</a:t>
          </a:r>
        </a:p>
      </dsp:txBody>
      <dsp:txXfrm>
        <a:off x="67741" y="3479176"/>
        <a:ext cx="1665128" cy="1246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69252-9275-47E8-B4BB-C1CF48564187}">
      <dsp:nvSpPr>
        <dsp:cNvPr id="0" name=""/>
        <dsp:cNvSpPr/>
      </dsp:nvSpPr>
      <dsp:spPr>
        <a:xfrm>
          <a:off x="0" y="2050800"/>
          <a:ext cx="93840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DD91E-8E56-459E-AD35-6F71C193FD6A}">
      <dsp:nvSpPr>
        <dsp:cNvPr id="0" name=""/>
        <dsp:cNvSpPr/>
      </dsp:nvSpPr>
      <dsp:spPr>
        <a:xfrm rot="8100000">
          <a:off x="64528" y="472629"/>
          <a:ext cx="301627" cy="30162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280E3-2BAD-47EA-B6CE-5EEBA152091D}">
      <dsp:nvSpPr>
        <dsp:cNvPr id="0" name=""/>
        <dsp:cNvSpPr/>
      </dsp:nvSpPr>
      <dsp:spPr>
        <a:xfrm>
          <a:off x="98037" y="506137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93F55-C55A-4D4B-B4BD-C8DAEDCE5DAD}">
      <dsp:nvSpPr>
        <dsp:cNvPr id="0" name=""/>
        <dsp:cNvSpPr/>
      </dsp:nvSpPr>
      <dsp:spPr>
        <a:xfrm>
          <a:off x="428626" y="836726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cs typeface="Arial"/>
            </a:rPr>
            <a:t>Clean Data and EDA investigations</a:t>
          </a:r>
        </a:p>
      </dsp:txBody>
      <dsp:txXfrm>
        <a:off x="428626" y="836726"/>
        <a:ext cx="2230890" cy="1214073"/>
      </dsp:txXfrm>
    </dsp:sp>
    <dsp:sp modelId="{50A811D8-E614-4432-8014-27B35443C329}">
      <dsp:nvSpPr>
        <dsp:cNvPr id="0" name=""/>
        <dsp:cNvSpPr/>
      </dsp:nvSpPr>
      <dsp:spPr>
        <a:xfrm>
          <a:off x="428626" y="410159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Arial"/>
              <a:cs typeface="Arial"/>
            </a:rPr>
            <a:t>Week 1</a:t>
          </a:r>
        </a:p>
      </dsp:txBody>
      <dsp:txXfrm>
        <a:off x="428626" y="410159"/>
        <a:ext cx="2230890" cy="426566"/>
      </dsp:txXfrm>
    </dsp:sp>
    <dsp:sp modelId="{972026AA-28CF-4F0A-8658-A85BC4755E2E}">
      <dsp:nvSpPr>
        <dsp:cNvPr id="0" name=""/>
        <dsp:cNvSpPr/>
      </dsp:nvSpPr>
      <dsp:spPr>
        <a:xfrm>
          <a:off x="215342" y="836726"/>
          <a:ext cx="0" cy="121407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6BFAD-F8C6-43B7-AC73-26059B84EA34}">
      <dsp:nvSpPr>
        <dsp:cNvPr id="0" name=""/>
        <dsp:cNvSpPr/>
      </dsp:nvSpPr>
      <dsp:spPr>
        <a:xfrm>
          <a:off x="176952" y="2012409"/>
          <a:ext cx="76781" cy="76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8F6D2-0E4E-46FC-A081-DD8B02F97D74}">
      <dsp:nvSpPr>
        <dsp:cNvPr id="0" name=""/>
        <dsp:cNvSpPr/>
      </dsp:nvSpPr>
      <dsp:spPr>
        <a:xfrm rot="18900000">
          <a:off x="1402941" y="3327342"/>
          <a:ext cx="301627" cy="30162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92691-5A4C-4B9F-AA27-81A49C9D5218}">
      <dsp:nvSpPr>
        <dsp:cNvPr id="0" name=""/>
        <dsp:cNvSpPr/>
      </dsp:nvSpPr>
      <dsp:spPr>
        <a:xfrm>
          <a:off x="1436449" y="3360851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D0ED4-7779-4A63-9CE5-7A430D729994}">
      <dsp:nvSpPr>
        <dsp:cNvPr id="0" name=""/>
        <dsp:cNvSpPr/>
      </dsp:nvSpPr>
      <dsp:spPr>
        <a:xfrm>
          <a:off x="1767038" y="2050800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Arial"/>
              <a:cs typeface="Arial"/>
            </a:rPr>
            <a:t>Develop RFM Customer Segmentation Model </a:t>
          </a:r>
        </a:p>
      </dsp:txBody>
      <dsp:txXfrm>
        <a:off x="1767038" y="2050800"/>
        <a:ext cx="2230890" cy="1214073"/>
      </dsp:txXfrm>
    </dsp:sp>
    <dsp:sp modelId="{37872BBB-51C1-4F5A-9B48-81800BB26845}">
      <dsp:nvSpPr>
        <dsp:cNvPr id="0" name=""/>
        <dsp:cNvSpPr/>
      </dsp:nvSpPr>
      <dsp:spPr>
        <a:xfrm>
          <a:off x="1767038" y="3264873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Arial"/>
              <a:cs typeface="Arial"/>
            </a:rPr>
            <a:t>Week 2</a:t>
          </a:r>
        </a:p>
      </dsp:txBody>
      <dsp:txXfrm>
        <a:off x="1767038" y="3264873"/>
        <a:ext cx="2230890" cy="426566"/>
      </dsp:txXfrm>
    </dsp:sp>
    <dsp:sp modelId="{D4821E43-33C0-4F02-9EE6-D07C4B170676}">
      <dsp:nvSpPr>
        <dsp:cNvPr id="0" name=""/>
        <dsp:cNvSpPr/>
      </dsp:nvSpPr>
      <dsp:spPr>
        <a:xfrm>
          <a:off x="1553755" y="2050800"/>
          <a:ext cx="0" cy="121407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34449-2CD3-4E63-A459-A8C5F3E58446}">
      <dsp:nvSpPr>
        <dsp:cNvPr id="0" name=""/>
        <dsp:cNvSpPr/>
      </dsp:nvSpPr>
      <dsp:spPr>
        <a:xfrm>
          <a:off x="1515364" y="2012409"/>
          <a:ext cx="76781" cy="76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B75ED-873F-4629-B86C-12E56F30D8DC}">
      <dsp:nvSpPr>
        <dsp:cNvPr id="0" name=""/>
        <dsp:cNvSpPr/>
      </dsp:nvSpPr>
      <dsp:spPr>
        <a:xfrm rot="8100000">
          <a:off x="2741353" y="472629"/>
          <a:ext cx="301627" cy="30162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E4C7B-4B4D-4324-9BFE-BF7196867AE8}">
      <dsp:nvSpPr>
        <dsp:cNvPr id="0" name=""/>
        <dsp:cNvSpPr/>
      </dsp:nvSpPr>
      <dsp:spPr>
        <a:xfrm>
          <a:off x="2774861" y="506137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97BC8-A6A4-4CFD-B2D0-49C374327328}">
      <dsp:nvSpPr>
        <dsp:cNvPr id="0" name=""/>
        <dsp:cNvSpPr/>
      </dsp:nvSpPr>
      <dsp:spPr>
        <a:xfrm>
          <a:off x="3105450" y="836726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Arial"/>
              <a:cs typeface="Arial"/>
            </a:rPr>
            <a:t>Build Recommendation Engine with two filtering algorithms</a:t>
          </a:r>
        </a:p>
      </dsp:txBody>
      <dsp:txXfrm>
        <a:off x="3105450" y="836726"/>
        <a:ext cx="2230890" cy="1214073"/>
      </dsp:txXfrm>
    </dsp:sp>
    <dsp:sp modelId="{A0A352BB-0DFA-4C54-BC9D-478880DF6DAD}">
      <dsp:nvSpPr>
        <dsp:cNvPr id="0" name=""/>
        <dsp:cNvSpPr/>
      </dsp:nvSpPr>
      <dsp:spPr>
        <a:xfrm>
          <a:off x="3105450" y="410159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Arial"/>
              <a:cs typeface="Arial"/>
            </a:rPr>
            <a:t>Week 3 </a:t>
          </a:r>
        </a:p>
      </dsp:txBody>
      <dsp:txXfrm>
        <a:off x="3105450" y="410159"/>
        <a:ext cx="2230890" cy="426566"/>
      </dsp:txXfrm>
    </dsp:sp>
    <dsp:sp modelId="{FF1D3A90-8E38-4DE5-86AB-DB161DEB6924}">
      <dsp:nvSpPr>
        <dsp:cNvPr id="0" name=""/>
        <dsp:cNvSpPr/>
      </dsp:nvSpPr>
      <dsp:spPr>
        <a:xfrm>
          <a:off x="2892167" y="836726"/>
          <a:ext cx="0" cy="121407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3ECDC-0BA8-4BD6-B44C-7C60DCE44715}">
      <dsp:nvSpPr>
        <dsp:cNvPr id="0" name=""/>
        <dsp:cNvSpPr/>
      </dsp:nvSpPr>
      <dsp:spPr>
        <a:xfrm>
          <a:off x="2853776" y="2012409"/>
          <a:ext cx="76781" cy="76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6D925-EE41-44BA-96A6-C2D3957E528A}">
      <dsp:nvSpPr>
        <dsp:cNvPr id="0" name=""/>
        <dsp:cNvSpPr/>
      </dsp:nvSpPr>
      <dsp:spPr>
        <a:xfrm rot="18900000">
          <a:off x="4079765" y="3327342"/>
          <a:ext cx="301627" cy="301627"/>
        </a:xfrm>
        <a:prstGeom prst="teardrop">
          <a:avLst>
            <a:gd name="adj" fmla="val 115000"/>
          </a:avLst>
        </a:prstGeom>
        <a:solidFill>
          <a:srgbClr val="C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BBA8A-9188-4EF1-87D7-23E27F62113F}">
      <dsp:nvSpPr>
        <dsp:cNvPr id="0" name=""/>
        <dsp:cNvSpPr/>
      </dsp:nvSpPr>
      <dsp:spPr>
        <a:xfrm>
          <a:off x="4113273" y="3360851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4C102-9113-4D56-AE74-4D4D18A4CDCA}">
      <dsp:nvSpPr>
        <dsp:cNvPr id="0" name=""/>
        <dsp:cNvSpPr/>
      </dsp:nvSpPr>
      <dsp:spPr>
        <a:xfrm>
          <a:off x="4443862" y="2050800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Arial"/>
              <a:cs typeface="Arial"/>
            </a:rPr>
            <a:t>• Conduct a soft launch </a:t>
          </a:r>
          <a:endParaRPr lang="en-US" sz="1200" kern="1200">
            <a:latin typeface="Arial"/>
            <a:cs typeface="Arial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cs typeface="Arial"/>
            </a:rPr>
            <a:t>• Make Economic Analysis</a:t>
          </a:r>
        </a:p>
      </dsp:txBody>
      <dsp:txXfrm>
        <a:off x="4443862" y="2050800"/>
        <a:ext cx="2230890" cy="1214073"/>
      </dsp:txXfrm>
    </dsp:sp>
    <dsp:sp modelId="{7E3C4AE6-5F6F-4C21-A4D4-C6EF6AAD6FDC}">
      <dsp:nvSpPr>
        <dsp:cNvPr id="0" name=""/>
        <dsp:cNvSpPr/>
      </dsp:nvSpPr>
      <dsp:spPr>
        <a:xfrm>
          <a:off x="4443862" y="3264873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Arial"/>
              <a:cs typeface="Arial"/>
            </a:rPr>
            <a:t>Week 4</a:t>
          </a:r>
          <a:endParaRPr lang="en-US" sz="1600" b="1" kern="1200">
            <a:latin typeface="Arial"/>
            <a:cs typeface="Calibri Light"/>
          </a:endParaRPr>
        </a:p>
      </dsp:txBody>
      <dsp:txXfrm>
        <a:off x="4443862" y="3264873"/>
        <a:ext cx="2230890" cy="426566"/>
      </dsp:txXfrm>
    </dsp:sp>
    <dsp:sp modelId="{63E8748A-9B06-4ED7-B33B-A083AB190FBE}">
      <dsp:nvSpPr>
        <dsp:cNvPr id="0" name=""/>
        <dsp:cNvSpPr/>
      </dsp:nvSpPr>
      <dsp:spPr>
        <a:xfrm>
          <a:off x="4230579" y="2050800"/>
          <a:ext cx="0" cy="1214073"/>
        </a:xfrm>
        <a:prstGeom prst="line">
          <a:avLst/>
        </a:prstGeom>
        <a:noFill/>
        <a:ln w="12700" cap="flat" cmpd="sng" algn="ctr">
          <a:solidFill>
            <a:srgbClr val="C0000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7DCE-301E-484B-8ED3-ADA3F02151FD}">
      <dsp:nvSpPr>
        <dsp:cNvPr id="0" name=""/>
        <dsp:cNvSpPr/>
      </dsp:nvSpPr>
      <dsp:spPr>
        <a:xfrm>
          <a:off x="4192188" y="2012409"/>
          <a:ext cx="76781" cy="76781"/>
        </a:xfrm>
        <a:prstGeom prst="ellipse">
          <a:avLst/>
        </a:prstGeom>
        <a:solidFill>
          <a:srgbClr val="C000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F13FF-2367-4EAB-95DF-5C397DB61197}">
      <dsp:nvSpPr>
        <dsp:cNvPr id="0" name=""/>
        <dsp:cNvSpPr/>
      </dsp:nvSpPr>
      <dsp:spPr>
        <a:xfrm rot="8100000">
          <a:off x="5418177" y="472629"/>
          <a:ext cx="301627" cy="30162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9D2A-6DD1-4D26-9B3E-841165DC0ABF}">
      <dsp:nvSpPr>
        <dsp:cNvPr id="0" name=""/>
        <dsp:cNvSpPr/>
      </dsp:nvSpPr>
      <dsp:spPr>
        <a:xfrm>
          <a:off x="5451685" y="506137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B016-0152-4715-A743-C40CD950209F}">
      <dsp:nvSpPr>
        <dsp:cNvPr id="0" name=""/>
        <dsp:cNvSpPr/>
      </dsp:nvSpPr>
      <dsp:spPr>
        <a:xfrm>
          <a:off x="5782274" y="836726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Arial"/>
              <a:cs typeface="Arial"/>
            </a:rPr>
            <a:t> • Fine tune the engine</a:t>
          </a:r>
          <a:br>
            <a:rPr lang="en-US" sz="1200" b="0" kern="1200">
              <a:latin typeface="Arial"/>
              <a:cs typeface="Arial"/>
            </a:rPr>
          </a:br>
          <a:r>
            <a:rPr lang="en-US" sz="1200" b="0" kern="1200">
              <a:latin typeface="Arial"/>
              <a:cs typeface="Arial"/>
            </a:rPr>
            <a:t>based on the cusrtomer </a:t>
          </a:r>
          <a:br>
            <a:rPr lang="en-US" sz="1200" b="0" kern="1200">
              <a:latin typeface="Arial"/>
              <a:cs typeface="Arial"/>
            </a:rPr>
          </a:br>
          <a:r>
            <a:rPr lang="en-US" sz="1200" b="0" kern="1200">
              <a:latin typeface="Arial"/>
              <a:cs typeface="Arial"/>
            </a:rPr>
            <a:t>response</a:t>
          </a:r>
        </a:p>
      </dsp:txBody>
      <dsp:txXfrm>
        <a:off x="5782274" y="836726"/>
        <a:ext cx="2230890" cy="1214073"/>
      </dsp:txXfrm>
    </dsp:sp>
    <dsp:sp modelId="{924F0539-4546-44E4-BD60-724E7D8845C7}">
      <dsp:nvSpPr>
        <dsp:cNvPr id="0" name=""/>
        <dsp:cNvSpPr/>
      </dsp:nvSpPr>
      <dsp:spPr>
        <a:xfrm>
          <a:off x="5782274" y="410159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Arial"/>
              <a:cs typeface="Arial"/>
            </a:rPr>
            <a:t>Week 5 – 6</a:t>
          </a:r>
        </a:p>
      </dsp:txBody>
      <dsp:txXfrm>
        <a:off x="5782274" y="410159"/>
        <a:ext cx="2230890" cy="426566"/>
      </dsp:txXfrm>
    </dsp:sp>
    <dsp:sp modelId="{6AA9BF6D-1F21-454A-913F-BB18AD1713AC}">
      <dsp:nvSpPr>
        <dsp:cNvPr id="0" name=""/>
        <dsp:cNvSpPr/>
      </dsp:nvSpPr>
      <dsp:spPr>
        <a:xfrm>
          <a:off x="5568991" y="836726"/>
          <a:ext cx="0" cy="121407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8BC05-7F1D-4D76-8AED-81E689DD1627}">
      <dsp:nvSpPr>
        <dsp:cNvPr id="0" name=""/>
        <dsp:cNvSpPr/>
      </dsp:nvSpPr>
      <dsp:spPr>
        <a:xfrm>
          <a:off x="5530600" y="2012409"/>
          <a:ext cx="76781" cy="76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71FA5-5F4D-134F-9121-A6E0C4EC48C6}">
      <dsp:nvSpPr>
        <dsp:cNvPr id="0" name=""/>
        <dsp:cNvSpPr/>
      </dsp:nvSpPr>
      <dsp:spPr>
        <a:xfrm rot="18900000">
          <a:off x="6756589" y="3327342"/>
          <a:ext cx="301627" cy="30162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9195-CC23-6A4D-BABE-770D64088F0B}">
      <dsp:nvSpPr>
        <dsp:cNvPr id="0" name=""/>
        <dsp:cNvSpPr/>
      </dsp:nvSpPr>
      <dsp:spPr>
        <a:xfrm>
          <a:off x="6790097" y="3360851"/>
          <a:ext cx="234611" cy="2346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2B330-4895-7640-8813-BD81CF732CC9}">
      <dsp:nvSpPr>
        <dsp:cNvPr id="0" name=""/>
        <dsp:cNvSpPr/>
      </dsp:nvSpPr>
      <dsp:spPr>
        <a:xfrm>
          <a:off x="7120686" y="2050800"/>
          <a:ext cx="2230890" cy="121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cs typeface="Arial"/>
            </a:rPr>
            <a:t>•  Collaborate with IT team to set up the back-end processes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cs typeface="Arial"/>
            </a:rPr>
            <a:t>• Deploy the new features on the website 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/>
            <a:cs typeface="Arial"/>
          </a:endParaRPr>
        </a:p>
      </dsp:txBody>
      <dsp:txXfrm>
        <a:off x="7120686" y="2050800"/>
        <a:ext cx="2230890" cy="1214073"/>
      </dsp:txXfrm>
    </dsp:sp>
    <dsp:sp modelId="{4E758507-8E41-4D46-B008-90360040D93D}">
      <dsp:nvSpPr>
        <dsp:cNvPr id="0" name=""/>
        <dsp:cNvSpPr/>
      </dsp:nvSpPr>
      <dsp:spPr>
        <a:xfrm>
          <a:off x="7120686" y="3264873"/>
          <a:ext cx="2230890" cy="42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Arial"/>
              <a:cs typeface="Arial"/>
            </a:rPr>
            <a:t>Week 7-8</a:t>
          </a:r>
        </a:p>
      </dsp:txBody>
      <dsp:txXfrm>
        <a:off x="7120686" y="3264873"/>
        <a:ext cx="2230890" cy="426566"/>
      </dsp:txXfrm>
    </dsp:sp>
    <dsp:sp modelId="{4B67C31A-92BD-BA44-B3DA-EBA7FD10F43A}">
      <dsp:nvSpPr>
        <dsp:cNvPr id="0" name=""/>
        <dsp:cNvSpPr/>
      </dsp:nvSpPr>
      <dsp:spPr>
        <a:xfrm>
          <a:off x="6907403" y="2050800"/>
          <a:ext cx="0" cy="121407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CEC92-8222-B849-855B-E2899A1126D9}">
      <dsp:nvSpPr>
        <dsp:cNvPr id="0" name=""/>
        <dsp:cNvSpPr/>
      </dsp:nvSpPr>
      <dsp:spPr>
        <a:xfrm>
          <a:off x="6868143" y="2012409"/>
          <a:ext cx="76781" cy="76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B3D3A-490C-4595-B63E-F19A887F7DC1}" type="datetimeFigureOut"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11868-3A90-44A0-9F34-0CD1310E7E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11868-3A90-44A0-9F34-0CD1310E7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For the 29% increase in sales from $9.9 billion to $12.83 billion during the same year, the recommendations cause </a:t>
            </a:r>
            <a:r>
              <a:rPr lang="en-US" b="1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more than a third of </a:t>
            </a:r>
            <a:r>
              <a:rPr lang="en-US" b="0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its product sales.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11868-3A90-44A0-9F34-0CD1310E7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For the 29% increase in sales from $9.9 billion to $12.83 billion during the same year, the recommendations cause </a:t>
            </a:r>
            <a:r>
              <a:rPr lang="en-US" b="1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more than a third of </a:t>
            </a:r>
            <a:r>
              <a:rPr lang="en-US" b="0" i="0">
                <a:solidFill>
                  <a:srgbClr val="111C55"/>
                </a:solidFill>
                <a:effectLst/>
                <a:latin typeface="Roboto" panose="02000000000000000000" pitchFamily="2" charset="0"/>
              </a:rPr>
              <a:t>its product sales.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11868-3A90-44A0-9F34-0CD1310E7E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11868-3A90-44A0-9F34-0CD1310E7E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11868-3A90-44A0-9F34-0CD1310E7E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9.sv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svg"/><Relationship Id="rId7" Type="http://schemas.openxmlformats.org/officeDocument/2006/relationships/image" Target="../media/image4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Recommendation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756" y="3429000"/>
            <a:ext cx="9144000" cy="2341231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December 9, 2022</a:t>
            </a:r>
          </a:p>
          <a:p>
            <a:pPr algn="l" rtl="0" fontAlgn="base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NBC Tower, Downtown Chicago</a:t>
            </a:r>
          </a:p>
          <a:p>
            <a:pPr algn="l" rtl="0" fontAlgn="base"/>
            <a:endParaRPr lang="en-US" sz="18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Prepared By</a:t>
            </a:r>
          </a:p>
          <a:p>
            <a:pPr algn="l" rtl="0" fontAlgn="base"/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River North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87EBBCD-A2EF-4FAA-8B22-FCF075AEC1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onetary Value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7A615-B724-40D2-A416-5BEA7870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5" y="2922547"/>
            <a:ext cx="5206298" cy="347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EF712B-E02E-43C3-ACE7-100485BB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98" y="2922683"/>
            <a:ext cx="5007602" cy="34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221018-4470-E30D-E7E2-DB3CDCB3E2EC}"/>
              </a:ext>
            </a:extLst>
          </p:cNvPr>
          <p:cNvSpPr/>
          <p:nvPr/>
        </p:nvSpPr>
        <p:spPr>
          <a:xfrm>
            <a:off x="871369" y="2065467"/>
            <a:ext cx="4894730" cy="634701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original data had many outliers.</a:t>
            </a:r>
            <a:br>
              <a:rPr lang="en-US" dirty="0"/>
            </a:br>
            <a:r>
              <a:rPr lang="en-US" dirty="0"/>
              <a:t>These were eliminated during the analysis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37BDF-FAD4-A841-97DC-83F2E6D7E128}"/>
              </a:ext>
            </a:extLst>
          </p:cNvPr>
          <p:cNvSpPr/>
          <p:nvPr/>
        </p:nvSpPr>
        <p:spPr>
          <a:xfrm>
            <a:off x="6459070" y="2065467"/>
            <a:ext cx="4894730" cy="634701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identifying that close to 75% customers have a monetary value &lt; 250$</a:t>
            </a:r>
          </a:p>
        </p:txBody>
      </p:sp>
    </p:spTree>
    <p:extLst>
      <p:ext uri="{BB962C8B-B14F-4D97-AF65-F5344CB8AC3E}">
        <p14:creationId xmlns:p14="http://schemas.microsoft.com/office/powerpoint/2010/main" val="34859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0460074-8E05-480E-A7EA-350AF90B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96" y="2638258"/>
            <a:ext cx="5794384" cy="39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B49A3E-181C-4CC7-9ADB-C632E44D6CC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on File (Days)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EB756-71AB-023C-B5DB-AF857EB39010}"/>
              </a:ext>
            </a:extLst>
          </p:cNvPr>
          <p:cNvSpPr/>
          <p:nvPr/>
        </p:nvSpPr>
        <p:spPr>
          <a:xfrm>
            <a:off x="1129552" y="1843088"/>
            <a:ext cx="9735672" cy="634701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a healthy balance between new and old customers, with close to 50% ranging </a:t>
            </a:r>
            <a:br>
              <a:rPr lang="en-US" dirty="0"/>
            </a:br>
            <a:r>
              <a:rPr lang="en-US" dirty="0"/>
              <a:t>between 1.5 to 6 years</a:t>
            </a:r>
          </a:p>
        </p:txBody>
      </p:sp>
    </p:spTree>
    <p:extLst>
      <p:ext uri="{BB962C8B-B14F-4D97-AF65-F5344CB8AC3E}">
        <p14:creationId xmlns:p14="http://schemas.microsoft.com/office/powerpoint/2010/main" val="89494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5FC1DA-4F07-4139-A2DA-BF04A2A65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290261"/>
              </p:ext>
            </p:extLst>
          </p:nvPr>
        </p:nvGraphicFramePr>
        <p:xfrm>
          <a:off x="767136" y="1843088"/>
          <a:ext cx="5481263" cy="403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027CA0-A17C-4F54-BE57-0C065C8661D4}"/>
              </a:ext>
            </a:extLst>
          </p:cNvPr>
          <p:cNvSpPr txBox="1"/>
          <p:nvPr/>
        </p:nvSpPr>
        <p:spPr>
          <a:xfrm>
            <a:off x="8031010" y="2912055"/>
            <a:ext cx="3729519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for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57% 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total transactions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48D559-D102-4B33-A041-44A8C497E8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Categories of Books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BE01DBE-3AD1-2653-5269-C33A648EE3AD}"/>
              </a:ext>
            </a:extLst>
          </p:cNvPr>
          <p:cNvSpPr/>
          <p:nvPr/>
        </p:nvSpPr>
        <p:spPr>
          <a:xfrm>
            <a:off x="6678592" y="2609636"/>
            <a:ext cx="1262009" cy="2405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inary with solid fill">
            <a:extLst>
              <a:ext uri="{FF2B5EF4-FFF2-40B4-BE49-F238E27FC236}">
                <a16:creationId xmlns:a16="http://schemas.microsoft.com/office/drawing/2014/main" id="{9421703C-E628-68B8-557C-FC0A69AD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054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F6364BF-1CA4-4FCD-83E3-A06C17A06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585980"/>
              </p:ext>
            </p:extLst>
          </p:nvPr>
        </p:nvGraphicFramePr>
        <p:xfrm>
          <a:off x="984893" y="1843088"/>
          <a:ext cx="5693699" cy="403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F24532A-FBF2-4A1F-AF5A-F73E1A05E0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Categories with highest dollar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ED93B-9CB1-4A29-B709-240290CAA4E6}"/>
              </a:ext>
            </a:extLst>
          </p:cNvPr>
          <p:cNvSpPr txBox="1"/>
          <p:nvPr/>
        </p:nvSpPr>
        <p:spPr>
          <a:xfrm>
            <a:off x="8136277" y="2969351"/>
            <a:ext cx="3369923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for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to 57%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Total Revenue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8C3AF0A-89CF-4616-A914-31A537D3512C}"/>
              </a:ext>
            </a:extLst>
          </p:cNvPr>
          <p:cNvSpPr/>
          <p:nvPr/>
        </p:nvSpPr>
        <p:spPr>
          <a:xfrm>
            <a:off x="6678592" y="2609636"/>
            <a:ext cx="1262009" cy="2405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850B8FCB-7E26-FBA1-8F69-9CE0D6004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35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91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00B66C-264D-456C-92E3-19D6F810EB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0EBEE-1AEC-4937-A623-780CA2FB5EFA}"/>
              </a:ext>
            </a:extLst>
          </p:cNvPr>
          <p:cNvSpPr txBox="1"/>
          <p:nvPr/>
        </p:nvSpPr>
        <p:spPr>
          <a:xfrm>
            <a:off x="793003" y="3537585"/>
            <a:ext cx="3520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Recommendation Engine</a:t>
            </a:r>
          </a:p>
          <a:p>
            <a:endParaRPr lang="en-US" b="0" i="0">
              <a:effectLst/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Increased the 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revenue by 35% </a:t>
            </a:r>
          </a:p>
          <a:p>
            <a:endParaRPr lang="en-US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Activated more than 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one-third of total unit sales</a:t>
            </a:r>
            <a:endParaRPr lang="en-US" b="0" i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49CE5-51D2-4030-A9C4-6AAEB267A4B2}"/>
              </a:ext>
            </a:extLst>
          </p:cNvPr>
          <p:cNvSpPr txBox="1"/>
          <p:nvPr/>
        </p:nvSpPr>
        <p:spPr>
          <a:xfrm>
            <a:off x="8288654" y="3540479"/>
            <a:ext cx="32608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Proposed: Book Recommendation Engine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assist in activating </a:t>
            </a:r>
            <a:r>
              <a:rPr lang="en-US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additional sales </a:t>
            </a:r>
            <a:r>
              <a:rPr lang="en-US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highest usage segment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E412CC26-27EF-4B0F-962D-F64D73BC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10" y="2151000"/>
            <a:ext cx="1255144" cy="1116000"/>
          </a:xfrm>
          <a:prstGeom prst="rect">
            <a:avLst/>
          </a:prstGeom>
        </p:spPr>
      </p:pic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45AC5B8D-94BF-A0B2-EE05-180F775F4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pic>
        <p:nvPicPr>
          <p:cNvPr id="12" name="Graphic 11" descr="Binary with solid fill">
            <a:extLst>
              <a:ext uri="{FF2B5EF4-FFF2-40B4-BE49-F238E27FC236}">
                <a16:creationId xmlns:a16="http://schemas.microsoft.com/office/drawing/2014/main" id="{4496290B-EEDE-4155-96F5-F62F494CE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7939" y="2159219"/>
            <a:ext cx="1042244" cy="1042244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C80B3D-8774-4086-A2E8-916225335DAC}"/>
              </a:ext>
            </a:extLst>
          </p:cNvPr>
          <p:cNvSpPr txBox="1"/>
          <p:nvPr/>
        </p:nvSpPr>
        <p:spPr>
          <a:xfrm>
            <a:off x="4591205" y="3537585"/>
            <a:ext cx="36974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</a:t>
            </a:r>
            <a:r>
              <a:rPr lang="en-US" b="0" i="0">
                <a:solidFill>
                  <a:srgbClr val="0808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 </a:t>
            </a:r>
            <a:br>
              <a:rPr lang="en-US" b="0" i="0">
                <a:solidFill>
                  <a:srgbClr val="0808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>
                <a:solidFill>
                  <a:srgbClr val="0808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altLang="zh-CN">
              <a:solidFill>
                <a:srgbClr val="0808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>
              <a:solidFill>
                <a:srgbClr val="08080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>
                <a:solidFill>
                  <a:srgbClr val="0808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aves the company </a:t>
            </a:r>
            <a:r>
              <a:rPr lang="en-US" b="0" i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 billion per year</a:t>
            </a:r>
          </a:p>
          <a:p>
            <a:endParaRPr lang="en-US" b="0" i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to 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b="0" i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of subscriber video </a:t>
            </a: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choices come from these recommendations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AEF6C3C-45A5-4305-B38E-3334F23E8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40" y="1992929"/>
            <a:ext cx="1441627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20C1D-567D-498E-9C5C-3FA78B752E77}"/>
              </a:ext>
            </a:extLst>
          </p:cNvPr>
          <p:cNvSpPr txBox="1"/>
          <p:nvPr/>
        </p:nvSpPr>
        <p:spPr>
          <a:xfrm>
            <a:off x="3048886" y="29673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Dive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73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01ADE1-E727-1099-831F-A0013E756DCE}"/>
              </a:ext>
            </a:extLst>
          </p:cNvPr>
          <p:cNvSpPr/>
          <p:nvPr/>
        </p:nvSpPr>
        <p:spPr>
          <a:xfrm>
            <a:off x="1001486" y="2648131"/>
            <a:ext cx="4463143" cy="1273629"/>
          </a:xfrm>
          <a:prstGeom prst="rect">
            <a:avLst/>
          </a:prstGeom>
          <a:solidFill>
            <a:schemeClr val="accent5">
              <a:alpha val="707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1: 15-16%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”Can’t Lose them”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E363C-E308-6003-9297-A6BF36AC9212}"/>
              </a:ext>
            </a:extLst>
          </p:cNvPr>
          <p:cNvSpPr/>
          <p:nvPr/>
        </p:nvSpPr>
        <p:spPr>
          <a:xfrm>
            <a:off x="1001486" y="4369355"/>
            <a:ext cx="4463143" cy="1273629"/>
          </a:xfrm>
          <a:prstGeom prst="rect">
            <a:avLst/>
          </a:prstGeom>
          <a:solidFill>
            <a:schemeClr val="accent2">
              <a:alpha val="707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2: 32%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”Loyal Champions”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6D0B4-FE4C-AD03-BAA0-1C94A9AD21C2}"/>
              </a:ext>
            </a:extLst>
          </p:cNvPr>
          <p:cNvSpPr/>
          <p:nvPr/>
        </p:nvSpPr>
        <p:spPr>
          <a:xfrm>
            <a:off x="6348036" y="2648131"/>
            <a:ext cx="4463143" cy="1273629"/>
          </a:xfrm>
          <a:prstGeom prst="rect">
            <a:avLst/>
          </a:prstGeom>
          <a:solidFill>
            <a:schemeClr val="accent6">
              <a:alpha val="707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3: 24%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”Potential and Promising”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60761-AB7B-77B3-50AE-71BCC2EFE812}"/>
              </a:ext>
            </a:extLst>
          </p:cNvPr>
          <p:cNvSpPr/>
          <p:nvPr/>
        </p:nvSpPr>
        <p:spPr>
          <a:xfrm>
            <a:off x="6348036" y="4369355"/>
            <a:ext cx="4463143" cy="1273629"/>
          </a:xfrm>
          <a:prstGeom prst="rect">
            <a:avLst/>
          </a:prstGeom>
          <a:solidFill>
            <a:srgbClr val="FF0000">
              <a:alpha val="707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4: 28%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”Requires Attention”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7EC522-5A2E-A27C-065F-6B3D0395A4E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segments were developed using RFM</a:t>
            </a:r>
          </a:p>
        </p:txBody>
      </p:sp>
    </p:spTree>
    <p:extLst>
      <p:ext uri="{BB962C8B-B14F-4D97-AF65-F5344CB8AC3E}">
        <p14:creationId xmlns:p14="http://schemas.microsoft.com/office/powerpoint/2010/main" val="287245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716FE-DFE9-817C-BD66-2111D349DF07}"/>
              </a:ext>
            </a:extLst>
          </p:cNvPr>
          <p:cNvSpPr/>
          <p:nvPr/>
        </p:nvSpPr>
        <p:spPr>
          <a:xfrm>
            <a:off x="960120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09D1F-410F-28C7-3F5D-7C67B5489FEE}"/>
              </a:ext>
            </a:extLst>
          </p:cNvPr>
          <p:cNvSpPr/>
          <p:nvPr/>
        </p:nvSpPr>
        <p:spPr>
          <a:xfrm>
            <a:off x="3574505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05279-A625-A8F6-1E03-39E5A3CE55BD}"/>
              </a:ext>
            </a:extLst>
          </p:cNvPr>
          <p:cNvSpPr/>
          <p:nvPr/>
        </p:nvSpPr>
        <p:spPr>
          <a:xfrm>
            <a:off x="6183146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AC47B-2515-7D1B-6B02-F297BDF85965}"/>
              </a:ext>
            </a:extLst>
          </p:cNvPr>
          <p:cNvSpPr/>
          <p:nvPr/>
        </p:nvSpPr>
        <p:spPr>
          <a:xfrm>
            <a:off x="8791787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B3052-3240-C74F-1BD2-5AB102E1C948}"/>
              </a:ext>
            </a:extLst>
          </p:cNvPr>
          <p:cNvSpPr/>
          <p:nvPr/>
        </p:nvSpPr>
        <p:spPr>
          <a:xfrm>
            <a:off x="968642" y="1848031"/>
            <a:ext cx="2305595" cy="63681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A653E-7120-AD5C-001C-08DD46DD34A7}"/>
              </a:ext>
            </a:extLst>
          </p:cNvPr>
          <p:cNvSpPr/>
          <p:nvPr/>
        </p:nvSpPr>
        <p:spPr>
          <a:xfrm>
            <a:off x="3577557" y="1848031"/>
            <a:ext cx="2299850" cy="63681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9C640-5A08-F4D7-1537-1617286CF66A}"/>
              </a:ext>
            </a:extLst>
          </p:cNvPr>
          <p:cNvSpPr/>
          <p:nvPr/>
        </p:nvSpPr>
        <p:spPr>
          <a:xfrm>
            <a:off x="6183147" y="1848031"/>
            <a:ext cx="2305594" cy="636815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6953BD-5EA6-6E7C-8D49-6297D16ADC3C}"/>
              </a:ext>
            </a:extLst>
          </p:cNvPr>
          <p:cNvSpPr/>
          <p:nvPr/>
        </p:nvSpPr>
        <p:spPr>
          <a:xfrm>
            <a:off x="8791787" y="1847432"/>
            <a:ext cx="2305594" cy="63681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BC4D0-5EE0-8B57-0980-589FD060D46C}"/>
              </a:ext>
            </a:extLst>
          </p:cNvPr>
          <p:cNvSpPr txBox="1"/>
          <p:nvPr/>
        </p:nvSpPr>
        <p:spPr>
          <a:xfrm>
            <a:off x="960119" y="4136567"/>
            <a:ext cx="2287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Highest importance segment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Spends the most time with the platform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Engages in high value transactions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3C23D-C046-B55F-96AA-97600D9DA353}"/>
              </a:ext>
            </a:extLst>
          </p:cNvPr>
          <p:cNvSpPr txBox="1"/>
          <p:nvPr/>
        </p:nvSpPr>
        <p:spPr>
          <a:xfrm>
            <a:off x="3574504" y="4136567"/>
            <a:ext cx="2299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Active platform users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Motivated to spend time on the platform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Buy items whenever the need arises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1EFC-0E56-2B4E-5728-229849259439}"/>
              </a:ext>
            </a:extLst>
          </p:cNvPr>
          <p:cNvSpPr txBox="1"/>
          <p:nvPr/>
        </p:nvSpPr>
        <p:spPr>
          <a:xfrm>
            <a:off x="6183145" y="4136567"/>
            <a:ext cx="230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Use platform on specific need-to-need cases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Do not have a high affinity for the online bookstore, but use it as need arises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81548-C2EA-13BA-6C00-252E8DBEBDE9}"/>
              </a:ext>
            </a:extLst>
          </p:cNvPr>
          <p:cNvSpPr txBox="1"/>
          <p:nvPr/>
        </p:nvSpPr>
        <p:spPr>
          <a:xfrm>
            <a:off x="8791786" y="4136567"/>
            <a:ext cx="2305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Least frequent users for the platform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Do not spend any time or money on the platform</a:t>
            </a:r>
          </a:p>
        </p:txBody>
      </p:sp>
      <p:pic>
        <p:nvPicPr>
          <p:cNvPr id="26" name="Graphic 25" descr="Trophy with solid fill">
            <a:extLst>
              <a:ext uri="{FF2B5EF4-FFF2-40B4-BE49-F238E27FC236}">
                <a16:creationId xmlns:a16="http://schemas.microsoft.com/office/drawing/2014/main" id="{DF473569-DEAF-A880-1091-179F5D6DE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342" y="2760025"/>
            <a:ext cx="1164767" cy="1164767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EAF89D4E-5F53-3899-009A-5EF1824A4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4632" y="2784909"/>
            <a:ext cx="1115000" cy="1115000"/>
          </a:xfrm>
          <a:prstGeom prst="rect">
            <a:avLst/>
          </a:prstGeom>
        </p:spPr>
      </p:pic>
      <p:pic>
        <p:nvPicPr>
          <p:cNvPr id="33" name="Graphic 32" descr="Bell with solid fill">
            <a:extLst>
              <a:ext uri="{FF2B5EF4-FFF2-40B4-BE49-F238E27FC236}">
                <a16:creationId xmlns:a16="http://schemas.microsoft.com/office/drawing/2014/main" id="{60626608-7BBC-C44C-075E-1489CA3B1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5593" y="2835058"/>
            <a:ext cx="964550" cy="964550"/>
          </a:xfrm>
          <a:prstGeom prst="rect">
            <a:avLst/>
          </a:prstGeom>
        </p:spPr>
      </p:pic>
      <p:pic>
        <p:nvPicPr>
          <p:cNvPr id="35" name="Graphic 34" descr="Warning with solid fill">
            <a:extLst>
              <a:ext uri="{FF2B5EF4-FFF2-40B4-BE49-F238E27FC236}">
                <a16:creationId xmlns:a16="http://schemas.microsoft.com/office/drawing/2014/main" id="{2E46A7E7-E748-50E8-9F86-E318B6613B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7383" y="2888330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148494A-C846-C6BD-C2E6-E6E68807EFA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segments show distinct behaviors </a:t>
            </a:r>
          </a:p>
        </p:txBody>
      </p:sp>
    </p:spTree>
    <p:extLst>
      <p:ext uri="{BB962C8B-B14F-4D97-AF65-F5344CB8AC3E}">
        <p14:creationId xmlns:p14="http://schemas.microsoft.com/office/powerpoint/2010/main" val="311141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716FE-DFE9-817C-BD66-2111D349DF07}"/>
              </a:ext>
            </a:extLst>
          </p:cNvPr>
          <p:cNvSpPr/>
          <p:nvPr/>
        </p:nvSpPr>
        <p:spPr>
          <a:xfrm>
            <a:off x="960120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09D1F-410F-28C7-3F5D-7C67B5489FEE}"/>
              </a:ext>
            </a:extLst>
          </p:cNvPr>
          <p:cNvSpPr/>
          <p:nvPr/>
        </p:nvSpPr>
        <p:spPr>
          <a:xfrm>
            <a:off x="3574505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05279-A625-A8F6-1E03-39E5A3CE55BD}"/>
              </a:ext>
            </a:extLst>
          </p:cNvPr>
          <p:cNvSpPr/>
          <p:nvPr/>
        </p:nvSpPr>
        <p:spPr>
          <a:xfrm>
            <a:off x="6183146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AC47B-2515-7D1B-6B02-F297BDF85965}"/>
              </a:ext>
            </a:extLst>
          </p:cNvPr>
          <p:cNvSpPr/>
          <p:nvPr/>
        </p:nvSpPr>
        <p:spPr>
          <a:xfrm>
            <a:off x="8791787" y="2484846"/>
            <a:ext cx="2305594" cy="3851274"/>
          </a:xfrm>
          <a:prstGeom prst="rect">
            <a:avLst/>
          </a:prstGeom>
          <a:solidFill>
            <a:schemeClr val="tx1">
              <a:lumMod val="75000"/>
              <a:lumOff val="25000"/>
              <a:alpha val="62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B3052-3240-C74F-1BD2-5AB102E1C948}"/>
              </a:ext>
            </a:extLst>
          </p:cNvPr>
          <p:cNvSpPr/>
          <p:nvPr/>
        </p:nvSpPr>
        <p:spPr>
          <a:xfrm>
            <a:off x="968642" y="1848031"/>
            <a:ext cx="2305595" cy="63681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A653E-7120-AD5C-001C-08DD46DD34A7}"/>
              </a:ext>
            </a:extLst>
          </p:cNvPr>
          <p:cNvSpPr/>
          <p:nvPr/>
        </p:nvSpPr>
        <p:spPr>
          <a:xfrm>
            <a:off x="3577557" y="1848031"/>
            <a:ext cx="2299850" cy="63681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9C640-5A08-F4D7-1537-1617286CF66A}"/>
              </a:ext>
            </a:extLst>
          </p:cNvPr>
          <p:cNvSpPr/>
          <p:nvPr/>
        </p:nvSpPr>
        <p:spPr>
          <a:xfrm>
            <a:off x="6183147" y="1848031"/>
            <a:ext cx="2305594" cy="636815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6953BD-5EA6-6E7C-8D49-6297D16ADC3C}"/>
              </a:ext>
            </a:extLst>
          </p:cNvPr>
          <p:cNvSpPr/>
          <p:nvPr/>
        </p:nvSpPr>
        <p:spPr>
          <a:xfrm>
            <a:off x="8791787" y="1847432"/>
            <a:ext cx="2305594" cy="63681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BC4D0-5EE0-8B57-0980-589FD060D46C}"/>
              </a:ext>
            </a:extLst>
          </p:cNvPr>
          <p:cNvSpPr txBox="1"/>
          <p:nvPr/>
        </p:nvSpPr>
        <p:spPr>
          <a:xfrm>
            <a:off x="960119" y="4136567"/>
            <a:ext cx="2287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importance segment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Spends the most time with the platform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Engages in high value transactions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3C23D-C046-B55F-96AA-97600D9DA353}"/>
              </a:ext>
            </a:extLst>
          </p:cNvPr>
          <p:cNvSpPr txBox="1"/>
          <p:nvPr/>
        </p:nvSpPr>
        <p:spPr>
          <a:xfrm>
            <a:off x="3574504" y="4136567"/>
            <a:ext cx="2299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platform users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Motivated to spend time on the platform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Buy items whenever the need arises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1EFC-0E56-2B4E-5728-229849259439}"/>
              </a:ext>
            </a:extLst>
          </p:cNvPr>
          <p:cNvSpPr txBox="1"/>
          <p:nvPr/>
        </p:nvSpPr>
        <p:spPr>
          <a:xfrm>
            <a:off x="6183145" y="4136567"/>
            <a:ext cx="230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Use platform on specific need-to-need cases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have a high affinity for the online bookstore, but use it as need arises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81548-C2EA-13BA-6C00-252E8DBEBDE9}"/>
              </a:ext>
            </a:extLst>
          </p:cNvPr>
          <p:cNvSpPr txBox="1"/>
          <p:nvPr/>
        </p:nvSpPr>
        <p:spPr>
          <a:xfrm>
            <a:off x="8791786" y="4136567"/>
            <a:ext cx="2305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Least frequent users for the platform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spend any time or money on the platform</a:t>
            </a:r>
          </a:p>
        </p:txBody>
      </p:sp>
      <p:pic>
        <p:nvPicPr>
          <p:cNvPr id="26" name="Graphic 25" descr="Trophy with solid fill">
            <a:extLst>
              <a:ext uri="{FF2B5EF4-FFF2-40B4-BE49-F238E27FC236}">
                <a16:creationId xmlns:a16="http://schemas.microsoft.com/office/drawing/2014/main" id="{DF473569-DEAF-A880-1091-179F5D6DE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342" y="2760025"/>
            <a:ext cx="1164767" cy="1164767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EAF89D4E-5F53-3899-009A-5EF1824A4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4632" y="2784909"/>
            <a:ext cx="1115000" cy="1115000"/>
          </a:xfrm>
          <a:prstGeom prst="rect">
            <a:avLst/>
          </a:prstGeom>
        </p:spPr>
      </p:pic>
      <p:pic>
        <p:nvPicPr>
          <p:cNvPr id="33" name="Graphic 32" descr="Bell with solid fill">
            <a:extLst>
              <a:ext uri="{FF2B5EF4-FFF2-40B4-BE49-F238E27FC236}">
                <a16:creationId xmlns:a16="http://schemas.microsoft.com/office/drawing/2014/main" id="{60626608-7BBC-C44C-075E-1489CA3B1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5593" y="2835058"/>
            <a:ext cx="964550" cy="964550"/>
          </a:xfrm>
          <a:prstGeom prst="rect">
            <a:avLst/>
          </a:prstGeom>
        </p:spPr>
      </p:pic>
      <p:pic>
        <p:nvPicPr>
          <p:cNvPr id="35" name="Graphic 34" descr="Warning with solid fill">
            <a:extLst>
              <a:ext uri="{FF2B5EF4-FFF2-40B4-BE49-F238E27FC236}">
                <a16:creationId xmlns:a16="http://schemas.microsoft.com/office/drawing/2014/main" id="{2E46A7E7-E748-50E8-9F86-E318B6613B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7383" y="2888330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4A0D9F-7827-EE79-3516-52E96E15B0DF}"/>
              </a:ext>
            </a:extLst>
          </p:cNvPr>
          <p:cNvSpPr/>
          <p:nvPr/>
        </p:nvSpPr>
        <p:spPr>
          <a:xfrm>
            <a:off x="3423054" y="1690688"/>
            <a:ext cx="7831666" cy="4802187"/>
          </a:xfrm>
          <a:prstGeom prst="rect">
            <a:avLst/>
          </a:prstGeom>
          <a:solidFill>
            <a:schemeClr val="bg1">
              <a:lumMod val="75000"/>
              <a:alpha val="64736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AB363-2F11-A330-9500-52203A32C1A7}"/>
              </a:ext>
            </a:extLst>
          </p:cNvPr>
          <p:cNvSpPr/>
          <p:nvPr/>
        </p:nvSpPr>
        <p:spPr>
          <a:xfrm>
            <a:off x="838200" y="1690688"/>
            <a:ext cx="2576332" cy="48021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2C9FB1-713B-3A80-1910-828E5FF9CC16}"/>
              </a:ext>
            </a:extLst>
          </p:cNvPr>
          <p:cNvSpPr txBox="1">
            <a:spLocks/>
          </p:cNvSpPr>
          <p:nvPr/>
        </p:nvSpPr>
        <p:spPr>
          <a:xfrm>
            <a:off x="990600" y="3615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1 provides more areas of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57877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</a:p>
        </p:txBody>
      </p:sp>
      <p:pic>
        <p:nvPicPr>
          <p:cNvPr id="3" name="Picture 2" descr="A person sitting in a restaurant&#10;&#10;Description automatically generated with medium confidence">
            <a:extLst>
              <a:ext uri="{FF2B5EF4-FFF2-40B4-BE49-F238E27FC236}">
                <a16:creationId xmlns:a16="http://schemas.microsoft.com/office/drawing/2014/main" id="{50FFD4C5-7705-41B4-8AD0-0F7D78DB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32" y="1438553"/>
            <a:ext cx="1745898" cy="2327864"/>
          </a:xfrm>
          <a:prstGeom prst="rect">
            <a:avLst/>
          </a:prstGeom>
        </p:spPr>
      </p:pic>
      <p:pic>
        <p:nvPicPr>
          <p:cNvPr id="4" name="Picture 3" descr="A close-up of a person&#10;&#10;Description automatically generated">
            <a:extLst>
              <a:ext uri="{FF2B5EF4-FFF2-40B4-BE49-F238E27FC236}">
                <a16:creationId xmlns:a16="http://schemas.microsoft.com/office/drawing/2014/main" id="{24F96008-076A-47BD-9D10-147E9140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33" y="4158219"/>
            <a:ext cx="2308152" cy="2308152"/>
          </a:xfrm>
          <a:prstGeom prst="rect">
            <a:avLst/>
          </a:prstGeom>
        </p:spPr>
      </p:pic>
      <p:pic>
        <p:nvPicPr>
          <p:cNvPr id="5" name="Picture 56">
            <a:extLst>
              <a:ext uri="{FF2B5EF4-FFF2-40B4-BE49-F238E27FC236}">
                <a16:creationId xmlns:a16="http://schemas.microsoft.com/office/drawing/2014/main" id="{C251D127-440C-48B8-A287-CFB081CA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31" y="4158219"/>
            <a:ext cx="3081501" cy="2308152"/>
          </a:xfrm>
          <a:prstGeom prst="rect">
            <a:avLst/>
          </a:prstGeom>
        </p:spPr>
      </p:pic>
      <p:pic>
        <p:nvPicPr>
          <p:cNvPr id="6" name="Picture 5" descr="A person standing at a table&#10;&#10;Description automatically generated with low confidence">
            <a:extLst>
              <a:ext uri="{FF2B5EF4-FFF2-40B4-BE49-F238E27FC236}">
                <a16:creationId xmlns:a16="http://schemas.microsoft.com/office/drawing/2014/main" id="{49729BD1-B9E1-403F-B947-6D2244D92E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4" t="13739" r="18146" b="19249"/>
          <a:stretch/>
        </p:blipFill>
        <p:spPr>
          <a:xfrm>
            <a:off x="8564453" y="1415713"/>
            <a:ext cx="2103233" cy="2361214"/>
          </a:xfrm>
          <a:prstGeom prst="rect">
            <a:avLst/>
          </a:prstGeom>
        </p:spPr>
      </p:pic>
      <p:pic>
        <p:nvPicPr>
          <p:cNvPr id="7" name="Picture 6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6D263B23-19B5-4292-A95E-28E701E13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40" y="1405203"/>
            <a:ext cx="1943194" cy="2394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75D7D-D6A8-4075-817E-B645FFBF7372}"/>
              </a:ext>
            </a:extLst>
          </p:cNvPr>
          <p:cNvSpPr txBox="1"/>
          <p:nvPr/>
        </p:nvSpPr>
        <p:spPr>
          <a:xfrm>
            <a:off x="4642514" y="3791658"/>
            <a:ext cx="292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  <a:ea typeface="+mn-lt"/>
                <a:cs typeface="Calibri"/>
              </a:rPr>
              <a:t>Sam Ding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9DCF6-2C49-4CD7-A431-5B7428345AA5}"/>
              </a:ext>
            </a:extLst>
          </p:cNvPr>
          <p:cNvSpPr txBox="1"/>
          <p:nvPr/>
        </p:nvSpPr>
        <p:spPr>
          <a:xfrm>
            <a:off x="8228710" y="3783366"/>
            <a:ext cx="292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  <a:ea typeface="+mn-lt"/>
                <a:cs typeface="Calibri"/>
              </a:rPr>
              <a:t>Kshitij Mittal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3710E-8B1A-4B19-A25E-88C37A66F95A}"/>
              </a:ext>
            </a:extLst>
          </p:cNvPr>
          <p:cNvSpPr txBox="1"/>
          <p:nvPr/>
        </p:nvSpPr>
        <p:spPr>
          <a:xfrm>
            <a:off x="6770022" y="6467104"/>
            <a:ext cx="29210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  <a:cs typeface="Calibri"/>
              </a:rPr>
              <a:t>Xiao Pang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8EC26-F071-41E1-BED3-5FD76239DD90}"/>
              </a:ext>
            </a:extLst>
          </p:cNvPr>
          <p:cNvSpPr txBox="1"/>
          <p:nvPr/>
        </p:nvSpPr>
        <p:spPr>
          <a:xfrm>
            <a:off x="2780408" y="6467104"/>
            <a:ext cx="29210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Jieyu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 Zhang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2824A-F658-40BD-9E43-D145BDF82D90}"/>
              </a:ext>
            </a:extLst>
          </p:cNvPr>
          <p:cNvSpPr txBox="1"/>
          <p:nvPr/>
        </p:nvSpPr>
        <p:spPr>
          <a:xfrm>
            <a:off x="1376537" y="3783366"/>
            <a:ext cx="292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  <a:ea typeface="+mn-lt"/>
                <a:cs typeface="Calibri"/>
              </a:rPr>
              <a:t>Takuma Koide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70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5E941A3-9D36-E39D-BC2D-D4A8452ACC39}"/>
              </a:ext>
            </a:extLst>
          </p:cNvPr>
          <p:cNvGraphicFramePr/>
          <p:nvPr/>
        </p:nvGraphicFramePr>
        <p:xfrm>
          <a:off x="838200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D72C58-C929-F7B5-1BB9-445968CEE99B}"/>
              </a:ext>
            </a:extLst>
          </p:cNvPr>
          <p:cNvGraphicFramePr/>
          <p:nvPr/>
        </p:nvGraphicFramePr>
        <p:xfrm>
          <a:off x="4368800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4594F47-1BD4-5D4E-AD59-526C2004AFBF}"/>
              </a:ext>
            </a:extLst>
          </p:cNvPr>
          <p:cNvGraphicFramePr/>
          <p:nvPr/>
        </p:nvGraphicFramePr>
        <p:xfrm>
          <a:off x="7899403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474ECA6-B1A7-5762-4757-0306F8BA7C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segments vary widely </a:t>
            </a:r>
          </a:p>
        </p:txBody>
      </p:sp>
    </p:spTree>
    <p:extLst>
      <p:ext uri="{BB962C8B-B14F-4D97-AF65-F5344CB8AC3E}">
        <p14:creationId xmlns:p14="http://schemas.microsoft.com/office/powerpoint/2010/main" val="102241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5E941A3-9D36-E39D-BC2D-D4A8452AC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44701"/>
              </p:ext>
            </p:extLst>
          </p:nvPr>
        </p:nvGraphicFramePr>
        <p:xfrm>
          <a:off x="838200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D72C58-C929-F7B5-1BB9-445968CEE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833356"/>
              </p:ext>
            </p:extLst>
          </p:nvPr>
        </p:nvGraphicFramePr>
        <p:xfrm>
          <a:off x="4368800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4594F47-1BD4-5D4E-AD59-526C2004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534308"/>
              </p:ext>
            </p:extLst>
          </p:nvPr>
        </p:nvGraphicFramePr>
        <p:xfrm>
          <a:off x="7899403" y="1828800"/>
          <a:ext cx="3454399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76716E2-C253-158A-2E32-2772F0644E91}"/>
              </a:ext>
            </a:extLst>
          </p:cNvPr>
          <p:cNvSpPr/>
          <p:nvPr/>
        </p:nvSpPr>
        <p:spPr>
          <a:xfrm>
            <a:off x="2083443" y="2592729"/>
            <a:ext cx="2106593" cy="3900146"/>
          </a:xfrm>
          <a:prstGeom prst="rect">
            <a:avLst/>
          </a:prstGeom>
          <a:solidFill>
            <a:schemeClr val="bg1">
              <a:lumMod val="75000"/>
              <a:alpha val="64736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89BC9-1371-D064-F6D0-0DC412E714D6}"/>
              </a:ext>
            </a:extLst>
          </p:cNvPr>
          <p:cNvSpPr/>
          <p:nvPr/>
        </p:nvSpPr>
        <p:spPr>
          <a:xfrm>
            <a:off x="1319513" y="2592729"/>
            <a:ext cx="763930" cy="390014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AC4D8-155E-B164-6A54-82D8E65B2ECE}"/>
              </a:ext>
            </a:extLst>
          </p:cNvPr>
          <p:cNvSpPr/>
          <p:nvPr/>
        </p:nvSpPr>
        <p:spPr>
          <a:xfrm>
            <a:off x="5497974" y="2592729"/>
            <a:ext cx="2106593" cy="3900146"/>
          </a:xfrm>
          <a:prstGeom prst="rect">
            <a:avLst/>
          </a:prstGeom>
          <a:solidFill>
            <a:schemeClr val="bg1">
              <a:lumMod val="75000"/>
              <a:alpha val="64736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3DD2C-EAA7-D715-F868-035EF1A8F82B}"/>
              </a:ext>
            </a:extLst>
          </p:cNvPr>
          <p:cNvSpPr/>
          <p:nvPr/>
        </p:nvSpPr>
        <p:spPr>
          <a:xfrm>
            <a:off x="4734044" y="2592729"/>
            <a:ext cx="763930" cy="390014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BC4A3D-3D4C-3123-4FA9-7215A560076C}"/>
              </a:ext>
            </a:extLst>
          </p:cNvPr>
          <p:cNvSpPr/>
          <p:nvPr/>
        </p:nvSpPr>
        <p:spPr>
          <a:xfrm>
            <a:off x="9086124" y="2592729"/>
            <a:ext cx="2106593" cy="3900146"/>
          </a:xfrm>
          <a:prstGeom prst="rect">
            <a:avLst/>
          </a:prstGeom>
          <a:solidFill>
            <a:schemeClr val="bg1">
              <a:lumMod val="75000"/>
              <a:alpha val="64736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B12CAD-04A3-7B64-D265-D7C0F95F8E9F}"/>
              </a:ext>
            </a:extLst>
          </p:cNvPr>
          <p:cNvSpPr/>
          <p:nvPr/>
        </p:nvSpPr>
        <p:spPr>
          <a:xfrm>
            <a:off x="8322194" y="2592729"/>
            <a:ext cx="763930" cy="390014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1BDFDC-54FC-6525-004C-2659DC77B81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1 has the highest R,F,M values</a:t>
            </a:r>
          </a:p>
        </p:txBody>
      </p:sp>
    </p:spTree>
    <p:extLst>
      <p:ext uri="{BB962C8B-B14F-4D97-AF65-F5344CB8AC3E}">
        <p14:creationId xmlns:p14="http://schemas.microsoft.com/office/powerpoint/2010/main" val="429330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12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00B66C-264D-456C-92E3-19D6F810EB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Recommendation Engine Models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0EBEE-1AEC-4937-A623-780CA2FB5EFA}"/>
              </a:ext>
            </a:extLst>
          </p:cNvPr>
          <p:cNvSpPr txBox="1"/>
          <p:nvPr/>
        </p:nvSpPr>
        <p:spPr>
          <a:xfrm>
            <a:off x="8777054" y="179715"/>
            <a:ext cx="2992204" cy="8720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b="0" i="0">
              <a:effectLst/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1445E-9B95-4CDD-848D-911AB998D8AE}"/>
              </a:ext>
            </a:extLst>
          </p:cNvPr>
          <p:cNvSpPr txBox="1"/>
          <p:nvPr/>
        </p:nvSpPr>
        <p:spPr>
          <a:xfrm>
            <a:off x="1461499" y="1602354"/>
            <a:ext cx="37390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/>
              <a:t>Content-based filtering</a:t>
            </a:r>
            <a:endParaRPr lang="en-US" sz="2800" b="1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26D71F-1A61-B143-E930-D2581DB4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1" y="2273253"/>
            <a:ext cx="5507365" cy="3891784"/>
          </a:xfrm>
          <a:prstGeom prst="rect">
            <a:avLst/>
          </a:prstGeom>
        </p:spPr>
      </p:pic>
      <p:pic>
        <p:nvPicPr>
          <p:cNvPr id="3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29FA5D1-BA59-7E44-5165-2B33BB86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63" y="2273252"/>
            <a:ext cx="5507363" cy="38917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0F37D-573D-6E1E-D676-EFEBBC3A3147}"/>
              </a:ext>
            </a:extLst>
          </p:cNvPr>
          <p:cNvSpPr txBox="1"/>
          <p:nvPr/>
        </p:nvSpPr>
        <p:spPr>
          <a:xfrm>
            <a:off x="7269951" y="1602353"/>
            <a:ext cx="35089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/>
              <a:t>Collaborative filtering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43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54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8371"/>
            <a:ext cx="10515600" cy="869804"/>
          </a:xfrm>
        </p:spPr>
        <p:txBody>
          <a:bodyPr/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Focusing on the top 15% segment results in:</a:t>
            </a: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84B13-2CF1-0401-4D99-4488098A8045}"/>
              </a:ext>
            </a:extLst>
          </p:cNvPr>
          <p:cNvSpPr txBox="1"/>
          <p:nvPr/>
        </p:nvSpPr>
        <p:spPr>
          <a:xfrm>
            <a:off x="3038474" y="4495800"/>
            <a:ext cx="611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Economic Benefit: +</a:t>
            </a:r>
            <a:r>
              <a:rPr kumimoji="0" lang="en-US" sz="35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$520K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4429-BC09-1A07-A96D-02ECC51F07A8}"/>
              </a:ext>
            </a:extLst>
          </p:cNvPr>
          <p:cNvSpPr txBox="1"/>
          <p:nvPr/>
        </p:nvSpPr>
        <p:spPr>
          <a:xfrm>
            <a:off x="1236700" y="2027682"/>
            <a:ext cx="29667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accent1">
                    <a:lumMod val="75000"/>
                  </a:schemeClr>
                </a:solidFill>
              </a:rPr>
              <a:t>+20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/>
              <a:t>Monetary Increase for the </a:t>
            </a:r>
            <a:br>
              <a:rPr lang="en-US" sz="2000"/>
            </a:br>
            <a:r>
              <a:rPr lang="en-US" sz="2000"/>
              <a:t>Top 15%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72966-6DC8-BAE9-3A67-D61AB9C8508A}"/>
              </a:ext>
            </a:extLst>
          </p:cNvPr>
          <p:cNvSpPr txBox="1"/>
          <p:nvPr/>
        </p:nvSpPr>
        <p:spPr>
          <a:xfrm>
            <a:off x="4335812" y="2044004"/>
            <a:ext cx="28150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75000"/>
                  </a:schemeClr>
                </a:solidFill>
              </a:rPr>
              <a:t>$500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/>
              <a:t>Avg. Monetary Value per </a:t>
            </a:r>
            <a:br>
              <a:rPr lang="en-US" sz="2000"/>
            </a:br>
            <a:r>
              <a:rPr lang="en-US" sz="2000"/>
              <a:t>Top 15%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C7010-338B-0C65-5498-8AEF361FE094}"/>
              </a:ext>
            </a:extLst>
          </p:cNvPr>
          <p:cNvSpPr txBox="1"/>
          <p:nvPr/>
        </p:nvSpPr>
        <p:spPr>
          <a:xfrm>
            <a:off x="7540463" y="2044005"/>
            <a:ext cx="2692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75000"/>
                  </a:schemeClr>
                </a:solidFill>
              </a:rPr>
              <a:t>5100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/>
              <a:t>Number of Customers </a:t>
            </a:r>
          </a:p>
          <a:p>
            <a:pPr algn="ctr"/>
            <a:r>
              <a:rPr lang="en-US" sz="2000"/>
              <a:t>in the Top 15% 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84DFA-5129-A7E2-16F4-B7AECDA8081B}"/>
              </a:ext>
            </a:extLst>
          </p:cNvPr>
          <p:cNvSpPr txBox="1"/>
          <p:nvPr/>
        </p:nvSpPr>
        <p:spPr>
          <a:xfrm>
            <a:off x="4003674" y="5202942"/>
            <a:ext cx="4184650" cy="677108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800" b="1">
                <a:solidFill>
                  <a:schemeClr val="accent1">
                    <a:lumMod val="75000"/>
                  </a:schemeClr>
                </a:solidFill>
              </a:rPr>
              <a:t>6%</a:t>
            </a:r>
            <a:r>
              <a:rPr lang="zh-CN" altLang="en-US" sz="3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800" b="1">
                <a:solidFill>
                  <a:schemeClr val="accent1">
                    <a:lumMod val="75000"/>
                  </a:schemeClr>
                </a:solidFill>
              </a:rPr>
              <a:t>Increase in Sales</a:t>
            </a:r>
            <a:endParaRPr lang="en-US" sz="3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8371"/>
            <a:ext cx="10515600" cy="869804"/>
          </a:xfrm>
        </p:spPr>
        <p:txBody>
          <a:bodyPr/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Focusing on the top 15% segment results in:</a:t>
            </a: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87100-0DE7-21A1-995A-715CBF24A689}"/>
              </a:ext>
            </a:extLst>
          </p:cNvPr>
          <p:cNvSpPr txBox="1"/>
          <p:nvPr/>
        </p:nvSpPr>
        <p:spPr>
          <a:xfrm>
            <a:off x="838199" y="3106374"/>
            <a:ext cx="278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Monetary Increase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20%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monetary increase for the top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Direct economic benefit: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$520K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3F15E-9D0E-8FCA-60C2-3123F0CD74FF}"/>
              </a:ext>
            </a:extLst>
          </p:cNvPr>
          <p:cNvSpPr txBox="1"/>
          <p:nvPr/>
        </p:nvSpPr>
        <p:spPr>
          <a:xfrm>
            <a:off x="8773525" y="3117851"/>
            <a:ext cx="304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Higher Per Capita Profit</a:t>
            </a:r>
          </a:p>
          <a:p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Cut maintenance and unpredictable spending by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Profit margin per capita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increase by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Potential economic benefit: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$1.5M+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87D0C-91C1-D324-5FEA-E26BA6764F61}"/>
              </a:ext>
            </a:extLst>
          </p:cNvPr>
          <p:cNvSpPr txBox="1"/>
          <p:nvPr/>
        </p:nvSpPr>
        <p:spPr>
          <a:xfrm>
            <a:off x="4675548" y="3106374"/>
            <a:ext cx="3043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Increasing Customer Loyalty</a:t>
            </a:r>
          </a:p>
          <a:p>
            <a:endParaRPr lang="en-US" u="sng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Recency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increase by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Frequency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increase by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Potential economic benefit: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$1M+</a:t>
            </a:r>
          </a:p>
        </p:txBody>
      </p:sp>
      <p:pic>
        <p:nvPicPr>
          <p:cNvPr id="4" name="Graphic 3" descr="Money with solid fill">
            <a:extLst>
              <a:ext uri="{FF2B5EF4-FFF2-40B4-BE49-F238E27FC236}">
                <a16:creationId xmlns:a16="http://schemas.microsoft.com/office/drawing/2014/main" id="{655F0A2D-D5D3-2233-DC2A-3459B486B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3752" y="1660615"/>
            <a:ext cx="1308038" cy="1308038"/>
          </a:xfrm>
          <a:prstGeom prst="rect">
            <a:avLst/>
          </a:prstGeom>
        </p:spPr>
      </p:pic>
      <p:pic>
        <p:nvPicPr>
          <p:cNvPr id="21" name="Graphic 20" descr="Dance with solid fill">
            <a:extLst>
              <a:ext uri="{FF2B5EF4-FFF2-40B4-BE49-F238E27FC236}">
                <a16:creationId xmlns:a16="http://schemas.microsoft.com/office/drawing/2014/main" id="{FE0399BA-9F29-FEFA-07BA-EB9D6E89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4995" y="1851567"/>
            <a:ext cx="1152205" cy="1152205"/>
          </a:xfrm>
          <a:prstGeom prst="rect">
            <a:avLst/>
          </a:prstGeom>
        </p:spPr>
      </p:pic>
      <p:pic>
        <p:nvPicPr>
          <p:cNvPr id="5" name="Graphic 4" descr="Group of people outline">
            <a:extLst>
              <a:ext uri="{FF2B5EF4-FFF2-40B4-BE49-F238E27FC236}">
                <a16:creationId xmlns:a16="http://schemas.microsoft.com/office/drawing/2014/main" id="{03FDC6DE-E330-3043-8042-ADDC37A3C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37250" y="1773650"/>
            <a:ext cx="1308037" cy="1308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BC0D6-D2FE-3223-B3B3-C3C15520964F}"/>
              </a:ext>
            </a:extLst>
          </p:cNvPr>
          <p:cNvSpPr txBox="1"/>
          <p:nvPr/>
        </p:nvSpPr>
        <p:spPr>
          <a:xfrm>
            <a:off x="2983309" y="5492014"/>
            <a:ext cx="5203372" cy="461665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Total long-term economic benefit: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2M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0985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and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143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112EF325-799F-9419-04B2-9381263C1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6765"/>
              </p:ext>
            </p:extLst>
          </p:nvPr>
        </p:nvGraphicFramePr>
        <p:xfrm>
          <a:off x="1192554" y="1702200"/>
          <a:ext cx="9384000" cy="410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Timeline and Next Steps</a:t>
            </a:r>
            <a:endParaRPr lang="en-US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7C1EF-9AC6-46B9-8F73-D6DDB6D09708}"/>
              </a:ext>
            </a:extLst>
          </p:cNvPr>
          <p:cNvSpPr txBox="1"/>
          <p:nvPr/>
        </p:nvSpPr>
        <p:spPr>
          <a:xfrm>
            <a:off x="976043" y="2157017"/>
            <a:ext cx="9164549" cy="820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endParaRPr lang="en-US" sz="280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2C3E9-A13D-B23D-0C41-09345532E713}"/>
              </a:ext>
            </a:extLst>
          </p:cNvPr>
          <p:cNvSpPr/>
          <p:nvPr/>
        </p:nvSpPr>
        <p:spPr>
          <a:xfrm>
            <a:off x="5161903" y="3753000"/>
            <a:ext cx="2500828" cy="1775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E5915-B65A-B206-A9D0-872E9DC6C4C3}"/>
              </a:ext>
            </a:extLst>
          </p:cNvPr>
          <p:cNvSpPr txBox="1"/>
          <p:nvPr/>
        </p:nvSpPr>
        <p:spPr>
          <a:xfrm>
            <a:off x="5558317" y="5528013"/>
            <a:ext cx="184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We are here right now</a:t>
            </a:r>
          </a:p>
        </p:txBody>
      </p:sp>
    </p:spTree>
    <p:extLst>
      <p:ext uri="{BB962C8B-B14F-4D97-AF65-F5344CB8AC3E}">
        <p14:creationId xmlns:p14="http://schemas.microsoft.com/office/powerpoint/2010/main" val="1607910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pic>
        <p:nvPicPr>
          <p:cNvPr id="6" name="Graphic 5" descr="Ruler with solid fill">
            <a:extLst>
              <a:ext uri="{FF2B5EF4-FFF2-40B4-BE49-F238E27FC236}">
                <a16:creationId xmlns:a16="http://schemas.microsoft.com/office/drawing/2014/main" id="{4F89082A-DFF3-6AC7-A045-4E831A73F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3354" y="1730368"/>
            <a:ext cx="975323" cy="975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69117-7A06-6BAA-A23F-29FFF1711128}"/>
              </a:ext>
            </a:extLst>
          </p:cNvPr>
          <p:cNvSpPr txBox="1"/>
          <p:nvPr/>
        </p:nvSpPr>
        <p:spPr>
          <a:xfrm>
            <a:off x="572981" y="2745371"/>
            <a:ext cx="3256067" cy="38673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ea typeface="宋体"/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Improvement</a:t>
            </a:r>
          </a:p>
          <a:p>
            <a:endParaRPr lang="en-US" altLang="zh-CN">
              <a:solidFill>
                <a:schemeClr val="accent1">
                  <a:lumMod val="75000"/>
                </a:schemeClr>
              </a:solidFill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Continue to improve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the recommendation engine based on the Top segment customer’s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Improve the User Interface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 based on customer feedback 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2F5597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</a:endParaRPr>
          </a:p>
          <a:p>
            <a:pPr>
              <a:lnSpc>
                <a:spcPct val="200000"/>
              </a:lnSpc>
            </a:pPr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9" name="Graphic 8" descr="Group of people with solid fill">
            <a:extLst>
              <a:ext uri="{FF2B5EF4-FFF2-40B4-BE49-F238E27FC236}">
                <a16:creationId xmlns:a16="http://schemas.microsoft.com/office/drawing/2014/main" id="{7B65AF50-1EC5-5F9E-81E9-48179B7C1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29" y="1749577"/>
            <a:ext cx="984542" cy="984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0EFA-64AA-14F8-7D7D-53236357C133}"/>
              </a:ext>
            </a:extLst>
          </p:cNvPr>
          <p:cNvSpPr txBox="1"/>
          <p:nvPr/>
        </p:nvSpPr>
        <p:spPr>
          <a:xfrm>
            <a:off x="4329483" y="2766604"/>
            <a:ext cx="3533034" cy="46983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Strategy f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or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ea typeface="宋体"/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the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ea typeface="宋体"/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85%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>
                  <a:lumMod val="75000"/>
                </a:schemeClr>
              </a:solidFill>
              <a:ea typeface="宋体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Propose the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cost-effective recommendation model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 such as simply recommending books from their favorite category instead of all books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Develop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ea typeface="宋体"/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marketing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ea typeface="宋体"/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strategies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</a:rPr>
              <a:t>to non-frequent users to encourage them to experience the new recommendation engine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宋体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2800">
              <a:latin typeface="Arial"/>
              <a:ea typeface="+mn-lt"/>
              <a:cs typeface="Arial"/>
            </a:endParaRPr>
          </a:p>
        </p:txBody>
      </p:sp>
      <p:pic>
        <p:nvPicPr>
          <p:cNvPr id="12" name="Graphic 11" descr="Handshake with solid fill">
            <a:extLst>
              <a:ext uri="{FF2B5EF4-FFF2-40B4-BE49-F238E27FC236}">
                <a16:creationId xmlns:a16="http://schemas.microsoft.com/office/drawing/2014/main" id="{9989A696-E553-638E-69A1-A1B184AA2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9249" y="18309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4A8C09-FF0B-FB7F-3A7A-BD29B0E6470F}"/>
              </a:ext>
            </a:extLst>
          </p:cNvPr>
          <p:cNvSpPr txBox="1"/>
          <p:nvPr/>
        </p:nvSpPr>
        <p:spPr>
          <a:xfrm>
            <a:off x="8362953" y="2766604"/>
            <a:ext cx="3124198" cy="4421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Operation Improvement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Explore more algorithms to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improve the efficiency of Supply Chain and Inventory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  <a:cs typeface="Calibri"/>
              </a:rPr>
              <a:t>, meeting increasing customer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宋体"/>
              </a:rPr>
              <a:t>Develop big data strategies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a typeface="宋体"/>
              </a:rPr>
              <a:t> for implementing the segmentation algorithm in real time for the entire customer base.</a:t>
            </a:r>
            <a:endParaRPr lang="en-US" altLang="zh-CN" b="1">
              <a:solidFill>
                <a:schemeClr val="accent1">
                  <a:lumMod val="75000"/>
                </a:schemeClr>
              </a:solidFill>
              <a:ea typeface="宋体"/>
              <a:cs typeface="Calibri"/>
            </a:endParaRPr>
          </a:p>
          <a:p>
            <a:pPr>
              <a:lnSpc>
                <a:spcPct val="200000"/>
              </a:lnSpc>
            </a:pPr>
            <a:endParaRPr lang="en-US" sz="28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40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Approach</a:t>
            </a: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07154A-77D6-BF08-2320-171880918457}"/>
              </a:ext>
            </a:extLst>
          </p:cNvPr>
          <p:cNvSpPr/>
          <p:nvPr/>
        </p:nvSpPr>
        <p:spPr>
          <a:xfrm>
            <a:off x="1086523" y="3348638"/>
            <a:ext cx="2969110" cy="3146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Analytics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2B5FC-CCB1-DF03-A111-9E2B63E3CC1D}"/>
              </a:ext>
            </a:extLst>
          </p:cNvPr>
          <p:cNvSpPr/>
          <p:nvPr/>
        </p:nvSpPr>
        <p:spPr>
          <a:xfrm>
            <a:off x="4611445" y="4617398"/>
            <a:ext cx="2969110" cy="3146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SEO Analyst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54F77-32B9-A8CF-7786-72B9FBBA0BC0}"/>
              </a:ext>
            </a:extLst>
          </p:cNvPr>
          <p:cNvSpPr/>
          <p:nvPr/>
        </p:nvSpPr>
        <p:spPr>
          <a:xfrm>
            <a:off x="8180645" y="4617398"/>
            <a:ext cx="2969110" cy="3146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Engineer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A6FD4B-EE30-18E6-66C7-6283235E7554}"/>
              </a:ext>
            </a:extLst>
          </p:cNvPr>
          <p:cNvSpPr/>
          <p:nvPr/>
        </p:nvSpPr>
        <p:spPr>
          <a:xfrm>
            <a:off x="4611445" y="1919921"/>
            <a:ext cx="2969110" cy="3146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Creative Designer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0F604-A258-E2BF-C25A-86E2765EEA3E}"/>
              </a:ext>
            </a:extLst>
          </p:cNvPr>
          <p:cNvSpPr/>
          <p:nvPr/>
        </p:nvSpPr>
        <p:spPr>
          <a:xfrm>
            <a:off x="8179026" y="1930990"/>
            <a:ext cx="2969110" cy="3146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Strategist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008F94-AF89-8C86-449D-0FE60CFE87F0}"/>
              </a:ext>
            </a:extLst>
          </p:cNvPr>
          <p:cNvSpPr/>
          <p:nvPr/>
        </p:nvSpPr>
        <p:spPr>
          <a:xfrm>
            <a:off x="1086523" y="3975679"/>
            <a:ext cx="2969110" cy="78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F5597"/>
                </a:solidFill>
              </a:rPr>
              <a:t>Responsible for end-to-end project execution, handling client conversations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07BCA-ACD8-2027-BA32-054F1A555472}"/>
              </a:ext>
            </a:extLst>
          </p:cNvPr>
          <p:cNvSpPr/>
          <p:nvPr/>
        </p:nvSpPr>
        <p:spPr>
          <a:xfrm>
            <a:off x="1086523" y="3673030"/>
            <a:ext cx="2969110" cy="314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Communication, Marketing Strategy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14D4B-48BC-4917-FCCE-7DE217502BFD}"/>
              </a:ext>
            </a:extLst>
          </p:cNvPr>
          <p:cNvSpPr/>
          <p:nvPr/>
        </p:nvSpPr>
        <p:spPr>
          <a:xfrm>
            <a:off x="4611445" y="2546962"/>
            <a:ext cx="2969110" cy="78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F5597"/>
                </a:solidFill>
              </a:rPr>
              <a:t>Analyzing how different products should be positioned for a particular consumer segment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92D8B-9CE7-CAE7-3127-EA49B1B74707}"/>
              </a:ext>
            </a:extLst>
          </p:cNvPr>
          <p:cNvSpPr/>
          <p:nvPr/>
        </p:nvSpPr>
        <p:spPr>
          <a:xfrm>
            <a:off x="4611445" y="2244313"/>
            <a:ext cx="2969110" cy="314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Creation and Delivery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059FD9-5F17-1C70-A5BF-9BA930274E42}"/>
              </a:ext>
            </a:extLst>
          </p:cNvPr>
          <p:cNvSpPr/>
          <p:nvPr/>
        </p:nvSpPr>
        <p:spPr>
          <a:xfrm>
            <a:off x="8179026" y="2547014"/>
            <a:ext cx="2969110" cy="78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F5597"/>
                </a:solidFill>
              </a:rPr>
              <a:t>Conducting real-world economic assessments, and gauge project profitability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42E930-5CE3-C32F-4944-0A0F83B95C25}"/>
              </a:ext>
            </a:extLst>
          </p:cNvPr>
          <p:cNvSpPr/>
          <p:nvPr/>
        </p:nvSpPr>
        <p:spPr>
          <a:xfrm>
            <a:off x="8179026" y="2255382"/>
            <a:ext cx="2969110" cy="314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Economic Analysis, Business Strategy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3024B3-A6A6-429A-9784-32C512DC89E6}"/>
              </a:ext>
            </a:extLst>
          </p:cNvPr>
          <p:cNvSpPr/>
          <p:nvPr/>
        </p:nvSpPr>
        <p:spPr>
          <a:xfrm>
            <a:off x="8180645" y="5244804"/>
            <a:ext cx="2969110" cy="78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F5597"/>
                </a:solidFill>
              </a:rPr>
              <a:t>Providing an adequate data engineering pipeline for high quality analytics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EA113-8A49-6F97-2F95-C2533DE5670B}"/>
              </a:ext>
            </a:extLst>
          </p:cNvPr>
          <p:cNvSpPr/>
          <p:nvPr/>
        </p:nvSpPr>
        <p:spPr>
          <a:xfrm>
            <a:off x="8180645" y="4942155"/>
            <a:ext cx="2969110" cy="314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Creation and Delivery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7423B7-C999-F698-49E9-221B7F843531}"/>
              </a:ext>
            </a:extLst>
          </p:cNvPr>
          <p:cNvSpPr/>
          <p:nvPr/>
        </p:nvSpPr>
        <p:spPr>
          <a:xfrm>
            <a:off x="4611445" y="5244804"/>
            <a:ext cx="2969110" cy="78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F5597"/>
                </a:solidFill>
              </a:rPr>
              <a:t>Analyzing product affinities at a consumer level, proposing content personalization strategies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3EA3CD-FAD0-07FC-927E-1F22D0FAAE5B}"/>
              </a:ext>
            </a:extLst>
          </p:cNvPr>
          <p:cNvSpPr/>
          <p:nvPr/>
        </p:nvSpPr>
        <p:spPr>
          <a:xfrm>
            <a:off x="4611445" y="4942155"/>
            <a:ext cx="2969110" cy="314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SEO, Product Analytics,  A/B Testing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2821C4-BA55-DD90-6BFD-C7645DF75EE8}"/>
              </a:ext>
            </a:extLst>
          </p:cNvPr>
          <p:cNvSpPr/>
          <p:nvPr/>
        </p:nvSpPr>
        <p:spPr>
          <a:xfrm>
            <a:off x="1086523" y="3148072"/>
            <a:ext cx="1131160" cy="200566"/>
          </a:xfrm>
          <a:prstGeom prst="rect">
            <a:avLst/>
          </a:prstGeom>
          <a:solidFill>
            <a:srgbClr val="2F559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Kshitij Mittal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A71868-6120-B4B6-F001-3D5A643870B3}"/>
              </a:ext>
            </a:extLst>
          </p:cNvPr>
          <p:cNvSpPr/>
          <p:nvPr/>
        </p:nvSpPr>
        <p:spPr>
          <a:xfrm>
            <a:off x="4611445" y="1719355"/>
            <a:ext cx="1131160" cy="200566"/>
          </a:xfrm>
          <a:prstGeom prst="rect">
            <a:avLst/>
          </a:prstGeom>
          <a:solidFill>
            <a:srgbClr val="2F559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Takuma Koide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47F54-02A0-1CDE-A4BA-0054BA1DCEBC}"/>
              </a:ext>
            </a:extLst>
          </p:cNvPr>
          <p:cNvSpPr/>
          <p:nvPr/>
        </p:nvSpPr>
        <p:spPr>
          <a:xfrm>
            <a:off x="4611445" y="4411784"/>
            <a:ext cx="1131160" cy="200566"/>
          </a:xfrm>
          <a:prstGeom prst="rect">
            <a:avLst/>
          </a:prstGeom>
          <a:solidFill>
            <a:srgbClr val="2F559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Xiao Pang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CD5E77-4E8D-CB1E-F9F9-E0E913D41894}"/>
              </a:ext>
            </a:extLst>
          </p:cNvPr>
          <p:cNvSpPr/>
          <p:nvPr/>
        </p:nvSpPr>
        <p:spPr>
          <a:xfrm>
            <a:off x="8179026" y="4411784"/>
            <a:ext cx="1131160" cy="200566"/>
          </a:xfrm>
          <a:prstGeom prst="rect">
            <a:avLst/>
          </a:prstGeom>
          <a:solidFill>
            <a:srgbClr val="2F559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Jieyu</a:t>
            </a:r>
            <a:r>
              <a:rPr lang="en-US" sz="1050" dirty="0"/>
              <a:t> Zhang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4FB75A-7738-BC30-1A62-A620B2F176C5}"/>
              </a:ext>
            </a:extLst>
          </p:cNvPr>
          <p:cNvSpPr/>
          <p:nvPr/>
        </p:nvSpPr>
        <p:spPr>
          <a:xfrm>
            <a:off x="8179026" y="1719506"/>
            <a:ext cx="1131160" cy="200566"/>
          </a:xfrm>
          <a:prstGeom prst="rect">
            <a:avLst/>
          </a:prstGeom>
          <a:solidFill>
            <a:srgbClr val="2F559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Sam Ding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BD92B3-0470-370E-ECE3-182D157410A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055633" y="2939616"/>
            <a:ext cx="555812" cy="10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7F7B11-8A6D-14B2-96D7-FDCE1CDFD063}"/>
              </a:ext>
            </a:extLst>
          </p:cNvPr>
          <p:cNvCxnSpPr>
            <a:cxnSpLocks/>
          </p:cNvCxnSpPr>
          <p:nvPr/>
        </p:nvCxnSpPr>
        <p:spPr>
          <a:xfrm flipH="1" flipV="1">
            <a:off x="4055633" y="3997422"/>
            <a:ext cx="555812" cy="126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1D111-52C0-4693-5EAE-809A14096BD3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 flipV="1">
            <a:off x="7580555" y="2939616"/>
            <a:ext cx="598471" cy="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A42E5F-E67C-B70F-11C8-887054BE2110}"/>
              </a:ext>
            </a:extLst>
          </p:cNvPr>
          <p:cNvCxnSpPr>
            <a:cxnSpLocks/>
          </p:cNvCxnSpPr>
          <p:nvPr/>
        </p:nvCxnSpPr>
        <p:spPr>
          <a:xfrm flipH="1" flipV="1">
            <a:off x="7580555" y="5660783"/>
            <a:ext cx="598471" cy="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2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89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86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178-8134-7D7C-3D0A-89D26D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750BF2-E5B3-7E48-8C79-184E4504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5658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roblem Statement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ata Overview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Opportunities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Segmentation Deep Dive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Recommendation Engine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Economic Analysis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Timeline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412763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b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3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3486AD-0CC5-43AB-B3B8-F24596F3BBF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</a:t>
            </a: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tatement</a:t>
            </a:r>
            <a:endParaRPr lang="en-US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4DCEDCE-CA10-4147-A013-D7789B091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645297"/>
              </p:ext>
            </p:extLst>
          </p:nvPr>
        </p:nvGraphicFramePr>
        <p:xfrm>
          <a:off x="838200" y="1843088"/>
          <a:ext cx="10515600" cy="479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81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rgbClr val="76D6FF"/>
            </a:gs>
            <a:gs pos="99000">
              <a:srgbClr val="005493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222"/>
            <a:ext cx="9144000" cy="1940586"/>
          </a:xfrm>
        </p:spPr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Overview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A1991A57-E88C-9C77-D665-C242A03B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286" y="24280"/>
            <a:ext cx="1298713" cy="129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634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D78470-9F7B-4E8D-813B-1B7BD643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Overview</a:t>
            </a:r>
          </a:p>
        </p:txBody>
      </p:sp>
      <p:pic>
        <p:nvPicPr>
          <p:cNvPr id="8" name="Graphic 7" descr="Customer review with solid fill">
            <a:extLst>
              <a:ext uri="{FF2B5EF4-FFF2-40B4-BE49-F238E27FC236}">
                <a16:creationId xmlns:a16="http://schemas.microsoft.com/office/drawing/2014/main" id="{05D71F0E-9003-46A2-9DB9-B50FF6488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2185" y="2378529"/>
            <a:ext cx="180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D228E-DDF9-42C0-9DC2-0738BD988AE8}"/>
              </a:ext>
            </a:extLst>
          </p:cNvPr>
          <p:cNvSpPr txBox="1"/>
          <p:nvPr/>
        </p:nvSpPr>
        <p:spPr>
          <a:xfrm>
            <a:off x="1112788" y="4468448"/>
            <a:ext cx="24587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33,713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Customers</a:t>
            </a:r>
          </a:p>
        </p:txBody>
      </p:sp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F80000EE-9E4A-41DA-A8F8-A01EB9728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5999" y="2378529"/>
            <a:ext cx="1800000" cy="18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272386-5C6C-4C83-A5B2-25E6A4915E83}"/>
              </a:ext>
            </a:extLst>
          </p:cNvPr>
          <p:cNvSpPr txBox="1"/>
          <p:nvPr/>
        </p:nvSpPr>
        <p:spPr>
          <a:xfrm>
            <a:off x="4688083" y="4471061"/>
            <a:ext cx="281583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627,955</a:t>
            </a:r>
            <a:r>
              <a:rPr lang="en-US" sz="2400" dirty="0"/>
              <a:t> books sold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dirty="0"/>
              <a:t> genres</a:t>
            </a:r>
            <a:endParaRPr lang="en-US" sz="24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28339-7E9D-4C2F-A1DE-2763B433EBA1}"/>
              </a:ext>
            </a:extLst>
          </p:cNvPr>
          <p:cNvSpPr txBox="1"/>
          <p:nvPr/>
        </p:nvSpPr>
        <p:spPr>
          <a:xfrm>
            <a:off x="8829364" y="4424895"/>
            <a:ext cx="204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$8.49M </a:t>
            </a:r>
            <a:r>
              <a:rPr lang="en-US" sz="2400"/>
              <a:t>Sales</a:t>
            </a:r>
          </a:p>
        </p:txBody>
      </p:sp>
      <p:pic>
        <p:nvPicPr>
          <p:cNvPr id="15" name="Graphic 14" descr="Money with solid fill">
            <a:extLst>
              <a:ext uri="{FF2B5EF4-FFF2-40B4-BE49-F238E27FC236}">
                <a16:creationId xmlns:a16="http://schemas.microsoft.com/office/drawing/2014/main" id="{16A3A5AE-51EB-44F4-ACC4-81AF69EAB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9813" y="2378529"/>
            <a:ext cx="1799999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4000">
              <a:srgbClr val="76D6FF">
                <a:lumMod val="51149"/>
                <a:lumOff val="48851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A83A5605-F983-1F52-5AB1-D2376FFD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9755" y="11029"/>
            <a:ext cx="1042244" cy="1042244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87EBBCD-A2EF-4FAA-8B22-FCF075AEC1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 &amp; Frequency</a:t>
            </a:r>
            <a:endParaRPr lang="en-US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18BA1-571E-4B2F-B1F0-DC6ABE365688}"/>
              </a:ext>
            </a:extLst>
          </p:cNvPr>
          <p:cNvSpPr txBox="1"/>
          <p:nvPr/>
        </p:nvSpPr>
        <p:spPr>
          <a:xfrm>
            <a:off x="990600" y="1690688"/>
            <a:ext cx="10515600" cy="646331"/>
          </a:xfrm>
          <a:prstGeom prst="rect">
            <a:avLst/>
          </a:prstGeom>
          <a:solidFill>
            <a:srgbClr val="2F5597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50% customers have a recency lower than 300 days and a frequency lower than 3 items in this time frame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406D4E02-EFDC-411B-BFEC-EA5FD31E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" y="2459795"/>
            <a:ext cx="55340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CE22CA0-7BED-4E14-8EED-7C8C3373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9" y="2459794"/>
            <a:ext cx="5400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1156</Words>
  <Application>Microsoft Macintosh PowerPoint</Application>
  <PresentationFormat>Widescreen</PresentationFormat>
  <Paragraphs>204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Wingdings</vt:lpstr>
      <vt:lpstr>office theme</vt:lpstr>
      <vt:lpstr>Customer Recommendation Engine</vt:lpstr>
      <vt:lpstr>Meet the Team</vt:lpstr>
      <vt:lpstr>Team Approach</vt:lpstr>
      <vt:lpstr>Agenda</vt:lpstr>
      <vt:lpstr>Problem Statement</vt:lpstr>
      <vt:lpstr>PowerPoint Presentation</vt:lpstr>
      <vt:lpstr>Data Overview</vt:lpstr>
      <vt:lpstr>Sales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Opportunities</vt:lpstr>
      <vt:lpstr>PowerPoint Presentation</vt:lpstr>
      <vt:lpstr>Segmentation Deep 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Engine</vt:lpstr>
      <vt:lpstr>PowerPoint Presentation</vt:lpstr>
      <vt:lpstr>Economic Impact</vt:lpstr>
      <vt:lpstr>Focusing on the top 15% segment results in:</vt:lpstr>
      <vt:lpstr>Focusing on the top 15% segment results in:</vt:lpstr>
      <vt:lpstr>Timeline and Next Steps</vt:lpstr>
      <vt:lpstr>Timeline and Next Steps</vt:lpstr>
      <vt:lpstr>Future Scope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Kshitij Mittal</cp:lastModifiedBy>
  <cp:revision>1</cp:revision>
  <dcterms:created xsi:type="dcterms:W3CDTF">2022-12-04T21:16:15Z</dcterms:created>
  <dcterms:modified xsi:type="dcterms:W3CDTF">2022-12-09T17:53:57Z</dcterms:modified>
</cp:coreProperties>
</file>