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5" r:id="rId3"/>
    <p:sldId id="266" r:id="rId4"/>
    <p:sldId id="267" r:id="rId5"/>
    <p:sldId id="272" r:id="rId6"/>
    <p:sldId id="268" r:id="rId7"/>
    <p:sldId id="269" r:id="rId8"/>
    <p:sldId id="257" r:id="rId9"/>
    <p:sldId id="260" r:id="rId10"/>
    <p:sldId id="261" r:id="rId11"/>
    <p:sldId id="263" r:id="rId12"/>
    <p:sldId id="270" r:id="rId13"/>
    <p:sldId id="271"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6D7AC1-74B2-4DF0-9E20-4A16347DAAB2}" v="5" dt="2024-05-18T14:25:10.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autoAdjust="0"/>
    <p:restoredTop sz="94610"/>
  </p:normalViewPr>
  <p:slideViewPr>
    <p:cSldViewPr snapToGrid="0" snapToObjects="1">
      <p:cViewPr varScale="1">
        <p:scale>
          <a:sx n="74" d="100"/>
          <a:sy n="74" d="100"/>
        </p:scale>
        <p:origin x="5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shitij Raj Shukla" userId="8b3810b0f14730b0" providerId="LiveId" clId="{FB6D7AC1-74B2-4DF0-9E20-4A16347DAAB2}"/>
    <pc:docChg chg="undo custSel addSld delSld modSld">
      <pc:chgData name="Kshitij Raj Shukla" userId="8b3810b0f14730b0" providerId="LiveId" clId="{FB6D7AC1-74B2-4DF0-9E20-4A16347DAAB2}" dt="2024-05-18T14:28:45.807" v="320" actId="20577"/>
      <pc:docMkLst>
        <pc:docMk/>
      </pc:docMkLst>
      <pc:sldChg chg="addSp delSp modSp mod">
        <pc:chgData name="Kshitij Raj Shukla" userId="8b3810b0f14730b0" providerId="LiveId" clId="{FB6D7AC1-74B2-4DF0-9E20-4A16347DAAB2}" dt="2024-05-18T14:25:25.351" v="309" actId="20577"/>
        <pc:sldMkLst>
          <pc:docMk/>
          <pc:sldMk cId="0" sldId="256"/>
        </pc:sldMkLst>
        <pc:spChg chg="del">
          <ac:chgData name="Kshitij Raj Shukla" userId="8b3810b0f14730b0" providerId="LiveId" clId="{FB6D7AC1-74B2-4DF0-9E20-4A16347DAAB2}" dt="2024-05-16T15:17:51.585" v="3" actId="478"/>
          <ac:spMkLst>
            <pc:docMk/>
            <pc:sldMk cId="0" sldId="256"/>
            <ac:spMk id="7" creationId="{00000000-0000-0000-0000-000000000000}"/>
          </ac:spMkLst>
        </pc:spChg>
        <pc:spChg chg="add mod">
          <ac:chgData name="Kshitij Raj Shukla" userId="8b3810b0f14730b0" providerId="LiveId" clId="{FB6D7AC1-74B2-4DF0-9E20-4A16347DAAB2}" dt="2024-05-18T14:22:44.813" v="301" actId="404"/>
          <ac:spMkLst>
            <pc:docMk/>
            <pc:sldMk cId="0" sldId="256"/>
            <ac:spMk id="7" creationId="{F987066F-EB54-26A3-49F6-8139E6D994C9}"/>
          </ac:spMkLst>
        </pc:spChg>
        <pc:spChg chg="add mod">
          <ac:chgData name="Kshitij Raj Shukla" userId="8b3810b0f14730b0" providerId="LiveId" clId="{FB6D7AC1-74B2-4DF0-9E20-4A16347DAAB2}" dt="2024-05-18T14:25:25.351" v="309" actId="20577"/>
          <ac:spMkLst>
            <pc:docMk/>
            <pc:sldMk cId="0" sldId="256"/>
            <ac:spMk id="8" creationId="{F7465EF1-C703-D3D2-1ED8-0C11BA6E25EE}"/>
          </ac:spMkLst>
        </pc:spChg>
        <pc:spChg chg="del">
          <ac:chgData name="Kshitij Raj Shukla" userId="8b3810b0f14730b0" providerId="LiveId" clId="{FB6D7AC1-74B2-4DF0-9E20-4A16347DAAB2}" dt="2024-05-16T15:17:56.516" v="4" actId="478"/>
          <ac:spMkLst>
            <pc:docMk/>
            <pc:sldMk cId="0" sldId="256"/>
            <ac:spMk id="9" creationId="{00000000-0000-0000-0000-000000000000}"/>
          </ac:spMkLst>
        </pc:spChg>
        <pc:picChg chg="del">
          <ac:chgData name="Kshitij Raj Shukla" userId="8b3810b0f14730b0" providerId="LiveId" clId="{FB6D7AC1-74B2-4DF0-9E20-4A16347DAAB2}" dt="2024-05-16T15:17:48.838" v="2" actId="478"/>
          <ac:picMkLst>
            <pc:docMk/>
            <pc:sldMk cId="0" sldId="256"/>
            <ac:picMk id="8" creationId="{00000000-0000-0000-0000-000000000000}"/>
          </ac:picMkLst>
        </pc:picChg>
        <pc:picChg chg="del">
          <ac:chgData name="Kshitij Raj Shukla" userId="8b3810b0f14730b0" providerId="LiveId" clId="{FB6D7AC1-74B2-4DF0-9E20-4A16347DAAB2}" dt="2024-05-16T15:17:58.722" v="5" actId="478"/>
          <ac:picMkLst>
            <pc:docMk/>
            <pc:sldMk cId="0" sldId="256"/>
            <ac:picMk id="10" creationId="{00000000-0000-0000-0000-000000000000}"/>
          </ac:picMkLst>
        </pc:picChg>
      </pc:sldChg>
      <pc:sldChg chg="del">
        <pc:chgData name="Kshitij Raj Shukla" userId="8b3810b0f14730b0" providerId="LiveId" clId="{FB6D7AC1-74B2-4DF0-9E20-4A16347DAAB2}" dt="2024-05-18T14:28:25.987" v="317" actId="47"/>
        <pc:sldMkLst>
          <pc:docMk/>
          <pc:sldMk cId="0" sldId="258"/>
        </pc:sldMkLst>
      </pc:sldChg>
      <pc:sldChg chg="del">
        <pc:chgData name="Kshitij Raj Shukla" userId="8b3810b0f14730b0" providerId="LiveId" clId="{FB6D7AC1-74B2-4DF0-9E20-4A16347DAAB2}" dt="2024-05-18T14:27:52.923" v="310" actId="47"/>
        <pc:sldMkLst>
          <pc:docMk/>
          <pc:sldMk cId="0" sldId="262"/>
        </pc:sldMkLst>
      </pc:sldChg>
      <pc:sldChg chg="modSp mod">
        <pc:chgData name="Kshitij Raj Shukla" userId="8b3810b0f14730b0" providerId="LiveId" clId="{FB6D7AC1-74B2-4DF0-9E20-4A16347DAAB2}" dt="2024-05-17T08:42:47.345" v="156" actId="1036"/>
        <pc:sldMkLst>
          <pc:docMk/>
          <pc:sldMk cId="0" sldId="263"/>
        </pc:sldMkLst>
        <pc:spChg chg="mod">
          <ac:chgData name="Kshitij Raj Shukla" userId="8b3810b0f14730b0" providerId="LiveId" clId="{FB6D7AC1-74B2-4DF0-9E20-4A16347DAAB2}" dt="2024-05-17T08:42:47.345" v="156" actId="1036"/>
          <ac:spMkLst>
            <pc:docMk/>
            <pc:sldMk cId="0" sldId="263"/>
            <ac:spMk id="3" creationId="{00000000-0000-0000-0000-000000000000}"/>
          </ac:spMkLst>
        </pc:spChg>
      </pc:sldChg>
      <pc:sldChg chg="modSp mod">
        <pc:chgData name="Kshitij Raj Shukla" userId="8b3810b0f14730b0" providerId="LiveId" clId="{FB6D7AC1-74B2-4DF0-9E20-4A16347DAAB2}" dt="2024-05-18T14:28:45.807" v="320" actId="20577"/>
        <pc:sldMkLst>
          <pc:docMk/>
          <pc:sldMk cId="0" sldId="265"/>
        </pc:sldMkLst>
        <pc:spChg chg="mod">
          <ac:chgData name="Kshitij Raj Shukla" userId="8b3810b0f14730b0" providerId="LiveId" clId="{FB6D7AC1-74B2-4DF0-9E20-4A16347DAAB2}" dt="2024-05-18T14:28:45.807" v="320" actId="20577"/>
          <ac:spMkLst>
            <pc:docMk/>
            <pc:sldMk cId="0" sldId="265"/>
            <ac:spMk id="51" creationId="{00000000-0000-0000-0000-000000000000}"/>
          </ac:spMkLst>
        </pc:spChg>
      </pc:sldChg>
      <pc:sldChg chg="modSp mod">
        <pc:chgData name="Kshitij Raj Shukla" userId="8b3810b0f14730b0" providerId="LiveId" clId="{FB6D7AC1-74B2-4DF0-9E20-4A16347DAAB2}" dt="2024-05-17T06:02:58.855" v="153" actId="5793"/>
        <pc:sldMkLst>
          <pc:docMk/>
          <pc:sldMk cId="0" sldId="267"/>
        </pc:sldMkLst>
        <pc:spChg chg="mod">
          <ac:chgData name="Kshitij Raj Shukla" userId="8b3810b0f14730b0" providerId="LiveId" clId="{FB6D7AC1-74B2-4DF0-9E20-4A16347DAAB2}" dt="2024-05-17T06:02:58.855" v="153" actId="5793"/>
          <ac:spMkLst>
            <pc:docMk/>
            <pc:sldMk cId="0" sldId="267"/>
            <ac:spMk id="68" creationId="{00000000-0000-0000-0000-000000000000}"/>
          </ac:spMkLst>
        </pc:spChg>
      </pc:sldChg>
      <pc:sldChg chg="modSp mod">
        <pc:chgData name="Kshitij Raj Shukla" userId="8b3810b0f14730b0" providerId="LiveId" clId="{FB6D7AC1-74B2-4DF0-9E20-4A16347DAAB2}" dt="2024-05-16T15:15:17.095" v="1" actId="1076"/>
        <pc:sldMkLst>
          <pc:docMk/>
          <pc:sldMk cId="0" sldId="268"/>
        </pc:sldMkLst>
        <pc:spChg chg="mod">
          <ac:chgData name="Kshitij Raj Shukla" userId="8b3810b0f14730b0" providerId="LiveId" clId="{FB6D7AC1-74B2-4DF0-9E20-4A16347DAAB2}" dt="2024-05-16T15:15:17.095" v="1" actId="1076"/>
          <ac:spMkLst>
            <pc:docMk/>
            <pc:sldMk cId="0" sldId="268"/>
            <ac:spMk id="74" creationId="{00000000-0000-0000-0000-000000000000}"/>
          </ac:spMkLst>
        </pc:spChg>
      </pc:sldChg>
      <pc:sldChg chg="modSp new mod">
        <pc:chgData name="Kshitij Raj Shukla" userId="8b3810b0f14730b0" providerId="LiveId" clId="{FB6D7AC1-74B2-4DF0-9E20-4A16347DAAB2}" dt="2024-05-17T06:00:02.974" v="74" actId="20577"/>
        <pc:sldMkLst>
          <pc:docMk/>
          <pc:sldMk cId="2288366077" sldId="270"/>
        </pc:sldMkLst>
        <pc:spChg chg="mod">
          <ac:chgData name="Kshitij Raj Shukla" userId="8b3810b0f14730b0" providerId="LiveId" clId="{FB6D7AC1-74B2-4DF0-9E20-4A16347DAAB2}" dt="2024-05-17T05:58:42.751" v="35" actId="13926"/>
          <ac:spMkLst>
            <pc:docMk/>
            <pc:sldMk cId="2288366077" sldId="270"/>
            <ac:spMk id="2" creationId="{BE999FAF-F601-9792-3E54-63DB48C68302}"/>
          </ac:spMkLst>
        </pc:spChg>
        <pc:spChg chg="mod">
          <ac:chgData name="Kshitij Raj Shukla" userId="8b3810b0f14730b0" providerId="LiveId" clId="{FB6D7AC1-74B2-4DF0-9E20-4A16347DAAB2}" dt="2024-05-17T06:00:02.974" v="74" actId="20577"/>
          <ac:spMkLst>
            <pc:docMk/>
            <pc:sldMk cId="2288366077" sldId="270"/>
            <ac:spMk id="3" creationId="{5AB3A342-843F-81B3-7055-409486ED0876}"/>
          </ac:spMkLst>
        </pc:spChg>
      </pc:sldChg>
      <pc:sldChg chg="addSp delSp modSp new mod modClrScheme chgLayout">
        <pc:chgData name="Kshitij Raj Shukla" userId="8b3810b0f14730b0" providerId="LiveId" clId="{FB6D7AC1-74B2-4DF0-9E20-4A16347DAAB2}" dt="2024-05-17T06:01:01.184" v="99" actId="1076"/>
        <pc:sldMkLst>
          <pc:docMk/>
          <pc:sldMk cId="441096432" sldId="271"/>
        </pc:sldMkLst>
        <pc:spChg chg="del mod">
          <ac:chgData name="Kshitij Raj Shukla" userId="8b3810b0f14730b0" providerId="LiveId" clId="{FB6D7AC1-74B2-4DF0-9E20-4A16347DAAB2}" dt="2024-05-17T06:00:17.146" v="78" actId="700"/>
          <ac:spMkLst>
            <pc:docMk/>
            <pc:sldMk cId="441096432" sldId="271"/>
            <ac:spMk id="2" creationId="{6A48901A-1052-7845-FBAC-F801A4639CA2}"/>
          </ac:spMkLst>
        </pc:spChg>
        <pc:spChg chg="del">
          <ac:chgData name="Kshitij Raj Shukla" userId="8b3810b0f14730b0" providerId="LiveId" clId="{FB6D7AC1-74B2-4DF0-9E20-4A16347DAAB2}" dt="2024-05-17T06:00:17.146" v="78" actId="700"/>
          <ac:spMkLst>
            <pc:docMk/>
            <pc:sldMk cId="441096432" sldId="271"/>
            <ac:spMk id="3" creationId="{E8B90CB5-EF82-67AF-88C7-436890A0DD4B}"/>
          </ac:spMkLst>
        </pc:spChg>
        <pc:spChg chg="add mod">
          <ac:chgData name="Kshitij Raj Shukla" userId="8b3810b0f14730b0" providerId="LiveId" clId="{FB6D7AC1-74B2-4DF0-9E20-4A16347DAAB2}" dt="2024-05-17T06:01:01.184" v="99" actId="1076"/>
          <ac:spMkLst>
            <pc:docMk/>
            <pc:sldMk cId="441096432" sldId="271"/>
            <ac:spMk id="4" creationId="{78FC3CBE-F5C9-F251-AB6D-36FCC8A138EB}"/>
          </ac:spMkLst>
        </pc:spChg>
      </pc:sldChg>
      <pc:sldChg chg="modSp add mod">
        <pc:chgData name="Kshitij Raj Shukla" userId="8b3810b0f14730b0" providerId="LiveId" clId="{FB6D7AC1-74B2-4DF0-9E20-4A16347DAAB2}" dt="2024-05-17T08:38:41.602" v="154" actId="20577"/>
        <pc:sldMkLst>
          <pc:docMk/>
          <pc:sldMk cId="2334148149" sldId="272"/>
        </pc:sldMkLst>
        <pc:spChg chg="mod">
          <ac:chgData name="Kshitij Raj Shukla" userId="8b3810b0f14730b0" providerId="LiveId" clId="{FB6D7AC1-74B2-4DF0-9E20-4A16347DAAB2}" dt="2024-05-17T08:38:41.602" v="154" actId="20577"/>
          <ac:spMkLst>
            <pc:docMk/>
            <pc:sldMk cId="2334148149" sldId="272"/>
            <ac:spMk id="6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17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 name="Google Shape;48;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 name="Google Shape;65;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 name="Google Shape;65;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289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6: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1" name="Google Shape;71;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8: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4717286" y="823976"/>
            <a:ext cx="5195824"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1" i="0">
                <a:solidFill>
                  <a:srgbClr val="CC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808228" y="1679347"/>
            <a:ext cx="12526264" cy="295466"/>
          </a:xfrm>
          <a:prstGeom prst="rect">
            <a:avLst/>
          </a:prstGeom>
          <a:noFill/>
          <a:ln>
            <a:noFill/>
          </a:ln>
        </p:spPr>
        <p:txBody>
          <a:bodyPr spcFirstLastPara="1" wrap="square" lIns="0" tIns="0" rIns="0" bIns="0" anchor="t" anchorCtr="0">
            <a:spAutoFit/>
          </a:bodyPr>
          <a:lstStyle>
            <a:lvl1pPr marL="731520" lvl="0" indent="-365760" algn="l">
              <a:lnSpc>
                <a:spcPct val="100000"/>
              </a:lnSpc>
              <a:spcBef>
                <a:spcPts val="0"/>
              </a:spcBef>
              <a:spcAft>
                <a:spcPts val="0"/>
              </a:spcAft>
              <a:buSzPts val="1400"/>
              <a:buNone/>
              <a:defRPr sz="1920" b="1" i="0">
                <a:solidFill>
                  <a:srgbClr val="202020"/>
                </a:solidFill>
                <a:latin typeface="Calibri"/>
                <a:ea typeface="Calibri"/>
                <a:cs typeface="Calibri"/>
                <a:sym typeface="Calibri"/>
              </a:defRPr>
            </a:lvl1pPr>
            <a:lvl2pPr marL="1463040" lvl="1" indent="-365760" algn="l">
              <a:lnSpc>
                <a:spcPct val="100000"/>
              </a:lnSpc>
              <a:spcBef>
                <a:spcPts val="0"/>
              </a:spcBef>
              <a:spcAft>
                <a:spcPts val="0"/>
              </a:spcAft>
              <a:buSzPts val="1400"/>
              <a:buNone/>
              <a:defRPr/>
            </a:lvl2pPr>
            <a:lvl3pPr marL="2194560" lvl="2" indent="-365760" algn="l">
              <a:lnSpc>
                <a:spcPct val="100000"/>
              </a:lnSpc>
              <a:spcBef>
                <a:spcPts val="0"/>
              </a:spcBef>
              <a:spcAft>
                <a:spcPts val="0"/>
              </a:spcAft>
              <a:buSzPts val="1400"/>
              <a:buNone/>
              <a:defRPr/>
            </a:lvl3pPr>
            <a:lvl4pPr marL="2926080" lvl="3" indent="-365760" algn="l">
              <a:lnSpc>
                <a:spcPct val="100000"/>
              </a:lnSpc>
              <a:spcBef>
                <a:spcPts val="0"/>
              </a:spcBef>
              <a:spcAft>
                <a:spcPts val="0"/>
              </a:spcAft>
              <a:buSzPts val="1400"/>
              <a:buNone/>
              <a:defRPr/>
            </a:lvl4pPr>
            <a:lvl5pPr marL="3657600" lvl="4" indent="-365760" algn="l">
              <a:lnSpc>
                <a:spcPct val="100000"/>
              </a:lnSpc>
              <a:spcBef>
                <a:spcPts val="0"/>
              </a:spcBef>
              <a:spcAft>
                <a:spcPts val="0"/>
              </a:spcAft>
              <a:buSzPts val="1400"/>
              <a:buNone/>
              <a:defRPr/>
            </a:lvl5pPr>
            <a:lvl6pPr marL="4389120" lvl="5" indent="-365760" algn="l">
              <a:lnSpc>
                <a:spcPct val="100000"/>
              </a:lnSpc>
              <a:spcBef>
                <a:spcPts val="0"/>
              </a:spcBef>
              <a:spcAft>
                <a:spcPts val="0"/>
              </a:spcAft>
              <a:buSzPts val="1400"/>
              <a:buNone/>
              <a:defRPr/>
            </a:lvl6pPr>
            <a:lvl7pPr marL="5120640" lvl="6" indent="-365760" algn="l">
              <a:lnSpc>
                <a:spcPct val="100000"/>
              </a:lnSpc>
              <a:spcBef>
                <a:spcPts val="0"/>
              </a:spcBef>
              <a:spcAft>
                <a:spcPts val="0"/>
              </a:spcAft>
              <a:buSzPts val="1400"/>
              <a:buNone/>
              <a:defRPr/>
            </a:lvl7pPr>
            <a:lvl8pPr marL="5852160" lvl="7" indent="-365760" algn="l">
              <a:lnSpc>
                <a:spcPct val="100000"/>
              </a:lnSpc>
              <a:spcBef>
                <a:spcPts val="0"/>
              </a:spcBef>
              <a:spcAft>
                <a:spcPts val="0"/>
              </a:spcAft>
              <a:buSzPts val="1400"/>
              <a:buNone/>
              <a:defRPr/>
            </a:lvl8pPr>
            <a:lvl9pPr marL="6583680" lvl="8" indent="-365760"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974336" y="7653529"/>
            <a:ext cx="4681728"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dt" idx="10"/>
          </p:nvPr>
        </p:nvSpPr>
        <p:spPr>
          <a:xfrm>
            <a:off x="731520" y="7653529"/>
            <a:ext cx="3364992"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0533888" y="7653528"/>
            <a:ext cx="3364992" cy="443198"/>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288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288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288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288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288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288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288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288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288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665527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1121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691521"/>
            <a:ext cx="7477601" cy="2874645"/>
          </a:xfrm>
          <a:prstGeom prst="rect">
            <a:avLst/>
          </a:prstGeom>
          <a:noFill/>
          <a:ln/>
        </p:spPr>
        <p:txBody>
          <a:bodyPr wrap="square" rtlCol="0" anchor="t"/>
          <a:lstStyle/>
          <a:p>
            <a:pPr marL="0" indent="0">
              <a:lnSpc>
                <a:spcPts val="7545"/>
              </a:lnSpc>
              <a:buNone/>
            </a:pPr>
            <a:r>
              <a:rPr lang="en-US" sz="6036" b="1" kern="0" spc="-60" dirty="0">
                <a:solidFill>
                  <a:srgbClr val="FFFFFF"/>
                </a:solidFill>
                <a:latin typeface="Montserrat" pitchFamily="34" charset="0"/>
                <a:ea typeface="Montserrat" pitchFamily="34" charset="-122"/>
                <a:cs typeface="Montserrat" pitchFamily="34" charset="-120"/>
              </a:rPr>
              <a:t>Introduction to Fake News Detection</a:t>
            </a:r>
            <a:endParaRPr lang="en-US" sz="6036" dirty="0"/>
          </a:p>
        </p:txBody>
      </p:sp>
      <p:sp>
        <p:nvSpPr>
          <p:cNvPr id="6" name="Text 3"/>
          <p:cNvSpPr/>
          <p:nvPr/>
        </p:nvSpPr>
        <p:spPr>
          <a:xfrm>
            <a:off x="833199" y="4899422"/>
            <a:ext cx="7477601" cy="999768"/>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 In today's digital age, the rise of fake news has become a growing concern. This presentation will guide you through the process of building a fake news detector using Python and popular machine learning libraries.</a:t>
            </a:r>
            <a:endParaRPr lang="en-US" sz="1750" dirty="0"/>
          </a:p>
        </p:txBody>
      </p:sp>
      <p:sp>
        <p:nvSpPr>
          <p:cNvPr id="7" name="Text 3">
            <a:extLst>
              <a:ext uri="{FF2B5EF4-FFF2-40B4-BE49-F238E27FC236}">
                <a16:creationId xmlns:a16="http://schemas.microsoft.com/office/drawing/2014/main" id="{F987066F-EB54-26A3-49F6-8139E6D994C9}"/>
              </a:ext>
            </a:extLst>
          </p:cNvPr>
          <p:cNvSpPr/>
          <p:nvPr/>
        </p:nvSpPr>
        <p:spPr>
          <a:xfrm>
            <a:off x="833198" y="6232446"/>
            <a:ext cx="3333557" cy="999768"/>
          </a:xfrm>
          <a:prstGeom prst="rect">
            <a:avLst/>
          </a:prstGeom>
          <a:noFill/>
          <a:ln/>
        </p:spPr>
        <p:txBody>
          <a:bodyPr wrap="square" rtlCol="0" anchor="t"/>
          <a:lstStyle/>
          <a:p>
            <a:pPr marL="0" indent="0">
              <a:lnSpc>
                <a:spcPts val="2624"/>
              </a:lnSpc>
              <a:buNone/>
            </a:pPr>
            <a:r>
              <a:rPr lang="en-US" sz="1600" dirty="0">
                <a:solidFill>
                  <a:schemeClr val="bg1"/>
                </a:solidFill>
                <a:latin typeface="Aptos" panose="020B0004020202020204" pitchFamily="34" charset="0"/>
              </a:rPr>
              <a:t>Submitted by :</a:t>
            </a:r>
          </a:p>
          <a:p>
            <a:pPr marL="0" indent="0">
              <a:lnSpc>
                <a:spcPts val="2624"/>
              </a:lnSpc>
              <a:buNone/>
            </a:pPr>
            <a:r>
              <a:rPr lang="en-US" sz="1600" dirty="0">
                <a:solidFill>
                  <a:schemeClr val="bg1"/>
                </a:solidFill>
                <a:latin typeface="Aptos" panose="020B0004020202020204" pitchFamily="34" charset="0"/>
              </a:rPr>
              <a:t>AASHVI CHAVLA(2210990019)</a:t>
            </a:r>
          </a:p>
          <a:p>
            <a:pPr marL="0" indent="0">
              <a:lnSpc>
                <a:spcPts val="2624"/>
              </a:lnSpc>
              <a:buNone/>
            </a:pPr>
            <a:r>
              <a:rPr lang="en-US" sz="1600" dirty="0">
                <a:solidFill>
                  <a:schemeClr val="bg1"/>
                </a:solidFill>
                <a:latin typeface="Aptos" panose="020B0004020202020204" pitchFamily="34" charset="0"/>
              </a:rPr>
              <a:t>KSHITIJ RAJ SHUKLA(2210990526)</a:t>
            </a:r>
          </a:p>
          <a:p>
            <a:pPr marL="0" indent="0">
              <a:lnSpc>
                <a:spcPts val="2624"/>
              </a:lnSpc>
              <a:buNone/>
            </a:pPr>
            <a:r>
              <a:rPr lang="en-US" sz="1600" dirty="0">
                <a:solidFill>
                  <a:schemeClr val="bg1"/>
                </a:solidFill>
                <a:latin typeface="Aptos" panose="020B0004020202020204" pitchFamily="34" charset="0"/>
              </a:rPr>
              <a:t>LIV ARPIT (2210990543)</a:t>
            </a:r>
          </a:p>
          <a:p>
            <a:pPr marL="0" indent="0">
              <a:lnSpc>
                <a:spcPts val="2624"/>
              </a:lnSpc>
              <a:buNone/>
            </a:pPr>
            <a:r>
              <a:rPr lang="en-US" sz="1600" dirty="0">
                <a:solidFill>
                  <a:schemeClr val="bg1"/>
                </a:solidFill>
                <a:latin typeface="Aptos" panose="020B0004020202020204" pitchFamily="34" charset="0"/>
              </a:rPr>
              <a:t>LOKESH VAID(2210990545)</a:t>
            </a:r>
          </a:p>
        </p:txBody>
      </p:sp>
      <p:sp>
        <p:nvSpPr>
          <p:cNvPr id="8" name="Text 3">
            <a:extLst>
              <a:ext uri="{FF2B5EF4-FFF2-40B4-BE49-F238E27FC236}">
                <a16:creationId xmlns:a16="http://schemas.microsoft.com/office/drawing/2014/main" id="{F7465EF1-C703-D3D2-1ED8-0C11BA6E25EE}"/>
              </a:ext>
            </a:extLst>
          </p:cNvPr>
          <p:cNvSpPr/>
          <p:nvPr/>
        </p:nvSpPr>
        <p:spPr>
          <a:xfrm>
            <a:off x="4705544" y="6257687"/>
            <a:ext cx="3333557" cy="999768"/>
          </a:xfrm>
          <a:prstGeom prst="rect">
            <a:avLst/>
          </a:prstGeom>
          <a:noFill/>
          <a:ln/>
        </p:spPr>
        <p:txBody>
          <a:bodyPr wrap="square" rtlCol="0" anchor="t"/>
          <a:lstStyle/>
          <a:p>
            <a:pPr marL="0" indent="0">
              <a:lnSpc>
                <a:spcPts val="2624"/>
              </a:lnSpc>
              <a:buNone/>
            </a:pPr>
            <a:r>
              <a:rPr lang="en-US" sz="1600" dirty="0">
                <a:solidFill>
                  <a:schemeClr val="bg1"/>
                </a:solidFill>
                <a:latin typeface="Aptos" panose="020B0004020202020204" pitchFamily="34" charset="0"/>
              </a:rPr>
              <a:t>Submitted to:</a:t>
            </a:r>
          </a:p>
          <a:p>
            <a:pPr>
              <a:lnSpc>
                <a:spcPct val="107000"/>
              </a:lnSpc>
              <a:spcAft>
                <a:spcPts val="785"/>
              </a:spcAft>
              <a:tabLst>
                <a:tab pos="427990" algn="ctr"/>
                <a:tab pos="1372235" algn="ctr"/>
                <a:tab pos="1829435" algn="ctr"/>
                <a:tab pos="2287270" algn="ctr"/>
                <a:tab pos="2744470" algn="ctr"/>
                <a:tab pos="3201670" algn="ctr"/>
                <a:tab pos="3658870" algn="ctr"/>
                <a:tab pos="5001260" algn="ctr"/>
              </a:tabLst>
            </a:pPr>
            <a:r>
              <a:rPr lang="en-IN" sz="16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MS.SHAGUN SHARMA</a:t>
            </a:r>
            <a:endParaRPr lang="en-IN" sz="1600" dirty="0">
              <a:solidFill>
                <a:schemeClr val="bg1"/>
              </a:solidFill>
              <a:effectLst/>
              <a:latin typeface="Aptos" panose="020B0004020202020204" pitchFamily="34" charset="0"/>
              <a:ea typeface="Calibri" panose="020F0502020204030204" pitchFamily="34" charset="0"/>
            </a:endParaRPr>
          </a:p>
          <a:p>
            <a:r>
              <a:rPr lang="en-IN" sz="16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MR.TUSHAR KHITOLIA	 </a:t>
            </a:r>
            <a:endParaRPr lang="en-US" sz="1600" dirty="0">
              <a:solidFill>
                <a:schemeClr val="bg1"/>
              </a:solidFill>
              <a:latin typeface="Aptos" panose="020B00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5" name="Text 2"/>
          <p:cNvSpPr/>
          <p:nvPr/>
        </p:nvSpPr>
        <p:spPr>
          <a:xfrm>
            <a:off x="833199" y="934760"/>
            <a:ext cx="8692396"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Model Training and Evaluation</a:t>
            </a:r>
            <a:endParaRPr lang="en-US" sz="4374" dirty="0"/>
          </a:p>
        </p:txBody>
      </p:sp>
      <p:pic>
        <p:nvPicPr>
          <p:cNvPr id="6" name="Image 1" descr="preencoded.png"/>
          <p:cNvPicPr>
            <a:picLocks noChangeAspect="1"/>
          </p:cNvPicPr>
          <p:nvPr/>
        </p:nvPicPr>
        <p:blipFill>
          <a:blip r:embed="rId3"/>
          <a:stretch>
            <a:fillRect/>
          </a:stretch>
        </p:blipFill>
        <p:spPr>
          <a:xfrm>
            <a:off x="833199" y="1962388"/>
            <a:ext cx="1110972" cy="1777484"/>
          </a:xfrm>
          <a:prstGeom prst="rect">
            <a:avLst/>
          </a:prstGeom>
        </p:spPr>
      </p:pic>
      <p:sp>
        <p:nvSpPr>
          <p:cNvPr id="7" name="Text 3"/>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Train-Test Split</a:t>
            </a:r>
            <a:endParaRPr lang="en-US" sz="2187" dirty="0"/>
          </a:p>
        </p:txBody>
      </p:sp>
      <p:sp>
        <p:nvSpPr>
          <p:cNvPr id="8" name="Text 4"/>
          <p:cNvSpPr/>
          <p:nvPr/>
        </p:nvSpPr>
        <p:spPr>
          <a:xfrm>
            <a:off x="2277428" y="2664976"/>
            <a:ext cx="7862173" cy="333256"/>
          </a:xfrm>
          <a:prstGeom prst="rect">
            <a:avLst/>
          </a:prstGeom>
          <a:noFill/>
          <a:ln/>
        </p:spPr>
        <p:txBody>
          <a:bodyPr wrap="non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Divide the dataset into training and testing sets.</a:t>
            </a:r>
            <a:endParaRPr lang="en-US" sz="1750" dirty="0"/>
          </a:p>
        </p:txBody>
      </p:sp>
      <p:pic>
        <p:nvPicPr>
          <p:cNvPr id="9" name="Image 2" descr="preencoded.png"/>
          <p:cNvPicPr>
            <a:picLocks noChangeAspect="1"/>
          </p:cNvPicPr>
          <p:nvPr/>
        </p:nvPicPr>
        <p:blipFill>
          <a:blip r:embed="rId4"/>
          <a:stretch>
            <a:fillRect/>
          </a:stretch>
        </p:blipFill>
        <p:spPr>
          <a:xfrm>
            <a:off x="833199" y="3739872"/>
            <a:ext cx="1110972" cy="1777484"/>
          </a:xfrm>
          <a:prstGeom prst="rect">
            <a:avLst/>
          </a:prstGeom>
        </p:spPr>
      </p:pic>
      <p:sp>
        <p:nvSpPr>
          <p:cNvPr id="10" name="Text 5"/>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Model Training</a:t>
            </a:r>
            <a:endParaRPr lang="en-US" sz="2187" dirty="0"/>
          </a:p>
        </p:txBody>
      </p:sp>
      <p:sp>
        <p:nvSpPr>
          <p:cNvPr id="11" name="Text 6"/>
          <p:cNvSpPr/>
          <p:nvPr/>
        </p:nvSpPr>
        <p:spPr>
          <a:xfrm>
            <a:off x="2277428" y="4442460"/>
            <a:ext cx="7862173" cy="333256"/>
          </a:xfrm>
          <a:prstGeom prst="rect">
            <a:avLst/>
          </a:prstGeom>
          <a:noFill/>
          <a:ln/>
        </p:spPr>
        <p:txBody>
          <a:bodyPr wrap="non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Train the selected model using the training data.</a:t>
            </a:r>
            <a:endParaRPr lang="en-US" sz="1750" dirty="0"/>
          </a:p>
        </p:txBody>
      </p:sp>
      <p:pic>
        <p:nvPicPr>
          <p:cNvPr id="12" name="Image 3" descr="preencoded.png"/>
          <p:cNvPicPr>
            <a:picLocks noChangeAspect="1"/>
          </p:cNvPicPr>
          <p:nvPr/>
        </p:nvPicPr>
        <p:blipFill>
          <a:blip r:embed="rId5"/>
          <a:stretch>
            <a:fillRect/>
          </a:stretch>
        </p:blipFill>
        <p:spPr>
          <a:xfrm>
            <a:off x="833199" y="5517356"/>
            <a:ext cx="1110972" cy="1777484"/>
          </a:xfrm>
          <a:prstGeom prst="rect">
            <a:avLst/>
          </a:prstGeom>
        </p:spPr>
      </p:pic>
      <p:sp>
        <p:nvSpPr>
          <p:cNvPr id="13" name="Text 7"/>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Model Evaluation</a:t>
            </a:r>
            <a:endParaRPr lang="en-US" sz="2187" dirty="0"/>
          </a:p>
        </p:txBody>
      </p:sp>
      <p:sp>
        <p:nvSpPr>
          <p:cNvPr id="14" name="Text 8"/>
          <p:cNvSpPr/>
          <p:nvPr/>
        </p:nvSpPr>
        <p:spPr>
          <a:xfrm>
            <a:off x="2277428" y="6219944"/>
            <a:ext cx="7862173" cy="333256"/>
          </a:xfrm>
          <a:prstGeom prst="rect">
            <a:avLst/>
          </a:prstGeom>
          <a:noFill/>
          <a:ln/>
        </p:spPr>
        <p:txBody>
          <a:bodyPr wrap="none" rtlCol="0" anchor="t"/>
          <a:lstStyle/>
          <a:p>
            <a:pPr marL="0" indent="0" algn="l">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Evaluate the model's performance on the test data.</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21266"/>
            <a:ext cx="14630400" cy="8229600"/>
          </a:xfrm>
          <a:prstGeom prst="rect">
            <a:avLst/>
          </a:prstGeom>
          <a:solidFill>
            <a:srgbClr val="111213"/>
          </a:solidFill>
          <a:ln/>
        </p:spPr>
      </p:sp>
      <p:pic>
        <p:nvPicPr>
          <p:cNvPr id="4" name="Image 0" descr="preencoded.png"/>
          <p:cNvPicPr>
            <a:picLocks noChangeAspect="1"/>
          </p:cNvPicPr>
          <p:nvPr/>
        </p:nvPicPr>
        <p:blipFill>
          <a:blip r:embed="rId3"/>
          <a:stretch>
            <a:fillRect/>
          </a:stretch>
        </p:blipFill>
        <p:spPr>
          <a:xfrm>
            <a:off x="-771591" y="-224100"/>
            <a:ext cx="16173464" cy="3070431"/>
          </a:xfrm>
          <a:prstGeom prst="rect">
            <a:avLst/>
          </a:prstGeom>
          <a:effectLst>
            <a:softEdge rad="317500"/>
          </a:effectLst>
        </p:spPr>
      </p:pic>
      <p:sp>
        <p:nvSpPr>
          <p:cNvPr id="5" name="Text 2"/>
          <p:cNvSpPr/>
          <p:nvPr/>
        </p:nvSpPr>
        <p:spPr>
          <a:xfrm>
            <a:off x="2517696" y="3437215"/>
            <a:ext cx="9594890" cy="1388745"/>
          </a:xfrm>
          <a:prstGeom prst="rect">
            <a:avLst/>
          </a:prstGeom>
          <a:noFill/>
          <a:ln/>
        </p:spPr>
        <p:txBody>
          <a:bodyPr wrap="squar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Conclusion and Future Improvements</a:t>
            </a:r>
            <a:endParaRPr lang="en-US" sz="4374" dirty="0"/>
          </a:p>
        </p:txBody>
      </p:sp>
      <p:sp>
        <p:nvSpPr>
          <p:cNvPr id="6" name="Shape 3"/>
          <p:cNvSpPr/>
          <p:nvPr/>
        </p:nvSpPr>
        <p:spPr>
          <a:xfrm>
            <a:off x="2517696" y="5332809"/>
            <a:ext cx="499943" cy="499943"/>
          </a:xfrm>
          <a:prstGeom prst="roundRect">
            <a:avLst>
              <a:gd name="adj" fmla="val 13333"/>
            </a:avLst>
          </a:prstGeom>
          <a:solidFill>
            <a:srgbClr val="232629"/>
          </a:solidFill>
          <a:ln/>
        </p:spPr>
      </p:sp>
      <p:sp>
        <p:nvSpPr>
          <p:cNvPr id="7" name="Text 4"/>
          <p:cNvSpPr/>
          <p:nvPr/>
        </p:nvSpPr>
        <p:spPr>
          <a:xfrm>
            <a:off x="2703909" y="5374481"/>
            <a:ext cx="127397"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1</a:t>
            </a:r>
            <a:endParaRPr lang="en-US" sz="2624" dirty="0"/>
          </a:p>
        </p:txBody>
      </p:sp>
      <p:sp>
        <p:nvSpPr>
          <p:cNvPr id="8" name="Text 5"/>
          <p:cNvSpPr/>
          <p:nvPr/>
        </p:nvSpPr>
        <p:spPr>
          <a:xfrm>
            <a:off x="3239810" y="5409128"/>
            <a:ext cx="2328029"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Key Takeaways</a:t>
            </a:r>
            <a:endParaRPr lang="en-US" sz="2187" dirty="0"/>
          </a:p>
        </p:txBody>
      </p:sp>
      <p:sp>
        <p:nvSpPr>
          <p:cNvPr id="9" name="Text 6"/>
          <p:cNvSpPr/>
          <p:nvPr/>
        </p:nvSpPr>
        <p:spPr>
          <a:xfrm>
            <a:off x="3239810" y="5889546"/>
            <a:ext cx="2328029" cy="999768"/>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Summarize the main steps in building a fake news detector.</a:t>
            </a:r>
            <a:endParaRPr lang="en-US" sz="1750" dirty="0"/>
          </a:p>
        </p:txBody>
      </p:sp>
      <p:sp>
        <p:nvSpPr>
          <p:cNvPr id="10" name="Shape 7"/>
          <p:cNvSpPr/>
          <p:nvPr/>
        </p:nvSpPr>
        <p:spPr>
          <a:xfrm>
            <a:off x="5790009" y="5332809"/>
            <a:ext cx="499943" cy="499943"/>
          </a:xfrm>
          <a:prstGeom prst="roundRect">
            <a:avLst>
              <a:gd name="adj" fmla="val 13333"/>
            </a:avLst>
          </a:prstGeom>
          <a:solidFill>
            <a:srgbClr val="232629"/>
          </a:solidFill>
          <a:ln/>
        </p:spPr>
      </p:sp>
      <p:sp>
        <p:nvSpPr>
          <p:cNvPr id="11" name="Text 8"/>
          <p:cNvSpPr/>
          <p:nvPr/>
        </p:nvSpPr>
        <p:spPr>
          <a:xfrm>
            <a:off x="5943243" y="5374481"/>
            <a:ext cx="193358"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2</a:t>
            </a:r>
            <a:endParaRPr lang="en-US" sz="2624" dirty="0"/>
          </a:p>
        </p:txBody>
      </p:sp>
      <p:sp>
        <p:nvSpPr>
          <p:cNvPr id="12" name="Text 9"/>
          <p:cNvSpPr/>
          <p:nvPr/>
        </p:nvSpPr>
        <p:spPr>
          <a:xfrm>
            <a:off x="6512123" y="5328273"/>
            <a:ext cx="2328029" cy="694373"/>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Limitations and Challenges</a:t>
            </a:r>
            <a:endParaRPr lang="en-US" sz="2187" dirty="0"/>
          </a:p>
        </p:txBody>
      </p:sp>
      <p:sp>
        <p:nvSpPr>
          <p:cNvPr id="13" name="Text 10"/>
          <p:cNvSpPr/>
          <p:nvPr/>
        </p:nvSpPr>
        <p:spPr>
          <a:xfrm>
            <a:off x="6479620" y="6389430"/>
            <a:ext cx="2328029" cy="999768"/>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Discuss the challenges in detecting evolving fake news strategies.</a:t>
            </a:r>
            <a:endParaRPr lang="en-US" sz="1750" dirty="0"/>
          </a:p>
        </p:txBody>
      </p:sp>
      <p:sp>
        <p:nvSpPr>
          <p:cNvPr id="14" name="Shape 11"/>
          <p:cNvSpPr/>
          <p:nvPr/>
        </p:nvSpPr>
        <p:spPr>
          <a:xfrm>
            <a:off x="9062323" y="5332809"/>
            <a:ext cx="499943" cy="499943"/>
          </a:xfrm>
          <a:prstGeom prst="roundRect">
            <a:avLst>
              <a:gd name="adj" fmla="val 13333"/>
            </a:avLst>
          </a:prstGeom>
          <a:solidFill>
            <a:srgbClr val="232629"/>
          </a:solidFill>
          <a:ln/>
        </p:spPr>
      </p:sp>
      <p:sp>
        <p:nvSpPr>
          <p:cNvPr id="15" name="Text 12"/>
          <p:cNvSpPr/>
          <p:nvPr/>
        </p:nvSpPr>
        <p:spPr>
          <a:xfrm>
            <a:off x="9215199" y="5374481"/>
            <a:ext cx="194072"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3</a:t>
            </a:r>
            <a:endParaRPr lang="en-US" sz="2624" dirty="0"/>
          </a:p>
        </p:txBody>
      </p:sp>
      <p:sp>
        <p:nvSpPr>
          <p:cNvPr id="16" name="Text 13"/>
          <p:cNvSpPr/>
          <p:nvPr/>
        </p:nvSpPr>
        <p:spPr>
          <a:xfrm>
            <a:off x="9784437" y="5409128"/>
            <a:ext cx="2457716" cy="694373"/>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Future Enhancements</a:t>
            </a:r>
            <a:endParaRPr lang="en-US" sz="2187" dirty="0"/>
          </a:p>
        </p:txBody>
      </p:sp>
      <p:sp>
        <p:nvSpPr>
          <p:cNvPr id="17" name="Text 14"/>
          <p:cNvSpPr/>
          <p:nvPr/>
        </p:nvSpPr>
        <p:spPr>
          <a:xfrm>
            <a:off x="9784437" y="6389430"/>
            <a:ext cx="2328029"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Explore advanced techniques, such as deep learning and multimodal analysis.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9FAF-F601-9792-3E54-63DB48C68302}"/>
              </a:ext>
            </a:extLst>
          </p:cNvPr>
          <p:cNvSpPr>
            <a:spLocks noGrp="1"/>
          </p:cNvSpPr>
          <p:nvPr>
            <p:ph type="title"/>
          </p:nvPr>
        </p:nvSpPr>
        <p:spPr>
          <a:xfrm>
            <a:off x="4473448" y="574594"/>
            <a:ext cx="5195824" cy="615553"/>
          </a:xfrm>
        </p:spPr>
        <p:txBody>
          <a:bodyPr/>
          <a:lstStyle/>
          <a:p>
            <a:pPr algn="ctr" fontAlgn="base"/>
            <a:r>
              <a:rPr lang="en-IN" sz="4000" dirty="0">
                <a:solidFill>
                  <a:srgbClr val="E8E8E8"/>
                </a:solidFill>
                <a:latin typeface="Aptos" panose="020B0004020202020204" pitchFamily="34" charset="0"/>
              </a:rPr>
              <a:t>R</a:t>
            </a:r>
            <a:r>
              <a:rPr lang="en-IN" sz="4000" i="0" dirty="0">
                <a:solidFill>
                  <a:srgbClr val="E8E8E8"/>
                </a:solidFill>
                <a:effectLst/>
                <a:latin typeface="Aptos" panose="020B0004020202020204" pitchFamily="34" charset="0"/>
              </a:rPr>
              <a:t>eference</a:t>
            </a:r>
            <a:endParaRPr lang="en-IN" sz="4000" dirty="0">
              <a:latin typeface="Aptos" panose="020B0004020202020204" pitchFamily="34" charset="0"/>
            </a:endParaRPr>
          </a:p>
        </p:txBody>
      </p:sp>
      <p:sp>
        <p:nvSpPr>
          <p:cNvPr id="3" name="Text Placeholder 2">
            <a:extLst>
              <a:ext uri="{FF2B5EF4-FFF2-40B4-BE49-F238E27FC236}">
                <a16:creationId xmlns:a16="http://schemas.microsoft.com/office/drawing/2014/main" id="{5AB3A342-843F-81B3-7055-409486ED0876}"/>
              </a:ext>
            </a:extLst>
          </p:cNvPr>
          <p:cNvSpPr>
            <a:spLocks noGrp="1"/>
          </p:cNvSpPr>
          <p:nvPr>
            <p:ph type="body" idx="1"/>
          </p:nvPr>
        </p:nvSpPr>
        <p:spPr>
          <a:xfrm>
            <a:off x="808228" y="1679347"/>
            <a:ext cx="12526264" cy="738664"/>
          </a:xfrm>
        </p:spPr>
        <p:txBody>
          <a:bodyPr/>
          <a:lstStyle/>
          <a:p>
            <a:r>
              <a:rPr lang="en-US" sz="2400" b="0" dirty="0">
                <a:solidFill>
                  <a:schemeClr val="bg1"/>
                </a:solidFill>
                <a:latin typeface="Aptos" panose="020B0004020202020204" pitchFamily="34" charset="0"/>
              </a:rPr>
              <a:t>Dataset :</a:t>
            </a:r>
          </a:p>
          <a:p>
            <a:r>
              <a:rPr lang="en-US" sz="2400" b="0" dirty="0">
                <a:solidFill>
                  <a:schemeClr val="bg1"/>
                </a:solidFill>
                <a:latin typeface="Aptos" panose="020B0004020202020204" pitchFamily="34" charset="0"/>
              </a:rPr>
              <a:t>			https://www.kaggle.com/datasets/bjoernjostein/fake-news-data-set</a:t>
            </a:r>
            <a:endParaRPr lang="en-IN" sz="2400" b="0" dirty="0">
              <a:solidFill>
                <a:schemeClr val="bg1"/>
              </a:solidFill>
              <a:latin typeface="Aptos" panose="020B0004020202020204" pitchFamily="34" charset="0"/>
            </a:endParaRPr>
          </a:p>
        </p:txBody>
      </p:sp>
    </p:spTree>
    <p:extLst>
      <p:ext uri="{BB962C8B-B14F-4D97-AF65-F5344CB8AC3E}">
        <p14:creationId xmlns:p14="http://schemas.microsoft.com/office/powerpoint/2010/main" val="2288366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FC3CBE-F5C9-F251-AB6D-36FCC8A138EB}"/>
              </a:ext>
            </a:extLst>
          </p:cNvPr>
          <p:cNvSpPr/>
          <p:nvPr/>
        </p:nvSpPr>
        <p:spPr>
          <a:xfrm>
            <a:off x="3132068" y="3006804"/>
            <a:ext cx="8366266" cy="2215991"/>
          </a:xfrm>
          <a:prstGeom prst="rect">
            <a:avLst/>
          </a:prstGeom>
          <a:noFill/>
        </p:spPr>
        <p:txBody>
          <a:bodyPr wrap="none" lIns="91440" tIns="45720" rIns="91440" bIns="45720">
            <a:spAutoFit/>
          </a:bodyPr>
          <a:lstStyle/>
          <a:p>
            <a:pPr algn="ctr"/>
            <a:r>
              <a:rPr lang="en-US" sz="13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ptos" panose="020B0004020202020204" pitchFamily="34" charset="0"/>
              </a:rPr>
              <a:t>Thank You</a:t>
            </a:r>
          </a:p>
        </p:txBody>
      </p:sp>
    </p:spTree>
    <p:extLst>
      <p:ext uri="{BB962C8B-B14F-4D97-AF65-F5344CB8AC3E}">
        <p14:creationId xmlns:p14="http://schemas.microsoft.com/office/powerpoint/2010/main" val="44109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5193842" y="409681"/>
            <a:ext cx="4242720" cy="760192"/>
          </a:xfrm>
          <a:prstGeom prst="rect">
            <a:avLst/>
          </a:prstGeom>
          <a:noFill/>
          <a:ln>
            <a:noFill/>
          </a:ln>
        </p:spPr>
        <p:txBody>
          <a:bodyPr spcFirstLastPara="1" wrap="square" lIns="0" tIns="21320" rIns="0" bIns="0" anchor="t" anchorCtr="0">
            <a:spAutoFit/>
          </a:bodyPr>
          <a:lstStyle/>
          <a:p>
            <a:pPr marL="20320" algn="ctr"/>
            <a:r>
              <a:rPr lang="en-US" sz="4800" dirty="0">
                <a:solidFill>
                  <a:schemeClr val="bg1"/>
                </a:solidFill>
                <a:latin typeface="Verdana"/>
                <a:ea typeface="Verdana"/>
                <a:cs typeface="Verdana"/>
                <a:sym typeface="Verdana"/>
              </a:rPr>
              <a:t>CONTENT</a:t>
            </a:r>
            <a:endParaRPr sz="4800" dirty="0">
              <a:solidFill>
                <a:schemeClr val="bg1"/>
              </a:solidFill>
              <a:latin typeface="Verdana"/>
              <a:ea typeface="Verdana"/>
              <a:cs typeface="Verdana"/>
              <a:sym typeface="Verdana"/>
            </a:endParaRPr>
          </a:p>
        </p:txBody>
      </p:sp>
      <p:sp>
        <p:nvSpPr>
          <p:cNvPr id="51" name="Google Shape;51;p8"/>
          <p:cNvSpPr txBox="1"/>
          <p:nvPr/>
        </p:nvSpPr>
        <p:spPr>
          <a:xfrm>
            <a:off x="1670812" y="1429222"/>
            <a:ext cx="5188712" cy="5240401"/>
          </a:xfrm>
          <a:prstGeom prst="rect">
            <a:avLst/>
          </a:prstGeom>
          <a:noFill/>
          <a:ln>
            <a:noFill/>
          </a:ln>
        </p:spPr>
        <p:txBody>
          <a:bodyPr spcFirstLastPara="1" wrap="square" lIns="0" tIns="251960" rIns="0" bIns="0" anchor="t" anchorCtr="0">
            <a:spAutoFit/>
          </a:bodyPr>
          <a:lstStyle/>
          <a:p>
            <a:pPr marL="19304">
              <a:buClr>
                <a:srgbClr val="000000"/>
              </a:buClr>
              <a:buSzPts val="1800"/>
            </a:pPr>
            <a:r>
              <a:rPr lang="en-US" sz="2800" b="1" dirty="0">
                <a:solidFill>
                  <a:schemeClr val="bg1"/>
                </a:solidFill>
                <a:latin typeface="Aptos" panose="020B0004020202020204" pitchFamily="34" charset="0"/>
                <a:ea typeface="Tahoma"/>
                <a:cs typeface="Tahoma"/>
                <a:sym typeface="Tahoma"/>
              </a:rPr>
              <a:t>Problem Statement</a:t>
            </a:r>
            <a:endParaRPr sz="2800" b="1" dirty="0">
              <a:solidFill>
                <a:schemeClr val="bg1"/>
              </a:solidFill>
              <a:latin typeface="Aptos" panose="020B0004020202020204" pitchFamily="34" charset="0"/>
              <a:ea typeface="Tahoma"/>
              <a:cs typeface="Tahoma"/>
              <a:sym typeface="Tahoma"/>
            </a:endParaRPr>
          </a:p>
          <a:p>
            <a:pPr marL="19304">
              <a:spcBef>
                <a:spcPts val="1824"/>
              </a:spcBef>
              <a:buClr>
                <a:srgbClr val="000000"/>
              </a:buClr>
              <a:buSzPts val="1800"/>
            </a:pPr>
            <a:r>
              <a:rPr lang="en-US" sz="2800" b="1" dirty="0">
                <a:solidFill>
                  <a:schemeClr val="bg1"/>
                </a:solidFill>
                <a:latin typeface="Aptos" panose="020B0004020202020204" pitchFamily="34" charset="0"/>
                <a:ea typeface="Tahoma"/>
                <a:cs typeface="Tahoma"/>
                <a:sym typeface="Tahoma"/>
              </a:rPr>
              <a:t>Objective</a:t>
            </a:r>
            <a:endParaRPr sz="2800" b="1" dirty="0">
              <a:solidFill>
                <a:schemeClr val="bg1"/>
              </a:solidFill>
              <a:latin typeface="Aptos" panose="020B0004020202020204" pitchFamily="34" charset="0"/>
              <a:ea typeface="Tahoma"/>
              <a:cs typeface="Tahoma"/>
              <a:sym typeface="Tahoma"/>
            </a:endParaRPr>
          </a:p>
          <a:p>
            <a:pPr marL="19304">
              <a:spcBef>
                <a:spcPts val="1720"/>
              </a:spcBef>
              <a:buClr>
                <a:srgbClr val="124F5C"/>
              </a:buClr>
              <a:buSzPts val="1800"/>
            </a:pPr>
            <a:r>
              <a:rPr lang="en-US" sz="2800" b="1" dirty="0">
                <a:solidFill>
                  <a:schemeClr val="bg1"/>
                </a:solidFill>
                <a:latin typeface="Aptos" panose="020B0004020202020204" pitchFamily="34" charset="0"/>
                <a:ea typeface="Tahoma"/>
                <a:cs typeface="Tahoma"/>
                <a:sym typeface="Tahoma"/>
              </a:rPr>
              <a:t>Tools Used</a:t>
            </a:r>
            <a:endParaRPr sz="2800" b="1" dirty="0">
              <a:solidFill>
                <a:schemeClr val="bg1"/>
              </a:solidFill>
              <a:latin typeface="Aptos" panose="020B0004020202020204" pitchFamily="34" charset="0"/>
              <a:ea typeface="Tahoma"/>
              <a:cs typeface="Tahoma"/>
              <a:sym typeface="Tahoma"/>
            </a:endParaRPr>
          </a:p>
          <a:p>
            <a:pPr marL="19304">
              <a:spcBef>
                <a:spcPts val="1712"/>
              </a:spcBef>
              <a:buClr>
                <a:srgbClr val="000000"/>
              </a:buClr>
              <a:buSzPts val="1800"/>
            </a:pPr>
            <a:r>
              <a:rPr lang="en-US" sz="2800" b="1" dirty="0">
                <a:solidFill>
                  <a:schemeClr val="bg1"/>
                </a:solidFill>
                <a:latin typeface="Aptos" panose="020B0004020202020204" pitchFamily="34" charset="0"/>
                <a:ea typeface="Tahoma"/>
                <a:cs typeface="Tahoma"/>
                <a:sym typeface="Tahoma"/>
              </a:rPr>
              <a:t>Data Summary</a:t>
            </a:r>
            <a:endParaRPr sz="2800" b="1" dirty="0">
              <a:solidFill>
                <a:schemeClr val="bg1"/>
              </a:solidFill>
              <a:latin typeface="Aptos" panose="020B0004020202020204" pitchFamily="34" charset="0"/>
              <a:ea typeface="Tahoma"/>
              <a:cs typeface="Tahoma"/>
              <a:sym typeface="Tahoma"/>
            </a:endParaRPr>
          </a:p>
          <a:p>
            <a:pPr marL="19304">
              <a:spcBef>
                <a:spcPts val="1712"/>
              </a:spcBef>
              <a:buClr>
                <a:srgbClr val="000000"/>
              </a:buClr>
              <a:buSzPts val="1800"/>
            </a:pPr>
            <a:r>
              <a:rPr lang="en-US" sz="2800" b="1" dirty="0">
                <a:solidFill>
                  <a:schemeClr val="bg1"/>
                </a:solidFill>
                <a:latin typeface="Aptos" panose="020B0004020202020204" pitchFamily="34" charset="0"/>
                <a:ea typeface="Tahoma"/>
                <a:cs typeface="Tahoma"/>
                <a:sym typeface="Tahoma"/>
              </a:rPr>
              <a:t>Data Processing</a:t>
            </a:r>
            <a:endParaRPr lang="en-US" sz="2800" b="1" kern="0" spc="-44" dirty="0">
              <a:solidFill>
                <a:srgbClr val="FFFFFF"/>
              </a:solidFill>
              <a:latin typeface="Aptos" panose="020B0004020202020204" pitchFamily="34" charset="0"/>
              <a:ea typeface="Montserrat" pitchFamily="34" charset="-122"/>
              <a:cs typeface="Montserrat" pitchFamily="34" charset="-120"/>
            </a:endParaRPr>
          </a:p>
          <a:p>
            <a:pPr marL="19304">
              <a:spcBef>
                <a:spcPts val="1712"/>
              </a:spcBef>
              <a:buClr>
                <a:srgbClr val="000000"/>
              </a:buClr>
              <a:buSzPts val="1800"/>
            </a:pPr>
            <a:r>
              <a:rPr lang="en-US" sz="2800" b="1" kern="0" spc="-44" dirty="0">
                <a:solidFill>
                  <a:srgbClr val="FFFFFF"/>
                </a:solidFill>
                <a:latin typeface="Aptos" panose="020B0004020202020204" pitchFamily="34" charset="0"/>
                <a:ea typeface="Montserrat" pitchFamily="34" charset="-122"/>
                <a:cs typeface="Montserrat" pitchFamily="34" charset="-120"/>
              </a:rPr>
              <a:t>Model Selection</a:t>
            </a:r>
          </a:p>
          <a:p>
            <a:pPr marL="19304">
              <a:spcBef>
                <a:spcPts val="1712"/>
              </a:spcBef>
              <a:buClr>
                <a:srgbClr val="000000"/>
              </a:buClr>
              <a:buSzPts val="1800"/>
            </a:pPr>
            <a:r>
              <a:rPr lang="en-US" sz="2800" b="1" spc="-44" dirty="0">
                <a:solidFill>
                  <a:srgbClr val="FFFFFF"/>
                </a:solidFill>
                <a:effectLst/>
                <a:latin typeface="Aptos" panose="020B0004020202020204" pitchFamily="34" charset="0"/>
                <a:ea typeface="Montserrat" panose="00000500000000000000" pitchFamily="2" charset="0"/>
                <a:cs typeface="Montserrat" panose="00000500000000000000" pitchFamily="2" charset="0"/>
              </a:rPr>
              <a:t>Model Training and Evaluation</a:t>
            </a:r>
            <a:endParaRPr lang="en-IN" sz="2800" kern="0" spc="-44" dirty="0">
              <a:latin typeface="Aptos" panose="020B0004020202020204" pitchFamily="34" charset="0"/>
            </a:endParaRPr>
          </a:p>
          <a:p>
            <a:pPr marL="19304">
              <a:spcBef>
                <a:spcPts val="1712"/>
              </a:spcBef>
              <a:buClr>
                <a:srgbClr val="000000"/>
              </a:buClr>
              <a:buSzPts val="1800"/>
            </a:pPr>
            <a:r>
              <a:rPr lang="en-IN" sz="2800" b="1" dirty="0">
                <a:solidFill>
                  <a:schemeClr val="bg1"/>
                </a:solidFill>
                <a:latin typeface="Aptos" panose="020B0004020202020204" pitchFamily="34" charset="0"/>
                <a:ea typeface="Tahoma"/>
                <a:cs typeface="Tahoma"/>
                <a:sym typeface="Tahoma"/>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479763" y="807001"/>
            <a:ext cx="7670880" cy="612459"/>
          </a:xfrm>
          <a:prstGeom prst="rect">
            <a:avLst/>
          </a:prstGeom>
          <a:noFill/>
          <a:ln>
            <a:noFill/>
          </a:ln>
        </p:spPr>
        <p:txBody>
          <a:bodyPr spcFirstLastPara="1" wrap="square" lIns="0" tIns="21320" rIns="0" bIns="0" anchor="t" anchorCtr="0">
            <a:spAutoFit/>
          </a:bodyPr>
          <a:lstStyle/>
          <a:p>
            <a:pPr marL="20320" algn="ctr"/>
            <a:r>
              <a:rPr lang="en-US" sz="3840">
                <a:solidFill>
                  <a:schemeClr val="bg1"/>
                </a:solidFill>
              </a:rPr>
              <a:t>PROBLEM STATEMENT</a:t>
            </a:r>
            <a:endParaRPr sz="3840">
              <a:solidFill>
                <a:schemeClr val="bg1"/>
              </a:solidFill>
            </a:endParaRPr>
          </a:p>
        </p:txBody>
      </p:sp>
      <p:sp>
        <p:nvSpPr>
          <p:cNvPr id="57" name="Google Shape;57;p9"/>
          <p:cNvSpPr txBox="1"/>
          <p:nvPr/>
        </p:nvSpPr>
        <p:spPr>
          <a:xfrm>
            <a:off x="985440" y="1915302"/>
            <a:ext cx="12659520" cy="4948013"/>
          </a:xfrm>
          <a:prstGeom prst="rect">
            <a:avLst/>
          </a:prstGeom>
          <a:noFill/>
          <a:ln>
            <a:noFill/>
          </a:ln>
        </p:spPr>
        <p:txBody>
          <a:bodyPr spcFirstLastPara="1" wrap="square" lIns="0" tIns="23360" rIns="0" bIns="0" anchor="t" anchorCtr="0">
            <a:spAutoFit/>
          </a:bodyPr>
          <a:lstStyle/>
          <a:p>
            <a:pPr algn="l"/>
            <a:br>
              <a:rPr lang="en-US" sz="3200" dirty="0">
                <a:solidFill>
                  <a:schemeClr val="bg1"/>
                </a:solidFill>
                <a:latin typeface="Aptos" panose="020B0004020202020204" pitchFamily="34" charset="0"/>
              </a:rPr>
            </a:br>
            <a:r>
              <a:rPr lang="en-US" sz="3200" dirty="0">
                <a:solidFill>
                  <a:schemeClr val="bg1"/>
                </a:solidFill>
                <a:latin typeface="Aptos" panose="020B0004020202020204" pitchFamily="34" charset="0"/>
              </a:rPr>
              <a:t>In today's digital age, the proliferation of fake news has become a significant concern, often leading to misinformation, confusion, and even societal unrest. To address this challenge, there is a need to develop a robust fake news detector using Python.</a:t>
            </a:r>
          </a:p>
          <a:p>
            <a:pPr algn="l"/>
            <a:r>
              <a:rPr lang="en-US" sz="3200" dirty="0">
                <a:solidFill>
                  <a:schemeClr val="bg1"/>
                </a:solidFill>
                <a:latin typeface="Aptos" panose="020B0004020202020204" pitchFamily="34" charset="0"/>
              </a:rPr>
              <a:t>The goal of this project is to create a machine learning-based system capable of accurately distinguishing between real and fake news articles. The system will analyze various textual features of news articles and employ natural language processing (NLP) techniques to classify them as either authentic or deceptive.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5074822" y="283633"/>
            <a:ext cx="4065120" cy="612459"/>
          </a:xfrm>
          <a:prstGeom prst="rect">
            <a:avLst/>
          </a:prstGeom>
          <a:noFill/>
          <a:ln>
            <a:noFill/>
          </a:ln>
        </p:spPr>
        <p:txBody>
          <a:bodyPr spcFirstLastPara="1" wrap="square" lIns="0" tIns="21320" rIns="0" bIns="0" anchor="t" anchorCtr="0">
            <a:spAutoFit/>
          </a:bodyPr>
          <a:lstStyle/>
          <a:p>
            <a:pPr marL="20320" algn="ctr"/>
            <a:r>
              <a:rPr lang="en-US" sz="3840">
                <a:solidFill>
                  <a:schemeClr val="bg1"/>
                </a:solidFill>
              </a:rPr>
              <a:t>OBJECTIVE</a:t>
            </a:r>
            <a:endParaRPr sz="3840">
              <a:solidFill>
                <a:schemeClr val="bg1"/>
              </a:solidFill>
            </a:endParaRPr>
          </a:p>
        </p:txBody>
      </p:sp>
      <p:sp>
        <p:nvSpPr>
          <p:cNvPr id="68" name="Google Shape;68;p11"/>
          <p:cNvSpPr txBox="1"/>
          <p:nvPr/>
        </p:nvSpPr>
        <p:spPr>
          <a:xfrm>
            <a:off x="705120" y="1550720"/>
            <a:ext cx="13220160" cy="5927769"/>
          </a:xfrm>
          <a:prstGeom prst="rect">
            <a:avLst/>
          </a:prstGeom>
          <a:noFill/>
          <a:ln>
            <a:noFill/>
          </a:ln>
        </p:spPr>
        <p:txBody>
          <a:bodyPr spcFirstLastPara="1" wrap="square" lIns="0" tIns="18280" rIns="0" bIns="0" anchor="t" anchorCtr="0">
            <a:spAutoFit/>
          </a:bodyPr>
          <a:lstStyle/>
          <a:p>
            <a:pPr algn="l">
              <a:buFont typeface="+mj-lt"/>
              <a:buAutoNum type="arabicPeriod"/>
            </a:pPr>
            <a:r>
              <a:rPr lang="en-US" sz="2400" b="1" dirty="0">
                <a:solidFill>
                  <a:schemeClr val="bg1"/>
                </a:solidFill>
                <a:latin typeface="Aptos" panose="020B0004020202020204" pitchFamily="34" charset="0"/>
              </a:rPr>
              <a:t>Dataset Acquisition:</a:t>
            </a:r>
            <a:r>
              <a:rPr lang="en-US" sz="2400" dirty="0">
                <a:solidFill>
                  <a:schemeClr val="bg1"/>
                </a:solidFill>
                <a:latin typeface="Aptos" panose="020B0004020202020204" pitchFamily="34" charset="0"/>
              </a:rPr>
              <a:t> Collect a diverse dataset of news articles labeled as either real or fake to 	train and evaluate the model.</a:t>
            </a:r>
          </a:p>
          <a:p>
            <a:pPr algn="l">
              <a:buFont typeface="+mj-lt"/>
              <a:buAutoNum type="arabicPeriod"/>
            </a:pPr>
            <a:endParaRPr lang="en-US" sz="2400" dirty="0">
              <a:solidFill>
                <a:schemeClr val="bg1"/>
              </a:solidFill>
              <a:latin typeface="Aptos" panose="020B0004020202020204" pitchFamily="34" charset="0"/>
            </a:endParaRPr>
          </a:p>
          <a:p>
            <a:pPr algn="l">
              <a:buFont typeface="+mj-lt"/>
              <a:buAutoNum type="arabicPeriod"/>
            </a:pPr>
            <a:endParaRPr lang="en-US" sz="2400" dirty="0">
              <a:solidFill>
                <a:schemeClr val="bg1"/>
              </a:solidFill>
              <a:latin typeface="Aptos" panose="020B0004020202020204" pitchFamily="34" charset="0"/>
            </a:endParaRPr>
          </a:p>
          <a:p>
            <a:pPr algn="l">
              <a:buFont typeface="+mj-lt"/>
              <a:buAutoNum type="arabicPeriod"/>
            </a:pPr>
            <a:r>
              <a:rPr lang="en-US" sz="2400" b="1" dirty="0">
                <a:solidFill>
                  <a:schemeClr val="bg1"/>
                </a:solidFill>
                <a:latin typeface="Aptos" panose="020B0004020202020204" pitchFamily="34" charset="0"/>
              </a:rPr>
              <a:t>Data Preprocessing:</a:t>
            </a:r>
            <a:r>
              <a:rPr lang="en-US" sz="2400" dirty="0">
                <a:solidFill>
                  <a:schemeClr val="bg1"/>
                </a:solidFill>
                <a:latin typeface="Aptos" panose="020B0004020202020204" pitchFamily="34" charset="0"/>
              </a:rPr>
              <a:t> Clean and preprocess the text data by removing noise, such as HTML tags, 	punctuation, and </a:t>
            </a:r>
            <a:r>
              <a:rPr lang="en-US" sz="2400" dirty="0" err="1">
                <a:solidFill>
                  <a:schemeClr val="bg1"/>
                </a:solidFill>
                <a:latin typeface="Aptos" panose="020B0004020202020204" pitchFamily="34" charset="0"/>
              </a:rPr>
              <a:t>stopwords</a:t>
            </a:r>
            <a:r>
              <a:rPr lang="en-US" sz="2400" dirty="0">
                <a:solidFill>
                  <a:schemeClr val="bg1"/>
                </a:solidFill>
                <a:latin typeface="Aptos" panose="020B0004020202020204" pitchFamily="34" charset="0"/>
              </a:rPr>
              <a:t>, and perform tokenization and lemmatization.</a:t>
            </a:r>
          </a:p>
          <a:p>
            <a:pPr algn="l">
              <a:buFont typeface="+mj-lt"/>
              <a:buAutoNum type="arabicPeriod"/>
            </a:pPr>
            <a:endParaRPr lang="en-US" sz="2400" dirty="0">
              <a:solidFill>
                <a:schemeClr val="bg1"/>
              </a:solidFill>
              <a:latin typeface="Aptos" panose="020B0004020202020204" pitchFamily="34" charset="0"/>
            </a:endParaRPr>
          </a:p>
          <a:p>
            <a:pPr algn="l">
              <a:buFont typeface="+mj-lt"/>
              <a:buAutoNum type="arabicPeriod"/>
            </a:pPr>
            <a:endParaRPr lang="en-US" sz="2400" dirty="0">
              <a:solidFill>
                <a:schemeClr val="bg1"/>
              </a:solidFill>
              <a:latin typeface="Aptos" panose="020B0004020202020204" pitchFamily="34" charset="0"/>
            </a:endParaRPr>
          </a:p>
          <a:p>
            <a:pPr algn="l"/>
            <a:r>
              <a:rPr lang="en-US" sz="2400" b="1" dirty="0">
                <a:solidFill>
                  <a:schemeClr val="bg1"/>
                </a:solidFill>
                <a:latin typeface="Aptos" panose="020B0004020202020204" pitchFamily="34" charset="0"/>
              </a:rPr>
              <a:t>3.Model Development:</a:t>
            </a:r>
            <a:r>
              <a:rPr lang="en-US" sz="2400" dirty="0">
                <a:solidFill>
                  <a:schemeClr val="bg1"/>
                </a:solidFill>
                <a:latin typeface="Aptos" panose="020B0004020202020204" pitchFamily="34" charset="0"/>
              </a:rPr>
              <a:t> Develop and train machine learning models, such as logistic regression, 	random forest, or neural networks, to classify news articles based on their features.</a:t>
            </a:r>
          </a:p>
          <a:p>
            <a:pPr algn="l"/>
            <a:endParaRPr lang="en-US" sz="2400" dirty="0">
              <a:solidFill>
                <a:schemeClr val="bg1"/>
              </a:solidFill>
              <a:latin typeface="Aptos" panose="020B0004020202020204" pitchFamily="34" charset="0"/>
            </a:endParaRPr>
          </a:p>
          <a:p>
            <a:pPr algn="l"/>
            <a:endParaRPr lang="en-US" sz="2400" dirty="0">
              <a:solidFill>
                <a:schemeClr val="bg1"/>
              </a:solidFill>
              <a:latin typeface="Aptos" panose="020B0004020202020204" pitchFamily="34" charset="0"/>
            </a:endParaRPr>
          </a:p>
          <a:p>
            <a:pPr algn="l"/>
            <a:r>
              <a:rPr lang="en-US" sz="2400" b="1" dirty="0">
                <a:solidFill>
                  <a:schemeClr val="bg1"/>
                </a:solidFill>
                <a:latin typeface="Aptos" panose="020B0004020202020204" pitchFamily="34" charset="0"/>
              </a:rPr>
              <a:t>4.Model Evaluation:</a:t>
            </a:r>
            <a:r>
              <a:rPr lang="en-US" sz="2400" dirty="0">
                <a:solidFill>
                  <a:schemeClr val="bg1"/>
                </a:solidFill>
                <a:latin typeface="Aptos" panose="020B0004020202020204" pitchFamily="34" charset="0"/>
              </a:rPr>
              <a:t> Evaluate the performance of the trained models using appropriate metrics, 	such as accuracy, through cross-validation and/or holdout validation.</a:t>
            </a:r>
          </a:p>
          <a:p>
            <a:br>
              <a:rPr lang="en-US" sz="2400" dirty="0">
                <a:solidFill>
                  <a:schemeClr val="bg1"/>
                </a:solidFill>
                <a:latin typeface="Aptos" panose="020B0004020202020204" pitchFamily="34" charset="0"/>
              </a:rPr>
            </a:br>
            <a:endParaRPr sz="2400" b="1" dirty="0">
              <a:solidFill>
                <a:schemeClr val="bg1"/>
              </a:solidFill>
              <a:latin typeface="Aptos" panose="020B0004020202020204" pitchFamily="34" charset="0"/>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5074822" y="283633"/>
            <a:ext cx="4065120" cy="612459"/>
          </a:xfrm>
          <a:prstGeom prst="rect">
            <a:avLst/>
          </a:prstGeom>
          <a:noFill/>
          <a:ln>
            <a:noFill/>
          </a:ln>
        </p:spPr>
        <p:txBody>
          <a:bodyPr spcFirstLastPara="1" wrap="square" lIns="0" tIns="21320" rIns="0" bIns="0" anchor="t" anchorCtr="0">
            <a:spAutoFit/>
          </a:bodyPr>
          <a:lstStyle/>
          <a:p>
            <a:pPr marL="20320" algn="ctr"/>
            <a:r>
              <a:rPr lang="en-US" sz="3840">
                <a:solidFill>
                  <a:schemeClr val="bg1"/>
                </a:solidFill>
              </a:rPr>
              <a:t>OBJECTIVE</a:t>
            </a:r>
            <a:endParaRPr sz="3840">
              <a:solidFill>
                <a:schemeClr val="bg1"/>
              </a:solidFill>
            </a:endParaRPr>
          </a:p>
        </p:txBody>
      </p:sp>
      <p:sp>
        <p:nvSpPr>
          <p:cNvPr id="68" name="Google Shape;68;p11"/>
          <p:cNvSpPr txBox="1"/>
          <p:nvPr/>
        </p:nvSpPr>
        <p:spPr>
          <a:xfrm>
            <a:off x="705120" y="1550720"/>
            <a:ext cx="13220160" cy="4081109"/>
          </a:xfrm>
          <a:prstGeom prst="rect">
            <a:avLst/>
          </a:prstGeom>
          <a:noFill/>
          <a:ln>
            <a:noFill/>
          </a:ln>
        </p:spPr>
        <p:txBody>
          <a:bodyPr spcFirstLastPara="1" wrap="square" lIns="0" tIns="18280" rIns="0" bIns="0" anchor="t" anchorCtr="0">
            <a:spAutoFit/>
          </a:bodyPr>
          <a:lstStyle/>
          <a:p>
            <a:pPr algn="l"/>
            <a:endParaRPr lang="en-US" sz="2400" dirty="0">
              <a:solidFill>
                <a:schemeClr val="bg1"/>
              </a:solidFill>
              <a:latin typeface="Aptos" panose="020B0004020202020204" pitchFamily="34" charset="0"/>
            </a:endParaRPr>
          </a:p>
          <a:p>
            <a:pPr algn="l"/>
            <a:endParaRPr lang="en-US" sz="2400" dirty="0">
              <a:solidFill>
                <a:schemeClr val="bg1"/>
              </a:solidFill>
              <a:latin typeface="Aptos" panose="020B0004020202020204" pitchFamily="34" charset="0"/>
            </a:endParaRPr>
          </a:p>
          <a:p>
            <a:pPr algn="l"/>
            <a:r>
              <a:rPr lang="en-US" sz="2400" b="1" dirty="0">
                <a:solidFill>
                  <a:schemeClr val="bg1"/>
                </a:solidFill>
                <a:latin typeface="Aptos" panose="020B0004020202020204" pitchFamily="34" charset="0"/>
              </a:rPr>
              <a:t>6.Deployment           :	</a:t>
            </a:r>
            <a:r>
              <a:rPr lang="en-US" sz="2400" dirty="0">
                <a:solidFill>
                  <a:schemeClr val="bg1"/>
                </a:solidFill>
                <a:latin typeface="Aptos" panose="020B0004020202020204" pitchFamily="34" charset="0"/>
              </a:rPr>
              <a:t> Implement the trained model into a user-friendly application or web service that 				allows 	users to input news articles and receive predictions on their 					authenticity.</a:t>
            </a:r>
          </a:p>
          <a:p>
            <a:pPr algn="l"/>
            <a:endParaRPr lang="en-US" sz="2400" dirty="0">
              <a:solidFill>
                <a:schemeClr val="bg1"/>
              </a:solidFill>
              <a:latin typeface="Aptos" panose="020B0004020202020204" pitchFamily="34" charset="0"/>
            </a:endParaRPr>
          </a:p>
          <a:p>
            <a:pPr algn="l"/>
            <a:endParaRPr lang="en-US" sz="2400" dirty="0">
              <a:solidFill>
                <a:schemeClr val="bg1"/>
              </a:solidFill>
              <a:latin typeface="Aptos" panose="020B0004020202020204" pitchFamily="34" charset="0"/>
            </a:endParaRPr>
          </a:p>
          <a:p>
            <a:pPr algn="l"/>
            <a:r>
              <a:rPr lang="en-US" sz="2400" b="1" dirty="0">
                <a:solidFill>
                  <a:schemeClr val="bg1"/>
                </a:solidFill>
                <a:latin typeface="Aptos" panose="020B0004020202020204" pitchFamily="34" charset="0"/>
              </a:rPr>
              <a:t>7.Continuous Improvement:</a:t>
            </a:r>
            <a:r>
              <a:rPr lang="en-US" sz="2400" dirty="0">
                <a:solidFill>
                  <a:schemeClr val="bg1"/>
                </a:solidFill>
                <a:latin typeface="Aptos" panose="020B0004020202020204" pitchFamily="34" charset="0"/>
              </a:rPr>
              <a:t> Continuously monitor and update the fake news detector to adapt to 					evolving news sources and deceptive tactics.</a:t>
            </a:r>
          </a:p>
          <a:p>
            <a:br>
              <a:rPr lang="en-US" sz="2400" dirty="0">
                <a:solidFill>
                  <a:schemeClr val="bg1"/>
                </a:solidFill>
                <a:latin typeface="Aptos" panose="020B0004020202020204" pitchFamily="34" charset="0"/>
              </a:rPr>
            </a:br>
            <a:endParaRPr sz="2400" b="1" dirty="0">
              <a:solidFill>
                <a:schemeClr val="bg1"/>
              </a:solidFill>
              <a:latin typeface="Aptos" panose="020B0004020202020204" pitchFamily="34" charset="0"/>
              <a:ea typeface="Times New Roman"/>
              <a:cs typeface="Times New Roman"/>
              <a:sym typeface="Times New Roman"/>
            </a:endParaRPr>
          </a:p>
        </p:txBody>
      </p:sp>
    </p:spTree>
    <p:extLst>
      <p:ext uri="{BB962C8B-B14F-4D97-AF65-F5344CB8AC3E}">
        <p14:creationId xmlns:p14="http://schemas.microsoft.com/office/powerpoint/2010/main" val="233414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5429514" y="698001"/>
            <a:ext cx="3771360" cy="612459"/>
          </a:xfrm>
          <a:prstGeom prst="rect">
            <a:avLst/>
          </a:prstGeom>
          <a:noFill/>
          <a:ln>
            <a:noFill/>
          </a:ln>
        </p:spPr>
        <p:txBody>
          <a:bodyPr spcFirstLastPara="1" wrap="square" lIns="0" tIns="21320" rIns="0" bIns="0" anchor="t" anchorCtr="0">
            <a:spAutoFit/>
          </a:bodyPr>
          <a:lstStyle/>
          <a:p>
            <a:pPr marL="20320" algn="ctr"/>
            <a:r>
              <a:rPr lang="en-US" sz="3840">
                <a:solidFill>
                  <a:schemeClr val="bg1"/>
                </a:solidFill>
              </a:rPr>
              <a:t>Tools Used</a:t>
            </a:r>
            <a:endParaRPr sz="3840">
              <a:solidFill>
                <a:schemeClr val="bg1"/>
              </a:solidFill>
            </a:endParaRPr>
          </a:p>
        </p:txBody>
      </p:sp>
      <p:sp>
        <p:nvSpPr>
          <p:cNvPr id="74" name="Google Shape;74;p12"/>
          <p:cNvSpPr txBox="1"/>
          <p:nvPr/>
        </p:nvSpPr>
        <p:spPr>
          <a:xfrm>
            <a:off x="1262394" y="1645385"/>
            <a:ext cx="12105600" cy="5659474"/>
          </a:xfrm>
          <a:prstGeom prst="rect">
            <a:avLst/>
          </a:prstGeom>
          <a:noFill/>
          <a:ln>
            <a:noFill/>
          </a:ln>
        </p:spPr>
        <p:txBody>
          <a:bodyPr spcFirstLastPara="1" wrap="square" lIns="0" tIns="75160" rIns="0" bIns="0" anchor="t" anchorCtr="0">
            <a:spAutoFit/>
          </a:bodyPr>
          <a:lstStyle/>
          <a:p>
            <a:pPr marL="523240" marR="8128" indent="-503936" algn="just">
              <a:lnSpc>
                <a:spcPct val="116199"/>
              </a:lnSpc>
              <a:spcBef>
                <a:spcPts val="8"/>
              </a:spcBef>
              <a:buClr>
                <a:srgbClr val="000000"/>
              </a:buClr>
              <a:buSzPts val="1250"/>
              <a:buFont typeface="Arial"/>
              <a:buChar char="●"/>
            </a:pPr>
            <a:r>
              <a:rPr lang="en-US" sz="2880" dirty="0">
                <a:solidFill>
                  <a:schemeClr val="bg1"/>
                </a:solidFill>
                <a:latin typeface="Aptos" panose="020B0004020202020204" pitchFamily="34" charset="0"/>
                <a:ea typeface="Times New Roman"/>
                <a:cs typeface="Times New Roman"/>
                <a:sym typeface="Times New Roman"/>
              </a:rPr>
              <a:t>VS Code(Python Environment)</a:t>
            </a:r>
          </a:p>
          <a:p>
            <a:pPr marL="523240" marR="8128" indent="-503936" algn="just">
              <a:lnSpc>
                <a:spcPct val="116199"/>
              </a:lnSpc>
              <a:spcBef>
                <a:spcPts val="8"/>
              </a:spcBef>
              <a:buClr>
                <a:srgbClr val="000000"/>
              </a:buClr>
              <a:buSzPts val="1250"/>
              <a:buFont typeface="Arial"/>
              <a:buChar char="●"/>
            </a:pPr>
            <a:r>
              <a:rPr lang="en-US" sz="2880" dirty="0">
                <a:solidFill>
                  <a:schemeClr val="bg1"/>
                </a:solidFill>
                <a:latin typeface="Aptos" panose="020B0004020202020204" pitchFamily="34" charset="0"/>
                <a:ea typeface="Times New Roman"/>
                <a:cs typeface="Times New Roman"/>
                <a:sym typeface="Times New Roman"/>
              </a:rPr>
              <a:t>Pandas and NumPy are used for Data Manipulation &amp; Pre-processing and Mathematical functions respectively.</a:t>
            </a:r>
          </a:p>
          <a:p>
            <a:pPr marL="523240" marR="8128" indent="-503936" algn="just">
              <a:lnSpc>
                <a:spcPct val="116199"/>
              </a:lnSpc>
              <a:spcBef>
                <a:spcPts val="8"/>
              </a:spcBef>
              <a:buClr>
                <a:srgbClr val="000000"/>
              </a:buClr>
              <a:buSzPts val="1250"/>
              <a:buFont typeface="Arial"/>
              <a:buChar char="●"/>
            </a:pPr>
            <a:r>
              <a:rPr lang="en-US" sz="2880" dirty="0">
                <a:solidFill>
                  <a:schemeClr val="bg1"/>
                </a:solidFill>
                <a:latin typeface="Aptos" panose="020B0004020202020204" pitchFamily="34" charset="0"/>
              </a:rPr>
              <a:t>Seaborn is a data visualization library based on matplotlib and Matplotlib is a plotting library for creating static</a:t>
            </a:r>
          </a:p>
          <a:p>
            <a:pPr marL="523240" marR="8128" indent="-503936" algn="just">
              <a:lnSpc>
                <a:spcPct val="116199"/>
              </a:lnSpc>
              <a:spcBef>
                <a:spcPts val="8"/>
              </a:spcBef>
              <a:buClr>
                <a:srgbClr val="000000"/>
              </a:buClr>
              <a:buSzPts val="1250"/>
              <a:buFont typeface="Arial"/>
              <a:buChar char="●"/>
            </a:pPr>
            <a:r>
              <a:rPr lang="en-US" sz="2880" dirty="0" err="1">
                <a:solidFill>
                  <a:schemeClr val="bg1"/>
                </a:solidFill>
                <a:latin typeface="Aptos" panose="020B0004020202020204" pitchFamily="34" charset="0"/>
              </a:rPr>
              <a:t>Sklearn</a:t>
            </a:r>
            <a:r>
              <a:rPr lang="en-US" sz="2880" dirty="0">
                <a:solidFill>
                  <a:schemeClr val="bg1"/>
                </a:solidFill>
                <a:latin typeface="Aptos" panose="020B0004020202020204" pitchFamily="34" charset="0"/>
              </a:rPr>
              <a:t> is used to split data into training and testing sets for model evaluation and text report showing the main classification metrics, such as precision, recall, F1-score, and support, for each class in the dataset.</a:t>
            </a:r>
            <a:endParaRPr sz="2880" dirty="0">
              <a:solidFill>
                <a:schemeClr val="bg1"/>
              </a:solidFill>
              <a:latin typeface="Aptos" panose="020B0004020202020204" pitchFamily="34" charset="0"/>
              <a:ea typeface="Times New Roman"/>
              <a:cs typeface="Times New Roman"/>
              <a:sym typeface="Times New Roman"/>
            </a:endParaRPr>
          </a:p>
          <a:p>
            <a:pPr marL="523240" indent="-503936" algn="just">
              <a:spcBef>
                <a:spcPts val="440"/>
              </a:spcBef>
              <a:buClr>
                <a:srgbClr val="000000"/>
              </a:buClr>
              <a:buSzPts val="1250"/>
              <a:buFont typeface="Arial"/>
              <a:buChar char="●"/>
            </a:pPr>
            <a:r>
              <a:rPr lang="en-US" sz="2880" dirty="0">
                <a:solidFill>
                  <a:schemeClr val="bg1"/>
                </a:solidFill>
                <a:latin typeface="Aptos" panose="020B0004020202020204" pitchFamily="34" charset="0"/>
                <a:ea typeface="Times New Roman"/>
                <a:cs typeface="Times New Roman"/>
                <a:sym typeface="Times New Roman"/>
              </a:rPr>
              <a:t>Exploratory data analysis is automated by data prep.</a:t>
            </a:r>
            <a:endParaRPr sz="2880" dirty="0">
              <a:solidFill>
                <a:schemeClr val="bg1"/>
              </a:solidFill>
              <a:latin typeface="Aptos" panose="020B0004020202020204" pitchFamily="34" charset="0"/>
              <a:ea typeface="Times New Roman"/>
              <a:cs typeface="Times New Roman"/>
              <a:sym typeface="Times New Roman"/>
            </a:endParaRPr>
          </a:p>
          <a:p>
            <a:pPr marL="523240" indent="-503936" algn="just">
              <a:spcBef>
                <a:spcPts val="320"/>
              </a:spcBef>
              <a:buClr>
                <a:srgbClr val="000000"/>
              </a:buClr>
              <a:buSzPts val="1250"/>
              <a:buFont typeface="Arial"/>
              <a:buChar char="●"/>
            </a:pPr>
            <a:r>
              <a:rPr lang="en-US" sz="2880" dirty="0">
                <a:solidFill>
                  <a:schemeClr val="bg1"/>
                </a:solidFill>
                <a:latin typeface="Aptos" panose="020B0004020202020204" pitchFamily="34" charset="0"/>
                <a:ea typeface="Times New Roman"/>
                <a:cs typeface="Times New Roman"/>
                <a:sym typeface="Times New Roman"/>
              </a:rPr>
              <a:t>For visualization of the plots, Matplotlib, Seaborn, and Plotty are used.</a:t>
            </a:r>
            <a:endParaRPr sz="2880" dirty="0">
              <a:solidFill>
                <a:schemeClr val="bg1"/>
              </a:solidFill>
              <a:latin typeface="Aptos" panose="020B0004020202020204" pitchFamily="34" charset="0"/>
              <a:ea typeface="Times New Roman"/>
              <a:cs typeface="Times New Roman"/>
              <a:sym typeface="Times New Roman"/>
            </a:endParaRPr>
          </a:p>
          <a:p>
            <a:pPr marL="523240" indent="-503936" algn="just">
              <a:spcBef>
                <a:spcPts val="432"/>
              </a:spcBef>
              <a:buClr>
                <a:srgbClr val="000000"/>
              </a:buClr>
              <a:buSzPts val="1250"/>
              <a:buFont typeface="Arial"/>
              <a:buChar char="●"/>
            </a:pPr>
            <a:r>
              <a:rPr lang="en-US" sz="2880" dirty="0">
                <a:solidFill>
                  <a:schemeClr val="bg1"/>
                </a:solidFill>
                <a:latin typeface="Aptos" panose="020B0004020202020204" pitchFamily="34" charset="0"/>
                <a:ea typeface="Times New Roman"/>
                <a:cs typeface="Times New Roman"/>
                <a:sym typeface="Times New Roman"/>
              </a:rPr>
              <a:t>GitHub is used as a version control system</a:t>
            </a:r>
            <a:endParaRPr sz="2880" dirty="0">
              <a:solidFill>
                <a:schemeClr val="bg1"/>
              </a:solidFill>
              <a:latin typeface="Aptos" panose="020B0004020202020204" pitchFamily="34" charset="0"/>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746374" y="540801"/>
            <a:ext cx="5137653" cy="612459"/>
          </a:xfrm>
          <a:prstGeom prst="rect">
            <a:avLst/>
          </a:prstGeom>
          <a:noFill/>
          <a:ln>
            <a:noFill/>
          </a:ln>
        </p:spPr>
        <p:txBody>
          <a:bodyPr spcFirstLastPara="1" wrap="square" lIns="0" tIns="21320" rIns="0" bIns="0" anchor="t" anchorCtr="0">
            <a:spAutoFit/>
          </a:bodyPr>
          <a:lstStyle/>
          <a:p>
            <a:pPr marL="20320" algn="ctr"/>
            <a:r>
              <a:rPr lang="en-US" sz="3840" dirty="0">
                <a:solidFill>
                  <a:schemeClr val="bg1"/>
                </a:solidFill>
              </a:rPr>
              <a:t>DATA SUMMARY</a:t>
            </a:r>
            <a:endParaRPr sz="3840" dirty="0">
              <a:solidFill>
                <a:schemeClr val="bg1"/>
              </a:solidFill>
            </a:endParaRPr>
          </a:p>
        </p:txBody>
      </p:sp>
      <p:sp>
        <p:nvSpPr>
          <p:cNvPr id="95" name="Google Shape;95;p14"/>
          <p:cNvSpPr txBox="1"/>
          <p:nvPr/>
        </p:nvSpPr>
        <p:spPr>
          <a:xfrm>
            <a:off x="1525974" y="1712162"/>
            <a:ext cx="10967720" cy="315984"/>
          </a:xfrm>
          <a:prstGeom prst="rect">
            <a:avLst/>
          </a:prstGeom>
          <a:noFill/>
          <a:ln>
            <a:noFill/>
          </a:ln>
        </p:spPr>
        <p:txBody>
          <a:bodyPr spcFirstLastPara="1" wrap="square" lIns="0" tIns="20320" rIns="0" bIns="0" anchor="t" anchorCtr="0">
            <a:spAutoFit/>
          </a:bodyPr>
          <a:lstStyle/>
          <a:p>
            <a:pPr marL="20320" algn="ctr"/>
            <a:r>
              <a:rPr lang="en-US" sz="1920" b="1" dirty="0">
                <a:solidFill>
                  <a:schemeClr val="bg1"/>
                </a:solidFill>
                <a:latin typeface="Calibri"/>
                <a:ea typeface="Calibri"/>
                <a:cs typeface="Calibri"/>
                <a:sym typeface="Calibri"/>
              </a:rPr>
              <a:t>         This dataset shows the real and fake news.</a:t>
            </a:r>
            <a:endParaRPr sz="1920" dirty="0">
              <a:solidFill>
                <a:schemeClr val="bg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DCFF40C5-9C8B-B91B-D166-90FD4DD1408A}"/>
              </a:ext>
            </a:extLst>
          </p:cNvPr>
          <p:cNvPicPr>
            <a:picLocks noChangeAspect="1"/>
          </p:cNvPicPr>
          <p:nvPr/>
        </p:nvPicPr>
        <p:blipFill>
          <a:blip r:embed="rId3"/>
          <a:stretch>
            <a:fillRect/>
          </a:stretch>
        </p:blipFill>
        <p:spPr>
          <a:xfrm>
            <a:off x="343973" y="2893277"/>
            <a:ext cx="6665862" cy="3874130"/>
          </a:xfrm>
          <a:prstGeom prst="rect">
            <a:avLst/>
          </a:prstGeom>
        </p:spPr>
      </p:pic>
      <p:pic>
        <p:nvPicPr>
          <p:cNvPr id="7" name="Picture 6">
            <a:extLst>
              <a:ext uri="{FF2B5EF4-FFF2-40B4-BE49-F238E27FC236}">
                <a16:creationId xmlns:a16="http://schemas.microsoft.com/office/drawing/2014/main" id="{99BCD106-692F-FD5D-DE8D-A03B7E2D5019}"/>
              </a:ext>
            </a:extLst>
          </p:cNvPr>
          <p:cNvPicPr>
            <a:picLocks noChangeAspect="1"/>
          </p:cNvPicPr>
          <p:nvPr/>
        </p:nvPicPr>
        <p:blipFill>
          <a:blip r:embed="rId4"/>
          <a:stretch>
            <a:fillRect/>
          </a:stretch>
        </p:blipFill>
        <p:spPr>
          <a:xfrm>
            <a:off x="7620567" y="2893277"/>
            <a:ext cx="6665864" cy="38915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7696" y="1398627"/>
            <a:ext cx="5617012"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Data Preprocessing</a:t>
            </a:r>
            <a:endParaRPr lang="en-US" sz="4374" dirty="0"/>
          </a:p>
        </p:txBody>
      </p:sp>
      <p:sp>
        <p:nvSpPr>
          <p:cNvPr id="5" name="Shape 3"/>
          <p:cNvSpPr/>
          <p:nvPr/>
        </p:nvSpPr>
        <p:spPr>
          <a:xfrm>
            <a:off x="2517696" y="4684157"/>
            <a:ext cx="9594890" cy="27742"/>
          </a:xfrm>
          <a:prstGeom prst="rect">
            <a:avLst/>
          </a:prstGeom>
          <a:solidFill>
            <a:srgbClr val="FFFFFF"/>
          </a:solidFill>
          <a:ln/>
        </p:spPr>
      </p:sp>
      <p:sp>
        <p:nvSpPr>
          <p:cNvPr id="6" name="Shape 4"/>
          <p:cNvSpPr/>
          <p:nvPr/>
        </p:nvSpPr>
        <p:spPr>
          <a:xfrm>
            <a:off x="4846975" y="3906560"/>
            <a:ext cx="27742" cy="777597"/>
          </a:xfrm>
          <a:prstGeom prst="rect">
            <a:avLst/>
          </a:prstGeom>
          <a:solidFill>
            <a:srgbClr val="FFFFFF"/>
          </a:solidFill>
          <a:ln/>
        </p:spPr>
      </p:sp>
      <p:sp>
        <p:nvSpPr>
          <p:cNvPr id="7" name="Shape 5"/>
          <p:cNvSpPr/>
          <p:nvPr/>
        </p:nvSpPr>
        <p:spPr>
          <a:xfrm>
            <a:off x="4610933" y="4434245"/>
            <a:ext cx="499943" cy="499943"/>
          </a:xfrm>
          <a:prstGeom prst="roundRect">
            <a:avLst>
              <a:gd name="adj" fmla="val 13333"/>
            </a:avLst>
          </a:prstGeom>
          <a:solidFill>
            <a:srgbClr val="232629"/>
          </a:solidFill>
          <a:ln/>
        </p:spPr>
      </p:sp>
      <p:sp>
        <p:nvSpPr>
          <p:cNvPr id="8" name="Text 6"/>
          <p:cNvSpPr/>
          <p:nvPr/>
        </p:nvSpPr>
        <p:spPr>
          <a:xfrm>
            <a:off x="4797147" y="4475917"/>
            <a:ext cx="127397"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1</a:t>
            </a:r>
            <a:endParaRPr lang="en-US" sz="2624" dirty="0"/>
          </a:p>
        </p:txBody>
      </p:sp>
      <p:sp>
        <p:nvSpPr>
          <p:cNvPr id="9" name="Text 7"/>
          <p:cNvSpPr/>
          <p:nvPr/>
        </p:nvSpPr>
        <p:spPr>
          <a:xfrm>
            <a:off x="3472101" y="2537341"/>
            <a:ext cx="2777490" cy="347186"/>
          </a:xfrm>
          <a:prstGeom prst="rect">
            <a:avLst/>
          </a:prstGeom>
          <a:noFill/>
          <a:ln/>
        </p:spPr>
        <p:txBody>
          <a:bodyPr wrap="none" rtlCol="0" anchor="t"/>
          <a:lstStyle/>
          <a:p>
            <a:pPr marL="0" indent="0" algn="ctr">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Data Collection</a:t>
            </a:r>
            <a:endParaRPr lang="en-US" sz="2187" dirty="0"/>
          </a:p>
        </p:txBody>
      </p:sp>
      <p:sp>
        <p:nvSpPr>
          <p:cNvPr id="10" name="Text 8"/>
          <p:cNvSpPr/>
          <p:nvPr/>
        </p:nvSpPr>
        <p:spPr>
          <a:xfrm>
            <a:off x="2739866" y="3017758"/>
            <a:ext cx="4241959" cy="666512"/>
          </a:xfrm>
          <a:prstGeom prst="rect">
            <a:avLst/>
          </a:prstGeom>
          <a:noFill/>
          <a:ln/>
        </p:spPr>
        <p:txBody>
          <a:bodyPr wrap="square" rtlCol="0" anchor="t"/>
          <a:lstStyle/>
          <a:p>
            <a:pPr marL="0" indent="0" algn="ctr">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Gather a dataset of verified fake and real news articles.</a:t>
            </a:r>
            <a:endParaRPr lang="en-US" sz="1750" dirty="0"/>
          </a:p>
        </p:txBody>
      </p:sp>
      <p:sp>
        <p:nvSpPr>
          <p:cNvPr id="11" name="Shape 9"/>
          <p:cNvSpPr/>
          <p:nvPr/>
        </p:nvSpPr>
        <p:spPr>
          <a:xfrm>
            <a:off x="7301210" y="4684157"/>
            <a:ext cx="27742" cy="777597"/>
          </a:xfrm>
          <a:prstGeom prst="rect">
            <a:avLst/>
          </a:prstGeom>
          <a:solidFill>
            <a:srgbClr val="FFFFFF"/>
          </a:solidFill>
          <a:ln/>
        </p:spPr>
      </p:sp>
      <p:sp>
        <p:nvSpPr>
          <p:cNvPr id="12" name="Shape 10"/>
          <p:cNvSpPr/>
          <p:nvPr/>
        </p:nvSpPr>
        <p:spPr>
          <a:xfrm>
            <a:off x="7065169" y="4434245"/>
            <a:ext cx="499943" cy="499943"/>
          </a:xfrm>
          <a:prstGeom prst="roundRect">
            <a:avLst>
              <a:gd name="adj" fmla="val 13333"/>
            </a:avLst>
          </a:prstGeom>
          <a:solidFill>
            <a:srgbClr val="232629"/>
          </a:solidFill>
          <a:ln/>
        </p:spPr>
      </p:sp>
      <p:sp>
        <p:nvSpPr>
          <p:cNvPr id="13" name="Text 11"/>
          <p:cNvSpPr/>
          <p:nvPr/>
        </p:nvSpPr>
        <p:spPr>
          <a:xfrm>
            <a:off x="7218402" y="4475917"/>
            <a:ext cx="193358"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2</a:t>
            </a:r>
            <a:endParaRPr lang="en-US" sz="2624" dirty="0"/>
          </a:p>
        </p:txBody>
      </p:sp>
      <p:sp>
        <p:nvSpPr>
          <p:cNvPr id="14" name="Text 12"/>
          <p:cNvSpPr/>
          <p:nvPr/>
        </p:nvSpPr>
        <p:spPr>
          <a:xfrm>
            <a:off x="5926336" y="5684044"/>
            <a:ext cx="2777490" cy="347186"/>
          </a:xfrm>
          <a:prstGeom prst="rect">
            <a:avLst/>
          </a:prstGeom>
          <a:noFill/>
          <a:ln/>
        </p:spPr>
        <p:txBody>
          <a:bodyPr wrap="none" rtlCol="0" anchor="t"/>
          <a:lstStyle/>
          <a:p>
            <a:pPr marL="0" indent="0" algn="ctr">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Text Cleaning</a:t>
            </a:r>
            <a:endParaRPr lang="en-US" sz="2187" dirty="0"/>
          </a:p>
        </p:txBody>
      </p:sp>
      <p:sp>
        <p:nvSpPr>
          <p:cNvPr id="15" name="Text 13"/>
          <p:cNvSpPr/>
          <p:nvPr/>
        </p:nvSpPr>
        <p:spPr>
          <a:xfrm>
            <a:off x="5194102" y="6164461"/>
            <a:ext cx="4241959" cy="666512"/>
          </a:xfrm>
          <a:prstGeom prst="rect">
            <a:avLst/>
          </a:prstGeom>
          <a:noFill/>
          <a:ln/>
        </p:spPr>
        <p:txBody>
          <a:bodyPr wrap="square" rtlCol="0" anchor="t"/>
          <a:lstStyle/>
          <a:p>
            <a:pPr marL="0" indent="0" algn="ctr">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Remove noise, such as HTML tags, URLs, and special characters.</a:t>
            </a:r>
            <a:endParaRPr lang="en-US" sz="1750" dirty="0"/>
          </a:p>
        </p:txBody>
      </p:sp>
      <p:sp>
        <p:nvSpPr>
          <p:cNvPr id="16" name="Shape 14"/>
          <p:cNvSpPr/>
          <p:nvPr/>
        </p:nvSpPr>
        <p:spPr>
          <a:xfrm>
            <a:off x="9755445" y="3906560"/>
            <a:ext cx="27742" cy="777597"/>
          </a:xfrm>
          <a:prstGeom prst="rect">
            <a:avLst/>
          </a:prstGeom>
          <a:solidFill>
            <a:srgbClr val="FFFFFF"/>
          </a:solidFill>
          <a:ln/>
        </p:spPr>
      </p:sp>
      <p:sp>
        <p:nvSpPr>
          <p:cNvPr id="17" name="Shape 15"/>
          <p:cNvSpPr/>
          <p:nvPr/>
        </p:nvSpPr>
        <p:spPr>
          <a:xfrm>
            <a:off x="9519404" y="4434245"/>
            <a:ext cx="499943" cy="499943"/>
          </a:xfrm>
          <a:prstGeom prst="roundRect">
            <a:avLst>
              <a:gd name="adj" fmla="val 13333"/>
            </a:avLst>
          </a:prstGeom>
          <a:solidFill>
            <a:srgbClr val="232629"/>
          </a:solidFill>
          <a:ln/>
        </p:spPr>
      </p:sp>
      <p:sp>
        <p:nvSpPr>
          <p:cNvPr id="18" name="Text 16"/>
          <p:cNvSpPr/>
          <p:nvPr/>
        </p:nvSpPr>
        <p:spPr>
          <a:xfrm>
            <a:off x="9672280" y="4475917"/>
            <a:ext cx="194072" cy="416481"/>
          </a:xfrm>
          <a:prstGeom prst="rect">
            <a:avLst/>
          </a:prstGeom>
          <a:noFill/>
          <a:ln/>
        </p:spPr>
        <p:txBody>
          <a:bodyPr wrap="none" rtlCol="0" anchor="t"/>
          <a:lstStyle/>
          <a:p>
            <a:pPr marL="0" indent="0" algn="ctr">
              <a:lnSpc>
                <a:spcPts val="3281"/>
              </a:lnSpc>
              <a:buNone/>
            </a:pPr>
            <a:r>
              <a:rPr lang="en-US" sz="2624" b="1" kern="0" spc="-26" dirty="0">
                <a:solidFill>
                  <a:srgbClr val="FFFFFF"/>
                </a:solidFill>
                <a:latin typeface="Montserrat" pitchFamily="34" charset="0"/>
                <a:ea typeface="Montserrat" pitchFamily="34" charset="-122"/>
                <a:cs typeface="Montserrat" pitchFamily="34" charset="-120"/>
              </a:rPr>
              <a:t>3</a:t>
            </a:r>
            <a:endParaRPr lang="en-US" sz="2624" dirty="0"/>
          </a:p>
        </p:txBody>
      </p:sp>
      <p:sp>
        <p:nvSpPr>
          <p:cNvPr id="19" name="Text 17"/>
          <p:cNvSpPr/>
          <p:nvPr/>
        </p:nvSpPr>
        <p:spPr>
          <a:xfrm>
            <a:off x="8380571" y="2870597"/>
            <a:ext cx="2777490" cy="347186"/>
          </a:xfrm>
          <a:prstGeom prst="rect">
            <a:avLst/>
          </a:prstGeom>
          <a:noFill/>
          <a:ln/>
        </p:spPr>
        <p:txBody>
          <a:bodyPr wrap="none" rtlCol="0" anchor="t"/>
          <a:lstStyle/>
          <a:p>
            <a:pPr marL="0" indent="0" algn="ctr">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Tokenization</a:t>
            </a:r>
            <a:endParaRPr lang="en-US" sz="2187" dirty="0"/>
          </a:p>
        </p:txBody>
      </p:sp>
      <p:sp>
        <p:nvSpPr>
          <p:cNvPr id="20" name="Text 18"/>
          <p:cNvSpPr/>
          <p:nvPr/>
        </p:nvSpPr>
        <p:spPr>
          <a:xfrm>
            <a:off x="7648337" y="3351014"/>
            <a:ext cx="4242078" cy="333256"/>
          </a:xfrm>
          <a:prstGeom prst="rect">
            <a:avLst/>
          </a:prstGeom>
          <a:noFill/>
          <a:ln/>
        </p:spPr>
        <p:txBody>
          <a:bodyPr wrap="none" rtlCol="0" anchor="t"/>
          <a:lstStyle/>
          <a:p>
            <a:pPr marL="0" indent="0" algn="ctr">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Split the text into individual words or tokens.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5" name="Text 2"/>
          <p:cNvSpPr/>
          <p:nvPr/>
        </p:nvSpPr>
        <p:spPr>
          <a:xfrm>
            <a:off x="4490799" y="1898571"/>
            <a:ext cx="5554980"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Model Selection</a:t>
            </a:r>
            <a:endParaRPr lang="en-US" sz="4374" dirty="0"/>
          </a:p>
        </p:txBody>
      </p:sp>
      <p:sp>
        <p:nvSpPr>
          <p:cNvPr id="6" name="Shape 3"/>
          <p:cNvSpPr/>
          <p:nvPr/>
        </p:nvSpPr>
        <p:spPr>
          <a:xfrm>
            <a:off x="4490799" y="2926199"/>
            <a:ext cx="4542115" cy="1591270"/>
          </a:xfrm>
          <a:prstGeom prst="roundRect">
            <a:avLst>
              <a:gd name="adj" fmla="val 4189"/>
            </a:avLst>
          </a:prstGeom>
          <a:solidFill>
            <a:srgbClr val="232629"/>
          </a:solidFill>
          <a:ln/>
        </p:spPr>
      </p:sp>
      <p:sp>
        <p:nvSpPr>
          <p:cNvPr id="7" name="Text 4"/>
          <p:cNvSpPr/>
          <p:nvPr/>
        </p:nvSpPr>
        <p:spPr>
          <a:xfrm>
            <a:off x="4712970" y="3148370"/>
            <a:ext cx="2786301"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Logistic Regression</a:t>
            </a:r>
            <a:endParaRPr lang="en-US" sz="2187" dirty="0"/>
          </a:p>
        </p:txBody>
      </p:sp>
      <p:sp>
        <p:nvSpPr>
          <p:cNvPr id="8" name="Text 5"/>
          <p:cNvSpPr/>
          <p:nvPr/>
        </p:nvSpPr>
        <p:spPr>
          <a:xfrm>
            <a:off x="4712970" y="3628787"/>
            <a:ext cx="4097774"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 simple and interpretable model for binary classification.</a:t>
            </a:r>
            <a:endParaRPr lang="en-US" sz="1750" dirty="0"/>
          </a:p>
        </p:txBody>
      </p:sp>
      <p:sp>
        <p:nvSpPr>
          <p:cNvPr id="9" name="Shape 6"/>
          <p:cNvSpPr/>
          <p:nvPr/>
        </p:nvSpPr>
        <p:spPr>
          <a:xfrm>
            <a:off x="9255085" y="2926199"/>
            <a:ext cx="4542115" cy="1591270"/>
          </a:xfrm>
          <a:prstGeom prst="roundRect">
            <a:avLst>
              <a:gd name="adj" fmla="val 4189"/>
            </a:avLst>
          </a:prstGeom>
          <a:solidFill>
            <a:srgbClr val="232629"/>
          </a:solidFill>
          <a:ln/>
        </p:spPr>
      </p:sp>
      <p:sp>
        <p:nvSpPr>
          <p:cNvPr id="10" name="Text 7"/>
          <p:cNvSpPr/>
          <p:nvPr/>
        </p:nvSpPr>
        <p:spPr>
          <a:xfrm>
            <a:off x="9477256" y="3148370"/>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Random Forest</a:t>
            </a:r>
            <a:endParaRPr lang="en-US" sz="2187" dirty="0"/>
          </a:p>
        </p:txBody>
      </p:sp>
      <p:sp>
        <p:nvSpPr>
          <p:cNvPr id="11" name="Text 8"/>
          <p:cNvSpPr/>
          <p:nvPr/>
        </p:nvSpPr>
        <p:spPr>
          <a:xfrm>
            <a:off x="9477256" y="3628787"/>
            <a:ext cx="4097774"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An ensemble method that can capture non-linear relationships.</a:t>
            </a:r>
            <a:endParaRPr lang="en-US" sz="1750" dirty="0"/>
          </a:p>
        </p:txBody>
      </p:sp>
      <p:sp>
        <p:nvSpPr>
          <p:cNvPr id="12" name="Shape 9"/>
          <p:cNvSpPr/>
          <p:nvPr/>
        </p:nvSpPr>
        <p:spPr>
          <a:xfrm>
            <a:off x="4490799" y="4739640"/>
            <a:ext cx="4542115" cy="1591270"/>
          </a:xfrm>
          <a:prstGeom prst="roundRect">
            <a:avLst>
              <a:gd name="adj" fmla="val 4189"/>
            </a:avLst>
          </a:prstGeom>
          <a:solidFill>
            <a:srgbClr val="232629"/>
          </a:solidFill>
          <a:ln/>
        </p:spPr>
      </p:sp>
      <p:sp>
        <p:nvSpPr>
          <p:cNvPr id="13" name="Text 10"/>
          <p:cNvSpPr/>
          <p:nvPr/>
        </p:nvSpPr>
        <p:spPr>
          <a:xfrm>
            <a:off x="4712970" y="4961811"/>
            <a:ext cx="2777490"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Decision Tree</a:t>
            </a:r>
            <a:endParaRPr lang="en-US" sz="2187" dirty="0"/>
          </a:p>
        </p:txBody>
      </p:sp>
      <p:sp>
        <p:nvSpPr>
          <p:cNvPr id="14" name="Text 11"/>
          <p:cNvSpPr/>
          <p:nvPr/>
        </p:nvSpPr>
        <p:spPr>
          <a:xfrm>
            <a:off x="4712970" y="5442228"/>
            <a:ext cx="4097774"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 powerful classifier that can handle high-dimensional data.</a:t>
            </a:r>
            <a:endParaRPr lang="en-US" sz="1750" dirty="0"/>
          </a:p>
        </p:txBody>
      </p:sp>
      <p:sp>
        <p:nvSpPr>
          <p:cNvPr id="15" name="Shape 12"/>
          <p:cNvSpPr/>
          <p:nvPr/>
        </p:nvSpPr>
        <p:spPr>
          <a:xfrm>
            <a:off x="9255085" y="4739640"/>
            <a:ext cx="4542115" cy="1591270"/>
          </a:xfrm>
          <a:prstGeom prst="roundRect">
            <a:avLst>
              <a:gd name="adj" fmla="val 4189"/>
            </a:avLst>
          </a:prstGeom>
          <a:solidFill>
            <a:srgbClr val="232629"/>
          </a:solidFill>
          <a:ln/>
        </p:spPr>
      </p:sp>
      <p:sp>
        <p:nvSpPr>
          <p:cNvPr id="16" name="Text 13"/>
          <p:cNvSpPr/>
          <p:nvPr/>
        </p:nvSpPr>
        <p:spPr>
          <a:xfrm>
            <a:off x="9477256" y="4961811"/>
            <a:ext cx="3979069"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Gradient Boosting Classifier</a:t>
            </a:r>
            <a:endParaRPr lang="en-US" sz="2187" dirty="0"/>
          </a:p>
        </p:txBody>
      </p:sp>
      <p:sp>
        <p:nvSpPr>
          <p:cNvPr id="17" name="Text 14"/>
          <p:cNvSpPr/>
          <p:nvPr/>
        </p:nvSpPr>
        <p:spPr>
          <a:xfrm>
            <a:off x="9477256" y="5442228"/>
            <a:ext cx="4097774"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An ensemble method that can improve performance through boosting.</a:t>
            </a:r>
            <a:endParaRPr lang="en-US" sz="1750" dirty="0"/>
          </a:p>
        </p:txBody>
      </p:sp>
      <p:pic>
        <p:nvPicPr>
          <p:cNvPr id="1026" name="Picture 2" descr="What is Regression Analysis? | Definition &amp; Examples">
            <a:extLst>
              <a:ext uri="{FF2B5EF4-FFF2-40B4-BE49-F238E27FC236}">
                <a16:creationId xmlns:a16="http://schemas.microsoft.com/office/drawing/2014/main" id="{10B3D07B-4381-A714-9567-EC93768A8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407"/>
          <a:stretch/>
        </p:blipFill>
        <p:spPr bwMode="auto">
          <a:xfrm>
            <a:off x="-2710809" y="0"/>
            <a:ext cx="6860733" cy="822960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717</Words>
  <Application>Microsoft Office PowerPoint</Application>
  <PresentationFormat>Custom</PresentationFormat>
  <Paragraphs>97</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Montserrat</vt:lpstr>
      <vt:lpstr>Source Sans Pro</vt:lpstr>
      <vt:lpstr>Verdana</vt:lpstr>
      <vt:lpstr>Office Theme</vt:lpstr>
      <vt:lpstr>PowerPoint Presentation</vt:lpstr>
      <vt:lpstr>CONTENT</vt:lpstr>
      <vt:lpstr>PROBLEM STATEMENT</vt:lpstr>
      <vt:lpstr>OBJECTIVE</vt:lpstr>
      <vt:lpstr>OBJECTIVE</vt:lpstr>
      <vt:lpstr>Tools Used</vt:lpstr>
      <vt:lpstr>DATA SUMMARY</vt:lpstr>
      <vt:lpstr>PowerPoint Presentation</vt:lpstr>
      <vt:lpstr>PowerPoint Presentation</vt:lpstr>
      <vt:lpstr>PowerPoint Presentation</vt:lpstr>
      <vt:lpstr>PowerPoint Presentation</vt:lpstr>
      <vt:lpstr>Reference</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Kshitij Raj Shukla</cp:lastModifiedBy>
  <cp:revision>3</cp:revision>
  <dcterms:created xsi:type="dcterms:W3CDTF">2024-05-16T06:20:51Z</dcterms:created>
  <dcterms:modified xsi:type="dcterms:W3CDTF">2024-05-18T14:28:55Z</dcterms:modified>
</cp:coreProperties>
</file>