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Playfair Display"/>
      <p:regular r:id="rId32"/>
      <p:bold r:id="rId33"/>
      <p:italic r:id="rId34"/>
      <p:boldItalic r:id="rId35"/>
    </p:embeddedFont>
    <p:embeddedFont>
      <p:font typeface="Lato"/>
      <p:regular r:id="rId36"/>
      <p:bold r:id="rId37"/>
      <p:italic r:id="rId38"/>
      <p:boldItalic r:id="rId39"/>
    </p:embeddedFont>
    <p:embeddedFont>
      <p:font typeface="Ubuntu Mon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UbuntuMono-regular.fntdata"/><Relationship Id="rId20" Type="http://schemas.openxmlformats.org/officeDocument/2006/relationships/slide" Target="slides/slide15.xml"/><Relationship Id="rId42" Type="http://schemas.openxmlformats.org/officeDocument/2006/relationships/font" Target="fonts/UbuntuMono-italic.fntdata"/><Relationship Id="rId41" Type="http://schemas.openxmlformats.org/officeDocument/2006/relationships/font" Target="fonts/UbuntuMon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UbuntuMon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PlayfairDisplay-bold.fntdata"/><Relationship Id="rId10" Type="http://schemas.openxmlformats.org/officeDocument/2006/relationships/slide" Target="slides/slide5.xml"/><Relationship Id="rId32" Type="http://schemas.openxmlformats.org/officeDocument/2006/relationships/font" Target="fonts/PlayfairDisplay-regular.fntdata"/><Relationship Id="rId13" Type="http://schemas.openxmlformats.org/officeDocument/2006/relationships/slide" Target="slides/slide8.xml"/><Relationship Id="rId35" Type="http://schemas.openxmlformats.org/officeDocument/2006/relationships/font" Target="fonts/PlayfairDisplay-boldItalic.fntdata"/><Relationship Id="rId12" Type="http://schemas.openxmlformats.org/officeDocument/2006/relationships/slide" Target="slides/slide7.xml"/><Relationship Id="rId34" Type="http://schemas.openxmlformats.org/officeDocument/2006/relationships/font" Target="fonts/PlayfairDisplay-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ection.io/engineering-education/blockchain-consensus-protocols/"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112ac5dcd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112ac5dcd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Looked through a variety of cloud platform options to set up an ethereum node or use an API based service </a:t>
            </a:r>
            <a:r>
              <a:rPr lang="en"/>
              <a:t>including</a:t>
            </a:r>
            <a:r>
              <a:rPr lang="en"/>
              <a:t> Google Cloud, Amazon AWS, Alchemy supernodes, Moralis speedynodes and Infura. Finally Infura was chosen for its easy to use API on recommendation by my peers and the fact that it eliminates the need to sync up the blockchain unlike setting up a full node either </a:t>
            </a:r>
            <a:r>
              <a:rPr lang="en"/>
              <a:t>locally or on cloud.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Metamask (from slide)</a:t>
            </a:r>
            <a:endParaRPr/>
          </a:p>
          <a:p>
            <a:pPr indent="0" lvl="0" marL="0" rtl="0" algn="l">
              <a:spcBef>
                <a:spcPts val="0"/>
              </a:spcBef>
              <a:spcAft>
                <a:spcPts val="0"/>
              </a:spcAft>
              <a:buNone/>
            </a:pPr>
            <a:r>
              <a:rPr lang="en"/>
              <a:t>Test ether was collected from the chainlink faucet instead of the rinkeby faucet as it was down.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12ac5dcdc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12ac5dcdc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Ganache </a:t>
            </a:r>
            <a:endParaRPr/>
          </a:p>
          <a:p>
            <a:pPr indent="0" lvl="0" marL="0" rtl="0" algn="l">
              <a:spcBef>
                <a:spcPts val="0"/>
              </a:spcBef>
              <a:spcAft>
                <a:spcPts val="0"/>
              </a:spcAft>
              <a:buNone/>
            </a:pPr>
            <a:r>
              <a:rPr lang="en"/>
              <a:t>Was used to complete the University at Buffalo Coursera course 1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Remix </a:t>
            </a:r>
            <a:endParaRPr/>
          </a:p>
          <a:p>
            <a:pPr indent="0" lvl="0" marL="0" rtl="0" algn="l">
              <a:spcBef>
                <a:spcPts val="0"/>
              </a:spcBef>
              <a:spcAft>
                <a:spcPts val="0"/>
              </a:spcAft>
              <a:buNone/>
            </a:pPr>
            <a:r>
              <a:rPr lang="en"/>
              <a:t>Was used to create  and play around with basic smart contracts while learning solidarity using cryptozombies.io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12ac5dcd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112ac5dcd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t>accessibility</a:t>
            </a:r>
            <a:r>
              <a:rPr lang="en"/>
              <a:t> of off-chain data/information within smart contracts is essential for a number of use cases. A simple example being a prize dispensing contract, which gives away some prize to the winner of a tournament. Here the participants are all required to deposit some money into an escrow account to create a prize pool, which is transferred to the winner of the tournament. But a problem arises as the contract inherently does not know whom to release the funds to. The answer is it requires an oracle mechanism to fetch accurate match outcomes off-chain and deliver it to the blockchain in a secure and reliable manner.</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1a93d8a8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11a93d8a8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Securely interoperating with off-chain systems from a blockchain requires an additional piece of infrastructure or an “oracle” to bridge the two environments.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financial smart contracts need market information to determine settlements, insurance smart contracts need IoT and web data to make decisions on policy payouts, trade finance contracts need trade documents and digital signatures to know when to release payments, and many smart contracts want to settle in fiat currency on a traditional payment network. None of this information is inherently generated within the blockchain, nor are these traditional services directly accessible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112ac5dcd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112ac5dcd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overcome these shortcomings, oracles need to create the same security and reliability guarantees of a blockchain, although in a different manner given their many differences. This is where chainlink comes into the picture.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12734f1c6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12734f1c6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12734f1c6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12734f1c6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requesting contract also has the functionality to choose a specific set of data nodes, the ones which are trusted by the contract.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12734f1c6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12734f1c6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112ac5dcd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112ac5dcd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Higher-speed blockchains optimize for higher-throughput transactions, but cannot natively support more advanced computations like end-to-end privacy or transaction automation. Instead of blockchains performing all dApp computations, many computations can be performed off-chain with the results relayed on-chain. However using the centralized web2 for complex computations to </a:t>
            </a:r>
            <a:r>
              <a:rPr lang="en"/>
              <a:t>increase</a:t>
            </a:r>
            <a:r>
              <a:rPr lang="en"/>
              <a:t> their capabilities defeats the purpose of decentralization. This is where ORACLE COMPUTATION comes in.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Oracle computation uses (DONs) to perform off-chain computation on behalf of smart contracts while remaining anchored to blockchains to create trust-minimization guarantees. In this manner, DONs can perform any computation in a highly scalable, privacy-preserving, and feature-rich manner that’s on par with centralized Web 2.0 systems while also leveraging various blockchain techniques and dependencies to hold the oracle’s computation to higher standards of correctness, tamper-proofness, uptime, and transparency.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12734f1c6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12734f1c6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Higher-speed blockchains optimize for higher-throughput transactions, but cannot natively support more advanced computations like end-to-end privacy or transaction automation. Instead of blockchains performing all dApp computations, many computations can be performed off-chain with the results relayed on-chain. However using the centralized web2 for complex computations to increase their capabilities defeats the purpose of decentralization. This is where ORACLE COMPUTATION comes in.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Oracle computation uses (DONs) to perform off-chain computation on behalf of smart contracts while remaining anchored to blockchains to create trust-minimization guarantees. In this manner, DONs can perform any computation in a highly scalable, privacy-preserving, and feature-rich manner that’s on par with centralized Web 2.0 systems, while also leveraging various blockchain techniques and dependencies to hold the oracle’s computation to higher standards of correctness, tamper-proofness, uptime, and transparency.</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112ac5dcd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112ac5dcd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2c124e4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2c124e4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HASHING &amp; MERKLE TREES SLIDE</a:t>
            </a:r>
            <a:endParaRPr/>
          </a:p>
          <a:p>
            <a:pPr indent="0" lvl="0" marL="0" rtl="0" algn="l">
              <a:spcBef>
                <a:spcPts val="0"/>
              </a:spcBef>
              <a:spcAft>
                <a:spcPts val="0"/>
              </a:spcAft>
              <a:buClr>
                <a:schemeClr val="dk1"/>
              </a:buClr>
              <a:buSzPts val="1100"/>
              <a:buFont typeface="Arial"/>
              <a:buNone/>
            </a:pPr>
            <a:r>
              <a:rPr lang="en"/>
              <a:t>In the Bitcoin blockchain, ‘mining’ is essentially conducted by running a series of SHA-256 hashing functions.</a:t>
            </a:r>
            <a:endParaRPr/>
          </a:p>
          <a:p>
            <a:pPr indent="0" lvl="0" marL="0" rtl="0" algn="l">
              <a:spcBef>
                <a:spcPts val="0"/>
              </a:spcBef>
              <a:spcAft>
                <a:spcPts val="0"/>
              </a:spcAft>
              <a:buClr>
                <a:schemeClr val="dk1"/>
              </a:buClr>
              <a:buSzPts val="1100"/>
              <a:buFont typeface="Arial"/>
              <a:buNone/>
            </a:pPr>
            <a:r>
              <a:rPr lang="en"/>
              <a:t>In cryptocurrency blockchains today, hashing is used to write new transactions, timestamp them, and ultimately to </a:t>
            </a:r>
            <a:endParaRPr/>
          </a:p>
          <a:p>
            <a:pPr indent="0" lvl="0" marL="0" rtl="0" algn="l">
              <a:spcBef>
                <a:spcPts val="0"/>
              </a:spcBef>
              <a:spcAft>
                <a:spcPts val="0"/>
              </a:spcAft>
              <a:buClr>
                <a:schemeClr val="dk1"/>
              </a:buClr>
              <a:buSzPts val="1100"/>
              <a:buFont typeface="Arial"/>
              <a:buNone/>
            </a:pPr>
            <a:r>
              <a:rPr lang="en"/>
              <a:t>add a reference to them in the previous block. When a block of transactions is added to the blockchain, and consensus</a:t>
            </a:r>
            <a:endParaRPr/>
          </a:p>
          <a:p>
            <a:pPr indent="0" lvl="0" marL="0" rtl="0" algn="l">
              <a:spcBef>
                <a:spcPts val="0"/>
              </a:spcBef>
              <a:spcAft>
                <a:spcPts val="0"/>
              </a:spcAft>
              <a:buClr>
                <a:schemeClr val="dk1"/>
              </a:buClr>
              <a:buSzPts val="1100"/>
              <a:buFont typeface="Arial"/>
              <a:buNone/>
            </a:pPr>
            <a:r>
              <a:rPr lang="en"/>
              <a:t>is reached among operators of different nodes (validating that all of them have the right and true version of the </a:t>
            </a:r>
            <a:endParaRPr/>
          </a:p>
          <a:p>
            <a:pPr indent="0" lvl="0" marL="0" rtl="0" algn="l">
              <a:spcBef>
                <a:spcPts val="0"/>
              </a:spcBef>
              <a:spcAft>
                <a:spcPts val="0"/>
              </a:spcAft>
              <a:buClr>
                <a:schemeClr val="dk1"/>
              </a:buClr>
              <a:buSzPts val="1100"/>
              <a:buFont typeface="Arial"/>
              <a:buNone/>
            </a:pPr>
            <a:r>
              <a:rPr lang="en"/>
              <a:t>entire ledger), it is nearly impossible to reverse a transaction due to the enormous computing power that would be</a:t>
            </a:r>
            <a:endParaRPr/>
          </a:p>
          <a:p>
            <a:pPr indent="0" lvl="0" marL="0" rtl="0" algn="l">
              <a:spcBef>
                <a:spcPts val="0"/>
              </a:spcBef>
              <a:spcAft>
                <a:spcPts val="0"/>
              </a:spcAft>
              <a:buClr>
                <a:schemeClr val="dk1"/>
              </a:buClr>
              <a:buSzPts val="1100"/>
              <a:buFont typeface="Arial"/>
              <a:buNone/>
            </a:pPr>
            <a:r>
              <a:rPr lang="en"/>
              <a:t>required by anyone attempting to tamper with the blockchain, and the one-way nature of the hashing. Hashing is </a:t>
            </a:r>
            <a:endParaRPr/>
          </a:p>
          <a:p>
            <a:pPr indent="0" lvl="0" marL="0" rtl="0" algn="l">
              <a:spcBef>
                <a:spcPts val="0"/>
              </a:spcBef>
              <a:spcAft>
                <a:spcPts val="0"/>
              </a:spcAft>
              <a:buClr>
                <a:schemeClr val="dk1"/>
              </a:buClr>
              <a:buSzPts val="1100"/>
              <a:buFont typeface="Arial"/>
              <a:buNone/>
            </a:pPr>
            <a:r>
              <a:rPr lang="en"/>
              <a:t>therefore crucial to maintain the cryptographic integrity of the blockchain.</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12ac5dcd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12ac5dcd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Merkle trees have three major benefits:</a:t>
            </a:r>
            <a:endParaRPr/>
          </a:p>
          <a:p>
            <a:pPr indent="0" lvl="0" marL="0" rtl="0" algn="l">
              <a:spcBef>
                <a:spcPts val="0"/>
              </a:spcBef>
              <a:spcAft>
                <a:spcPts val="0"/>
              </a:spcAft>
              <a:buClr>
                <a:schemeClr val="dk1"/>
              </a:buClr>
              <a:buSzPts val="1100"/>
              <a:buFont typeface="Arial"/>
              <a:buNone/>
            </a:pPr>
            <a:r>
              <a:rPr lang="en"/>
              <a:t>1. They provide a means to prove the integrity and validity of data</a:t>
            </a:r>
            <a:endParaRPr/>
          </a:p>
          <a:p>
            <a:pPr indent="0" lvl="0" marL="0" rtl="0" algn="l">
              <a:spcBef>
                <a:spcPts val="0"/>
              </a:spcBef>
              <a:spcAft>
                <a:spcPts val="0"/>
              </a:spcAft>
              <a:buClr>
                <a:schemeClr val="dk1"/>
              </a:buClr>
              <a:buSzPts val="1100"/>
              <a:buFont typeface="Arial"/>
              <a:buNone/>
            </a:pPr>
            <a:r>
              <a:rPr lang="en"/>
              <a:t>2. They require little memory or disk space as the proofs are computationally easy and fast</a:t>
            </a:r>
            <a:endParaRPr/>
          </a:p>
          <a:p>
            <a:pPr indent="0" lvl="0" marL="0" rtl="0" algn="l">
              <a:spcBef>
                <a:spcPts val="0"/>
              </a:spcBef>
              <a:spcAft>
                <a:spcPts val="0"/>
              </a:spcAft>
              <a:buClr>
                <a:schemeClr val="dk1"/>
              </a:buClr>
              <a:buSzPts val="1100"/>
              <a:buFont typeface="Arial"/>
              <a:buNone/>
            </a:pPr>
            <a:r>
              <a:rPr lang="en"/>
              <a:t>3. Their proofs and management only require tiny amounts of information to be transmitted across networks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Ethereum uses three different Merkle Roots in each block:</a:t>
            </a:r>
            <a:endParaRPr/>
          </a:p>
          <a:p>
            <a:pPr indent="0" lvl="0" marL="0" rtl="0" algn="l">
              <a:spcBef>
                <a:spcPts val="0"/>
              </a:spcBef>
              <a:spcAft>
                <a:spcPts val="0"/>
              </a:spcAft>
              <a:buClr>
                <a:schemeClr val="dk1"/>
              </a:buClr>
              <a:buSzPts val="1100"/>
              <a:buFont typeface="Arial"/>
              <a:buNone/>
            </a:pPr>
            <a:r>
              <a:rPr lang="en"/>
              <a:t>1. The first root is of the transactions in the block</a:t>
            </a:r>
            <a:endParaRPr/>
          </a:p>
          <a:p>
            <a:pPr indent="0" lvl="0" marL="0" rtl="0" algn="l">
              <a:spcBef>
                <a:spcPts val="0"/>
              </a:spcBef>
              <a:spcAft>
                <a:spcPts val="0"/>
              </a:spcAft>
              <a:buClr>
                <a:schemeClr val="dk1"/>
              </a:buClr>
              <a:buSzPts val="1100"/>
              <a:buFont typeface="Arial"/>
              <a:buNone/>
            </a:pPr>
            <a:r>
              <a:rPr lang="en"/>
              <a:t>2. The second root represents the state</a:t>
            </a:r>
            <a:endParaRPr/>
          </a:p>
          <a:p>
            <a:pPr indent="0" lvl="0" marL="0" rtl="0" algn="l">
              <a:spcBef>
                <a:spcPts val="0"/>
              </a:spcBef>
              <a:spcAft>
                <a:spcPts val="0"/>
              </a:spcAft>
              <a:buClr>
                <a:schemeClr val="dk1"/>
              </a:buClr>
              <a:buSzPts val="1100"/>
              <a:buFont typeface="Arial"/>
              <a:buNone/>
            </a:pPr>
            <a:r>
              <a:rPr lang="en"/>
              <a:t>3. The third root is for transaction receipts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CONSENSUS PROTOCOLS:</a:t>
            </a:r>
            <a:endParaRPr/>
          </a:p>
          <a:p>
            <a:pPr indent="0" lvl="0" marL="0" rtl="0" algn="l">
              <a:spcBef>
                <a:spcPts val="0"/>
              </a:spcBef>
              <a:spcAft>
                <a:spcPts val="0"/>
              </a:spcAft>
              <a:buClr>
                <a:schemeClr val="dk1"/>
              </a:buClr>
              <a:buSzPts val="1100"/>
              <a:buFont typeface="Arial"/>
              <a:buNone/>
            </a:pPr>
            <a:r>
              <a:rPr lang="en" u="sng">
                <a:solidFill>
                  <a:schemeClr val="hlink"/>
                </a:solidFill>
                <a:hlinkClick r:id="rId2"/>
              </a:rPr>
              <a:t>https://www.section.io/engineering-education/blockchain-consensus-protocols/</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112ac5dcd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112ac5dcd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LAYER 2</a:t>
            </a:r>
            <a:endParaRPr/>
          </a:p>
          <a:p>
            <a:pPr indent="0" lvl="0" marL="0" rtl="0" algn="l">
              <a:spcBef>
                <a:spcPts val="0"/>
              </a:spcBef>
              <a:spcAft>
                <a:spcPts val="0"/>
              </a:spcAft>
              <a:buClr>
                <a:schemeClr val="dk1"/>
              </a:buClr>
              <a:buSzPts val="1100"/>
              <a:buFont typeface="Arial"/>
              <a:buNone/>
            </a:pPr>
            <a:r>
              <a:rPr lang="en"/>
              <a:t>Scalability solutions</a:t>
            </a:r>
            <a:endParaRPr/>
          </a:p>
          <a:p>
            <a:pPr indent="0" lvl="0" marL="0" rtl="0" algn="l">
              <a:spcBef>
                <a:spcPts val="0"/>
              </a:spcBef>
              <a:spcAft>
                <a:spcPts val="0"/>
              </a:spcAft>
              <a:buClr>
                <a:schemeClr val="dk1"/>
              </a:buClr>
              <a:buSzPts val="1100"/>
              <a:buFont typeface="Arial"/>
              <a:buNone/>
            </a:pPr>
            <a:r>
              <a:rPr lang="en"/>
              <a:t>Layer 2 is a set of technologies or systems that run on top of Ethereum (Layer 1), inherit security properties from</a:t>
            </a:r>
            <a:endParaRPr/>
          </a:p>
          <a:p>
            <a:pPr indent="0" lvl="0" marL="0" rtl="0" algn="l">
              <a:spcBef>
                <a:spcPts val="0"/>
              </a:spcBef>
              <a:spcAft>
                <a:spcPts val="0"/>
              </a:spcAft>
              <a:buClr>
                <a:schemeClr val="dk1"/>
              </a:buClr>
              <a:buSzPts val="1100"/>
              <a:buFont typeface="Arial"/>
              <a:buNone/>
            </a:pPr>
            <a:r>
              <a:rPr lang="en"/>
              <a:t>Layer 1, and provide greater transaction processing capacity (throughput), lower transaction fees (operating cost), </a:t>
            </a:r>
            <a:endParaRPr/>
          </a:p>
          <a:p>
            <a:pPr indent="0" lvl="0" marL="0" rtl="0" algn="l">
              <a:spcBef>
                <a:spcPts val="0"/>
              </a:spcBef>
              <a:spcAft>
                <a:spcPts val="0"/>
              </a:spcAft>
              <a:buClr>
                <a:schemeClr val="dk1"/>
              </a:buClr>
              <a:buSzPts val="1100"/>
              <a:buFont typeface="Arial"/>
              <a:buNone/>
            </a:pPr>
            <a:r>
              <a:rPr lang="en"/>
              <a:t>and faster transaction confirmations than Layer 1. Layer 2 scaling solutions are secured by Layer 1, but they enable </a:t>
            </a:r>
            <a:endParaRPr/>
          </a:p>
          <a:p>
            <a:pPr indent="0" lvl="0" marL="0" rtl="0" algn="l">
              <a:spcBef>
                <a:spcPts val="0"/>
              </a:spcBef>
              <a:spcAft>
                <a:spcPts val="0"/>
              </a:spcAft>
              <a:buClr>
                <a:schemeClr val="dk1"/>
              </a:buClr>
              <a:buSzPts val="1100"/>
              <a:buFont typeface="Arial"/>
              <a:buNone/>
            </a:pPr>
            <a:r>
              <a:rPr lang="en"/>
              <a:t>blockchain applications to handle many more users or actions or data than Layer 1 could accommodate. Many of them </a:t>
            </a:r>
            <a:endParaRPr/>
          </a:p>
          <a:p>
            <a:pPr indent="0" lvl="0" marL="0" rtl="0" algn="l">
              <a:spcBef>
                <a:spcPts val="0"/>
              </a:spcBef>
              <a:spcAft>
                <a:spcPts val="0"/>
              </a:spcAft>
              <a:buClr>
                <a:schemeClr val="dk1"/>
              </a:buClr>
              <a:buSzPts val="1100"/>
              <a:buFont typeface="Arial"/>
              <a:buNone/>
            </a:pPr>
            <a:r>
              <a:rPr lang="en"/>
              <a:t>leverage recent advances in cryptography and zero-knowledge (ZK) proofs to maximize performance and security.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Building your application on top of a Layer 2 scalability solution can help address many of the concerns that have </a:t>
            </a:r>
            <a:endParaRPr/>
          </a:p>
          <a:p>
            <a:pPr indent="0" lvl="0" marL="0" rtl="0" algn="l">
              <a:spcBef>
                <a:spcPts val="0"/>
              </a:spcBef>
              <a:spcAft>
                <a:spcPts val="0"/>
              </a:spcAft>
              <a:buClr>
                <a:schemeClr val="dk1"/>
              </a:buClr>
              <a:buSzPts val="1100"/>
              <a:buFont typeface="Arial"/>
              <a:buNone/>
            </a:pPr>
            <a:r>
              <a:rPr lang="en"/>
              <a:t>previously driven companies to build on private blockchains, yet retain the benefits of building on Mainnet.</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112ac5dcd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112ac5dcd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Smart Contracts are written as code and committed to the blockchain. The code and conditions in the contract are publicly available on the ledger. When an event outlined in the contract is triggered, like an expiration date or an asset’s target price is reached- the contract executes.</a:t>
            </a:r>
            <a:endParaRPr/>
          </a:p>
          <a:p>
            <a:pPr indent="0" lvl="0" marL="0" rtl="0" algn="l">
              <a:spcBef>
                <a:spcPts val="0"/>
              </a:spcBef>
              <a:spcAft>
                <a:spcPts val="0"/>
              </a:spcAft>
              <a:buNone/>
            </a:pPr>
            <a:r>
              <a:rPr lang="en"/>
              <a:t>Smart contracts alone cannot get information about "real-world" events because they can't send HTTP requests. This is by design. Relying on external information could jeopardise consensus, which is important for security and decentralization.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ways to get around this using oracles.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Another limitation of smart contracts is the maximum contract size. A smart contract can be a maximum of 24KB or it will run out of gas. This can be circumnavigated by using The Diamond Pattern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12ac5dcdc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112ac5dcd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Smart Contracts are written as code and committed to the blockchain. The code and conditions in the contract are publicly available on the ledger. When an event outlined in the contract is triggered, like an expiration date or an asset’s target price is reached- the contract executes.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Smart contracts alone cannot get information about "real-world" events because they can't send HTTP requests. This is by design. Relying on external information could jeopardise consensus, which is important for security and decentralization.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There are ways to get around this using oracles.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Integrating Chainlink with Ethereum</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Kshitij Garg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9450" y="1211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Development Environment</a:t>
            </a:r>
            <a:endParaRPr/>
          </a:p>
        </p:txBody>
      </p:sp>
      <p:sp>
        <p:nvSpPr>
          <p:cNvPr id="145" name="Google Shape;145;p22"/>
          <p:cNvSpPr txBox="1"/>
          <p:nvPr>
            <p:ph idx="1" type="body"/>
          </p:nvPr>
        </p:nvSpPr>
        <p:spPr>
          <a:xfrm>
            <a:off x="795100" y="1790300"/>
            <a:ext cx="5716500" cy="3101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500"/>
              <a:t>Infura</a:t>
            </a:r>
            <a:endParaRPr b="1" sz="1500"/>
          </a:p>
          <a:p>
            <a:pPr indent="0" lvl="0" marL="0" rtl="0" algn="l">
              <a:spcBef>
                <a:spcPts val="0"/>
              </a:spcBef>
              <a:spcAft>
                <a:spcPts val="0"/>
              </a:spcAft>
              <a:buNone/>
            </a:pPr>
            <a:r>
              <a:rPr lang="en"/>
              <a:t>Infura is a service provider for managed Ethereum nodes, communication to which is done with the help of its API. This saves the time and effort of syncing a local client to set up a full node.</a:t>
            </a:r>
            <a:endParaRPr/>
          </a:p>
          <a:p>
            <a:pPr indent="0" lvl="0" marL="0" rtl="0" algn="l">
              <a:spcBef>
                <a:spcPts val="1000"/>
              </a:spcBef>
              <a:spcAft>
                <a:spcPts val="0"/>
              </a:spcAft>
              <a:buNone/>
            </a:pPr>
            <a:r>
              <a:rPr b="1" lang="en" sz="1500"/>
              <a:t>MetaMask</a:t>
            </a:r>
            <a:endParaRPr b="1" sz="1500"/>
          </a:p>
          <a:p>
            <a:pPr indent="0" lvl="0" marL="0" rtl="0" algn="l">
              <a:spcBef>
                <a:spcPts val="0"/>
              </a:spcBef>
              <a:spcAft>
                <a:spcPts val="0"/>
              </a:spcAft>
              <a:buNone/>
            </a:pPr>
            <a:r>
              <a:rPr lang="en"/>
              <a:t>MetaMask provides cryptocurrency wallets used to interact with Ethereum blockchains including both the Mainnet and the testnets.</a:t>
            </a:r>
            <a:endParaRPr/>
          </a:p>
          <a:p>
            <a:pPr indent="0" lvl="0" marL="0" rtl="0" algn="l">
              <a:spcBef>
                <a:spcPts val="1000"/>
              </a:spcBef>
              <a:spcAft>
                <a:spcPts val="0"/>
              </a:spcAft>
              <a:buNone/>
            </a:pPr>
            <a:r>
              <a:rPr b="1" lang="en" sz="1500"/>
              <a:t>Node.js</a:t>
            </a:r>
            <a:endParaRPr b="1" sz="1500"/>
          </a:p>
          <a:p>
            <a:pPr indent="0" lvl="0" marL="0" rtl="0" algn="l">
              <a:spcBef>
                <a:spcPts val="0"/>
              </a:spcBef>
              <a:spcAft>
                <a:spcPts val="0"/>
              </a:spcAft>
              <a:buNone/>
            </a:pPr>
            <a:r>
              <a:rPr lang="en"/>
              <a:t>Node.js provides the JavaScript environment for Truffle.</a:t>
            </a:r>
            <a:endParaRPr/>
          </a:p>
        </p:txBody>
      </p:sp>
      <p:pic>
        <p:nvPicPr>
          <p:cNvPr id="146" name="Google Shape;146;p22"/>
          <p:cNvPicPr preferRelativeResize="0"/>
          <p:nvPr/>
        </p:nvPicPr>
        <p:blipFill>
          <a:blip r:embed="rId3">
            <a:alphaModFix/>
          </a:blip>
          <a:stretch>
            <a:fillRect/>
          </a:stretch>
        </p:blipFill>
        <p:spPr>
          <a:xfrm>
            <a:off x="7015950" y="1954650"/>
            <a:ext cx="1536150" cy="864075"/>
          </a:xfrm>
          <a:prstGeom prst="rect">
            <a:avLst/>
          </a:prstGeom>
          <a:noFill/>
          <a:ln>
            <a:noFill/>
          </a:ln>
        </p:spPr>
      </p:pic>
      <p:pic>
        <p:nvPicPr>
          <p:cNvPr id="147" name="Google Shape;147;p22"/>
          <p:cNvPicPr preferRelativeResize="0"/>
          <p:nvPr/>
        </p:nvPicPr>
        <p:blipFill rotWithShape="1">
          <a:blip r:embed="rId4">
            <a:alphaModFix/>
          </a:blip>
          <a:srcRect b="29937" l="0" r="0" t="32635"/>
          <a:stretch/>
        </p:blipFill>
        <p:spPr>
          <a:xfrm>
            <a:off x="6587400" y="2939100"/>
            <a:ext cx="2393249" cy="672300"/>
          </a:xfrm>
          <a:prstGeom prst="rect">
            <a:avLst/>
          </a:prstGeom>
          <a:noFill/>
          <a:ln>
            <a:noFill/>
          </a:ln>
        </p:spPr>
      </p:pic>
      <p:pic>
        <p:nvPicPr>
          <p:cNvPr id="148" name="Google Shape;148;p22"/>
          <p:cNvPicPr preferRelativeResize="0"/>
          <p:nvPr/>
        </p:nvPicPr>
        <p:blipFill>
          <a:blip r:embed="rId5">
            <a:alphaModFix/>
          </a:blip>
          <a:stretch>
            <a:fillRect/>
          </a:stretch>
        </p:blipFill>
        <p:spPr>
          <a:xfrm>
            <a:off x="7140035" y="3731776"/>
            <a:ext cx="1287984" cy="7878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Development Environment</a:t>
            </a:r>
            <a:endParaRPr/>
          </a:p>
        </p:txBody>
      </p:sp>
      <p:sp>
        <p:nvSpPr>
          <p:cNvPr id="154" name="Google Shape;154;p23"/>
          <p:cNvSpPr txBox="1"/>
          <p:nvPr>
            <p:ph idx="1" type="body"/>
          </p:nvPr>
        </p:nvSpPr>
        <p:spPr>
          <a:xfrm>
            <a:off x="729450" y="1755350"/>
            <a:ext cx="6033600" cy="2869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sz="1500"/>
              <a:t>Truffle</a:t>
            </a:r>
            <a:endParaRPr b="1" sz="1500"/>
          </a:p>
          <a:p>
            <a:pPr indent="0" lvl="0" marL="0" rtl="0" algn="l">
              <a:spcBef>
                <a:spcPts val="0"/>
              </a:spcBef>
              <a:spcAft>
                <a:spcPts val="0"/>
              </a:spcAft>
              <a:buNone/>
            </a:pPr>
            <a:r>
              <a:rPr lang="en"/>
              <a:t>Truffle Suite is a development environment based on Ethereum Blockchain, used to develop DApps (Distributed Applications). It can be used  for building DApps: Compiling Contracts, Deploying Contracts, Injecting it into a web app, Creating front-end for DApps and Testing.</a:t>
            </a:r>
            <a:endParaRPr/>
          </a:p>
          <a:p>
            <a:pPr indent="0" lvl="0" marL="0" rtl="0" algn="l">
              <a:spcBef>
                <a:spcPts val="1200"/>
              </a:spcBef>
              <a:spcAft>
                <a:spcPts val="0"/>
              </a:spcAft>
              <a:buNone/>
            </a:pPr>
            <a:r>
              <a:rPr b="1" lang="en" sz="1500"/>
              <a:t>Ganache</a:t>
            </a:r>
            <a:endParaRPr b="1" sz="1500"/>
          </a:p>
          <a:p>
            <a:pPr indent="0" lvl="0" marL="0" rtl="0" algn="l">
              <a:spcBef>
                <a:spcPts val="0"/>
              </a:spcBef>
              <a:spcAft>
                <a:spcPts val="0"/>
              </a:spcAft>
              <a:buNone/>
            </a:pPr>
            <a:r>
              <a:rPr lang="en"/>
              <a:t>Ganache is part of the TruffleSuite. It provides a local personal blockchain for deploying smart contracts, running applications and carrying out tests.</a:t>
            </a:r>
            <a:endParaRPr/>
          </a:p>
          <a:p>
            <a:pPr indent="0" lvl="0" marL="0" rtl="0" algn="l">
              <a:spcBef>
                <a:spcPts val="1200"/>
              </a:spcBef>
              <a:spcAft>
                <a:spcPts val="0"/>
              </a:spcAft>
              <a:buNone/>
            </a:pPr>
            <a:r>
              <a:rPr b="1" lang="en" sz="1500"/>
              <a:t>Remix</a:t>
            </a:r>
            <a:endParaRPr b="1" sz="1500"/>
          </a:p>
          <a:p>
            <a:pPr indent="0" lvl="0" marL="0" rtl="0" algn="l">
              <a:spcBef>
                <a:spcPts val="0"/>
              </a:spcBef>
              <a:spcAft>
                <a:spcPts val="1200"/>
              </a:spcAft>
              <a:buNone/>
            </a:pPr>
            <a:r>
              <a:rPr lang="en"/>
              <a:t>Remix is an online IDE. </a:t>
            </a:r>
            <a:endParaRPr/>
          </a:p>
        </p:txBody>
      </p:sp>
      <p:pic>
        <p:nvPicPr>
          <p:cNvPr id="155" name="Google Shape;155;p23"/>
          <p:cNvPicPr preferRelativeResize="0"/>
          <p:nvPr/>
        </p:nvPicPr>
        <p:blipFill>
          <a:blip r:embed="rId3">
            <a:alphaModFix/>
          </a:blip>
          <a:stretch>
            <a:fillRect/>
          </a:stretch>
        </p:blipFill>
        <p:spPr>
          <a:xfrm>
            <a:off x="7244988" y="1970638"/>
            <a:ext cx="920200" cy="968625"/>
          </a:xfrm>
          <a:prstGeom prst="rect">
            <a:avLst/>
          </a:prstGeom>
          <a:noFill/>
          <a:ln>
            <a:noFill/>
          </a:ln>
        </p:spPr>
      </p:pic>
      <p:pic>
        <p:nvPicPr>
          <p:cNvPr id="156" name="Google Shape;156;p23"/>
          <p:cNvPicPr preferRelativeResize="0"/>
          <p:nvPr/>
        </p:nvPicPr>
        <p:blipFill rotWithShape="1">
          <a:blip r:embed="rId4">
            <a:alphaModFix/>
          </a:blip>
          <a:srcRect b="0" l="0" r="0" t="11158"/>
          <a:stretch/>
        </p:blipFill>
        <p:spPr>
          <a:xfrm>
            <a:off x="6704575" y="3013625"/>
            <a:ext cx="2001049" cy="968625"/>
          </a:xfrm>
          <a:prstGeom prst="rect">
            <a:avLst/>
          </a:prstGeom>
          <a:noFill/>
          <a:ln>
            <a:noFill/>
          </a:ln>
        </p:spPr>
      </p:pic>
      <p:pic>
        <p:nvPicPr>
          <p:cNvPr id="157" name="Google Shape;157;p23"/>
          <p:cNvPicPr preferRelativeResize="0"/>
          <p:nvPr/>
        </p:nvPicPr>
        <p:blipFill>
          <a:blip r:embed="rId5">
            <a:alphaModFix/>
          </a:blip>
          <a:stretch>
            <a:fillRect/>
          </a:stretch>
        </p:blipFill>
        <p:spPr>
          <a:xfrm>
            <a:off x="7057400" y="3694900"/>
            <a:ext cx="1295401" cy="12954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Chainlink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729450" y="1168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Oracles</a:t>
            </a:r>
            <a:endParaRPr/>
          </a:p>
        </p:txBody>
      </p:sp>
      <p:sp>
        <p:nvSpPr>
          <p:cNvPr id="168" name="Google Shape;168;p25"/>
          <p:cNvSpPr txBox="1"/>
          <p:nvPr>
            <p:ph idx="1" type="body"/>
          </p:nvPr>
        </p:nvSpPr>
        <p:spPr>
          <a:xfrm>
            <a:off x="729450" y="15616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blockchain oracle is a secure piece of middleware that facilitates communication between blockchains and any off-chain system, including data providers, web APIs, enterprise backends, cloud providers, IoT devices, e-signatures, payment systems, other blockchains, and more. Inshort, oracles are a trusted third party source of information that give real-world data to a blockchain. </a:t>
            </a:r>
            <a:endParaRPr/>
          </a:p>
          <a:p>
            <a:pPr indent="0" lvl="0" marL="0" rtl="0" algn="l">
              <a:spcBef>
                <a:spcPts val="1200"/>
              </a:spcBef>
              <a:spcAft>
                <a:spcPts val="1200"/>
              </a:spcAft>
              <a:buNone/>
            </a:pPr>
            <a:r>
              <a:t/>
            </a:r>
            <a:endParaRPr/>
          </a:p>
        </p:txBody>
      </p:sp>
      <p:pic>
        <p:nvPicPr>
          <p:cNvPr id="169" name="Google Shape;169;p25"/>
          <p:cNvPicPr preferRelativeResize="0"/>
          <p:nvPr/>
        </p:nvPicPr>
        <p:blipFill rotWithShape="1">
          <a:blip r:embed="rId3">
            <a:alphaModFix/>
          </a:blip>
          <a:srcRect b="5192" l="0" r="0" t="6499"/>
          <a:stretch/>
        </p:blipFill>
        <p:spPr>
          <a:xfrm>
            <a:off x="1592650" y="2895625"/>
            <a:ext cx="5962300" cy="1773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729450" y="1200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Oracle Problem</a:t>
            </a:r>
            <a:endParaRPr/>
          </a:p>
        </p:txBody>
      </p:sp>
      <p:sp>
        <p:nvSpPr>
          <p:cNvPr id="175" name="Google Shape;175;p26"/>
          <p:cNvSpPr txBox="1"/>
          <p:nvPr>
            <p:ph idx="1" type="body"/>
          </p:nvPr>
        </p:nvSpPr>
        <p:spPr>
          <a:xfrm>
            <a:off x="727650" y="1620200"/>
            <a:ext cx="81774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Blockchains are deterministic by design-they execute exactly as written with a much higher degree of certainty than traditional systems, thus integration of an oracle like functionality into the base layer was avoided on purpose. Blockchains are not well suited to answer questions that are subjective, require external data that may not be equally accessible to all nodes  or data that may vary with time. </a:t>
            </a:r>
            <a:endParaRPr/>
          </a:p>
          <a:p>
            <a:pPr indent="0" lvl="0" marL="0" rtl="0" algn="l">
              <a:spcBef>
                <a:spcPts val="0"/>
              </a:spcBef>
              <a:spcAft>
                <a:spcPts val="0"/>
              </a:spcAft>
              <a:buNone/>
            </a:pPr>
            <a:r>
              <a:rPr lang="en"/>
              <a:t>By being purposely isolated from external systems, blockchains obtain their most valuable properties like strong consensus on the validity of user transactions, prevention of double-spending attacks, and reduction of network downtime.</a:t>
            </a:r>
            <a:endParaRPr/>
          </a:p>
          <a:p>
            <a:pPr indent="0" lvl="0" marL="0" rtl="0" algn="l">
              <a:spcBef>
                <a:spcPts val="1200"/>
              </a:spcBef>
              <a:spcAft>
                <a:spcPts val="1200"/>
              </a:spcAft>
              <a:buNone/>
            </a:pPr>
            <a:r>
              <a:t/>
            </a:r>
            <a:endParaRPr/>
          </a:p>
        </p:txBody>
      </p:sp>
      <p:pic>
        <p:nvPicPr>
          <p:cNvPr id="176" name="Google Shape;176;p26"/>
          <p:cNvPicPr preferRelativeResize="0"/>
          <p:nvPr/>
        </p:nvPicPr>
        <p:blipFill>
          <a:blip r:embed="rId3">
            <a:alphaModFix/>
          </a:blip>
          <a:stretch>
            <a:fillRect/>
          </a:stretch>
        </p:blipFill>
        <p:spPr>
          <a:xfrm>
            <a:off x="1996675" y="2882400"/>
            <a:ext cx="5150644" cy="2261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490250" y="380075"/>
            <a:ext cx="5618700" cy="692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950">
                <a:solidFill>
                  <a:schemeClr val="lt1"/>
                </a:solidFill>
              </a:rPr>
              <a:t>Chainlink</a:t>
            </a:r>
            <a:endParaRPr sz="2950">
              <a:solidFill>
                <a:schemeClr val="lt1"/>
              </a:solidFill>
            </a:endParaRPr>
          </a:p>
        </p:txBody>
      </p:sp>
      <p:sp>
        <p:nvSpPr>
          <p:cNvPr id="182" name="Google Shape;182;p27"/>
          <p:cNvSpPr txBox="1"/>
          <p:nvPr/>
        </p:nvSpPr>
        <p:spPr>
          <a:xfrm>
            <a:off x="859125" y="1157275"/>
            <a:ext cx="72972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Oracles help bridge the gap between the blockchain world and the real world by facilitating transfer of information in the two directions. But for the system to work, the input cannot come from a single or centralized  source, because this would go </a:t>
            </a:r>
            <a:r>
              <a:rPr lang="en">
                <a:latin typeface="Lato"/>
                <a:ea typeface="Lato"/>
                <a:cs typeface="Lato"/>
                <a:sym typeface="Lato"/>
              </a:rPr>
              <a:t>against</a:t>
            </a:r>
            <a:r>
              <a:rPr lang="en">
                <a:latin typeface="Lato"/>
                <a:ea typeface="Lato"/>
                <a:cs typeface="Lato"/>
                <a:sym typeface="Lato"/>
              </a:rPr>
              <a:t> the very nature of a blockchain. This is the very problem that Chainlink helps solve.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Chainlink is a decentralised proof</a:t>
            </a:r>
            <a:r>
              <a:rPr lang="en">
                <a:latin typeface="Lato"/>
                <a:ea typeface="Lato"/>
                <a:cs typeface="Lato"/>
                <a:sym typeface="Lato"/>
              </a:rPr>
              <a:t>-o</a:t>
            </a:r>
            <a:r>
              <a:rPr lang="en">
                <a:latin typeface="Lato"/>
                <a:ea typeface="Lato"/>
                <a:cs typeface="Lato"/>
                <a:sym typeface="Lato"/>
              </a:rPr>
              <a:t>f-stake network of nodes that connects off-blockchain data and information to on-blockchain smart contracts via oracles.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In order to bring determinism to the oracle layer, Chainlink has developed a network of decentralized oracle networks (DONs), with each DON involving a combination of multiple security techniques needed to service a particular use case. A Decentralized Oracle Network, or DON for short, combines multiple independent oracle node operators and multiple reliable data sources to establish end-to-end decentralization.</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729500" y="11894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00"/>
              <a:t>LINK Token</a:t>
            </a:r>
            <a:endParaRPr sz="2300"/>
          </a:p>
        </p:txBody>
      </p:sp>
      <p:sp>
        <p:nvSpPr>
          <p:cNvPr id="188" name="Google Shape;188;p28"/>
          <p:cNvSpPr txBox="1"/>
          <p:nvPr>
            <p:ph idx="1" type="body"/>
          </p:nvPr>
        </p:nvSpPr>
        <p:spPr>
          <a:xfrm>
            <a:off x="729500" y="1689000"/>
            <a:ext cx="7878300" cy="17655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The LINK token is the </a:t>
            </a:r>
            <a:r>
              <a:rPr lang="en"/>
              <a:t>official</a:t>
            </a:r>
            <a:r>
              <a:rPr lang="en"/>
              <a:t> </a:t>
            </a:r>
            <a:r>
              <a:rPr lang="en"/>
              <a:t>cryptocurrency</a:t>
            </a:r>
            <a:r>
              <a:rPr lang="en"/>
              <a:t> used for working with/on the chainlink network. It is an ERC-20 token. Requesting Contract holders use LINK to pay Chainlink node operators for their work. Prices are set by the Chainlink node operator based on demand for the data they can provide and the current market for that data. It is also used by node operators to stake in the </a:t>
            </a:r>
            <a:r>
              <a:rPr lang="en"/>
              <a:t>network</a:t>
            </a:r>
            <a:r>
              <a:rPr lang="en"/>
              <a:t> as part of the PoS protocol.  Nodes with greater stake in the network are more likely to be picked for completing requests and hence earn LINK tokens for their service. The system maintains response quality by taxing the stakes of dishonest or faulty nodes.</a:t>
            </a:r>
            <a:endParaRPr/>
          </a:p>
        </p:txBody>
      </p:sp>
      <p:pic>
        <p:nvPicPr>
          <p:cNvPr id="189" name="Google Shape;189;p28"/>
          <p:cNvPicPr preferRelativeResize="0"/>
          <p:nvPr/>
        </p:nvPicPr>
        <p:blipFill rotWithShape="1">
          <a:blip r:embed="rId3">
            <a:alphaModFix/>
          </a:blip>
          <a:srcRect b="25198" l="0" r="0" t="23228"/>
          <a:stretch/>
        </p:blipFill>
        <p:spPr>
          <a:xfrm>
            <a:off x="2957950" y="3454500"/>
            <a:ext cx="3231501" cy="937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727800" y="12129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goes on behind the scenes</a:t>
            </a:r>
            <a:endParaRPr/>
          </a:p>
        </p:txBody>
      </p:sp>
      <p:sp>
        <p:nvSpPr>
          <p:cNvPr id="195" name="Google Shape;195;p29"/>
          <p:cNvSpPr txBox="1"/>
          <p:nvPr>
            <p:ph idx="1" type="body"/>
          </p:nvPr>
        </p:nvSpPr>
        <p:spPr>
          <a:xfrm>
            <a:off x="727800" y="1801725"/>
            <a:ext cx="4064100" cy="2993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A smart contract puts out a request for some off-chain data, which gets registered as an event by the Chainlink protocol. A </a:t>
            </a:r>
            <a:r>
              <a:rPr b="1" lang="en"/>
              <a:t>Service Level Agreement Contract</a:t>
            </a:r>
            <a:r>
              <a:rPr lang="en"/>
              <a:t> is generated on the blockchain, which </a:t>
            </a:r>
            <a:r>
              <a:rPr lang="en"/>
              <a:t>in turn</a:t>
            </a:r>
            <a:r>
              <a:rPr lang="en"/>
              <a:t> generates three sub-contracts, namely, a </a:t>
            </a:r>
            <a:r>
              <a:rPr b="1" lang="en"/>
              <a:t>Chainlink Reputation Contract</a:t>
            </a:r>
            <a:r>
              <a:rPr lang="en"/>
              <a:t>, a </a:t>
            </a:r>
            <a:r>
              <a:rPr b="1" lang="en"/>
              <a:t>Chainlink Order-Matching Contract</a:t>
            </a:r>
            <a:r>
              <a:rPr lang="en"/>
              <a:t>, and a </a:t>
            </a:r>
            <a:r>
              <a:rPr b="1" lang="en"/>
              <a:t>Chainlink Aggregating Contract</a:t>
            </a:r>
            <a:r>
              <a:rPr lang="en"/>
              <a:t>.</a:t>
            </a:r>
            <a:endParaRPr/>
          </a:p>
          <a:p>
            <a:pPr indent="0" lvl="0" marL="0" rtl="0" algn="l">
              <a:spcBef>
                <a:spcPts val="1200"/>
              </a:spcBef>
              <a:spcAft>
                <a:spcPts val="0"/>
              </a:spcAft>
              <a:buNone/>
            </a:pPr>
            <a:r>
              <a:rPr lang="en"/>
              <a:t>The </a:t>
            </a:r>
            <a:r>
              <a:rPr b="1" lang="en"/>
              <a:t>Chanlink Core</a:t>
            </a:r>
            <a:r>
              <a:rPr lang="en"/>
              <a:t> is used to translate requests into off chain language and the fetched results into on-chain language.</a:t>
            </a:r>
            <a:endParaRPr/>
          </a:p>
          <a:p>
            <a:pPr indent="0" lvl="0" marL="0" rtl="0" algn="l">
              <a:spcBef>
                <a:spcPts val="1200"/>
              </a:spcBef>
              <a:spcAft>
                <a:spcPts val="0"/>
              </a:spcAft>
              <a:buNone/>
            </a:pPr>
            <a:r>
              <a:t/>
            </a:r>
            <a:endParaRPr/>
          </a:p>
        </p:txBody>
      </p:sp>
      <p:pic>
        <p:nvPicPr>
          <p:cNvPr id="196" name="Google Shape;196;p29"/>
          <p:cNvPicPr preferRelativeResize="0"/>
          <p:nvPr/>
        </p:nvPicPr>
        <p:blipFill>
          <a:blip r:embed="rId3">
            <a:alphaModFix/>
          </a:blip>
          <a:stretch>
            <a:fillRect/>
          </a:stretch>
        </p:blipFill>
        <p:spPr>
          <a:xfrm>
            <a:off x="5084775" y="1801725"/>
            <a:ext cx="3499449" cy="3228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727800" y="11894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SLA Sub-Contracts</a:t>
            </a:r>
            <a:endParaRPr/>
          </a:p>
        </p:txBody>
      </p:sp>
      <p:sp>
        <p:nvSpPr>
          <p:cNvPr id="202" name="Google Shape;202;p30"/>
          <p:cNvSpPr txBox="1"/>
          <p:nvPr>
            <p:ph idx="1" type="body"/>
          </p:nvPr>
        </p:nvSpPr>
        <p:spPr>
          <a:xfrm>
            <a:off x="727800" y="3035225"/>
            <a:ext cx="3558300" cy="2031000"/>
          </a:xfrm>
          <a:prstGeom prst="rect">
            <a:avLst/>
          </a:prstGeom>
          <a:ln cap="flat" cmpd="sng" w="952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highlight>
                  <a:srgbClr val="FFFFFF"/>
                </a:highlight>
              </a:rPr>
              <a:t>Order-Matching Contract</a:t>
            </a:r>
            <a:endParaRPr b="1" sz="1500">
              <a:highlight>
                <a:srgbClr val="FFFFFF"/>
              </a:highlight>
            </a:endParaRPr>
          </a:p>
          <a:p>
            <a:pPr indent="0" lvl="0" marL="0" rtl="0" algn="l">
              <a:spcBef>
                <a:spcPts val="0"/>
              </a:spcBef>
              <a:spcAft>
                <a:spcPts val="1200"/>
              </a:spcAft>
              <a:buNone/>
            </a:pPr>
            <a:r>
              <a:rPr lang="en">
                <a:highlight>
                  <a:srgbClr val="FFFFFF"/>
                </a:highlight>
              </a:rPr>
              <a:t>The order Matching Contract delivers the requesting contracts request to chainlink nodes and allows them to bid for the request, incase no specific set of nodes has already been chosen by the requesting contract. It then selects the right number and types of nodes to fulfill the request.</a:t>
            </a:r>
            <a:endParaRPr>
              <a:highlight>
                <a:srgbClr val="FFFFFF"/>
              </a:highlight>
            </a:endParaRPr>
          </a:p>
        </p:txBody>
      </p:sp>
      <p:sp>
        <p:nvSpPr>
          <p:cNvPr id="203" name="Google Shape;203;p30"/>
          <p:cNvSpPr txBox="1"/>
          <p:nvPr>
            <p:ph idx="2" type="body"/>
          </p:nvPr>
        </p:nvSpPr>
        <p:spPr>
          <a:xfrm>
            <a:off x="4641904" y="2037075"/>
            <a:ext cx="3774300" cy="2184900"/>
          </a:xfrm>
          <a:prstGeom prst="rect">
            <a:avLst/>
          </a:prstGeom>
          <a:ln cap="flat" cmpd="sng" w="952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t>Aggregating Contract</a:t>
            </a:r>
            <a:endParaRPr b="1" sz="1500"/>
          </a:p>
          <a:p>
            <a:pPr indent="0" lvl="0" marL="0" rtl="0" algn="l">
              <a:spcBef>
                <a:spcPts val="1200"/>
              </a:spcBef>
              <a:spcAft>
                <a:spcPts val="1200"/>
              </a:spcAft>
              <a:buNone/>
            </a:pPr>
            <a:r>
              <a:rPr lang="en"/>
              <a:t>The aggregating contract aggregates the data returned by the chosen oracles and validates it for accurate results. It can reconcile data from single or multiple sources.  The Chainlink Aggregating Contract can repeat this validation process for multiple sources, then reconcile all validated data by averaging it into a single piece of data.</a:t>
            </a:r>
            <a:endParaRPr/>
          </a:p>
        </p:txBody>
      </p:sp>
      <p:sp>
        <p:nvSpPr>
          <p:cNvPr id="204" name="Google Shape;204;p30"/>
          <p:cNvSpPr txBox="1"/>
          <p:nvPr/>
        </p:nvSpPr>
        <p:spPr>
          <a:xfrm>
            <a:off x="727800" y="1630725"/>
            <a:ext cx="3558300" cy="13407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chemeClr val="accent1"/>
                </a:solidFill>
                <a:latin typeface="Lato"/>
                <a:ea typeface="Lato"/>
                <a:cs typeface="Lato"/>
                <a:sym typeface="Lato"/>
              </a:rPr>
              <a:t>Reputation Contract</a:t>
            </a:r>
            <a:endParaRPr b="1" sz="1500">
              <a:solidFill>
                <a:schemeClr val="accent1"/>
              </a:solidFill>
              <a:latin typeface="Lato"/>
              <a:ea typeface="Lato"/>
              <a:cs typeface="Lato"/>
              <a:sym typeface="Lato"/>
            </a:endParaRPr>
          </a:p>
          <a:p>
            <a:pPr indent="0" lvl="0" marL="0" rtl="0" algn="l">
              <a:lnSpc>
                <a:spcPct val="115000"/>
              </a:lnSpc>
              <a:spcBef>
                <a:spcPts val="0"/>
              </a:spcBef>
              <a:spcAft>
                <a:spcPts val="0"/>
              </a:spcAft>
              <a:buNone/>
            </a:pPr>
            <a:r>
              <a:rPr lang="en" sz="1300">
                <a:solidFill>
                  <a:schemeClr val="accent1"/>
                </a:solidFill>
                <a:latin typeface="Lato"/>
                <a:ea typeface="Lato"/>
                <a:cs typeface="Lato"/>
                <a:sym typeface="Lato"/>
              </a:rPr>
              <a:t>It is responsible for checking the oracle provider’s past record for verifying its authenticity and reliability.  The contract discards disreputable or unreliable nodes.</a:t>
            </a:r>
            <a:endParaRPr>
              <a:latin typeface="Lato"/>
              <a:ea typeface="Lato"/>
              <a:cs typeface="Lato"/>
              <a:sym typeface="Lato"/>
            </a:endParaRPr>
          </a:p>
        </p:txBody>
      </p:sp>
      <p:cxnSp>
        <p:nvCxnSpPr>
          <p:cNvPr id="205" name="Google Shape;205;p30"/>
          <p:cNvCxnSpPr>
            <a:endCxn id="202" idx="1"/>
          </p:cNvCxnSpPr>
          <p:nvPr/>
        </p:nvCxnSpPr>
        <p:spPr>
          <a:xfrm rot="5400000">
            <a:off x="-134850" y="3176075"/>
            <a:ext cx="1737300" cy="12000"/>
          </a:xfrm>
          <a:prstGeom prst="bentConnector4">
            <a:avLst>
              <a:gd fmla="val 675" name="adj1"/>
              <a:gd fmla="val 3131250" name="adj2"/>
            </a:avLst>
          </a:prstGeom>
          <a:noFill/>
          <a:ln cap="flat" cmpd="sng" w="9525">
            <a:solidFill>
              <a:schemeClr val="dk2"/>
            </a:solidFill>
            <a:prstDash val="solid"/>
            <a:round/>
            <a:headEnd len="med" w="med" type="none"/>
            <a:tailEnd len="med" w="med" type="triangle"/>
          </a:ln>
        </p:spPr>
      </p:cxnSp>
      <p:cxnSp>
        <p:nvCxnSpPr>
          <p:cNvPr id="206" name="Google Shape;206;p30"/>
          <p:cNvCxnSpPr>
            <a:endCxn id="203" idx="0"/>
          </p:cNvCxnSpPr>
          <p:nvPr/>
        </p:nvCxnSpPr>
        <p:spPr>
          <a:xfrm flipH="1" rot="10800000">
            <a:off x="4297354" y="2037075"/>
            <a:ext cx="2231700" cy="2037600"/>
          </a:xfrm>
          <a:prstGeom prst="bentConnector4">
            <a:avLst>
              <a:gd fmla="val 7719" name="adj1"/>
              <a:gd fmla="val 111687" name="adj2"/>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728725" y="1195900"/>
            <a:ext cx="6917100" cy="561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2450"/>
              <a:t>Advantages of Chainlink</a:t>
            </a:r>
            <a:endParaRPr sz="2450"/>
          </a:p>
        </p:txBody>
      </p:sp>
      <p:sp>
        <p:nvSpPr>
          <p:cNvPr id="212" name="Google Shape;212;p31"/>
          <p:cNvSpPr txBox="1"/>
          <p:nvPr>
            <p:ph idx="1" type="body"/>
          </p:nvPr>
        </p:nvSpPr>
        <p:spPr>
          <a:xfrm>
            <a:off x="403475" y="1661425"/>
            <a:ext cx="8247000" cy="31794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Chainlink is </a:t>
            </a:r>
            <a:r>
              <a:rPr b="1" lang="en"/>
              <a:t>agnostic</a:t>
            </a:r>
            <a:r>
              <a:rPr lang="en"/>
              <a:t>, and hence can be used with a variety of blockchains that provide the functionality of executing smart contracts.</a:t>
            </a:r>
            <a:endParaRPr/>
          </a:p>
          <a:p>
            <a:pPr indent="-311150" lvl="0" marL="457200" rtl="0" algn="l">
              <a:spcBef>
                <a:spcPts val="0"/>
              </a:spcBef>
              <a:spcAft>
                <a:spcPts val="0"/>
              </a:spcAft>
              <a:buSzPts val="1300"/>
              <a:buChar char="●"/>
            </a:pPr>
            <a:r>
              <a:rPr lang="en"/>
              <a:t>Chainlink offers a network of decentralized oracle networks (DONs), with each DON involving a combination of multiple security techniques needed to </a:t>
            </a:r>
            <a:r>
              <a:rPr b="1" lang="en"/>
              <a:t>service a particular use case</a:t>
            </a:r>
            <a:r>
              <a:rPr lang="en"/>
              <a:t>.</a:t>
            </a:r>
            <a:endParaRPr/>
          </a:p>
          <a:p>
            <a:pPr indent="-311150" lvl="0" marL="457200" rtl="0" algn="l">
              <a:spcBef>
                <a:spcPts val="0"/>
              </a:spcBef>
              <a:spcAft>
                <a:spcPts val="0"/>
              </a:spcAft>
              <a:buSzPts val="1300"/>
              <a:buChar char="●"/>
            </a:pPr>
            <a:r>
              <a:rPr lang="en"/>
              <a:t>Employing </a:t>
            </a:r>
            <a:r>
              <a:rPr b="1" lang="en"/>
              <a:t>decentralization at the node and data source level</a:t>
            </a:r>
            <a:r>
              <a:rPr lang="en"/>
              <a:t> ensures no one node or data source acts as a single point of failure, providing users strong guarantees that data will be available, delivered on time, and resistant to manipulation.</a:t>
            </a:r>
            <a:endParaRPr/>
          </a:p>
          <a:p>
            <a:pPr indent="-311150" lvl="0" marL="457200" rtl="0" algn="l">
              <a:spcBef>
                <a:spcPts val="0"/>
              </a:spcBef>
              <a:spcAft>
                <a:spcPts val="0"/>
              </a:spcAft>
              <a:buSzPts val="1300"/>
              <a:buChar char="●"/>
            </a:pPr>
            <a:r>
              <a:rPr lang="en"/>
              <a:t>Chainlink is an </a:t>
            </a:r>
            <a:r>
              <a:rPr b="1" lang="en"/>
              <a:t>open </a:t>
            </a:r>
            <a:r>
              <a:rPr b="1" lang="en"/>
              <a:t>source</a:t>
            </a:r>
            <a:r>
              <a:rPr lang="en"/>
              <a:t> network.</a:t>
            </a:r>
            <a:endParaRPr/>
          </a:p>
          <a:p>
            <a:pPr indent="-311150" lvl="0" marL="457200" rtl="0" algn="l">
              <a:spcBef>
                <a:spcPts val="0"/>
              </a:spcBef>
              <a:spcAft>
                <a:spcPts val="0"/>
              </a:spcAft>
              <a:buSzPts val="1300"/>
              <a:buChar char="●"/>
            </a:pPr>
            <a:r>
              <a:rPr lang="en"/>
              <a:t>Strict performance check with monetary incentives, due to </a:t>
            </a:r>
            <a:r>
              <a:rPr b="1" lang="en"/>
              <a:t>data signings</a:t>
            </a:r>
            <a:r>
              <a:rPr lang="en"/>
              <a:t>. Also since the network is immutable, the track records of nodes and data sources remain open for everyone to see and analyze.</a:t>
            </a:r>
            <a:endParaRPr/>
          </a:p>
          <a:p>
            <a:pPr indent="-311150" lvl="0" marL="457200" rtl="0" algn="l">
              <a:spcBef>
                <a:spcPts val="0"/>
              </a:spcBef>
              <a:spcAft>
                <a:spcPts val="0"/>
              </a:spcAft>
              <a:buSzPts val="1300"/>
              <a:buChar char="●"/>
            </a:pPr>
            <a:r>
              <a:rPr lang="en"/>
              <a:t>Providing flexibility for more </a:t>
            </a:r>
            <a:r>
              <a:rPr b="1" lang="en"/>
              <a:t>advanced cryptography (like zero-knowledge proofs) and hardware (such as trusted execution environments)</a:t>
            </a:r>
            <a:r>
              <a:rPr lang="en"/>
              <a:t> enables oracles to perform additional functions like proving the origin of data and keeping data confidential.</a:t>
            </a:r>
            <a:endParaRPr/>
          </a:p>
          <a:p>
            <a:pPr indent="-311150" lvl="0" marL="457200" rtl="0" algn="l">
              <a:spcBef>
                <a:spcPts val="0"/>
              </a:spcBef>
              <a:spcAft>
                <a:spcPts val="0"/>
              </a:spcAft>
              <a:buSzPts val="1300"/>
              <a:buChar char="●"/>
            </a:pPr>
            <a:r>
              <a:rPr lang="en"/>
              <a:t>Chainlink provides a wide application set of its services like </a:t>
            </a:r>
            <a:r>
              <a:rPr b="1" lang="en"/>
              <a:t>Oracle Computation</a:t>
            </a: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665725" y="105900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sz="3600"/>
              <a:t>Index</a:t>
            </a:r>
            <a:endParaRPr sz="3600"/>
          </a:p>
        </p:txBody>
      </p:sp>
      <p:sp>
        <p:nvSpPr>
          <p:cNvPr id="93" name="Google Shape;93;p14"/>
          <p:cNvSpPr txBox="1"/>
          <p:nvPr>
            <p:ph idx="2" type="body"/>
          </p:nvPr>
        </p:nvSpPr>
        <p:spPr>
          <a:xfrm>
            <a:off x="5088500" y="1059000"/>
            <a:ext cx="3374400" cy="3025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Introduction</a:t>
            </a:r>
            <a:endParaRPr sz="1400"/>
          </a:p>
          <a:p>
            <a:pPr indent="-317500" lvl="0" marL="457200" rtl="0" algn="l">
              <a:spcBef>
                <a:spcPts val="0"/>
              </a:spcBef>
              <a:spcAft>
                <a:spcPts val="0"/>
              </a:spcAft>
              <a:buSzPts val="1400"/>
              <a:buChar char="●"/>
            </a:pPr>
            <a:r>
              <a:rPr lang="en" sz="1400"/>
              <a:t>Consensus Protocols</a:t>
            </a:r>
            <a:endParaRPr sz="1400"/>
          </a:p>
          <a:p>
            <a:pPr indent="-317500" lvl="0" marL="457200" rtl="0" algn="l">
              <a:spcBef>
                <a:spcPts val="0"/>
              </a:spcBef>
              <a:spcAft>
                <a:spcPts val="0"/>
              </a:spcAft>
              <a:buSzPts val="1400"/>
              <a:buChar char="●"/>
            </a:pPr>
            <a:r>
              <a:rPr lang="en" sz="1400"/>
              <a:t>Ethereum Mainnet &amp; Rinkeby Testnet</a:t>
            </a:r>
            <a:endParaRPr sz="1400"/>
          </a:p>
          <a:p>
            <a:pPr indent="-317500" lvl="0" marL="457200" rtl="0" algn="l">
              <a:spcBef>
                <a:spcPts val="0"/>
              </a:spcBef>
              <a:spcAft>
                <a:spcPts val="0"/>
              </a:spcAft>
              <a:buSzPts val="1400"/>
              <a:buChar char="●"/>
            </a:pPr>
            <a:r>
              <a:rPr lang="en" sz="1400"/>
              <a:t>Smart Contracts</a:t>
            </a:r>
            <a:endParaRPr sz="1400"/>
          </a:p>
          <a:p>
            <a:pPr indent="-317500" lvl="0" marL="457200" rtl="0" algn="l">
              <a:spcBef>
                <a:spcPts val="0"/>
              </a:spcBef>
              <a:spcAft>
                <a:spcPts val="0"/>
              </a:spcAft>
              <a:buSzPts val="1400"/>
              <a:buChar char="●"/>
            </a:pPr>
            <a:r>
              <a:rPr lang="en" sz="1400"/>
              <a:t>Development Environment</a:t>
            </a:r>
            <a:endParaRPr sz="1400"/>
          </a:p>
          <a:p>
            <a:pPr indent="-317500" lvl="0" marL="457200" rtl="0" algn="l">
              <a:spcBef>
                <a:spcPts val="0"/>
              </a:spcBef>
              <a:spcAft>
                <a:spcPts val="0"/>
              </a:spcAft>
              <a:buSzPts val="1400"/>
              <a:buChar char="●"/>
            </a:pPr>
            <a:r>
              <a:rPr lang="en" sz="1400"/>
              <a:t>Oracles</a:t>
            </a:r>
            <a:endParaRPr sz="1400"/>
          </a:p>
          <a:p>
            <a:pPr indent="-317500" lvl="0" marL="457200" rtl="0" algn="l">
              <a:spcBef>
                <a:spcPts val="0"/>
              </a:spcBef>
              <a:spcAft>
                <a:spcPts val="0"/>
              </a:spcAft>
              <a:buSzPts val="1400"/>
              <a:buChar char="●"/>
            </a:pPr>
            <a:r>
              <a:rPr lang="en" sz="1400"/>
              <a:t>The Oracle Problem</a:t>
            </a:r>
            <a:endParaRPr sz="1400"/>
          </a:p>
          <a:p>
            <a:pPr indent="-317500" lvl="0" marL="457200" rtl="0" algn="l">
              <a:spcBef>
                <a:spcPts val="0"/>
              </a:spcBef>
              <a:spcAft>
                <a:spcPts val="0"/>
              </a:spcAft>
              <a:buSzPts val="1400"/>
              <a:buChar char="●"/>
            </a:pPr>
            <a:r>
              <a:rPr lang="en" sz="1400"/>
              <a:t>Chainlink &amp; the LINK token</a:t>
            </a:r>
            <a:endParaRPr sz="1400"/>
          </a:p>
          <a:p>
            <a:pPr indent="-317500" lvl="0" marL="457200" rtl="0" algn="l">
              <a:spcBef>
                <a:spcPts val="0"/>
              </a:spcBef>
              <a:spcAft>
                <a:spcPts val="0"/>
              </a:spcAft>
              <a:buSzPts val="1400"/>
              <a:buChar char="●"/>
            </a:pPr>
            <a:r>
              <a:rPr lang="en" sz="1400"/>
              <a:t>Advantages of Chainlink</a:t>
            </a:r>
            <a:endParaRPr sz="1400"/>
          </a:p>
          <a:p>
            <a:pPr indent="-317500" lvl="0" marL="457200" rtl="0" algn="l">
              <a:spcBef>
                <a:spcPts val="0"/>
              </a:spcBef>
              <a:spcAft>
                <a:spcPts val="0"/>
              </a:spcAft>
              <a:buSzPts val="1400"/>
              <a:buChar char="●"/>
            </a:pPr>
            <a:r>
              <a:rPr lang="en" sz="1400"/>
              <a:t>Integrating Chainlink with Ethereum smart contracts and DApps</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8" name="Google Shape;218;p32"/>
          <p:cNvPicPr preferRelativeResize="0"/>
          <p:nvPr/>
        </p:nvPicPr>
        <p:blipFill rotWithShape="1">
          <a:blip r:embed="rId3">
            <a:alphaModFix/>
          </a:blip>
          <a:srcRect b="23948" l="0" r="0" t="0"/>
          <a:stretch/>
        </p:blipFill>
        <p:spPr>
          <a:xfrm>
            <a:off x="81542" y="1402775"/>
            <a:ext cx="8980924" cy="31205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txBox="1"/>
          <p:nvPr>
            <p:ph type="title"/>
          </p:nvPr>
        </p:nvSpPr>
        <p:spPr>
          <a:xfrm>
            <a:off x="311700" y="1198050"/>
            <a:ext cx="8982900" cy="10224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2350"/>
              <a:t>Integrating Chainlink with Ethereum smart contracts and DApps</a:t>
            </a:r>
            <a:endParaRPr sz="2350"/>
          </a:p>
          <a:p>
            <a:pPr indent="0" lvl="0" marL="0" rtl="0" algn="l">
              <a:spcBef>
                <a:spcPts val="1200"/>
              </a:spcBef>
              <a:spcAft>
                <a:spcPts val="0"/>
              </a:spcAft>
              <a:buSzPts val="990"/>
              <a:buNone/>
            </a:pPr>
            <a:r>
              <a:t/>
            </a:r>
            <a:endParaRPr sz="2850"/>
          </a:p>
        </p:txBody>
      </p:sp>
      <p:sp>
        <p:nvSpPr>
          <p:cNvPr id="224" name="Google Shape;224;p33"/>
          <p:cNvSpPr txBox="1"/>
          <p:nvPr>
            <p:ph idx="1" type="body"/>
          </p:nvPr>
        </p:nvSpPr>
        <p:spPr>
          <a:xfrm>
            <a:off x="763275" y="2342325"/>
            <a:ext cx="8259300" cy="1767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a:t>Initiator</a:t>
            </a:r>
            <a:r>
              <a:rPr lang="en"/>
              <a:t>: Instructions that tell a node when/how to start getting external data.</a:t>
            </a:r>
            <a:endParaRPr/>
          </a:p>
          <a:p>
            <a:pPr indent="0" lvl="0" marL="0" rtl="0" algn="l">
              <a:spcBef>
                <a:spcPts val="1200"/>
              </a:spcBef>
              <a:spcAft>
                <a:spcPts val="0"/>
              </a:spcAft>
              <a:buNone/>
            </a:pPr>
            <a:r>
              <a:rPr lang="en"/>
              <a:t>Each chainlink node has a specified initiator that they are going to be listening to.</a:t>
            </a:r>
            <a:endParaRPr/>
          </a:p>
          <a:p>
            <a:pPr indent="0" lvl="0" marL="0" rtl="0" algn="l">
              <a:spcBef>
                <a:spcPts val="1200"/>
              </a:spcBef>
              <a:spcAft>
                <a:spcPts val="0"/>
              </a:spcAft>
              <a:buNone/>
            </a:pPr>
            <a:r>
              <a:rPr b="1" lang="en"/>
              <a:t>Adapters/tasks</a:t>
            </a:r>
            <a:r>
              <a:rPr lang="en"/>
              <a:t>: Instructions that tell a node what to do with the data when they receive it. We can use prebuilt adapters from sites like market.link or use external adapters to carry out custom tasks.</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idx="1" type="body"/>
          </p:nvPr>
        </p:nvSpPr>
        <p:spPr>
          <a:xfrm>
            <a:off x="150025" y="1318650"/>
            <a:ext cx="8994000" cy="3411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500"/>
              <a:t>The code for integrating a Chainlink request into your solidity smart contract looks a bit like this:</a:t>
            </a:r>
            <a:endParaRPr sz="1500"/>
          </a:p>
          <a:p>
            <a:pPr indent="0" lvl="0" marL="0" rtl="0" algn="l">
              <a:spcBef>
                <a:spcPts val="0"/>
              </a:spcBef>
              <a:spcAft>
                <a:spcPts val="0"/>
              </a:spcAft>
              <a:buNone/>
            </a:pPr>
            <a:r>
              <a:t/>
            </a:r>
            <a:endParaRPr>
              <a:latin typeface="Ubuntu Mono"/>
              <a:ea typeface="Ubuntu Mono"/>
              <a:cs typeface="Ubuntu Mono"/>
              <a:sym typeface="Ubuntu Mono"/>
            </a:endParaRPr>
          </a:p>
          <a:p>
            <a:pPr indent="0" lvl="0" marL="0" rtl="0" algn="l">
              <a:spcBef>
                <a:spcPts val="0"/>
              </a:spcBef>
              <a:spcAft>
                <a:spcPts val="0"/>
              </a:spcAft>
              <a:buNone/>
            </a:pPr>
            <a:r>
              <a:rPr lang="en">
                <a:latin typeface="Ubuntu Mono"/>
                <a:ea typeface="Ubuntu Mono"/>
                <a:cs typeface="Ubuntu Mono"/>
                <a:sym typeface="Ubuntu Mono"/>
              </a:rPr>
              <a:t>//first import ChainlinkClient.sol and the other required interfaces according to need.</a:t>
            </a:r>
            <a:endParaRPr>
              <a:latin typeface="Ubuntu Mono"/>
              <a:ea typeface="Ubuntu Mono"/>
              <a:cs typeface="Ubuntu Mono"/>
              <a:sym typeface="Ubuntu Mono"/>
            </a:endParaRPr>
          </a:p>
          <a:p>
            <a:pPr indent="0" lvl="0" marL="0" rtl="0" algn="l">
              <a:spcBef>
                <a:spcPts val="0"/>
              </a:spcBef>
              <a:spcAft>
                <a:spcPts val="0"/>
              </a:spcAft>
              <a:buNone/>
            </a:pPr>
            <a:r>
              <a:rPr lang="en">
                <a:latin typeface="Ubuntu Mono"/>
                <a:ea typeface="Ubuntu Mono"/>
                <a:cs typeface="Ubuntu Mono"/>
                <a:sym typeface="Ubuntu Mono"/>
              </a:rPr>
              <a:t>function functionName() public{</a:t>
            </a:r>
            <a:endParaRPr>
              <a:latin typeface="Ubuntu Mono"/>
              <a:ea typeface="Ubuntu Mono"/>
              <a:cs typeface="Ubuntu Mono"/>
              <a:sym typeface="Ubuntu Mono"/>
            </a:endParaRPr>
          </a:p>
          <a:p>
            <a:pPr indent="457200" lvl="0" marL="0" rtl="0" algn="l">
              <a:spcBef>
                <a:spcPts val="0"/>
              </a:spcBef>
              <a:spcAft>
                <a:spcPts val="0"/>
              </a:spcAft>
              <a:buNone/>
            </a:pPr>
            <a:r>
              <a:rPr lang="en">
                <a:latin typeface="Ubuntu Mono"/>
                <a:ea typeface="Ubuntu Mono"/>
                <a:cs typeface="Ubuntu Mono"/>
                <a:sym typeface="Ubuntu Mono"/>
              </a:rPr>
              <a:t>Chainlink.Request memory req = buildChainlinkRequest(JOBID,address(this),this.dataFunction.selector);</a:t>
            </a:r>
            <a:endParaRPr>
              <a:latin typeface="Ubuntu Mono"/>
              <a:ea typeface="Ubuntu Mono"/>
              <a:cs typeface="Ubuntu Mono"/>
              <a:sym typeface="Ubuntu Mono"/>
            </a:endParaRPr>
          </a:p>
          <a:p>
            <a:pPr indent="457200" lvl="0" marL="0" rtl="0" algn="l">
              <a:spcBef>
                <a:spcPts val="0"/>
              </a:spcBef>
              <a:spcAft>
                <a:spcPts val="0"/>
              </a:spcAft>
              <a:buNone/>
            </a:pPr>
            <a:r>
              <a:rPr lang="en">
                <a:latin typeface="Ubuntu Mono"/>
                <a:ea typeface="Ubuntu Mono"/>
                <a:cs typeface="Ubuntu Mono"/>
                <a:sym typeface="Ubuntu Mono"/>
              </a:rPr>
              <a:t>req.add(“get”,URL);</a:t>
            </a:r>
            <a:endParaRPr>
              <a:latin typeface="Ubuntu Mono"/>
              <a:ea typeface="Ubuntu Mono"/>
              <a:cs typeface="Ubuntu Mono"/>
              <a:sym typeface="Ubuntu Mono"/>
            </a:endParaRPr>
          </a:p>
          <a:p>
            <a:pPr indent="457200" lvl="0" marL="0" rtl="0" algn="l">
              <a:spcBef>
                <a:spcPts val="0"/>
              </a:spcBef>
              <a:spcAft>
                <a:spcPts val="0"/>
              </a:spcAft>
              <a:buNone/>
            </a:pPr>
            <a:r>
              <a:rPr lang="en">
                <a:latin typeface="Ubuntu Mono"/>
                <a:ea typeface="Ubuntu Mono"/>
                <a:cs typeface="Ubuntu Mono"/>
                <a:sym typeface="Ubuntu Mono"/>
              </a:rPr>
              <a:t>sendChainlinkRequestTo(address(ORACLEADDRESS),req,ORACLE_PAYMENT);</a:t>
            </a:r>
            <a:endParaRPr>
              <a:latin typeface="Ubuntu Mono"/>
              <a:ea typeface="Ubuntu Mono"/>
              <a:cs typeface="Ubuntu Mono"/>
              <a:sym typeface="Ubuntu Mono"/>
            </a:endParaRPr>
          </a:p>
          <a:p>
            <a:pPr indent="0" lvl="0" marL="0" rtl="0" algn="l">
              <a:spcBef>
                <a:spcPts val="0"/>
              </a:spcBef>
              <a:spcAft>
                <a:spcPts val="0"/>
              </a:spcAft>
              <a:buNone/>
            </a:pPr>
            <a:r>
              <a:rPr lang="en">
                <a:latin typeface="Ubuntu Mono"/>
                <a:ea typeface="Ubuntu Mono"/>
                <a:cs typeface="Ubuntu Mono"/>
                <a:sym typeface="Ubuntu Mono"/>
              </a:rPr>
              <a:t>}</a:t>
            </a:r>
            <a:endParaRPr>
              <a:latin typeface="Ubuntu Mono"/>
              <a:ea typeface="Ubuntu Mono"/>
              <a:cs typeface="Ubuntu Mono"/>
              <a:sym typeface="Ubuntu Mono"/>
            </a:endParaRPr>
          </a:p>
          <a:p>
            <a:pPr indent="0" lvl="0" marL="0" rtl="0" algn="l">
              <a:spcBef>
                <a:spcPts val="0"/>
              </a:spcBef>
              <a:spcAft>
                <a:spcPts val="0"/>
              </a:spcAft>
              <a:buNone/>
            </a:pPr>
            <a:r>
              <a:rPr lang="en">
                <a:latin typeface="Ubuntu Mono"/>
                <a:ea typeface="Ubuntu Mono"/>
                <a:cs typeface="Ubuntu Mono"/>
                <a:sym typeface="Ubuntu Mono"/>
              </a:rPr>
              <a:t>function dataFunction(byte32 _requestId, PARAMETER) public recordChainlinkFullfilment(_requestId)	</a:t>
            </a:r>
            <a:endParaRPr>
              <a:latin typeface="Ubuntu Mono"/>
              <a:ea typeface="Ubuntu Mono"/>
              <a:cs typeface="Ubuntu Mono"/>
              <a:sym typeface="Ubuntu Mono"/>
            </a:endParaRPr>
          </a:p>
          <a:p>
            <a:pPr indent="0" lvl="0" marL="0" rtl="0" algn="l">
              <a:spcBef>
                <a:spcPts val="0"/>
              </a:spcBef>
              <a:spcAft>
                <a:spcPts val="0"/>
              </a:spcAft>
              <a:buNone/>
            </a:pPr>
            <a:r>
              <a:rPr lang="en">
                <a:latin typeface="Ubuntu Mono"/>
                <a:ea typeface="Ubuntu Mono"/>
                <a:cs typeface="Ubuntu Mono"/>
                <a:sym typeface="Ubuntu Mono"/>
              </a:rPr>
              <a:t>//to ensure that only the requested oracle can fulfill the request</a:t>
            </a:r>
            <a:endParaRPr>
              <a:latin typeface="Ubuntu Mono"/>
              <a:ea typeface="Ubuntu Mono"/>
              <a:cs typeface="Ubuntu Mono"/>
              <a:sym typeface="Ubuntu Mono"/>
            </a:endParaRPr>
          </a:p>
          <a:p>
            <a:pPr indent="0" lvl="0" marL="0" rtl="0" algn="l">
              <a:spcBef>
                <a:spcPts val="0"/>
              </a:spcBef>
              <a:spcAft>
                <a:spcPts val="0"/>
              </a:spcAft>
              <a:buNone/>
            </a:pPr>
            <a:r>
              <a:rPr lang="en">
                <a:latin typeface="Ubuntu Mono"/>
                <a:ea typeface="Ubuntu Mono"/>
                <a:cs typeface="Ubuntu Mono"/>
                <a:sym typeface="Ubuntu Mono"/>
              </a:rPr>
              <a:t>{</a:t>
            </a:r>
            <a:br>
              <a:rPr lang="en">
                <a:latin typeface="Ubuntu Mono"/>
                <a:ea typeface="Ubuntu Mono"/>
                <a:cs typeface="Ubuntu Mono"/>
                <a:sym typeface="Ubuntu Mono"/>
              </a:rPr>
            </a:br>
            <a:r>
              <a:rPr lang="en">
                <a:latin typeface="Ubuntu Mono"/>
                <a:ea typeface="Ubuntu Mono"/>
                <a:cs typeface="Ubuntu Mono"/>
                <a:sym typeface="Ubuntu Mono"/>
              </a:rPr>
              <a:t>	//function definition making use of the off chain data received</a:t>
            </a:r>
            <a:endParaRPr>
              <a:latin typeface="Ubuntu Mono"/>
              <a:ea typeface="Ubuntu Mono"/>
              <a:cs typeface="Ubuntu Mono"/>
              <a:sym typeface="Ubuntu Mono"/>
            </a:endParaRPr>
          </a:p>
          <a:p>
            <a:pPr indent="0" lvl="0" marL="0" rtl="0" algn="l">
              <a:spcBef>
                <a:spcPts val="0"/>
              </a:spcBef>
              <a:spcAft>
                <a:spcPts val="0"/>
              </a:spcAft>
              <a:buNone/>
            </a:pPr>
            <a:r>
              <a:rPr lang="en">
                <a:latin typeface="Ubuntu Mono"/>
                <a:ea typeface="Ubuntu Mono"/>
                <a:cs typeface="Ubuntu Mono"/>
                <a:sym typeface="Ubuntu Mono"/>
              </a:rPr>
              <a:t>}</a:t>
            </a:r>
            <a:endParaRPr>
              <a:latin typeface="Ubuntu Mono"/>
              <a:ea typeface="Ubuntu Mono"/>
              <a:cs typeface="Ubuntu Mono"/>
              <a:sym typeface="Ubuntu Mono"/>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7800" y="57870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Blockchain Introduction</a:t>
            </a:r>
            <a:endParaRPr/>
          </a:p>
        </p:txBody>
      </p:sp>
      <p:sp>
        <p:nvSpPr>
          <p:cNvPr id="99" name="Google Shape;99;p15"/>
          <p:cNvSpPr txBox="1"/>
          <p:nvPr>
            <p:ph idx="1" type="body"/>
          </p:nvPr>
        </p:nvSpPr>
        <p:spPr>
          <a:xfrm>
            <a:off x="322425" y="1210350"/>
            <a:ext cx="4488900" cy="3856200"/>
          </a:xfrm>
          <a:prstGeom prst="rect">
            <a:avLst/>
          </a:prstGeom>
        </p:spPr>
        <p:txBody>
          <a:bodyPr anchorCtr="0" anchor="t" bIns="91425" lIns="91425" spcFirstLastPara="1" rIns="91425" wrap="square" tIns="91425">
            <a:spAutoFit/>
          </a:bodyPr>
          <a:lstStyle/>
          <a:p>
            <a:pPr indent="-313690" lvl="0" marL="457200" rtl="0" algn="l">
              <a:lnSpc>
                <a:spcPct val="105000"/>
              </a:lnSpc>
              <a:spcBef>
                <a:spcPts val="0"/>
              </a:spcBef>
              <a:spcAft>
                <a:spcPts val="0"/>
              </a:spcAft>
              <a:buSzPts val="1340"/>
              <a:buAutoNum type="arabicPeriod"/>
            </a:pPr>
            <a:r>
              <a:rPr lang="en" sz="1340"/>
              <a:t>A Blockchain is a transparent, immutable ledger shared across nodes which stores transactions and helps in tracking assets. Thus eliminating any third party which might act as a single point of failure.</a:t>
            </a:r>
            <a:endParaRPr sz="1340"/>
          </a:p>
          <a:p>
            <a:pPr indent="-313690" lvl="0" marL="457200" rtl="0" algn="l">
              <a:lnSpc>
                <a:spcPct val="105000"/>
              </a:lnSpc>
              <a:spcBef>
                <a:spcPts val="0"/>
              </a:spcBef>
              <a:spcAft>
                <a:spcPts val="0"/>
              </a:spcAft>
              <a:buSzPts val="1340"/>
              <a:buAutoNum type="arabicPeriod"/>
            </a:pPr>
            <a:r>
              <a:rPr lang="en" sz="1340"/>
              <a:t>While the tracking of assets is open to everyone this does not mean that the privacy of the network is compromised. This is because every user is hidden behind a public address, hence as long as the address cannot be linked to a person, the transactions remain anonymous in a sense.</a:t>
            </a:r>
            <a:endParaRPr sz="1340"/>
          </a:p>
          <a:p>
            <a:pPr indent="-313690" lvl="0" marL="457200" rtl="0" algn="l">
              <a:lnSpc>
                <a:spcPct val="105000"/>
              </a:lnSpc>
              <a:spcBef>
                <a:spcPts val="0"/>
              </a:spcBef>
              <a:spcAft>
                <a:spcPts val="0"/>
              </a:spcAft>
              <a:buSzPts val="1340"/>
              <a:buAutoNum type="arabicPeriod"/>
            </a:pPr>
            <a:r>
              <a:rPr lang="en" sz="1340"/>
              <a:t>As the ‘ledger’ is immutable, a node is only allowed to add data and not change previously added data. This is achieved by creating consensus between nodes, which do not necessarily need to  trust each other. Things work out as long as the participants trust the system through which they </a:t>
            </a:r>
            <a:r>
              <a:rPr lang="en" sz="1340"/>
              <a:t>achieved</a:t>
            </a:r>
            <a:r>
              <a:rPr lang="en" sz="1340"/>
              <a:t> consensus.</a:t>
            </a:r>
            <a:endParaRPr sz="1340"/>
          </a:p>
        </p:txBody>
      </p:sp>
      <p:pic>
        <p:nvPicPr>
          <p:cNvPr id="100" name="Google Shape;100;p15"/>
          <p:cNvPicPr preferRelativeResize="0"/>
          <p:nvPr/>
        </p:nvPicPr>
        <p:blipFill rotWithShape="1">
          <a:blip r:embed="rId3">
            <a:alphaModFix/>
          </a:blip>
          <a:srcRect b="0" l="2042" r="2042" t="0"/>
          <a:stretch/>
        </p:blipFill>
        <p:spPr>
          <a:xfrm>
            <a:off x="4572000" y="1446150"/>
            <a:ext cx="4488800" cy="2681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idx="1" type="body"/>
          </p:nvPr>
        </p:nvSpPr>
        <p:spPr>
          <a:xfrm>
            <a:off x="578650" y="1671675"/>
            <a:ext cx="4125600" cy="2261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88"/>
              <a:buNone/>
            </a:pPr>
            <a:r>
              <a:rPr b="1" lang="en" sz="1525"/>
              <a:t>Hashing  </a:t>
            </a:r>
            <a:endParaRPr b="1" sz="1525"/>
          </a:p>
          <a:p>
            <a:pPr indent="0" lvl="0" marL="0" rtl="0" algn="l">
              <a:lnSpc>
                <a:spcPct val="105000"/>
              </a:lnSpc>
              <a:spcBef>
                <a:spcPts val="1200"/>
              </a:spcBef>
              <a:spcAft>
                <a:spcPts val="0"/>
              </a:spcAft>
              <a:buSzPts val="688"/>
              <a:buNone/>
            </a:pPr>
            <a:r>
              <a:rPr lang="en"/>
              <a:t>A hashing algorithm is a one way function, which generates a near unique output for a given input, but generating the input on the basis of the output is very difficult. </a:t>
            </a:r>
            <a:endParaRPr/>
          </a:p>
          <a:p>
            <a:pPr indent="0" lvl="0" marL="0" rtl="0" algn="l">
              <a:lnSpc>
                <a:spcPct val="105000"/>
              </a:lnSpc>
              <a:spcBef>
                <a:spcPts val="1200"/>
              </a:spcBef>
              <a:spcAft>
                <a:spcPts val="1200"/>
              </a:spcAft>
              <a:buSzPts val="688"/>
              <a:buNone/>
            </a:pPr>
            <a:r>
              <a:rPr lang="en"/>
              <a:t>Hashes of previous transactions, their timestamps and other block data are used to generate the block hash and be able to reference it uniquely. The task of hash generation for the block and hence the block itself is done by competing miners by solving a complex cryptography problem, to reduce forks within the blockchain.(However the process varies with the consensus protocol followed by the blockchain)</a:t>
            </a:r>
            <a:endParaRPr/>
          </a:p>
        </p:txBody>
      </p:sp>
      <p:sp>
        <p:nvSpPr>
          <p:cNvPr id="106" name="Google Shape;106;p16"/>
          <p:cNvSpPr txBox="1"/>
          <p:nvPr>
            <p:ph idx="2" type="body"/>
          </p:nvPr>
        </p:nvSpPr>
        <p:spPr>
          <a:xfrm>
            <a:off x="4641904" y="1735950"/>
            <a:ext cx="37743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b="1" lang="en" sz="1500"/>
              <a:t>Public-private key encryption</a:t>
            </a:r>
            <a:endParaRPr b="1" sz="1500"/>
          </a:p>
          <a:p>
            <a:pPr indent="0" lvl="0" marL="0" rtl="0" algn="l">
              <a:lnSpc>
                <a:spcPct val="95000"/>
              </a:lnSpc>
              <a:spcBef>
                <a:spcPts val="1200"/>
              </a:spcBef>
              <a:spcAft>
                <a:spcPts val="0"/>
              </a:spcAft>
              <a:buSzPts val="523"/>
              <a:buNone/>
            </a:pPr>
            <a:r>
              <a:rPr lang="en" sz="1321"/>
              <a:t>A key pair consists of a public and a private key, the two work in sync i.e. one is required to decrypt the data </a:t>
            </a:r>
            <a:r>
              <a:rPr lang="en" sz="1321"/>
              <a:t>encrypted</a:t>
            </a:r>
            <a:r>
              <a:rPr lang="en" sz="1321"/>
              <a:t> using the other key.</a:t>
            </a:r>
            <a:endParaRPr sz="1321"/>
          </a:p>
          <a:p>
            <a:pPr indent="0" lvl="0" marL="0" rtl="0" algn="l">
              <a:lnSpc>
                <a:spcPct val="95000"/>
              </a:lnSpc>
              <a:spcBef>
                <a:spcPts val="1200"/>
              </a:spcBef>
              <a:spcAft>
                <a:spcPts val="0"/>
              </a:spcAft>
              <a:buSzPts val="523"/>
              <a:buNone/>
            </a:pPr>
            <a:r>
              <a:rPr lang="en" sz="1321"/>
              <a:t>The sender encrypts the data with his private and the </a:t>
            </a:r>
            <a:r>
              <a:rPr lang="en" sz="1321"/>
              <a:t>receiver's</a:t>
            </a:r>
            <a:r>
              <a:rPr lang="en" sz="1321"/>
              <a:t> public key, this ensures that only the desired </a:t>
            </a:r>
            <a:r>
              <a:rPr lang="en" sz="1321"/>
              <a:t>recipient</a:t>
            </a:r>
            <a:r>
              <a:rPr lang="en" sz="1321"/>
              <a:t> is able to read the data using his private key while </a:t>
            </a:r>
            <a:r>
              <a:rPr lang="en" sz="1321"/>
              <a:t>ensuring</a:t>
            </a:r>
            <a:r>
              <a:rPr lang="en" sz="1321"/>
              <a:t> the </a:t>
            </a:r>
            <a:r>
              <a:rPr lang="en" sz="1321"/>
              <a:t>recipient</a:t>
            </a:r>
            <a:r>
              <a:rPr lang="en" sz="1321"/>
              <a:t> that the data did indeed come from the original sender as he will have to use the public key of the sender to decrypt the data.</a:t>
            </a:r>
            <a:endParaRPr sz="1321"/>
          </a:p>
          <a:p>
            <a:pPr indent="0" lvl="0" marL="0" rtl="0" algn="l">
              <a:lnSpc>
                <a:spcPct val="95000"/>
              </a:lnSpc>
              <a:spcBef>
                <a:spcPts val="1200"/>
              </a:spcBef>
              <a:spcAft>
                <a:spcPts val="1200"/>
              </a:spcAft>
              <a:buSzPts val="523"/>
              <a:buNone/>
            </a:pPr>
            <a:r>
              <a:t/>
            </a:r>
            <a:endParaRPr b="1" sz="1055"/>
          </a:p>
        </p:txBody>
      </p:sp>
      <p:sp>
        <p:nvSpPr>
          <p:cNvPr id="107" name="Google Shape;107;p16"/>
          <p:cNvSpPr txBox="1"/>
          <p:nvPr>
            <p:ph type="title"/>
          </p:nvPr>
        </p:nvSpPr>
        <p:spPr>
          <a:xfrm>
            <a:off x="727800" y="12007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Blockchain Introduction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7800" y="122222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Blockchain Introduction </a:t>
            </a:r>
            <a:endParaRPr/>
          </a:p>
          <a:p>
            <a:pPr indent="0" lvl="0" marL="0" rtl="0" algn="l">
              <a:spcBef>
                <a:spcPts val="0"/>
              </a:spcBef>
              <a:spcAft>
                <a:spcPts val="0"/>
              </a:spcAft>
              <a:buNone/>
            </a:pPr>
            <a:r>
              <a:t/>
            </a:r>
            <a:endParaRPr/>
          </a:p>
        </p:txBody>
      </p:sp>
      <p:sp>
        <p:nvSpPr>
          <p:cNvPr id="113" name="Google Shape;113;p17"/>
          <p:cNvSpPr txBox="1"/>
          <p:nvPr>
            <p:ph idx="1" type="body"/>
          </p:nvPr>
        </p:nvSpPr>
        <p:spPr>
          <a:xfrm>
            <a:off x="727800" y="1724825"/>
            <a:ext cx="37743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b="1" lang="en" sz="1525"/>
              <a:t>Merkle Trees</a:t>
            </a:r>
            <a:endParaRPr b="1" sz="1525"/>
          </a:p>
          <a:p>
            <a:pPr indent="0" lvl="0" marL="0" rtl="0" algn="l">
              <a:lnSpc>
                <a:spcPct val="95000"/>
              </a:lnSpc>
              <a:spcBef>
                <a:spcPts val="1200"/>
              </a:spcBef>
              <a:spcAft>
                <a:spcPts val="0"/>
              </a:spcAft>
              <a:buSzPts val="688"/>
              <a:buNone/>
            </a:pPr>
            <a:r>
              <a:rPr lang="en"/>
              <a:t>A Merkle tree is a data structure used to efficiently ensure the integrity and secure verification of the contents of a large body of data. It is a binary tree, where the parent nodes are the hashes of the two child nodes. In a blockchain the leaves are the hashes of individual transactions in a particular block. Thus even a small change in one of the node values completely changes the merkle root value, ensuring that the data is not tampered with and also eliminates the need to store the data of every transaction separately. It ensure that all past data is recorded and that too in a chronological order.</a:t>
            </a:r>
            <a:endParaRPr/>
          </a:p>
          <a:p>
            <a:pPr indent="0" lvl="0" marL="0" rtl="0" algn="l">
              <a:lnSpc>
                <a:spcPct val="95000"/>
              </a:lnSpc>
              <a:spcBef>
                <a:spcPts val="1200"/>
              </a:spcBef>
              <a:spcAft>
                <a:spcPts val="1200"/>
              </a:spcAft>
              <a:buSzPts val="688"/>
              <a:buNone/>
            </a:pPr>
            <a:r>
              <a:t/>
            </a:r>
            <a:endParaRPr sz="1112"/>
          </a:p>
        </p:txBody>
      </p:sp>
      <p:pic>
        <p:nvPicPr>
          <p:cNvPr id="114" name="Google Shape;114;p17"/>
          <p:cNvPicPr preferRelativeResize="0"/>
          <p:nvPr/>
        </p:nvPicPr>
        <p:blipFill>
          <a:blip r:embed="rId3">
            <a:alphaModFix/>
          </a:blip>
          <a:stretch>
            <a:fillRect/>
          </a:stretch>
        </p:blipFill>
        <p:spPr>
          <a:xfrm>
            <a:off x="4572000" y="2238688"/>
            <a:ext cx="4391875" cy="21959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429300" y="160700"/>
            <a:ext cx="4616700" cy="118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latin typeface="Playfair Display"/>
                <a:ea typeface="Playfair Display"/>
                <a:cs typeface="Playfair Display"/>
                <a:sym typeface="Playfair Display"/>
              </a:rPr>
              <a:t>Consensus Protocols</a:t>
            </a:r>
            <a:endParaRPr sz="2820">
              <a:latin typeface="Playfair Display"/>
              <a:ea typeface="Playfair Display"/>
              <a:cs typeface="Playfair Display"/>
              <a:sym typeface="Playfair Display"/>
            </a:endParaRPr>
          </a:p>
        </p:txBody>
      </p:sp>
      <p:sp>
        <p:nvSpPr>
          <p:cNvPr id="120" name="Google Shape;120;p18"/>
          <p:cNvSpPr txBox="1"/>
          <p:nvPr/>
        </p:nvSpPr>
        <p:spPr>
          <a:xfrm>
            <a:off x="429300" y="1185225"/>
            <a:ext cx="79932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Lato"/>
                <a:ea typeface="Lato"/>
                <a:cs typeface="Lato"/>
                <a:sym typeface="Lato"/>
              </a:rPr>
              <a:t>The appropriate consensus protocol varies with the use case and the nature of the blockchain such as private, public or consortium. The various types of consensus protocols solve the 51% attack problem in various ways. </a:t>
            </a:r>
            <a:endParaRPr>
              <a:solidFill>
                <a:schemeClr val="dk2"/>
              </a:solidFill>
              <a:latin typeface="Lato"/>
              <a:ea typeface="Lato"/>
              <a:cs typeface="Lato"/>
              <a:sym typeface="Lato"/>
            </a:endParaRPr>
          </a:p>
          <a:p>
            <a:pPr indent="0" lvl="0" marL="0" rtl="0" algn="l">
              <a:spcBef>
                <a:spcPts val="0"/>
              </a:spcBef>
              <a:spcAft>
                <a:spcPts val="0"/>
              </a:spcAft>
              <a:buNone/>
            </a:pPr>
            <a:r>
              <a:rPr lang="en">
                <a:solidFill>
                  <a:schemeClr val="dk2"/>
                </a:solidFill>
                <a:latin typeface="Lato"/>
                <a:ea typeface="Lato"/>
                <a:cs typeface="Lato"/>
                <a:sym typeface="Lato"/>
              </a:rPr>
              <a:t>The following are few of the most popular consensus protocols:</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AutoNum type="arabicPeriod"/>
            </a:pPr>
            <a:r>
              <a:rPr lang="en">
                <a:solidFill>
                  <a:schemeClr val="dk2"/>
                </a:solidFill>
                <a:latin typeface="Lato"/>
                <a:ea typeface="Lato"/>
                <a:cs typeface="Lato"/>
                <a:sym typeface="Lato"/>
              </a:rPr>
              <a:t>PoW(Proof of Work)</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AutoNum type="arabicPeriod"/>
            </a:pPr>
            <a:r>
              <a:rPr lang="en">
                <a:solidFill>
                  <a:schemeClr val="dk2"/>
                </a:solidFill>
                <a:latin typeface="Lato"/>
                <a:ea typeface="Lato"/>
                <a:cs typeface="Lato"/>
                <a:sym typeface="Lato"/>
              </a:rPr>
              <a:t>PoS(Proof of Stake)</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AutoNum type="arabicPeriod"/>
            </a:pPr>
            <a:r>
              <a:rPr lang="en">
                <a:solidFill>
                  <a:schemeClr val="dk2"/>
                </a:solidFill>
                <a:latin typeface="Lato"/>
                <a:ea typeface="Lato"/>
                <a:cs typeface="Lato"/>
                <a:sym typeface="Lato"/>
              </a:rPr>
              <a:t>DPos(Delegated Proof of Stake)</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AutoNum type="arabicPeriod"/>
            </a:pPr>
            <a:r>
              <a:rPr lang="en">
                <a:solidFill>
                  <a:schemeClr val="dk2"/>
                </a:solidFill>
                <a:latin typeface="Lato"/>
                <a:ea typeface="Lato"/>
                <a:cs typeface="Lato"/>
                <a:sym typeface="Lato"/>
              </a:rPr>
              <a:t>Proof of Space</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AutoNum type="arabicPeriod"/>
            </a:pPr>
            <a:r>
              <a:rPr lang="en">
                <a:solidFill>
                  <a:schemeClr val="dk2"/>
                </a:solidFill>
                <a:latin typeface="Lato"/>
                <a:ea typeface="Lato"/>
                <a:cs typeface="Lato"/>
                <a:sym typeface="Lato"/>
              </a:rPr>
              <a:t>Proof of Elapsed Time</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AutoNum type="arabicPeriod"/>
            </a:pPr>
            <a:r>
              <a:rPr lang="en">
                <a:solidFill>
                  <a:schemeClr val="dk2"/>
                </a:solidFill>
                <a:latin typeface="Lato"/>
                <a:ea typeface="Lato"/>
                <a:cs typeface="Lato"/>
                <a:sym typeface="Lato"/>
              </a:rPr>
              <a:t>Proof of Authority (Used by rinkeby Testnet)</a:t>
            </a:r>
            <a:endParaRPr>
              <a:solidFill>
                <a:schemeClr val="dk2"/>
              </a:solidFill>
              <a:latin typeface="Lato"/>
              <a:ea typeface="Lato"/>
              <a:cs typeface="Lato"/>
              <a:sym typeface="Lato"/>
            </a:endParaRPr>
          </a:p>
        </p:txBody>
      </p:sp>
      <p:pic>
        <p:nvPicPr>
          <p:cNvPr id="121" name="Google Shape;121;p18"/>
          <p:cNvPicPr preferRelativeResize="0"/>
          <p:nvPr/>
        </p:nvPicPr>
        <p:blipFill>
          <a:blip r:embed="rId3">
            <a:alphaModFix/>
          </a:blip>
          <a:stretch>
            <a:fillRect/>
          </a:stretch>
        </p:blipFill>
        <p:spPr>
          <a:xfrm>
            <a:off x="5046000" y="2294575"/>
            <a:ext cx="3664725" cy="2582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7800" y="11900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Ethereum Mainnet </a:t>
            </a:r>
            <a:r>
              <a:rPr b="0" lang="en" sz="2711">
                <a:latin typeface="Lato"/>
                <a:ea typeface="Lato"/>
                <a:cs typeface="Lato"/>
                <a:sym typeface="Lato"/>
              </a:rPr>
              <a:t>&amp;</a:t>
            </a:r>
            <a:r>
              <a:rPr lang="en"/>
              <a:t> Rinkeby Testnet</a:t>
            </a:r>
            <a:endParaRPr/>
          </a:p>
        </p:txBody>
      </p:sp>
      <p:sp>
        <p:nvSpPr>
          <p:cNvPr id="127" name="Google Shape;127;p19"/>
          <p:cNvSpPr txBox="1"/>
          <p:nvPr>
            <p:ph idx="1" type="body"/>
          </p:nvPr>
        </p:nvSpPr>
        <p:spPr>
          <a:xfrm>
            <a:off x="727800" y="1725275"/>
            <a:ext cx="3774300" cy="2799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sz="1500"/>
              <a:t>Ethereum Mainnet</a:t>
            </a:r>
            <a:endParaRPr b="1" sz="1500"/>
          </a:p>
          <a:p>
            <a:pPr indent="0" lvl="0" marL="0" rtl="0" algn="l">
              <a:spcBef>
                <a:spcPts val="1200"/>
              </a:spcBef>
              <a:spcAft>
                <a:spcPts val="0"/>
              </a:spcAft>
              <a:buNone/>
            </a:pPr>
            <a:r>
              <a:rPr lang="en"/>
              <a:t>Ethereum mainnet refers to the primary public ethereum network, transacting in ETH(ethers). Applications that are built on the Mainnet are able to interoperate, similarly to how applications built on the Internet can connect to each other, leveraging the full potential of decentralized blockchain.</a:t>
            </a:r>
            <a:endParaRPr/>
          </a:p>
          <a:p>
            <a:pPr indent="0" lvl="0" marL="0" rtl="0" algn="l">
              <a:spcBef>
                <a:spcPts val="1200"/>
              </a:spcBef>
              <a:spcAft>
                <a:spcPts val="1200"/>
              </a:spcAft>
              <a:buNone/>
            </a:pPr>
            <a:r>
              <a:rPr lang="en"/>
              <a:t>The mainnet follows a version of the Proof of Stake consensus model.</a:t>
            </a:r>
            <a:endParaRPr/>
          </a:p>
        </p:txBody>
      </p:sp>
      <p:sp>
        <p:nvSpPr>
          <p:cNvPr id="128" name="Google Shape;128;p19"/>
          <p:cNvSpPr txBox="1"/>
          <p:nvPr>
            <p:ph idx="2" type="body"/>
          </p:nvPr>
        </p:nvSpPr>
        <p:spPr>
          <a:xfrm>
            <a:off x="4707875" y="1725275"/>
            <a:ext cx="4047000" cy="3259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sz="1500"/>
              <a:t>Rinkeby Testnet</a:t>
            </a:r>
            <a:endParaRPr b="1" sz="1500"/>
          </a:p>
          <a:p>
            <a:pPr indent="0" lvl="0" marL="0" rtl="0" algn="l">
              <a:spcBef>
                <a:spcPts val="1200"/>
              </a:spcBef>
              <a:spcAft>
                <a:spcPts val="0"/>
              </a:spcAft>
              <a:buNone/>
            </a:pPr>
            <a:r>
              <a:rPr lang="en"/>
              <a:t>The Rinkeby testnet is one of the most popular Ethereum </a:t>
            </a:r>
            <a:r>
              <a:rPr lang="en"/>
              <a:t>testnet</a:t>
            </a:r>
            <a:r>
              <a:rPr lang="en"/>
              <a:t>. A testnet allows blockchain developers to deploy their smart contracts and DApps on themselves </a:t>
            </a:r>
            <a:r>
              <a:rPr lang="en"/>
              <a:t>for testing purposes </a:t>
            </a:r>
            <a:r>
              <a:rPr lang="en"/>
              <a:t>before being migrated to the mainnet . The testnet uses ‘Test Ethers’ that can be obtained from a variety of sources instead of actual ETH. </a:t>
            </a:r>
            <a:endParaRPr/>
          </a:p>
          <a:p>
            <a:pPr indent="0" lvl="0" marL="0" rtl="0" algn="l">
              <a:spcBef>
                <a:spcPts val="1200"/>
              </a:spcBef>
              <a:spcAft>
                <a:spcPts val="1200"/>
              </a:spcAft>
              <a:buNone/>
            </a:pPr>
            <a:r>
              <a:rPr lang="en"/>
              <a:t>The Rinkeby Testnet follows the Proof of Authority consensus model, whereby the block creation is done by only the select few in charge of maintaining the testnet in a round robin fashion.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727800" y="11900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Smart Contracts</a:t>
            </a:r>
            <a:endParaRPr/>
          </a:p>
        </p:txBody>
      </p:sp>
      <p:sp>
        <p:nvSpPr>
          <p:cNvPr id="134" name="Google Shape;134;p20"/>
          <p:cNvSpPr txBox="1"/>
          <p:nvPr/>
        </p:nvSpPr>
        <p:spPr>
          <a:xfrm>
            <a:off x="727800" y="1650200"/>
            <a:ext cx="72867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Blockchains being a decentralised system remove the need for middlemen to carry out tasks,enforce contracts and handle conflicts. Smart contracts or self executing contracts, do just this by allowing all this functionality to be written in the form of code and be executed on the blockchain when called upon. They eliminate the need for a middleman or any trust between the parties to carry a transaction. Smart contracts are a type of ‘account’ i.e. they have a balance and an address and can therefore carry out transactions. They are executed over the Ethereum Virtual Machine. </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Smart contracts can be written using languages like Solidity or Vyper. An excellent IDE for the same would be Remix. Deploying a smart contract is similar to any other transaction and requires the payment of a fee or gas. Smart </a:t>
            </a:r>
            <a:r>
              <a:rPr lang="en" sz="1300">
                <a:solidFill>
                  <a:schemeClr val="accent1"/>
                </a:solidFill>
                <a:latin typeface="Lato"/>
                <a:ea typeface="Lato"/>
                <a:cs typeface="Lato"/>
                <a:sym typeface="Lato"/>
              </a:rPr>
              <a:t>contracts</a:t>
            </a:r>
            <a:r>
              <a:rPr lang="en" sz="1300">
                <a:solidFill>
                  <a:schemeClr val="accent1"/>
                </a:solidFill>
                <a:latin typeface="Lato"/>
                <a:ea typeface="Lato"/>
                <a:cs typeface="Lato"/>
                <a:sym typeface="Lato"/>
              </a:rPr>
              <a:t> can be thought of as open APIs. </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The one major limitation of this revolutionary idea is that they themselves have no access to real world information/data </a:t>
            </a:r>
            <a:r>
              <a:rPr lang="en" sz="1300">
                <a:solidFill>
                  <a:schemeClr val="accent1"/>
                </a:solidFill>
                <a:latin typeface="Lato"/>
                <a:ea typeface="Lato"/>
                <a:cs typeface="Lato"/>
                <a:sym typeface="Lato"/>
              </a:rPr>
              <a:t>because</a:t>
            </a:r>
            <a:r>
              <a:rPr lang="en" sz="1300">
                <a:solidFill>
                  <a:schemeClr val="accent1"/>
                </a:solidFill>
                <a:latin typeface="Lato"/>
                <a:ea typeface="Lato"/>
                <a:cs typeface="Lato"/>
                <a:sym typeface="Lato"/>
              </a:rPr>
              <a:t> they cannot send HTTP requests. This causes a huge loss in adaptability and hence a loss in their application to the real world. However ‘Oracles’ provide a workable solution.</a:t>
            </a:r>
            <a:endParaRPr sz="1300">
              <a:solidFill>
                <a:schemeClr val="accen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1"/>
          <p:cNvPicPr preferRelativeResize="0"/>
          <p:nvPr/>
        </p:nvPicPr>
        <p:blipFill>
          <a:blip r:embed="rId3">
            <a:alphaModFix/>
          </a:blip>
          <a:stretch>
            <a:fillRect/>
          </a:stretch>
        </p:blipFill>
        <p:spPr>
          <a:xfrm>
            <a:off x="1665688" y="648725"/>
            <a:ext cx="5812624" cy="4242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