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noFill/>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13"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0" algn="ctr" defTabSz="2438400">
              <a:lnSpc>
                <a:spcPct val="80000"/>
              </a:lnSpc>
              <a:spcBef>
                <a:spcPts val="0"/>
              </a:spcBef>
              <a:buSzTx/>
              <a:buNone/>
              <a:defRPr sz="12800">
                <a:latin typeface="Canela Regular"/>
                <a:ea typeface="Canela Regular"/>
                <a:cs typeface="Canela Regular"/>
                <a:sym typeface="Canela Regular"/>
              </a:defRPr>
            </a:lvl2pPr>
            <a:lvl3pPr marL="0" indent="0" algn="ctr" defTabSz="2438400">
              <a:lnSpc>
                <a:spcPct val="80000"/>
              </a:lnSpc>
              <a:spcBef>
                <a:spcPts val="0"/>
              </a:spcBef>
              <a:buSzTx/>
              <a:buNone/>
              <a:defRPr sz="12800">
                <a:latin typeface="Canela Regular"/>
                <a:ea typeface="Canela Regular"/>
                <a:cs typeface="Canela Regular"/>
                <a:sym typeface="Canela Regular"/>
              </a:defRPr>
            </a:lvl3pPr>
            <a:lvl4pPr marL="0" indent="0" algn="ctr" defTabSz="2438400">
              <a:lnSpc>
                <a:spcPct val="80000"/>
              </a:lnSpc>
              <a:spcBef>
                <a:spcPts val="0"/>
              </a:spcBef>
              <a:buSzTx/>
              <a:buNone/>
              <a:defRPr sz="12800">
                <a:latin typeface="Canela Regular"/>
                <a:ea typeface="Canela Regular"/>
                <a:cs typeface="Canela Regular"/>
                <a:sym typeface="Canela Regular"/>
              </a:defRPr>
            </a:lvl4pPr>
            <a:lvl5pPr marL="0" indent="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13"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0" algn="ctr" defTabSz="2438400">
              <a:lnSpc>
                <a:spcPct val="80000"/>
              </a:lnSpc>
              <a:spcBef>
                <a:spcPts val="0"/>
              </a:spcBef>
              <a:buSzTx/>
              <a:buNone/>
              <a:defRPr sz="22400">
                <a:latin typeface="+mn-lt"/>
                <a:ea typeface="+mn-ea"/>
                <a:cs typeface="+mn-cs"/>
                <a:sym typeface="Canela Bold"/>
              </a:defRPr>
            </a:lvl2pPr>
            <a:lvl3pPr marL="0" indent="0" algn="ctr" defTabSz="2438400">
              <a:lnSpc>
                <a:spcPct val="80000"/>
              </a:lnSpc>
              <a:spcBef>
                <a:spcPts val="0"/>
              </a:spcBef>
              <a:buSzTx/>
              <a:buNone/>
              <a:defRPr sz="22400">
                <a:latin typeface="+mn-lt"/>
                <a:ea typeface="+mn-ea"/>
                <a:cs typeface="+mn-cs"/>
                <a:sym typeface="Canela Bold"/>
              </a:defRPr>
            </a:lvl3pPr>
            <a:lvl4pPr marL="0" indent="0" algn="ctr" defTabSz="2438400">
              <a:lnSpc>
                <a:spcPct val="80000"/>
              </a:lnSpc>
              <a:spcBef>
                <a:spcPts val="0"/>
              </a:spcBef>
              <a:buSzTx/>
              <a:buNone/>
              <a:defRPr sz="22400">
                <a:latin typeface="+mn-lt"/>
                <a:ea typeface="+mn-ea"/>
                <a:cs typeface="+mn-cs"/>
                <a:sym typeface="Canela Bold"/>
              </a:defRPr>
            </a:lvl4pPr>
            <a:lvl5pPr marL="0" indent="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13"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0" algn="ctr" defTabSz="2438400">
              <a:lnSpc>
                <a:spcPct val="80000"/>
              </a:lnSpc>
              <a:spcBef>
                <a:spcPts val="0"/>
              </a:spcBef>
              <a:buSzTx/>
              <a:buNone/>
              <a:defRPr sz="8400">
                <a:latin typeface="+mn-lt"/>
                <a:ea typeface="+mn-ea"/>
                <a:cs typeface="+mn-cs"/>
                <a:sym typeface="Canela Bold"/>
              </a:defRPr>
            </a:lvl2pPr>
            <a:lvl3pPr marL="0" indent="0" algn="ctr" defTabSz="2438400">
              <a:lnSpc>
                <a:spcPct val="80000"/>
              </a:lnSpc>
              <a:spcBef>
                <a:spcPts val="0"/>
              </a:spcBef>
              <a:buSzTx/>
              <a:buNone/>
              <a:defRPr sz="8400">
                <a:latin typeface="+mn-lt"/>
                <a:ea typeface="+mn-ea"/>
                <a:cs typeface="+mn-cs"/>
                <a:sym typeface="Canela Bold"/>
              </a:defRPr>
            </a:lvl3pPr>
            <a:lvl4pPr marL="0" indent="0" algn="ctr" defTabSz="2438400">
              <a:lnSpc>
                <a:spcPct val="80000"/>
              </a:lnSpc>
              <a:spcBef>
                <a:spcPts val="0"/>
              </a:spcBef>
              <a:buSzTx/>
              <a:buNone/>
              <a:defRPr sz="8400">
                <a:latin typeface="+mn-lt"/>
                <a:ea typeface="+mn-ea"/>
                <a:cs typeface="+mn-cs"/>
                <a:sym typeface="Canela Bold"/>
              </a:defRPr>
            </a:lvl4pPr>
            <a:lvl5pPr marL="0" indent="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41297804_1296x1457.jpg"/>
          <p:cNvSpPr/>
          <p:nvPr>
            <p:ph type="pic" sz="quarter" idx="13"/>
          </p:nvPr>
        </p:nvSpPr>
        <p:spPr>
          <a:xfrm>
            <a:off x="15744825" y="5581752"/>
            <a:ext cx="7365408" cy="8280401"/>
          </a:xfrm>
          <a:prstGeom prst="rect">
            <a:avLst/>
          </a:prstGeom>
        </p:spPr>
        <p:txBody>
          <a:bodyPr lIns="91439" tIns="45719" rIns="91439" bIns="45719">
            <a:noAutofit/>
          </a:bodyPr>
          <a:lstStyle/>
          <a:p>
            <a:pPr/>
          </a:p>
        </p:txBody>
      </p:sp>
      <p:sp>
        <p:nvSpPr>
          <p:cNvPr id="125" name="915009552_2264x1509.jpg"/>
          <p:cNvSpPr/>
          <p:nvPr>
            <p:ph type="pic" sz="quarter" idx="14"/>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15"/>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740519873_3318x2212.jpg"/>
          <p:cNvSpPr/>
          <p:nvPr>
            <p:ph type="pic" idx="13"/>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519873_3318x2212.jpg"/>
          <p:cNvSpPr/>
          <p:nvPr>
            <p:ph type="pic" idx="13"/>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14"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Image"/>
          <p:cNvSpPr/>
          <p:nvPr>
            <p:ph type="pic" idx="13"/>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0" algn="ctr" defTabSz="825500">
              <a:lnSpc>
                <a:spcPct val="100000"/>
              </a:lnSpc>
              <a:spcBef>
                <a:spcPts val="0"/>
              </a:spcBef>
              <a:buSzTx/>
              <a:buNone/>
              <a:defRPr spc="-44">
                <a:latin typeface="Graphik Semibold"/>
                <a:ea typeface="Graphik Semibold"/>
                <a:cs typeface="Graphik Semibold"/>
                <a:sym typeface="Graphik Semibold"/>
              </a:defRPr>
            </a:lvl2pPr>
            <a:lvl3pPr marL="0" indent="0" algn="ctr" defTabSz="825500">
              <a:lnSpc>
                <a:spcPct val="100000"/>
              </a:lnSpc>
              <a:spcBef>
                <a:spcPts val="0"/>
              </a:spcBef>
              <a:buSzTx/>
              <a:buNone/>
              <a:defRPr spc="-44">
                <a:latin typeface="Graphik Semibold"/>
                <a:ea typeface="Graphik Semibold"/>
                <a:cs typeface="Graphik Semibold"/>
                <a:sym typeface="Graphik Semibold"/>
              </a:defRPr>
            </a:lvl3pPr>
            <a:lvl4pPr marL="0" indent="0" algn="ctr" defTabSz="825500">
              <a:lnSpc>
                <a:spcPct val="100000"/>
              </a:lnSpc>
              <a:spcBef>
                <a:spcPts val="0"/>
              </a:spcBef>
              <a:buSzTx/>
              <a:buNone/>
              <a:defRPr spc="-44">
                <a:latin typeface="Graphik Semibold"/>
                <a:ea typeface="Graphik Semibold"/>
                <a:cs typeface="Graphik Semibold"/>
                <a:sym typeface="Graphik Semibold"/>
              </a:defRPr>
            </a:lvl4pPr>
            <a:lvl5pPr marL="0" indent="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13"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Image"/>
          <p:cNvSpPr/>
          <p:nvPr>
            <p:ph type="pic" idx="13"/>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14"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13"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0" defTabSz="825500">
              <a:lnSpc>
                <a:spcPct val="100000"/>
              </a:lnSpc>
              <a:buSzTx/>
              <a:buNone/>
              <a:defRPr spc="-136" sz="6800">
                <a:latin typeface="Canela Deck Regular"/>
                <a:ea typeface="Canela Deck Regular"/>
                <a:cs typeface="Canela Deck Regular"/>
                <a:sym typeface="Canela Deck Regular"/>
              </a:defRPr>
            </a:lvl2pPr>
            <a:lvl3pPr marL="0" indent="0" defTabSz="825500">
              <a:lnSpc>
                <a:spcPct val="100000"/>
              </a:lnSpc>
              <a:buSzTx/>
              <a:buNone/>
              <a:defRPr spc="-136" sz="6800">
                <a:latin typeface="Canela Deck Regular"/>
                <a:ea typeface="Canela Deck Regular"/>
                <a:cs typeface="Canela Deck Regular"/>
                <a:sym typeface="Canela Deck Regular"/>
              </a:defRPr>
            </a:lvl3pPr>
            <a:lvl4pPr marL="0" indent="0" defTabSz="825500">
              <a:lnSpc>
                <a:spcPct val="100000"/>
              </a:lnSpc>
              <a:buSzTx/>
              <a:buNone/>
              <a:defRPr spc="-136" sz="6800">
                <a:latin typeface="Canela Deck Regular"/>
                <a:ea typeface="Canela Deck Regular"/>
                <a:cs typeface="Canela Deck Regular"/>
                <a:sym typeface="Canela Deck Regular"/>
              </a:defRPr>
            </a:lvl4pPr>
            <a:lvl5pPr marL="0" indent="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13"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Prepared by: Kshitij Kumar Srivastava (EMP id: 46022708)"/>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Prepared by: Kshitij Kumar Srivastava (EMP id: 46022708)</a:t>
            </a:r>
          </a:p>
        </p:txBody>
      </p:sp>
      <p:sp>
        <p:nvSpPr>
          <p:cNvPr id="152" name="Certification Manangement App"/>
          <p:cNvSpPr txBox="1"/>
          <p:nvPr>
            <p:ph type="ctrTitle"/>
          </p:nvPr>
        </p:nvSpPr>
        <p:spPr>
          <a:prstGeom prst="rect">
            <a:avLst/>
          </a:prstGeom>
        </p:spPr>
        <p:txBody>
          <a:bodyPr/>
          <a:lstStyle/>
          <a:p>
            <a:pPr lvl="1">
              <a:defRPr spc="-118" sz="11900"/>
            </a:pPr>
            <a:r>
              <a:t>Certification Manangement App</a:t>
            </a:r>
          </a:p>
        </p:txBody>
      </p:sp>
      <p:sp>
        <p:nvSpPr>
          <p:cNvPr id="153" name="Prepared for : CRM SFDC Training Program…"/>
          <p:cNvSpPr txBox="1"/>
          <p:nvPr>
            <p:ph type="subTitle" sz="quarter" idx="1"/>
          </p:nvPr>
        </p:nvSpPr>
        <p:spPr>
          <a:prstGeom prst="rect">
            <a:avLst/>
          </a:prstGeom>
        </p:spPr>
        <p:txBody>
          <a:bodyPr/>
          <a:lstStyle/>
          <a:p>
            <a:pPr defTabSz="586104">
              <a:defRPr spc="-42" sz="4260"/>
            </a:pPr>
            <a:r>
              <a:t>Prepared for :</a:t>
            </a:r>
            <a:br/>
            <a:r>
              <a:t>CRM SFDC Training Program</a:t>
            </a:r>
          </a:p>
          <a:p>
            <a:pPr defTabSz="586104">
              <a:defRPr spc="-42" sz="4260"/>
            </a:pPr>
            <a:r>
              <a:t>Capgemini Technology Services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image4.jpeg" descr="image4.jpeg"/>
          <p:cNvPicPr>
            <a:picLocks noChangeAspect="1"/>
          </p:cNvPicPr>
          <p:nvPr>
            <p:ph type="pic" idx="13"/>
          </p:nvPr>
        </p:nvPicPr>
        <p:blipFill>
          <a:blip r:embed="rId2">
            <a:extLst/>
          </a:blip>
          <a:srcRect l="0" t="0" r="0" b="0"/>
          <a:stretch>
            <a:fillRect/>
          </a:stretch>
        </p:blipFill>
        <p:spPr>
          <a:xfrm>
            <a:off x="5791341" y="1270000"/>
            <a:ext cx="12801318" cy="11176000"/>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Reports and Dashboards"/>
          <p:cNvSpPr txBox="1"/>
          <p:nvPr>
            <p:ph type="title"/>
          </p:nvPr>
        </p:nvSpPr>
        <p:spPr>
          <a:prstGeom prst="rect">
            <a:avLst/>
          </a:prstGeom>
        </p:spPr>
        <p:txBody>
          <a:bodyPr/>
          <a:lstStyle>
            <a:lvl1pPr defTabSz="1999488">
              <a:defRPr spc="-68" sz="6887"/>
            </a:lvl1pPr>
          </a:lstStyle>
          <a:p>
            <a:pPr/>
            <a:r>
              <a:t>Reports and Dashboards</a:t>
            </a:r>
          </a:p>
        </p:txBody>
      </p:sp>
      <p:pic>
        <p:nvPicPr>
          <p:cNvPr id="200" name="Screenshot 2020-05-20 at 12.15.50 PM.png" descr="Screenshot 2020-05-20 at 12.15.50 PM.png"/>
          <p:cNvPicPr>
            <a:picLocks noChangeAspect="1"/>
          </p:cNvPicPr>
          <p:nvPr>
            <p:ph type="pic" idx="13"/>
          </p:nvPr>
        </p:nvPicPr>
        <p:blipFill>
          <a:blip r:embed="rId2">
            <a:extLst/>
          </a:blip>
          <a:srcRect l="0" t="0" r="0" b="0"/>
          <a:stretch>
            <a:fillRect/>
          </a:stretch>
        </p:blipFill>
        <p:spPr>
          <a:xfrm>
            <a:off x="12192644" y="3444875"/>
            <a:ext cx="10922001" cy="6826250"/>
          </a:xfrm>
          <a:prstGeom prst="rect">
            <a:avLst/>
          </a:prstGeom>
        </p:spPr>
      </p:pic>
      <p:sp>
        <p:nvSpPr>
          <p:cNvPr id="201" name="In this application, 3 reports are implemented:"/>
          <p:cNvSpPr txBox="1"/>
          <p:nvPr>
            <p:ph type="body" idx="14"/>
          </p:nvPr>
        </p:nvSpPr>
        <p:spPr>
          <a:prstGeom prst="rect">
            <a:avLst/>
          </a:prstGeom>
          <a:extLst>
            <a:ext uri="{C572A759-6A51-4108-AA02-DFA0A04FC94B}">
              <ma14:wrappingTextBoxFlag xmlns:ma14="http://schemas.microsoft.com/office/mac/drawingml/2011/main" val="1"/>
            </a:ext>
          </a:extLst>
        </p:spPr>
        <p:txBody>
          <a:bodyPr/>
          <a:lstStyle>
            <a:lvl1pPr defTabSz="643889">
              <a:defRPr spc="-34" sz="3432"/>
            </a:lvl1pPr>
          </a:lstStyle>
          <a:p>
            <a:pPr/>
            <a:r>
              <a:t>In this application, 3 reports are implemented:</a:t>
            </a:r>
          </a:p>
        </p:txBody>
      </p:sp>
      <p:sp>
        <p:nvSpPr>
          <p:cNvPr id="202" name="Active Vouchers (for no. of active vouchers certification wise)…"/>
          <p:cNvSpPr txBox="1"/>
          <p:nvPr>
            <p:ph type="body" sz="half" idx="1"/>
          </p:nvPr>
        </p:nvSpPr>
        <p:spPr>
          <a:prstGeom prst="rect">
            <a:avLst/>
          </a:prstGeom>
        </p:spPr>
        <p:txBody>
          <a:bodyPr/>
          <a:lstStyle/>
          <a:p>
            <a:pPr/>
            <a:r>
              <a:t>Active Vouchers (for no. of active vouchers certification wise) </a:t>
            </a:r>
          </a:p>
          <a:p>
            <a:pPr/>
            <a:r>
              <a:t>Employee Passed or Failed (for employees passed or failed certification wise)</a:t>
            </a:r>
          </a:p>
          <a:p>
            <a:pPr/>
            <a:r>
              <a:t>Total Certified Reources (for total no. of employees who have passed a particular certification exam)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Validations"/>
          <p:cNvSpPr txBox="1"/>
          <p:nvPr>
            <p:ph type="title"/>
          </p:nvPr>
        </p:nvSpPr>
        <p:spPr>
          <a:prstGeom prst="rect">
            <a:avLst/>
          </a:prstGeom>
        </p:spPr>
        <p:txBody>
          <a:bodyPr/>
          <a:lstStyle/>
          <a:p>
            <a:pPr/>
            <a:r>
              <a:t>Validations</a:t>
            </a:r>
          </a:p>
        </p:txBody>
      </p:sp>
      <p:sp>
        <p:nvSpPr>
          <p:cNvPr id="205" name="App User should not be able to raise same certification voucher request again if one already exist in the system.…"/>
          <p:cNvSpPr txBox="1"/>
          <p:nvPr>
            <p:ph type="body" idx="1"/>
          </p:nvPr>
        </p:nvSpPr>
        <p:spPr>
          <a:prstGeom prst="rect">
            <a:avLst/>
          </a:prstGeom>
        </p:spPr>
        <p:txBody>
          <a:bodyPr/>
          <a:lstStyle/>
          <a:p>
            <a:pPr marL="447801" indent="-447801" defTabSz="1999437">
              <a:spcBef>
                <a:spcPts val="1900"/>
              </a:spcBef>
              <a:defRPr sz="3607"/>
            </a:pPr>
            <a:r>
              <a:t>App User should not be able to raise same certification voucher request again if one already exist in the system.</a:t>
            </a:r>
          </a:p>
          <a:p>
            <a:pPr marL="447801" indent="-447801" defTabSz="1999437">
              <a:spcBef>
                <a:spcPts val="1900"/>
              </a:spcBef>
              <a:defRPr sz="3607"/>
            </a:pPr>
            <a:r>
              <a:t>App User should not be able to add new certification voucher request in system if there is any pending request exist for that employee.</a:t>
            </a:r>
          </a:p>
          <a:p>
            <a:pPr marL="447801" indent="-447801" defTabSz="1999437">
              <a:spcBef>
                <a:spcPts val="1900"/>
              </a:spcBef>
              <a:defRPr sz="3607"/>
            </a:pPr>
            <a:r>
              <a:t>Voucher Validity should be greater than today (the date is stored in the database).</a:t>
            </a:r>
          </a:p>
          <a:p>
            <a:pPr marL="447801" indent="-447801" defTabSz="1999437">
              <a:spcBef>
                <a:spcPts val="1900"/>
              </a:spcBef>
              <a:defRPr sz="3607"/>
            </a:pPr>
            <a:r>
              <a:t>Request Due date should not be less than Today (the date is stored in the database).</a:t>
            </a:r>
          </a:p>
          <a:p>
            <a:pPr marL="447801" indent="-447801" defTabSz="1999437">
              <a:spcBef>
                <a:spcPts val="1900"/>
              </a:spcBef>
              <a:defRPr sz="3607"/>
            </a:pPr>
            <a:r>
              <a:t>A Voucher should be Active for it to be applied.</a:t>
            </a:r>
          </a:p>
          <a:p>
            <a:pPr marL="447801" indent="-447801" defTabSz="1999437">
              <a:spcBef>
                <a:spcPts val="1900"/>
              </a:spcBef>
              <a:defRPr sz="3607"/>
            </a:pPr>
            <a:r>
              <a:t>If a request has been approved and has no voucher, but a voucher is available, then it should be automatically applied.</a:t>
            </a:r>
          </a:p>
          <a:p>
            <a:pPr marL="447801" indent="-447801" defTabSz="1999437">
              <a:spcBef>
                <a:spcPts val="1900"/>
              </a:spcBef>
              <a:defRPr sz="3607"/>
            </a:pPr>
            <a:r>
              <a:t>If an employee gets passed/failed in any certification then system should not allow to App User to raise same certification request for that employee again.</a:t>
            </a:r>
          </a:p>
        </p:txBody>
      </p:sp>
      <p:sp>
        <p:nvSpPr>
          <p:cNvPr id="206" name="The following validation rules are applied to maintain the consistency of the applicat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lvl1pPr defTabSz="767715">
              <a:defRPr spc="-40" sz="4092"/>
            </a:lvl1pPr>
          </a:lstStyle>
          <a:p>
            <a:pPr/>
            <a:r>
              <a:t>The following validation rules are applied to maintain the consistency of the application: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he presentation ends here."/>
          <p:cNvSpPr txBox="1"/>
          <p:nvPr>
            <p:ph type="body" idx="1"/>
          </p:nvPr>
        </p:nvSpPr>
        <p:spPr>
          <a:prstGeom prst="rect">
            <a:avLst/>
          </a:prstGeom>
        </p:spPr>
        <p:txBody>
          <a:bodyPr/>
          <a:lstStyle/>
          <a:p>
            <a:pPr/>
            <a:r>
              <a:t>The presentation ends here.</a:t>
            </a:r>
          </a:p>
        </p:txBody>
      </p:sp>
      <p:sp>
        <p:nvSpPr>
          <p:cNvPr id="209" name="Any questions can be mailed at kshitijs.work@gmail.com"/>
          <p:cNvSpPr txBox="1"/>
          <p:nvPr/>
        </p:nvSpPr>
        <p:spPr>
          <a:xfrm>
            <a:off x="5380069" y="8590966"/>
            <a:ext cx="13623862" cy="11103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569594">
              <a:lnSpc>
                <a:spcPct val="100000"/>
              </a:lnSpc>
              <a:spcBef>
                <a:spcPts val="0"/>
              </a:spcBef>
              <a:defRPr spc="-39" sz="3932">
                <a:latin typeface="Graphik Semibold"/>
                <a:ea typeface="Graphik Semibold"/>
                <a:cs typeface="Graphik Semibold"/>
                <a:sym typeface="Graphik Semibold"/>
              </a:defRPr>
            </a:lvl1pPr>
          </a:lstStyle>
          <a:p>
            <a:pPr/>
            <a:r>
              <a:t>Any questions can be mailed at kshitijs.work@gmail.com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Flow of presentation"/>
          <p:cNvSpPr txBox="1"/>
          <p:nvPr>
            <p:ph type="title"/>
          </p:nvPr>
        </p:nvSpPr>
        <p:spPr>
          <a:prstGeom prst="rect">
            <a:avLst/>
          </a:prstGeom>
        </p:spPr>
        <p:txBody>
          <a:bodyPr/>
          <a:lstStyle/>
          <a:p>
            <a:pPr/>
            <a:r>
              <a:t>Flow of presentation</a:t>
            </a:r>
          </a:p>
        </p:txBody>
      </p:sp>
      <p:sp>
        <p:nvSpPr>
          <p:cNvPr id="156" name="Introduction…"/>
          <p:cNvSpPr txBox="1"/>
          <p:nvPr>
            <p:ph type="body" idx="1"/>
          </p:nvPr>
        </p:nvSpPr>
        <p:spPr>
          <a:prstGeom prst="rect">
            <a:avLst/>
          </a:prstGeom>
        </p:spPr>
        <p:txBody>
          <a:bodyPr/>
          <a:lstStyle/>
          <a:p>
            <a:pPr defTabSz="726440">
              <a:spcBef>
                <a:spcPts val="2100"/>
              </a:spcBef>
              <a:defRPr spc="-119" sz="5984"/>
            </a:pPr>
            <a:r>
              <a:t>Introduction</a:t>
            </a:r>
          </a:p>
          <a:p>
            <a:pPr defTabSz="726440">
              <a:spcBef>
                <a:spcPts val="2100"/>
              </a:spcBef>
              <a:defRPr spc="-119" sz="5984"/>
            </a:pPr>
            <a:r>
              <a:t>Scope</a:t>
            </a:r>
          </a:p>
          <a:p>
            <a:pPr defTabSz="726440">
              <a:spcBef>
                <a:spcPts val="2100"/>
              </a:spcBef>
              <a:defRPr spc="-119" sz="5984"/>
            </a:pPr>
            <a:r>
              <a:t>Object and Fields</a:t>
            </a:r>
          </a:p>
          <a:p>
            <a:pPr defTabSz="726440">
              <a:spcBef>
                <a:spcPts val="2100"/>
              </a:spcBef>
              <a:defRPr spc="-119" sz="5984"/>
            </a:pPr>
            <a:r>
              <a:t>Flow of Application</a:t>
            </a:r>
          </a:p>
          <a:p>
            <a:pPr defTabSz="726440">
              <a:spcBef>
                <a:spcPts val="2100"/>
              </a:spcBef>
              <a:defRPr spc="-119" sz="5984"/>
            </a:pPr>
            <a:r>
              <a:t>Reports and Dashboard</a:t>
            </a:r>
          </a:p>
          <a:p>
            <a:pPr defTabSz="726440">
              <a:spcBef>
                <a:spcPts val="2100"/>
              </a:spcBef>
              <a:defRPr spc="-119" sz="5984"/>
            </a:pPr>
            <a:r>
              <a:t>Validations</a:t>
            </a:r>
          </a:p>
        </p:txBody>
      </p:sp>
      <p:sp>
        <p:nvSpPr>
          <p:cNvPr id="157" name="Agenda Subtitle"/>
          <p:cNvSpPr txBox="1"/>
          <p:nvPr>
            <p:ph type="body" idx="13"/>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Introduction"/>
          <p:cNvSpPr txBox="1"/>
          <p:nvPr>
            <p:ph type="title"/>
          </p:nvPr>
        </p:nvSpPr>
        <p:spPr>
          <a:prstGeom prst="rect">
            <a:avLst/>
          </a:prstGeom>
        </p:spPr>
        <p:txBody>
          <a:bodyPr/>
          <a:lstStyle/>
          <a:p>
            <a:pPr/>
            <a:r>
              <a:t>Introduction</a:t>
            </a:r>
          </a:p>
        </p:txBody>
      </p:sp>
      <p:pic>
        <p:nvPicPr>
          <p:cNvPr id="160" name="Screenshot 2020-05-20 at 12.15.50 PM.png" descr="Screenshot 2020-05-20 at 12.15.50 PM.png"/>
          <p:cNvPicPr>
            <a:picLocks noChangeAspect="1"/>
          </p:cNvPicPr>
          <p:nvPr>
            <p:ph type="pic" idx="13"/>
          </p:nvPr>
        </p:nvPicPr>
        <p:blipFill>
          <a:blip r:embed="rId2">
            <a:extLst/>
          </a:blip>
          <a:srcRect l="0" t="0" r="0" b="0"/>
          <a:stretch>
            <a:fillRect/>
          </a:stretch>
        </p:blipFill>
        <p:spPr>
          <a:xfrm>
            <a:off x="12192000" y="3444875"/>
            <a:ext cx="10922000" cy="6826250"/>
          </a:xfrm>
          <a:prstGeom prst="rect">
            <a:avLst/>
          </a:prstGeom>
        </p:spPr>
      </p:pic>
      <p:sp>
        <p:nvSpPr>
          <p:cNvPr id="161" name="The Certification Management Application is a salesforce-based application for the management of certifications and vouchers. The application is made using the tools such as process builder, approval process, apex triggers provided by salesforce."/>
          <p:cNvSpPr txBox="1"/>
          <p:nvPr>
            <p:ph type="body" sz="quarter" idx="1"/>
          </p:nvPr>
        </p:nvSpPr>
        <p:spPr>
          <a:prstGeom prst="rect">
            <a:avLst/>
          </a:prstGeom>
        </p:spPr>
        <p:txBody>
          <a:bodyPr/>
          <a:lstStyle>
            <a:lvl1pPr defTabSz="734694">
              <a:defRPr spc="-39" sz="3916"/>
            </a:lvl1pPr>
          </a:lstStyle>
          <a:p>
            <a:pPr/>
            <a:r>
              <a:t>The Certification Management Application is a salesforce-based application for the management of certifications and vouchers. The application is made using the tools such as process builder, approval process, apex triggers provided by salesforce.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cope"/>
          <p:cNvSpPr txBox="1"/>
          <p:nvPr>
            <p:ph type="title"/>
          </p:nvPr>
        </p:nvSpPr>
        <p:spPr>
          <a:prstGeom prst="rect">
            <a:avLst/>
          </a:prstGeom>
        </p:spPr>
        <p:txBody>
          <a:bodyPr/>
          <a:lstStyle/>
          <a:p>
            <a:pPr/>
            <a:r>
              <a:t>Scope</a:t>
            </a:r>
          </a:p>
        </p:txBody>
      </p:sp>
      <p:sp>
        <p:nvSpPr>
          <p:cNvPr id="164" name="The application is used by 2 types of user:…"/>
          <p:cNvSpPr txBox="1"/>
          <p:nvPr>
            <p:ph type="body" idx="1"/>
          </p:nvPr>
        </p:nvSpPr>
        <p:spPr>
          <a:prstGeom prst="rect">
            <a:avLst/>
          </a:prstGeom>
        </p:spPr>
        <p:txBody>
          <a:bodyPr/>
          <a:lstStyle/>
          <a:p>
            <a:pPr marL="486029" indent="-486029" defTabSz="2170121">
              <a:spcBef>
                <a:spcPts val="2100"/>
              </a:spcBef>
              <a:defRPr sz="3916"/>
            </a:pPr>
            <a:r>
              <a:t>The application is used by 2 types of user:</a:t>
            </a:r>
          </a:p>
          <a:p>
            <a:pPr marL="486029" indent="-486029" defTabSz="2170121">
              <a:spcBef>
                <a:spcPts val="2100"/>
              </a:spcBef>
              <a:defRPr sz="3916"/>
            </a:pPr>
            <a:r>
              <a:t>App Admin - The app admin can:</a:t>
            </a:r>
          </a:p>
          <a:p>
            <a:pPr lvl="1" marL="972058" indent="-486029" defTabSz="2170121">
              <a:spcBef>
                <a:spcPts val="2100"/>
              </a:spcBef>
              <a:defRPr sz="3916"/>
            </a:pPr>
            <a:r>
              <a:t>Create, update and delete Certifications in the system.</a:t>
            </a:r>
          </a:p>
          <a:p>
            <a:pPr lvl="1" marL="972058" indent="-486029" defTabSz="2170121">
              <a:spcBef>
                <a:spcPts val="2100"/>
              </a:spcBef>
              <a:defRPr sz="3916"/>
            </a:pPr>
            <a:r>
              <a:t>Create, update and delete Vouchers in the system.</a:t>
            </a:r>
          </a:p>
          <a:p>
            <a:pPr lvl="1" marL="972058" indent="-486029" defTabSz="2170121">
              <a:spcBef>
                <a:spcPts val="2100"/>
              </a:spcBef>
              <a:defRPr sz="3916"/>
            </a:pPr>
            <a:r>
              <a:t>View all the Certifications requests.</a:t>
            </a:r>
          </a:p>
          <a:p>
            <a:pPr lvl="1" marL="972058" indent="-486029" defTabSz="2170121">
              <a:spcBef>
                <a:spcPts val="2100"/>
              </a:spcBef>
              <a:defRPr sz="3916"/>
            </a:pPr>
            <a:r>
              <a:t>Approve or reject the Certification requests.</a:t>
            </a:r>
          </a:p>
          <a:p>
            <a:pPr lvl="1" marL="972058" indent="-486029" defTabSz="2170121">
              <a:spcBef>
                <a:spcPts val="2100"/>
              </a:spcBef>
              <a:defRPr sz="3916"/>
            </a:pPr>
            <a:r>
              <a:t>Assign Vouchers if a Certification request is approved.</a:t>
            </a:r>
          </a:p>
          <a:p>
            <a:pPr lvl="1" marL="972058" indent="-486029" defTabSz="2170121">
              <a:spcBef>
                <a:spcPts val="2100"/>
              </a:spcBef>
              <a:defRPr sz="3916"/>
            </a:pPr>
            <a:r>
              <a:t>Provide comments if a Certification Requests is rejected.</a:t>
            </a:r>
          </a:p>
          <a:p>
            <a:pPr marL="486029" indent="-486029" defTabSz="2170121">
              <a:spcBef>
                <a:spcPts val="2100"/>
              </a:spcBef>
              <a:defRPr sz="3916"/>
            </a:pPr>
            <a:r>
              <a:t>Manage reports and dashboards.</a:t>
            </a:r>
          </a:p>
        </p:txBody>
      </p:sp>
      <p:sp>
        <p:nvSpPr>
          <p:cNvPr id="165" name="Slide Subtitle"/>
          <p:cNvSpPr txBox="1"/>
          <p:nvPr>
            <p:ph type="body" idx="13"/>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lide Title"/>
          <p:cNvSpPr txBox="1"/>
          <p:nvPr>
            <p:ph type="title"/>
          </p:nvPr>
        </p:nvSpPr>
        <p:spPr>
          <a:prstGeom prst="rect">
            <a:avLst/>
          </a:prstGeom>
        </p:spPr>
        <p:txBody>
          <a:bodyPr/>
          <a:lstStyle/>
          <a:p>
            <a:pPr/>
          </a:p>
        </p:txBody>
      </p:sp>
      <p:sp>
        <p:nvSpPr>
          <p:cNvPr id="168" name="App Admin - The app user can:…"/>
          <p:cNvSpPr txBox="1"/>
          <p:nvPr>
            <p:ph type="body" idx="1"/>
          </p:nvPr>
        </p:nvSpPr>
        <p:spPr>
          <a:prstGeom prst="rect">
            <a:avLst/>
          </a:prstGeom>
        </p:spPr>
        <p:txBody>
          <a:bodyPr/>
          <a:lstStyle/>
          <a:p>
            <a:pPr/>
            <a:r>
              <a:t>App Admin - The app user can:</a:t>
            </a:r>
          </a:p>
          <a:p>
            <a:pPr lvl="1"/>
            <a:r>
              <a:t>Create, update and delete Employees in the system.</a:t>
            </a:r>
          </a:p>
          <a:p>
            <a:pPr lvl="1"/>
            <a:r>
              <a:t>Create and submit certification requests to app admin for approval on behalf of  employees requesting for certifications.</a:t>
            </a:r>
          </a:p>
          <a:p>
            <a:pPr lvl="1"/>
            <a:r>
              <a:t>View all the Certifications and Vouchers.</a:t>
            </a:r>
          </a:p>
          <a:p>
            <a:pPr lvl="1"/>
            <a:r>
              <a:t>Update request status to passed/failed if request is approved.</a:t>
            </a:r>
          </a:p>
          <a:p>
            <a:pPr lvl="1"/>
            <a:r>
              <a:t>Manage reports and dashboards.</a:t>
            </a:r>
          </a:p>
          <a:p>
            <a:pPr lvl="1"/>
            <a:r>
              <a:t>Notify employee about status of request on every stage. </a:t>
            </a:r>
          </a:p>
        </p:txBody>
      </p:sp>
      <p:sp>
        <p:nvSpPr>
          <p:cNvPr id="169" name="Slide Subtitle"/>
          <p:cNvSpPr txBox="1"/>
          <p:nvPr>
            <p:ph type="body" idx="13"/>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lide Title"/>
          <p:cNvSpPr txBox="1"/>
          <p:nvPr>
            <p:ph type="title"/>
          </p:nvPr>
        </p:nvSpPr>
        <p:spPr>
          <a:prstGeom prst="rect">
            <a:avLst/>
          </a:prstGeom>
        </p:spPr>
        <p:txBody>
          <a:bodyPr/>
          <a:lstStyle/>
          <a:p>
            <a:pPr defTabSz="2267711">
              <a:defRPr spc="-78" sz="7812"/>
            </a:pPr>
          </a:p>
        </p:txBody>
      </p:sp>
      <p:pic>
        <p:nvPicPr>
          <p:cNvPr id="172" name="Screenshot 2020-05-20 at 11.55.29 AM.png" descr="Screenshot 2020-05-20 at 11.55.29 AM.png"/>
          <p:cNvPicPr>
            <a:picLocks noChangeAspect="1"/>
          </p:cNvPicPr>
          <p:nvPr>
            <p:ph type="pic" idx="13"/>
          </p:nvPr>
        </p:nvPicPr>
        <p:blipFill>
          <a:blip r:embed="rId2">
            <a:extLst/>
          </a:blip>
          <a:srcRect l="15411" t="0" r="15411" b="0"/>
          <a:stretch>
            <a:fillRect/>
          </a:stretch>
        </p:blipFill>
        <p:spPr>
          <a:xfrm>
            <a:off x="12192645" y="1924130"/>
            <a:ext cx="10922001" cy="9867741"/>
          </a:xfrm>
          <a:prstGeom prst="rect">
            <a:avLst/>
          </a:prstGeom>
        </p:spPr>
      </p:pic>
      <p:sp>
        <p:nvSpPr>
          <p:cNvPr id="173" name="Slide Subtitle"/>
          <p:cNvSpPr txBox="1"/>
          <p:nvPr>
            <p:ph type="body" idx="14"/>
          </p:nvPr>
        </p:nvSpPr>
        <p:spPr>
          <a:prstGeom prst="rect">
            <a:avLst/>
          </a:prstGeom>
        </p:spPr>
        <p:txBody>
          <a:bodyPr/>
          <a:lstStyle/>
          <a:p>
            <a:pPr/>
          </a:p>
        </p:txBody>
      </p:sp>
      <p:sp>
        <p:nvSpPr>
          <p:cNvPr id="174" name="UI for creating Certification request  developed using Lightning Web Components"/>
          <p:cNvSpPr txBox="1"/>
          <p:nvPr>
            <p:ph type="body" sz="half" idx="1"/>
          </p:nvPr>
        </p:nvSpPr>
        <p:spPr>
          <a:prstGeom prst="rect">
            <a:avLst/>
          </a:prstGeom>
        </p:spPr>
        <p:txBody>
          <a:bodyPr/>
          <a:lstStyle/>
          <a:p>
            <a:pPr/>
            <a:r>
              <a:t>UI for creating Certification request  developed using Lightning Web Components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lide Title"/>
          <p:cNvSpPr txBox="1"/>
          <p:nvPr>
            <p:ph type="title"/>
          </p:nvPr>
        </p:nvSpPr>
        <p:spPr>
          <a:prstGeom prst="rect">
            <a:avLst/>
          </a:prstGeom>
        </p:spPr>
        <p:txBody>
          <a:bodyPr/>
          <a:lstStyle/>
          <a:p>
            <a:pPr defTabSz="2267711">
              <a:defRPr spc="-78" sz="7812"/>
            </a:pPr>
          </a:p>
        </p:txBody>
      </p:sp>
      <p:pic>
        <p:nvPicPr>
          <p:cNvPr id="177" name="Screenshot 2020-05-20 at 11.47.25 AM.png" descr="Screenshot 2020-05-20 at 11.47.25 AM.png"/>
          <p:cNvPicPr>
            <a:picLocks noChangeAspect="1"/>
          </p:cNvPicPr>
          <p:nvPr>
            <p:ph type="pic" idx="13"/>
          </p:nvPr>
        </p:nvPicPr>
        <p:blipFill>
          <a:blip r:embed="rId2">
            <a:extLst/>
          </a:blip>
          <a:srcRect l="0" t="0" r="0" b="0"/>
          <a:stretch>
            <a:fillRect/>
          </a:stretch>
        </p:blipFill>
        <p:spPr>
          <a:xfrm>
            <a:off x="12192644" y="3444875"/>
            <a:ext cx="10922001" cy="6826250"/>
          </a:xfrm>
          <a:prstGeom prst="rect">
            <a:avLst/>
          </a:prstGeom>
        </p:spPr>
      </p:pic>
      <p:sp>
        <p:nvSpPr>
          <p:cNvPr id="178" name="Slide Subtitle"/>
          <p:cNvSpPr txBox="1"/>
          <p:nvPr>
            <p:ph type="body" idx="14"/>
          </p:nvPr>
        </p:nvSpPr>
        <p:spPr>
          <a:prstGeom prst="rect">
            <a:avLst/>
          </a:prstGeom>
        </p:spPr>
        <p:txBody>
          <a:bodyPr/>
          <a:lstStyle/>
          <a:p>
            <a:pPr/>
          </a:p>
        </p:txBody>
      </p:sp>
      <p:sp>
        <p:nvSpPr>
          <p:cNvPr id="179" name="UI for viewing the list request submitted developed using Lightning Web Components"/>
          <p:cNvSpPr txBox="1"/>
          <p:nvPr>
            <p:ph type="body" sz="half" idx="1"/>
          </p:nvPr>
        </p:nvSpPr>
        <p:spPr>
          <a:xfrm>
            <a:off x="1219200" y="3997821"/>
            <a:ext cx="9757569" cy="8384679"/>
          </a:xfrm>
          <a:prstGeom prst="rect">
            <a:avLst/>
          </a:prstGeom>
        </p:spPr>
        <p:txBody>
          <a:bodyPr/>
          <a:lstStyle/>
          <a:p>
            <a:pPr/>
            <a:r>
              <a:t>UI for viewing the list request submitted developed using Lightning Web Components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Objects and fields"/>
          <p:cNvSpPr txBox="1"/>
          <p:nvPr>
            <p:ph type="title"/>
          </p:nvPr>
        </p:nvSpPr>
        <p:spPr>
          <a:prstGeom prst="rect">
            <a:avLst/>
          </a:prstGeom>
        </p:spPr>
        <p:txBody>
          <a:bodyPr/>
          <a:lstStyle>
            <a:lvl1pPr defTabSz="2267711">
              <a:defRPr spc="-78" sz="7812"/>
            </a:lvl1pPr>
          </a:lstStyle>
          <a:p>
            <a:pPr/>
            <a:r>
              <a:t>Objects and fields</a:t>
            </a:r>
          </a:p>
        </p:txBody>
      </p:sp>
      <p:sp>
        <p:nvSpPr>
          <p:cNvPr id="182" name="4 custom objects"/>
          <p:cNvSpPr txBox="1"/>
          <p:nvPr>
            <p:ph type="body" idx="14"/>
          </p:nvPr>
        </p:nvSpPr>
        <p:spPr>
          <a:prstGeom prst="rect">
            <a:avLst/>
          </a:prstGeom>
          <a:extLst>
            <a:ext uri="{C572A759-6A51-4108-AA02-DFA0A04FC94B}">
              <ma14:wrappingTextBoxFlag xmlns:ma14="http://schemas.microsoft.com/office/mac/drawingml/2011/main" val="1"/>
            </a:ext>
          </a:extLst>
        </p:spPr>
        <p:txBody>
          <a:bodyPr/>
          <a:lstStyle/>
          <a:p>
            <a:pPr/>
            <a:r>
              <a:t>4 custom objects</a:t>
            </a:r>
          </a:p>
        </p:txBody>
      </p:sp>
      <p:sp>
        <p:nvSpPr>
          <p:cNvPr id="183" name="Employees…"/>
          <p:cNvSpPr txBox="1"/>
          <p:nvPr>
            <p:ph type="body" sz="half" idx="1"/>
          </p:nvPr>
        </p:nvSpPr>
        <p:spPr>
          <a:prstGeom prst="rect">
            <a:avLst/>
          </a:prstGeom>
        </p:spPr>
        <p:txBody>
          <a:bodyPr/>
          <a:lstStyle/>
          <a:p>
            <a:pPr/>
            <a:r>
              <a:t>Employees</a:t>
            </a:r>
          </a:p>
          <a:p>
            <a:pPr/>
            <a:r>
              <a:t>Certifications</a:t>
            </a:r>
          </a:p>
          <a:p>
            <a:pPr/>
            <a:r>
              <a:t>Vouchers</a:t>
            </a:r>
          </a:p>
          <a:p>
            <a:pPr/>
            <a:r>
              <a:t>Certification Requests</a:t>
            </a:r>
          </a:p>
        </p:txBody>
      </p:sp>
      <p:sp>
        <p:nvSpPr>
          <p:cNvPr id="184" name="Emp ID…"/>
          <p:cNvSpPr/>
          <p:nvPr/>
        </p:nvSpPr>
        <p:spPr>
          <a:xfrm>
            <a:off x="9785689" y="2468358"/>
            <a:ext cx="6523401" cy="3656843"/>
          </a:xfrm>
          <a:prstGeom prst="roundRect">
            <a:avLst>
              <a:gd name="adj" fmla="val 13401"/>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1130300">
              <a:lnSpc>
                <a:spcPct val="100000"/>
              </a:lnSpc>
              <a:spcBef>
                <a:spcPts val="0"/>
              </a:spcBef>
              <a:defRPr sz="3200">
                <a:latin typeface="Graphik"/>
                <a:ea typeface="Graphik"/>
                <a:cs typeface="Graphik"/>
                <a:sym typeface="Graphik"/>
              </a:defRPr>
            </a:pPr>
            <a:r>
              <a:t>Emp ID</a:t>
            </a:r>
          </a:p>
          <a:p>
            <a:pPr algn="ctr" defTabSz="1130300">
              <a:lnSpc>
                <a:spcPct val="100000"/>
              </a:lnSpc>
              <a:spcBef>
                <a:spcPts val="0"/>
              </a:spcBef>
              <a:defRPr sz="3200">
                <a:latin typeface="Graphik"/>
                <a:ea typeface="Graphik"/>
                <a:cs typeface="Graphik"/>
                <a:sym typeface="Graphik"/>
              </a:defRPr>
            </a:pPr>
            <a:r>
              <a:t>Emp Name</a:t>
            </a:r>
          </a:p>
          <a:p>
            <a:pPr algn="ctr" defTabSz="1130300">
              <a:lnSpc>
                <a:spcPct val="100000"/>
              </a:lnSpc>
              <a:spcBef>
                <a:spcPts val="0"/>
              </a:spcBef>
              <a:defRPr sz="3200">
                <a:latin typeface="Graphik"/>
                <a:ea typeface="Graphik"/>
                <a:cs typeface="Graphik"/>
                <a:sym typeface="Graphik"/>
              </a:defRPr>
            </a:pPr>
            <a:r>
              <a:t>Primary Skill</a:t>
            </a:r>
          </a:p>
          <a:p>
            <a:pPr algn="ctr" defTabSz="1130300">
              <a:lnSpc>
                <a:spcPct val="100000"/>
              </a:lnSpc>
              <a:spcBef>
                <a:spcPts val="0"/>
              </a:spcBef>
              <a:defRPr sz="3200">
                <a:latin typeface="Graphik"/>
                <a:ea typeface="Graphik"/>
                <a:cs typeface="Graphik"/>
                <a:sym typeface="Graphik"/>
              </a:defRPr>
            </a:pPr>
            <a:r>
              <a:t>Secondary Skill</a:t>
            </a:r>
          </a:p>
          <a:p>
            <a:pPr algn="ctr" defTabSz="1130300">
              <a:lnSpc>
                <a:spcPct val="100000"/>
              </a:lnSpc>
              <a:spcBef>
                <a:spcPts val="0"/>
              </a:spcBef>
              <a:defRPr sz="3200">
                <a:latin typeface="Graphik"/>
                <a:ea typeface="Graphik"/>
                <a:cs typeface="Graphik"/>
                <a:sym typeface="Graphik"/>
              </a:defRPr>
            </a:pPr>
            <a:r>
              <a:t>Experience</a:t>
            </a:r>
          </a:p>
          <a:p>
            <a:pPr algn="ctr" defTabSz="1130300">
              <a:lnSpc>
                <a:spcPct val="100000"/>
              </a:lnSpc>
              <a:spcBef>
                <a:spcPts val="0"/>
              </a:spcBef>
              <a:defRPr sz="3200">
                <a:latin typeface="Graphik"/>
                <a:ea typeface="Graphik"/>
                <a:cs typeface="Graphik"/>
                <a:sym typeface="Graphik"/>
              </a:defRPr>
            </a:pPr>
            <a:r>
              <a:t>Comments</a:t>
            </a:r>
          </a:p>
        </p:txBody>
      </p:sp>
      <p:sp>
        <p:nvSpPr>
          <p:cNvPr id="185" name="Cert Id…"/>
          <p:cNvSpPr/>
          <p:nvPr/>
        </p:nvSpPr>
        <p:spPr>
          <a:xfrm>
            <a:off x="16873024" y="2468358"/>
            <a:ext cx="4616889" cy="3656843"/>
          </a:xfrm>
          <a:prstGeom prst="roundRect">
            <a:avLst>
              <a:gd name="adj" fmla="val 13401"/>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1130300">
              <a:lnSpc>
                <a:spcPct val="100000"/>
              </a:lnSpc>
              <a:spcBef>
                <a:spcPts val="0"/>
              </a:spcBef>
              <a:defRPr sz="3200">
                <a:latin typeface="Graphik"/>
                <a:ea typeface="Graphik"/>
                <a:cs typeface="Graphik"/>
                <a:sym typeface="Graphik"/>
              </a:defRPr>
            </a:pPr>
            <a:r>
              <a:t>Cert Id</a:t>
            </a:r>
          </a:p>
          <a:p>
            <a:pPr algn="ctr" defTabSz="1130300">
              <a:lnSpc>
                <a:spcPct val="100000"/>
              </a:lnSpc>
              <a:spcBef>
                <a:spcPts val="0"/>
              </a:spcBef>
              <a:defRPr sz="3200">
                <a:latin typeface="Graphik"/>
                <a:ea typeface="Graphik"/>
                <a:cs typeface="Graphik"/>
                <a:sym typeface="Graphik"/>
              </a:defRPr>
            </a:pPr>
            <a:r>
              <a:t>Cert Name</a:t>
            </a:r>
          </a:p>
          <a:p>
            <a:pPr algn="ctr" defTabSz="1130300">
              <a:lnSpc>
                <a:spcPct val="100000"/>
              </a:lnSpc>
              <a:spcBef>
                <a:spcPts val="0"/>
              </a:spcBef>
              <a:defRPr sz="3200">
                <a:latin typeface="Graphik"/>
                <a:ea typeface="Graphik"/>
                <a:cs typeface="Graphik"/>
                <a:sym typeface="Graphik"/>
              </a:defRPr>
            </a:pPr>
            <a:r>
              <a:t>Comments</a:t>
            </a:r>
          </a:p>
        </p:txBody>
      </p:sp>
      <p:sp>
        <p:nvSpPr>
          <p:cNvPr id="186" name="Certification (Master-Detail)…"/>
          <p:cNvSpPr/>
          <p:nvPr/>
        </p:nvSpPr>
        <p:spPr>
          <a:xfrm>
            <a:off x="9785689" y="7322457"/>
            <a:ext cx="6523401" cy="5183327"/>
          </a:xfrm>
          <a:prstGeom prst="roundRect">
            <a:avLst>
              <a:gd name="adj" fmla="val 17473"/>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1130300">
              <a:lnSpc>
                <a:spcPct val="100000"/>
              </a:lnSpc>
              <a:spcBef>
                <a:spcPts val="0"/>
              </a:spcBef>
              <a:defRPr sz="3200">
                <a:latin typeface="Graphik"/>
                <a:ea typeface="Graphik"/>
                <a:cs typeface="Graphik"/>
                <a:sym typeface="Graphik"/>
              </a:defRPr>
            </a:pPr>
            <a:r>
              <a:t>Certification (Master-Detail)</a:t>
            </a:r>
          </a:p>
          <a:p>
            <a:pPr algn="ctr" defTabSz="1130300">
              <a:lnSpc>
                <a:spcPct val="100000"/>
              </a:lnSpc>
              <a:spcBef>
                <a:spcPts val="0"/>
              </a:spcBef>
              <a:defRPr sz="3200">
                <a:latin typeface="Graphik"/>
                <a:ea typeface="Graphik"/>
                <a:cs typeface="Graphik"/>
                <a:sym typeface="Graphik"/>
              </a:defRPr>
            </a:pPr>
            <a:r>
              <a:t>Employee (Master-Detail)</a:t>
            </a:r>
          </a:p>
          <a:p>
            <a:pPr algn="ctr" defTabSz="1130300">
              <a:lnSpc>
                <a:spcPct val="100000"/>
              </a:lnSpc>
              <a:spcBef>
                <a:spcPts val="0"/>
              </a:spcBef>
              <a:defRPr sz="3200">
                <a:latin typeface="Graphik"/>
                <a:ea typeface="Graphik"/>
                <a:cs typeface="Graphik"/>
                <a:sym typeface="Graphik"/>
              </a:defRPr>
            </a:pPr>
            <a:r>
              <a:t>Voucher (lookup)</a:t>
            </a:r>
          </a:p>
          <a:p>
            <a:pPr algn="ctr" defTabSz="1130300">
              <a:lnSpc>
                <a:spcPct val="100000"/>
              </a:lnSpc>
              <a:spcBef>
                <a:spcPts val="0"/>
              </a:spcBef>
              <a:defRPr sz="3200">
                <a:latin typeface="Graphik"/>
                <a:ea typeface="Graphik"/>
                <a:cs typeface="Graphik"/>
                <a:sym typeface="Graphik"/>
              </a:defRPr>
            </a:pPr>
            <a:r>
              <a:t>Due Date</a:t>
            </a:r>
          </a:p>
          <a:p>
            <a:pPr algn="ctr" defTabSz="1130300">
              <a:lnSpc>
                <a:spcPct val="100000"/>
              </a:lnSpc>
              <a:spcBef>
                <a:spcPts val="0"/>
              </a:spcBef>
              <a:defRPr sz="3200">
                <a:latin typeface="Graphik"/>
                <a:ea typeface="Graphik"/>
                <a:cs typeface="Graphik"/>
                <a:sym typeface="Graphik"/>
              </a:defRPr>
            </a:pPr>
            <a:r>
              <a:t>Status (Picklist)-  {Draft, Approved, Rejected, Passed, Failed} </a:t>
            </a:r>
          </a:p>
          <a:p>
            <a:pPr algn="ctr" defTabSz="1130300">
              <a:lnSpc>
                <a:spcPct val="100000"/>
              </a:lnSpc>
              <a:spcBef>
                <a:spcPts val="0"/>
              </a:spcBef>
              <a:defRPr sz="3200">
                <a:latin typeface="Graphik"/>
                <a:ea typeface="Graphik"/>
                <a:cs typeface="Graphik"/>
                <a:sym typeface="Graphik"/>
              </a:defRPr>
            </a:pPr>
            <a:r>
              <a:t>Comments</a:t>
            </a:r>
          </a:p>
        </p:txBody>
      </p:sp>
      <p:sp>
        <p:nvSpPr>
          <p:cNvPr id="187" name="Voucher Id…"/>
          <p:cNvSpPr/>
          <p:nvPr/>
        </p:nvSpPr>
        <p:spPr>
          <a:xfrm>
            <a:off x="16873024" y="7322457"/>
            <a:ext cx="4616889" cy="5183327"/>
          </a:xfrm>
          <a:prstGeom prst="roundRect">
            <a:avLst>
              <a:gd name="adj" fmla="val 14308"/>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1130300">
              <a:lnSpc>
                <a:spcPct val="100000"/>
              </a:lnSpc>
              <a:spcBef>
                <a:spcPts val="0"/>
              </a:spcBef>
              <a:defRPr sz="3200">
                <a:latin typeface="Graphik"/>
                <a:ea typeface="Graphik"/>
                <a:cs typeface="Graphik"/>
                <a:sym typeface="Graphik"/>
              </a:defRPr>
            </a:pPr>
            <a:r>
              <a:t>Voucher Id</a:t>
            </a:r>
          </a:p>
          <a:p>
            <a:pPr algn="ctr" defTabSz="1130300">
              <a:lnSpc>
                <a:spcPct val="100000"/>
              </a:lnSpc>
              <a:spcBef>
                <a:spcPts val="0"/>
              </a:spcBef>
              <a:defRPr sz="3200">
                <a:latin typeface="Graphik"/>
                <a:ea typeface="Graphik"/>
                <a:cs typeface="Graphik"/>
                <a:sym typeface="Graphik"/>
              </a:defRPr>
            </a:pPr>
            <a:r>
              <a:t>Voucher Cost</a:t>
            </a:r>
          </a:p>
          <a:p>
            <a:pPr algn="ctr" defTabSz="1130300">
              <a:lnSpc>
                <a:spcPct val="100000"/>
              </a:lnSpc>
              <a:spcBef>
                <a:spcPts val="0"/>
              </a:spcBef>
              <a:defRPr sz="3200">
                <a:latin typeface="Graphik"/>
                <a:ea typeface="Graphik"/>
                <a:cs typeface="Graphik"/>
                <a:sym typeface="Graphik"/>
              </a:defRPr>
            </a:pPr>
            <a:r>
              <a:t>Certification (Lookup)</a:t>
            </a:r>
          </a:p>
          <a:p>
            <a:pPr algn="ctr" defTabSz="1130300">
              <a:lnSpc>
                <a:spcPct val="100000"/>
              </a:lnSpc>
              <a:spcBef>
                <a:spcPts val="0"/>
              </a:spcBef>
              <a:defRPr sz="3200">
                <a:latin typeface="Graphik"/>
                <a:ea typeface="Graphik"/>
                <a:cs typeface="Graphik"/>
                <a:sym typeface="Graphik"/>
              </a:defRPr>
            </a:pPr>
            <a:r>
              <a:t>Validity (Date)</a:t>
            </a:r>
          </a:p>
          <a:p>
            <a:pPr algn="ctr" defTabSz="1130300">
              <a:lnSpc>
                <a:spcPct val="100000"/>
              </a:lnSpc>
              <a:spcBef>
                <a:spcPts val="0"/>
              </a:spcBef>
              <a:defRPr sz="3200">
                <a:latin typeface="Graphik"/>
                <a:ea typeface="Graphik"/>
                <a:cs typeface="Graphik"/>
                <a:sym typeface="Graphik"/>
              </a:defRPr>
            </a:pPr>
            <a:r>
              <a:t>Active (Boolean- Y/N)</a:t>
            </a:r>
          </a:p>
          <a:p>
            <a:pPr algn="ctr" defTabSz="1130300">
              <a:lnSpc>
                <a:spcPct val="100000"/>
              </a:lnSpc>
              <a:spcBef>
                <a:spcPts val="0"/>
              </a:spcBef>
              <a:defRPr sz="3200">
                <a:latin typeface="Graphik"/>
                <a:ea typeface="Graphik"/>
                <a:cs typeface="Graphik"/>
                <a:sym typeface="Graphik"/>
              </a:defRPr>
            </a:pPr>
            <a:r>
              <a:t>Comments</a:t>
            </a:r>
          </a:p>
        </p:txBody>
      </p:sp>
      <p:sp>
        <p:nvSpPr>
          <p:cNvPr id="188" name="Employee"/>
          <p:cNvSpPr txBox="1"/>
          <p:nvPr/>
        </p:nvSpPr>
        <p:spPr>
          <a:xfrm>
            <a:off x="11732380" y="1497506"/>
            <a:ext cx="2630019"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Employee</a:t>
            </a:r>
          </a:p>
        </p:txBody>
      </p:sp>
      <p:sp>
        <p:nvSpPr>
          <p:cNvPr id="189" name="Certification"/>
          <p:cNvSpPr txBox="1"/>
          <p:nvPr/>
        </p:nvSpPr>
        <p:spPr>
          <a:xfrm>
            <a:off x="17506870" y="1497506"/>
            <a:ext cx="3349195"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Certification</a:t>
            </a:r>
          </a:p>
        </p:txBody>
      </p:sp>
      <p:sp>
        <p:nvSpPr>
          <p:cNvPr id="190" name="Certification request"/>
          <p:cNvSpPr txBox="1"/>
          <p:nvPr/>
        </p:nvSpPr>
        <p:spPr>
          <a:xfrm>
            <a:off x="10359409" y="6256723"/>
            <a:ext cx="5375962"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Certification request</a:t>
            </a:r>
          </a:p>
        </p:txBody>
      </p:sp>
      <p:sp>
        <p:nvSpPr>
          <p:cNvPr id="191" name="Voucher"/>
          <p:cNvSpPr txBox="1"/>
          <p:nvPr/>
        </p:nvSpPr>
        <p:spPr>
          <a:xfrm>
            <a:off x="18076567" y="6256723"/>
            <a:ext cx="2209801"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Voucher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Flow of the application"/>
          <p:cNvSpPr txBox="1"/>
          <p:nvPr>
            <p:ph type="title"/>
          </p:nvPr>
        </p:nvSpPr>
        <p:spPr>
          <a:prstGeom prst="rect">
            <a:avLst/>
          </a:prstGeom>
        </p:spPr>
        <p:txBody>
          <a:bodyPr/>
          <a:lstStyle/>
          <a:p>
            <a:pPr/>
            <a:r>
              <a:t>Flow of the application</a:t>
            </a:r>
          </a:p>
        </p:txBody>
      </p:sp>
      <p:sp>
        <p:nvSpPr>
          <p:cNvPr id="194" name="The App Admin creates certification and voucher records in the system.…"/>
          <p:cNvSpPr txBox="1"/>
          <p:nvPr>
            <p:ph type="body" idx="1"/>
          </p:nvPr>
        </p:nvSpPr>
        <p:spPr>
          <a:prstGeom prst="rect">
            <a:avLst/>
          </a:prstGeom>
        </p:spPr>
        <p:txBody>
          <a:bodyPr/>
          <a:lstStyle/>
          <a:p>
            <a:pPr marL="294894" indent="-294894" defTabSz="1316703">
              <a:spcBef>
                <a:spcPts val="1200"/>
              </a:spcBef>
              <a:defRPr sz="2376"/>
            </a:pPr>
            <a:r>
              <a:t>The App Admin creates certification and voucher records in the system.</a:t>
            </a:r>
          </a:p>
          <a:p>
            <a:pPr marL="294894" indent="-294894" defTabSz="1316703">
              <a:spcBef>
                <a:spcPts val="1200"/>
              </a:spcBef>
              <a:defRPr sz="2376"/>
            </a:pPr>
            <a:r>
              <a:t>Employee mails the app user to issue certification voucher.</a:t>
            </a:r>
          </a:p>
          <a:p>
            <a:pPr marL="294894" indent="-294894" defTabSz="1316703">
              <a:spcBef>
                <a:spcPts val="1200"/>
              </a:spcBef>
              <a:defRPr sz="2376"/>
            </a:pPr>
            <a:r>
              <a:t>App User raises the certification request to the App Admin who in turn approves or rejects the request. The request is raised using Approval Process tool of salesforce. The Approval Process is fired as soon as a request is created.</a:t>
            </a:r>
          </a:p>
          <a:p>
            <a:pPr marL="294894" indent="-294894" defTabSz="1316703">
              <a:spcBef>
                <a:spcPts val="1200"/>
              </a:spcBef>
              <a:defRPr sz="2376"/>
            </a:pPr>
            <a:r>
              <a:t>The Employee is notified when request is submitted by the App User via email.</a:t>
            </a:r>
          </a:p>
          <a:p>
            <a:pPr marL="294894" indent="-294894" defTabSz="1316703">
              <a:spcBef>
                <a:spcPts val="1200"/>
              </a:spcBef>
              <a:defRPr sz="2376"/>
            </a:pPr>
            <a:r>
              <a:t>The App Admin also receives an email when a request is raised.</a:t>
            </a:r>
          </a:p>
          <a:p>
            <a:pPr marL="294894" indent="-294894" defTabSz="1316703">
              <a:spcBef>
                <a:spcPts val="1200"/>
              </a:spcBef>
              <a:defRPr sz="2376"/>
            </a:pPr>
            <a:r>
              <a:t>If the App Admin approves the request, then, the employee and the App User receives a mail to notify them about the approval.</a:t>
            </a:r>
          </a:p>
          <a:p>
            <a:pPr marL="294894" indent="-294894" defTabSz="1316703">
              <a:spcBef>
                <a:spcPts val="1200"/>
              </a:spcBef>
              <a:defRPr sz="2376"/>
            </a:pPr>
            <a:r>
              <a:t>The voucher will be assigned to the user when request is approved.</a:t>
            </a:r>
          </a:p>
          <a:p>
            <a:pPr marL="294894" indent="-294894" defTabSz="1316703">
              <a:spcBef>
                <a:spcPts val="1200"/>
              </a:spcBef>
              <a:defRPr sz="2376"/>
            </a:pPr>
            <a:r>
              <a:t>If the App Admin rejects the request, then, the employee and the App User receives a mail to tell them about the rejection.</a:t>
            </a:r>
          </a:p>
          <a:p>
            <a:pPr marL="294894" indent="-294894" defTabSz="1316703">
              <a:spcBef>
                <a:spcPts val="1200"/>
              </a:spcBef>
              <a:defRPr sz="2376"/>
            </a:pPr>
            <a:r>
              <a:t>The App Admin will provide some comments if the request is rejected.</a:t>
            </a:r>
          </a:p>
          <a:p>
            <a:pPr marL="294894" indent="-294894" defTabSz="1316703">
              <a:spcBef>
                <a:spcPts val="1200"/>
              </a:spcBef>
              <a:defRPr sz="2376"/>
            </a:pPr>
            <a:r>
              <a:t>The employee will notify the App User about the status of certification i.e., the employee passed the certification exam or not after the request is approved.</a:t>
            </a:r>
          </a:p>
          <a:p>
            <a:pPr marL="294894" indent="-294894" defTabSz="1316703">
              <a:spcBef>
                <a:spcPts val="1200"/>
              </a:spcBef>
              <a:defRPr sz="2376"/>
            </a:pPr>
            <a:r>
              <a:t>The App User will then change the request status to Passed/Failed based on the information provided by the employee.</a:t>
            </a:r>
          </a:p>
          <a:p>
            <a:pPr marL="294894" indent="-294894" defTabSz="1316703">
              <a:spcBef>
                <a:spcPts val="1200"/>
              </a:spcBef>
              <a:defRPr sz="2376"/>
            </a:pPr>
            <a:r>
              <a:t>In case due date of request is passed and request is still not approved or rejected, then, the employee and the app user will receive a mail to notify them to update the status of request.</a:t>
            </a:r>
          </a:p>
          <a:p>
            <a:pPr marL="294894" indent="-294894" defTabSz="1316703">
              <a:spcBef>
                <a:spcPts val="1200"/>
              </a:spcBef>
              <a:defRPr sz="2376"/>
            </a:pPr>
            <a:r>
              <a:t>The whole repeats over and over again.</a:t>
            </a:r>
          </a:p>
        </p:txBody>
      </p:sp>
      <p:sp>
        <p:nvSpPr>
          <p:cNvPr id="195" name="Slide Subtitle"/>
          <p:cNvSpPr txBox="1"/>
          <p:nvPr>
            <p:ph type="body" idx="13"/>
          </p:nvPr>
        </p:nvSpPr>
        <p:spPr>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