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 id="2147483925" r:id="rId2"/>
  </p:sldMasterIdLst>
  <p:sldIdLst>
    <p:sldId id="256" r:id="rId3"/>
    <p:sldId id="257" r:id="rId4"/>
    <p:sldId id="258" r:id="rId5"/>
    <p:sldId id="259"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565B6-6EDC-43D0-9ABF-0D53754D5625}" v="170" dt="2021-08-18T08:30:00.474"/>
    <p1510:client id="{4CCEEF39-19D3-4468-AE01-0A09CFADECF5}" v="1169" dt="2021-08-18T21:41:36.259"/>
    <p1510:client id="{7CF29153-9631-4B55-A185-896AAB0EED67}" v="333" dt="2021-08-18T08:45:18.972"/>
    <p1510:client id="{96AB2494-EB09-4718-A63B-9EDFBF7CB374}" v="2502" dt="2021-08-18T20:29:54.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8/23/2021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498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8/23/2021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017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8/23/2021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5496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6652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24900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5683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79838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6609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07242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429418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8/23/2021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7127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60335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92391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0402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8/23/2021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9263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8/23/2021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69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8/23/2021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6129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8/23/2021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112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8/23/2021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574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8/23/2021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501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8/23/2021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720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8/23/2021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4572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8/23/2021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75062441"/>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38" r:id="rId5"/>
    <p:sldLayoutId id="2147483939" r:id="rId6"/>
    <p:sldLayoutId id="2147483944" r:id="rId7"/>
    <p:sldLayoutId id="2147483940" r:id="rId8"/>
    <p:sldLayoutId id="2147483941" r:id="rId9"/>
    <p:sldLayoutId id="2147483942" r:id="rId10"/>
    <p:sldLayoutId id="214748394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8/23/2021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104643527"/>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18" r:id="rId6"/>
    <p:sldLayoutId id="2147483913" r:id="rId7"/>
    <p:sldLayoutId id="2147483914" r:id="rId8"/>
    <p:sldLayoutId id="2147483915" r:id="rId9"/>
    <p:sldLayoutId id="2147483916" r:id="rId10"/>
    <p:sldLayoutId id="2147483917" r:id="rId11"/>
    <p:sldLayoutId id="2147483919"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data">
            <a:extLst>
              <a:ext uri="{FF2B5EF4-FFF2-40B4-BE49-F238E27FC236}">
                <a16:creationId xmlns:a16="http://schemas.microsoft.com/office/drawing/2014/main" id="{5416BE05-49F4-45E2-90DB-0CAD93070306}"/>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DFC94B8A-C947-408F-9864-D19D0B37AB4F}"/>
              </a:ext>
            </a:extLst>
          </p:cNvPr>
          <p:cNvSpPr>
            <a:spLocks noGrp="1"/>
          </p:cNvSpPr>
          <p:nvPr>
            <p:ph type="ctrTitle"/>
          </p:nvPr>
        </p:nvSpPr>
        <p:spPr>
          <a:xfrm>
            <a:off x="841249" y="941832"/>
            <a:ext cx="10506456" cy="2057400"/>
          </a:xfrm>
        </p:spPr>
        <p:txBody>
          <a:bodyPr vert="horz" lIns="91440" tIns="45720" rIns="91440" bIns="45720" rtlCol="0" anchor="b">
            <a:normAutofit/>
          </a:bodyPr>
          <a:lstStyle/>
          <a:p>
            <a:r>
              <a:rPr lang="en-US" sz="4600"/>
              <a:t>ComputerVision </a:t>
            </a:r>
            <a:br>
              <a:rPr lang="en-US" sz="4600"/>
            </a:br>
            <a:r>
              <a:rPr lang="en-US" sz="4600"/>
              <a:t>Hackathon</a:t>
            </a:r>
            <a:br>
              <a:rPr lang="en-US" sz="4600"/>
            </a:br>
            <a:r>
              <a:rPr lang="en-US" sz="4600"/>
              <a:t>PrithviAI</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00BE9EF2-AC61-46E4-83AA-E5704E2F3572}"/>
              </a:ext>
            </a:extLst>
          </p:cNvPr>
          <p:cNvSpPr>
            <a:spLocks noGrp="1"/>
          </p:cNvSpPr>
          <p:nvPr>
            <p:ph type="subTitle" idx="1"/>
          </p:nvPr>
        </p:nvSpPr>
        <p:spPr>
          <a:xfrm>
            <a:off x="841248" y="3502152"/>
            <a:ext cx="10506456" cy="2670048"/>
          </a:xfrm>
        </p:spPr>
        <p:txBody>
          <a:bodyPr vert="horz" lIns="91440" tIns="45720" rIns="91440" bIns="45720" rtlCol="0">
            <a:normAutofit/>
          </a:bodyPr>
          <a:lstStyle/>
          <a:p>
            <a:pPr indent="-228600">
              <a:buFont typeface="Arial" panose="020B0604020202020204" pitchFamily="34" charset="0"/>
              <a:buChar char="•"/>
            </a:pPr>
            <a:r>
              <a:rPr lang="en-US" sz="2000" dirty="0"/>
              <a:t>Team - Error 303</a:t>
            </a:r>
            <a:endParaRPr lang="en-US" sz="2000"/>
          </a:p>
          <a:p>
            <a:pPr indent="-228600">
              <a:buFont typeface="Arial" panose="020B0604020202020204" pitchFamily="34" charset="0"/>
              <a:buChar char="•"/>
            </a:pPr>
            <a:r>
              <a:rPr lang="en-US" sz="2000" dirty="0"/>
              <a:t>Kshitij Parikh</a:t>
            </a:r>
            <a:endParaRPr lang="en-US" sz="2000"/>
          </a:p>
          <a:p>
            <a:pPr indent="-228600">
              <a:buFont typeface="Arial" panose="020B0604020202020204" pitchFamily="34" charset="0"/>
              <a:buChar char="•"/>
            </a:pPr>
            <a:r>
              <a:rPr lang="en-US" sz="2000" dirty="0"/>
              <a:t>Kshitij Singh </a:t>
            </a:r>
            <a:endParaRPr lang="en-US" sz="2000"/>
          </a:p>
          <a:p>
            <a:pPr indent="-228600">
              <a:buFont typeface="Arial" panose="020B0604020202020204" pitchFamily="34" charset="0"/>
              <a:buChar char="•"/>
            </a:pPr>
            <a:r>
              <a:rPr lang="en-US" sz="2000"/>
              <a:t>Maniyar</a:t>
            </a:r>
            <a:r>
              <a:rPr lang="en-US" sz="2000" dirty="0"/>
              <a:t> Suyash</a:t>
            </a:r>
            <a:endParaRPr lang="en-US" sz="2000"/>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spTree>
    <p:extLst>
      <p:ext uri="{BB962C8B-B14F-4D97-AF65-F5344CB8AC3E}">
        <p14:creationId xmlns:p14="http://schemas.microsoft.com/office/powerpoint/2010/main" val="13086966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5AAA9A-5E8E-4496-BB8A-95CA4E0CF0B3}"/>
              </a:ext>
            </a:extLst>
          </p:cNvPr>
          <p:cNvSpPr>
            <a:spLocks noGrp="1"/>
          </p:cNvSpPr>
          <p:nvPr>
            <p:ph type="title"/>
          </p:nvPr>
        </p:nvSpPr>
        <p:spPr>
          <a:xfrm>
            <a:off x="621792" y="1161288"/>
            <a:ext cx="3602736" cy="4526280"/>
          </a:xfrm>
        </p:spPr>
        <p:txBody>
          <a:bodyPr>
            <a:normAutofit/>
          </a:bodyPr>
          <a:lstStyle/>
          <a:p>
            <a:r>
              <a:rPr lang="en-US" dirty="0"/>
              <a:t>Problem Statement </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AB553B-4AE1-4C9B-8922-F6A0669FB3A6}"/>
              </a:ext>
            </a:extLst>
          </p:cNvPr>
          <p:cNvSpPr>
            <a:spLocks noGrp="1"/>
          </p:cNvSpPr>
          <p:nvPr>
            <p:ph idx="1"/>
          </p:nvPr>
        </p:nvSpPr>
        <p:spPr>
          <a:xfrm>
            <a:off x="5434149" y="932688"/>
            <a:ext cx="5916603" cy="4992624"/>
          </a:xfrm>
        </p:spPr>
        <p:txBody>
          <a:bodyPr vert="horz" lIns="91440" tIns="45720" rIns="91440" bIns="45720" rtlCol="0" anchor="ctr">
            <a:normAutofit/>
          </a:bodyPr>
          <a:lstStyle/>
          <a:p>
            <a:r>
              <a:rPr lang="en-US" sz="2000" dirty="0"/>
              <a:t>Detecting if a defect exists or not in a fabric cloth piece and Drawing bounding box(es) around the defect(s) in the defected cloth piece</a:t>
            </a:r>
          </a:p>
        </p:txBody>
      </p:sp>
    </p:spTree>
    <p:extLst>
      <p:ext uri="{BB962C8B-B14F-4D97-AF65-F5344CB8AC3E}">
        <p14:creationId xmlns:p14="http://schemas.microsoft.com/office/powerpoint/2010/main" val="342165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89CF5B-AE5C-4C7C-A452-8A894EA2DF20}"/>
              </a:ext>
            </a:extLst>
          </p:cNvPr>
          <p:cNvSpPr>
            <a:spLocks noGrp="1"/>
          </p:cNvSpPr>
          <p:nvPr>
            <p:ph type="title"/>
          </p:nvPr>
        </p:nvSpPr>
        <p:spPr>
          <a:xfrm>
            <a:off x="621792" y="1161288"/>
            <a:ext cx="3602736" cy="4526280"/>
          </a:xfrm>
        </p:spPr>
        <p:txBody>
          <a:bodyPr>
            <a:normAutofit/>
          </a:bodyPr>
          <a:lstStyle/>
          <a:p>
            <a:r>
              <a:rPr lang="en-US" dirty="0"/>
              <a:t>Trials and Errors </a:t>
            </a:r>
          </a:p>
        </p:txBody>
      </p:sp>
      <p:sp>
        <p:nvSpPr>
          <p:cNvPr id="25" name="Rectangle 2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BA8EB8-5CD1-452E-A62D-55F283AC24B5}"/>
              </a:ext>
            </a:extLst>
          </p:cNvPr>
          <p:cNvSpPr>
            <a:spLocks noGrp="1"/>
          </p:cNvSpPr>
          <p:nvPr>
            <p:ph idx="1"/>
          </p:nvPr>
        </p:nvSpPr>
        <p:spPr>
          <a:xfrm>
            <a:off x="5434149" y="932688"/>
            <a:ext cx="5916603" cy="4992624"/>
          </a:xfrm>
        </p:spPr>
        <p:txBody>
          <a:bodyPr vert="horz" lIns="91440" tIns="45720" rIns="91440" bIns="45720" rtlCol="0" anchor="ctr">
            <a:normAutofit fontScale="92500" lnSpcReduction="10000"/>
          </a:bodyPr>
          <a:lstStyle/>
          <a:p>
            <a:r>
              <a:rPr lang="en-US" sz="2000" dirty="0"/>
              <a:t>Tried Various State of the art  Machine Learning Methods such as </a:t>
            </a:r>
          </a:p>
          <a:p>
            <a:pPr marL="457200" indent="-457200">
              <a:buAutoNum type="arabicPeriod"/>
            </a:pPr>
            <a:r>
              <a:rPr lang="en-US" sz="2000" dirty="0"/>
              <a:t>Support Vector Machine(before and after applying Linear Discriminant Analysis and Principal Component Analysis)</a:t>
            </a:r>
          </a:p>
          <a:p>
            <a:pPr marL="457200" indent="-457200">
              <a:buAutoNum type="arabicPeriod"/>
            </a:pPr>
            <a:r>
              <a:rPr lang="en-US" sz="2000" dirty="0"/>
              <a:t>Random Forest </a:t>
            </a:r>
            <a:r>
              <a:rPr lang="en-US" sz="2000" dirty="0">
                <a:ea typeface="+mn-lt"/>
                <a:cs typeface="+mn-lt"/>
              </a:rPr>
              <a:t>(before and after applying Linear Discriminant Analysis and Principal Component Analysis)</a:t>
            </a:r>
          </a:p>
          <a:p>
            <a:pPr marL="457200" indent="-457200">
              <a:buAutoNum type="arabicPeriod"/>
            </a:pPr>
            <a:r>
              <a:rPr lang="en-US" sz="2000" dirty="0"/>
              <a:t>Artificial Neural Network </a:t>
            </a:r>
          </a:p>
          <a:p>
            <a:pPr marL="457200" indent="-457200">
              <a:buAutoNum type="arabicPeriod"/>
            </a:pPr>
            <a:r>
              <a:rPr lang="en-US" sz="2000" dirty="0"/>
              <a:t>Convolutional Neural Network</a:t>
            </a:r>
          </a:p>
          <a:p>
            <a:pPr marL="457200" indent="-457200"/>
            <a:r>
              <a:rPr lang="en-US" sz="2000" dirty="0">
                <a:ea typeface="+mn-lt"/>
                <a:cs typeface="+mn-lt"/>
              </a:rPr>
              <a:t>Although all these models performed extremely good on the training dataset it did not give very promising results on the test dataset </a:t>
            </a:r>
            <a:endParaRPr lang="en-US" sz="2000" dirty="0"/>
          </a:p>
        </p:txBody>
      </p:sp>
    </p:spTree>
    <p:extLst>
      <p:ext uri="{BB962C8B-B14F-4D97-AF65-F5344CB8AC3E}">
        <p14:creationId xmlns:p14="http://schemas.microsoft.com/office/powerpoint/2010/main" val="7566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DBB5AC-F1BE-423A-A147-31D9E9D5706C}"/>
              </a:ext>
            </a:extLst>
          </p:cNvPr>
          <p:cNvSpPr>
            <a:spLocks noGrp="1"/>
          </p:cNvSpPr>
          <p:nvPr>
            <p:ph type="title"/>
          </p:nvPr>
        </p:nvSpPr>
        <p:spPr>
          <a:xfrm>
            <a:off x="621792" y="1161288"/>
            <a:ext cx="3602736" cy="4526280"/>
          </a:xfrm>
        </p:spPr>
        <p:txBody>
          <a:bodyPr>
            <a:normAutofit/>
          </a:bodyPr>
          <a:lstStyle/>
          <a:p>
            <a:r>
              <a:rPr lang="en-US" dirty="0"/>
              <a:t>Trials and Errors</a:t>
            </a:r>
          </a:p>
        </p:txBody>
      </p:sp>
      <p:sp>
        <p:nvSpPr>
          <p:cNvPr id="32" name="Rectangle 3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E1CC990-F250-44DB-8011-E0A2CFFE3B97}"/>
              </a:ext>
            </a:extLst>
          </p:cNvPr>
          <p:cNvSpPr>
            <a:spLocks noGrp="1"/>
          </p:cNvSpPr>
          <p:nvPr>
            <p:ph idx="1"/>
          </p:nvPr>
        </p:nvSpPr>
        <p:spPr>
          <a:xfrm>
            <a:off x="5434149" y="932688"/>
            <a:ext cx="5916603" cy="4992624"/>
          </a:xfrm>
        </p:spPr>
        <p:txBody>
          <a:bodyPr vert="horz" lIns="91440" tIns="45720" rIns="91440" bIns="45720" rtlCol="0" anchor="ctr">
            <a:normAutofit/>
          </a:bodyPr>
          <a:lstStyle/>
          <a:p>
            <a:r>
              <a:rPr lang="en-US" sz="2000" b="1"/>
              <a:t>Our Hypothesis behind these Uninspiring results:</a:t>
            </a:r>
          </a:p>
          <a:p>
            <a:pPr marL="457200" indent="-457200">
              <a:buAutoNum type="arabicPeriod"/>
            </a:pPr>
            <a:r>
              <a:rPr lang="en-US" sz="2000"/>
              <a:t>Due to memory and time constrains the image is read at lower pixel values due to  which some essential information is lost .</a:t>
            </a:r>
            <a:endParaRPr lang="en-US" sz="2000" b="1"/>
          </a:p>
          <a:p>
            <a:pPr marL="457200" indent="-457200">
              <a:buAutoNum type="arabicPeriod"/>
            </a:pPr>
            <a:r>
              <a:rPr lang="en-US" sz="2000">
                <a:ea typeface="+mn-lt"/>
                <a:cs typeface="+mn-lt"/>
              </a:rPr>
              <a:t>The models that usually perform great in image classification failed </a:t>
            </a:r>
            <a:r>
              <a:rPr lang="en-US" sz="2000"/>
              <a:t>due to the Low pixel values and the defects being small and covering very less area  (low amount of pixels) of the whole fabric and also since all the rest of the pixel values are almost similar .</a:t>
            </a:r>
          </a:p>
        </p:txBody>
      </p:sp>
      <p:sp>
        <p:nvSpPr>
          <p:cNvPr id="4" name="TextBox 3">
            <a:extLst>
              <a:ext uri="{FF2B5EF4-FFF2-40B4-BE49-F238E27FC236}">
                <a16:creationId xmlns:a16="http://schemas.microsoft.com/office/drawing/2014/main" id="{979CCCC0-82D2-4394-9F36-9557ED9D62B1}"/>
              </a:ext>
            </a:extLst>
          </p:cNvPr>
          <p:cNvSpPr txBox="1"/>
          <p:nvPr/>
        </p:nvSpPr>
        <p:spPr>
          <a:xfrm>
            <a:off x="2490592" y="615445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endParaRPr lang="en-US" dirty="0"/>
          </a:p>
        </p:txBody>
      </p:sp>
      <p:sp>
        <p:nvSpPr>
          <p:cNvPr id="5" name="TextBox 4">
            <a:extLst>
              <a:ext uri="{FF2B5EF4-FFF2-40B4-BE49-F238E27FC236}">
                <a16:creationId xmlns:a16="http://schemas.microsoft.com/office/drawing/2014/main" id="{C8789063-25CD-4888-9C81-73EEA9652D41}"/>
              </a:ext>
            </a:extLst>
          </p:cNvPr>
          <p:cNvSpPr txBox="1"/>
          <p:nvPr/>
        </p:nvSpPr>
        <p:spPr>
          <a:xfrm>
            <a:off x="1248427" y="694777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a:t>Click to add text</a:t>
            </a:r>
          </a:p>
        </p:txBody>
      </p:sp>
    </p:spTree>
    <p:extLst>
      <p:ext uri="{BB962C8B-B14F-4D97-AF65-F5344CB8AC3E}">
        <p14:creationId xmlns:p14="http://schemas.microsoft.com/office/powerpoint/2010/main" val="201923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23D4B1-F282-4B3E-A0FC-A96007451EA7}"/>
              </a:ext>
            </a:extLst>
          </p:cNvPr>
          <p:cNvSpPr>
            <a:spLocks noGrp="1"/>
          </p:cNvSpPr>
          <p:nvPr>
            <p:ph type="title"/>
          </p:nvPr>
        </p:nvSpPr>
        <p:spPr>
          <a:xfrm>
            <a:off x="621792" y="1161288"/>
            <a:ext cx="3602736" cy="4526280"/>
          </a:xfrm>
        </p:spPr>
        <p:txBody>
          <a:bodyPr>
            <a:normAutofit/>
          </a:bodyPr>
          <a:lstStyle/>
          <a:p>
            <a:r>
              <a:rPr lang="en-US" dirty="0"/>
              <a:t>Handling These Limitations </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F9F3E8-0463-4B06-AAE4-85ACA1B266E7}"/>
              </a:ext>
            </a:extLst>
          </p:cNvPr>
          <p:cNvSpPr>
            <a:spLocks noGrp="1"/>
          </p:cNvSpPr>
          <p:nvPr>
            <p:ph idx="1"/>
          </p:nvPr>
        </p:nvSpPr>
        <p:spPr>
          <a:xfrm>
            <a:off x="5434149" y="932688"/>
            <a:ext cx="5916603" cy="4992624"/>
          </a:xfrm>
        </p:spPr>
        <p:txBody>
          <a:bodyPr vert="horz" lIns="91440" tIns="45720" rIns="91440" bIns="45720" rtlCol="0" anchor="ctr">
            <a:normAutofit/>
          </a:bodyPr>
          <a:lstStyle/>
          <a:p>
            <a:r>
              <a:rPr lang="en-US" sz="2000" dirty="0"/>
              <a:t>To combat the problem of losing information upon reducing the resolution of the image </a:t>
            </a:r>
            <a:r>
              <a:rPr lang="en-US" sz="2000" b="1" dirty="0" err="1"/>
              <a:t>AntiAliasing</a:t>
            </a:r>
            <a:r>
              <a:rPr lang="en-US" sz="2000" b="1" dirty="0"/>
              <a:t> </a:t>
            </a:r>
            <a:r>
              <a:rPr lang="en-US" sz="2000" dirty="0"/>
              <a:t>technique was used .</a:t>
            </a:r>
          </a:p>
          <a:p>
            <a:r>
              <a:rPr lang="en-US" sz="2000" dirty="0"/>
              <a:t>We experimented using various image dimensions for example </a:t>
            </a:r>
            <a:r>
              <a:rPr lang="en-US" sz="2000" dirty="0">
                <a:ea typeface="+mn-lt"/>
                <a:cs typeface="+mn-lt"/>
              </a:rPr>
              <a:t>512x125, 1024x250, 4096x1000 to find the optimized image data that is memory friendly and also not deprived of the relevant useful information.</a:t>
            </a:r>
          </a:p>
          <a:p>
            <a:r>
              <a:rPr lang="en-US" sz="2000" dirty="0"/>
              <a:t>We also tried experimenting with different quality values ranging from 70 percent to 100 percent</a:t>
            </a:r>
          </a:p>
        </p:txBody>
      </p:sp>
    </p:spTree>
    <p:extLst>
      <p:ext uri="{BB962C8B-B14F-4D97-AF65-F5344CB8AC3E}">
        <p14:creationId xmlns:p14="http://schemas.microsoft.com/office/powerpoint/2010/main" val="257652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4E6C4C-F900-4818-8AE0-20C97272FBE2}"/>
              </a:ext>
            </a:extLst>
          </p:cNvPr>
          <p:cNvSpPr>
            <a:spLocks noGrp="1"/>
          </p:cNvSpPr>
          <p:nvPr>
            <p:ph type="title"/>
          </p:nvPr>
        </p:nvSpPr>
        <p:spPr>
          <a:xfrm>
            <a:off x="621792" y="1161288"/>
            <a:ext cx="3602736" cy="4526280"/>
          </a:xfrm>
        </p:spPr>
        <p:txBody>
          <a:bodyPr>
            <a:normAutofit/>
          </a:bodyPr>
          <a:lstStyle/>
          <a:p>
            <a:r>
              <a:rPr lang="en-US" dirty="0"/>
              <a:t>Classification Technique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E59B95-C17B-4DCE-A42B-9624E48FD2CB}"/>
              </a:ext>
            </a:extLst>
          </p:cNvPr>
          <p:cNvSpPr>
            <a:spLocks noGrp="1"/>
          </p:cNvSpPr>
          <p:nvPr>
            <p:ph idx="1"/>
          </p:nvPr>
        </p:nvSpPr>
        <p:spPr>
          <a:xfrm>
            <a:off x="5434149" y="932688"/>
            <a:ext cx="5916603" cy="4992624"/>
          </a:xfrm>
        </p:spPr>
        <p:txBody>
          <a:bodyPr vert="horz" lIns="91440" tIns="45720" rIns="91440" bIns="45720" rtlCol="0" anchor="ctr">
            <a:normAutofit/>
          </a:bodyPr>
          <a:lstStyle/>
          <a:p>
            <a:r>
              <a:rPr lang="en-US" sz="2000" dirty="0"/>
              <a:t>For Classification of fabric images into good or bad depending on the presence of the defect, we used the Cloud ML platform of Microsoft Azure, particularly the Azure Custom Vision platform using python SDK to build a classifier. The model used in the cloud based setting uses the </a:t>
            </a:r>
            <a:r>
              <a:rPr lang="en-US" sz="2000" b="1" dirty="0"/>
              <a:t>Transfer Learning </a:t>
            </a:r>
            <a:r>
              <a:rPr lang="en-US" sz="2000" dirty="0"/>
              <a:t>technique to refine a pre-trained model</a:t>
            </a:r>
          </a:p>
        </p:txBody>
      </p:sp>
    </p:spTree>
    <p:extLst>
      <p:ext uri="{BB962C8B-B14F-4D97-AF65-F5344CB8AC3E}">
        <p14:creationId xmlns:p14="http://schemas.microsoft.com/office/powerpoint/2010/main" val="418230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984266-C428-4943-8C8D-E0A6BD93E790}"/>
              </a:ext>
            </a:extLst>
          </p:cNvPr>
          <p:cNvSpPr>
            <a:spLocks noGrp="1"/>
          </p:cNvSpPr>
          <p:nvPr>
            <p:ph type="title"/>
          </p:nvPr>
        </p:nvSpPr>
        <p:spPr>
          <a:xfrm>
            <a:off x="621792" y="1161288"/>
            <a:ext cx="3602736" cy="4526280"/>
          </a:xfrm>
        </p:spPr>
        <p:txBody>
          <a:bodyPr>
            <a:normAutofit/>
          </a:bodyPr>
          <a:lstStyle/>
          <a:p>
            <a:r>
              <a:rPr lang="en-US" dirty="0"/>
              <a:t>Drawing the Bounding Box </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BE75E76-ACD0-4F26-B4FB-A4520951D467}"/>
              </a:ext>
            </a:extLst>
          </p:cNvPr>
          <p:cNvSpPr>
            <a:spLocks noGrp="1"/>
          </p:cNvSpPr>
          <p:nvPr>
            <p:ph idx="1"/>
          </p:nvPr>
        </p:nvSpPr>
        <p:spPr>
          <a:xfrm>
            <a:off x="5434149" y="932688"/>
            <a:ext cx="5916603" cy="4992624"/>
          </a:xfrm>
        </p:spPr>
        <p:txBody>
          <a:bodyPr anchor="ctr">
            <a:normAutofit/>
          </a:bodyPr>
          <a:lstStyle/>
          <a:p>
            <a:r>
              <a:rPr lang="en-US" sz="2000" dirty="0"/>
              <a:t>Bounding box problem was solved separately as an </a:t>
            </a:r>
            <a:r>
              <a:rPr lang="en-US" sz="2000" b="1" dirty="0"/>
              <a:t>Object Detection</a:t>
            </a:r>
            <a:r>
              <a:rPr lang="en-US" sz="2000" dirty="0"/>
              <a:t> problem where the objects were the fabric defects. Azure Custom Vision portal was used to train the model, and Python SDK for Custom Vision was used for predictions of the bounding box coordinates on test images.</a:t>
            </a:r>
          </a:p>
        </p:txBody>
      </p:sp>
    </p:spTree>
    <p:extLst>
      <p:ext uri="{BB962C8B-B14F-4D97-AF65-F5344CB8AC3E}">
        <p14:creationId xmlns:p14="http://schemas.microsoft.com/office/powerpoint/2010/main" val="151969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9178C-CE8D-4E0E-97C6-8E62C5B30272}"/>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a:t>Thank you</a:t>
            </a:r>
          </a:p>
        </p:txBody>
      </p:sp>
      <p:sp>
        <p:nvSpPr>
          <p:cNvPr id="13" name="Rectangle 1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5552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BrushVTI">
  <a:themeElements>
    <a:clrScheme name="AnalogousFromLightSeedLeftStep">
      <a:dk1>
        <a:srgbClr val="000000"/>
      </a:dk1>
      <a:lt1>
        <a:srgbClr val="FFFFFF"/>
      </a:lt1>
      <a:dk2>
        <a:srgbClr val="233A3E"/>
      </a:dk2>
      <a:lt2>
        <a:srgbClr val="E3E8E2"/>
      </a:lt2>
      <a:accent1>
        <a:srgbClr val="CC7FDD"/>
      </a:accent1>
      <a:accent2>
        <a:srgbClr val="9163D6"/>
      </a:accent2>
      <a:accent3>
        <a:srgbClr val="7F81DD"/>
      </a:accent3>
      <a:accent4>
        <a:srgbClr val="6394D6"/>
      </a:accent4>
      <a:accent5>
        <a:srgbClr val="53B0C1"/>
      </a:accent5>
      <a:accent6>
        <a:srgbClr val="53B49A"/>
      </a:accent6>
      <a:hlink>
        <a:srgbClr val="619057"/>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AccentBoxVTI</vt:lpstr>
      <vt:lpstr>BrushVTI</vt:lpstr>
      <vt:lpstr>ComputerVision  Hackathon PrithviAI</vt:lpstr>
      <vt:lpstr>Problem Statement </vt:lpstr>
      <vt:lpstr>Trials and Errors </vt:lpstr>
      <vt:lpstr>Trials and Errors</vt:lpstr>
      <vt:lpstr>Handling These Limitations </vt:lpstr>
      <vt:lpstr>Classification Technique</vt:lpstr>
      <vt:lpstr>Drawing the Bounding Box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345</cp:revision>
  <dcterms:created xsi:type="dcterms:W3CDTF">2021-08-18T08:26:05Z</dcterms:created>
  <dcterms:modified xsi:type="dcterms:W3CDTF">2021-08-24T06:54:43Z</dcterms:modified>
</cp:coreProperties>
</file>