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3" r:id="rId8"/>
    <p:sldId id="275" r:id="rId9"/>
    <p:sldId id="264" r:id="rId10"/>
    <p:sldId id="276" r:id="rId11"/>
    <p:sldId id="274" r:id="rId12"/>
    <p:sldId id="277" r:id="rId13"/>
    <p:sldId id="278" r:id="rId14"/>
    <p:sldId id="279" r:id="rId15"/>
    <p:sldId id="265" r:id="rId16"/>
    <p:sldId id="266" r:id="rId17"/>
    <p:sldId id="269" r:id="rId18"/>
    <p:sldId id="280" r:id="rId19"/>
    <p:sldId id="270" r:id="rId20"/>
    <p:sldId id="271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4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2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3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62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8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7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2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6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1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8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9FBFEE-0A50-4AD9-AF85-3D283F6AE612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FBE231-5D25-46E1-880C-A2330B03C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9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gLMnACLVjXD7kC8NM51WQbWZdWmIqV_/view?usp=sharing" TargetMode="External"/><Relationship Id="rId2" Type="http://schemas.openxmlformats.org/officeDocument/2006/relationships/hyperlink" Target="https://colab.research.google.com/drive/1QliqyW5JZUPU1TAAVR-Qt_7jwCXC3pXw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2E57-918B-4D0F-B610-CBA9018A3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Sanction Amount Prediction</a:t>
            </a:r>
          </a:p>
        </p:txBody>
      </p:sp>
    </p:spTree>
    <p:extLst>
      <p:ext uri="{BB962C8B-B14F-4D97-AF65-F5344CB8AC3E}">
        <p14:creationId xmlns:p14="http://schemas.microsoft.com/office/powerpoint/2010/main" val="329327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Feature Engineering– Filling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357120"/>
            <a:ext cx="10546080" cy="368808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Here we filled the missing values either with mean or median.</a:t>
            </a:r>
          </a:p>
          <a:p>
            <a:r>
              <a:rPr lang="en-IN" sz="2000" dirty="0">
                <a:solidFill>
                  <a:schemeClr val="tx1"/>
                </a:solidFill>
              </a:rPr>
              <a:t>In case of left skewed and right </a:t>
            </a:r>
            <a:r>
              <a:rPr lang="en-IN" sz="2000">
                <a:solidFill>
                  <a:schemeClr val="tx1"/>
                </a:solidFill>
              </a:rPr>
              <a:t>skewed filling </a:t>
            </a:r>
            <a:r>
              <a:rPr lang="en-IN" sz="2000" dirty="0">
                <a:solidFill>
                  <a:schemeClr val="tx1"/>
                </a:solidFill>
              </a:rPr>
              <a:t>the missing values with median is preferred. The median represents the middle value which makes it more suitable for skewed graph distribution besides mean which is very sensitive to outliers.</a:t>
            </a:r>
          </a:p>
          <a:p>
            <a:r>
              <a:rPr lang="en-IN" sz="2000" dirty="0">
                <a:solidFill>
                  <a:schemeClr val="tx1"/>
                </a:solidFill>
              </a:rPr>
              <a:t>Hence after filling values, graph can be similar to normal distribution.</a:t>
            </a:r>
          </a:p>
          <a:p>
            <a:r>
              <a:rPr lang="en-IN" sz="2000" dirty="0">
                <a:solidFill>
                  <a:schemeClr val="tx1"/>
                </a:solidFill>
              </a:rPr>
              <a:t>In case of categorical variables, missing values are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     filled with mostly mode as the missing percentage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     was very less.</a:t>
            </a:r>
          </a:p>
        </p:txBody>
      </p:sp>
      <p:pic>
        <p:nvPicPr>
          <p:cNvPr id="2050" name="Picture 2" descr="What are right-skewed and left-skewed distributions? | by R. Gupta | Geek  Culture | Medium">
            <a:extLst>
              <a:ext uri="{FF2B5EF4-FFF2-40B4-BE49-F238E27FC236}">
                <a16:creationId xmlns:a16="http://schemas.microsoft.com/office/drawing/2014/main" id="{AB198535-5476-A43B-E25D-E37E516AE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60" y="4262417"/>
            <a:ext cx="5093662" cy="17827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6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Feature Engineering- Encoding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41559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>
                <a:solidFill>
                  <a:schemeClr val="tx1"/>
                </a:solidFill>
              </a:rPr>
              <a:t>Here label encoder is applied for categorical column as there were less categories.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In label encoder, each category is assigned with integer label.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Like here in Gender column – Male and Females: Male is replaced with 1 and Female with 0.</a:t>
            </a:r>
          </a:p>
          <a:p>
            <a:pPr algn="just"/>
            <a:endParaRPr lang="en-IN" sz="2000" dirty="0">
              <a:solidFill>
                <a:schemeClr val="tx1"/>
              </a:solidFill>
            </a:endParaRPr>
          </a:p>
          <a:p>
            <a:pPr algn="just"/>
            <a:endParaRPr lang="en-IN" sz="2000" dirty="0">
              <a:solidFill>
                <a:schemeClr val="tx1"/>
              </a:solidFill>
            </a:endParaRPr>
          </a:p>
          <a:p>
            <a:pPr algn="just"/>
            <a:endParaRPr lang="en-IN" sz="2000" dirty="0">
              <a:solidFill>
                <a:schemeClr val="tx1"/>
              </a:solidFill>
            </a:endParaRP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Encoding is done because ML models are incompatible with categorical variables and can help algorithms find patterns and make predictions more accurately.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9FFB6A-AFDC-C315-A53A-6BD678FF4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31873"/>
              </p:ext>
            </p:extLst>
          </p:nvPr>
        </p:nvGraphicFramePr>
        <p:xfrm>
          <a:off x="3698240" y="3810000"/>
          <a:ext cx="33629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3646196010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1861924199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6696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3941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2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3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 Engineering-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556932"/>
            <a:ext cx="10261599" cy="3528908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If dataset has extremely high or low values (outliers) then standardization is more preferred because it centers the data around mean of 0 and standard deviation of 1..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Standardization scales all the features to have a mean of 0 and a standard deviation of 1. 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Many machine learning algorithms, like support vector machines, use the distance between data points. Features on different scales can lead to incorrect or suboptimal model performance.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Gradient descent, a commonly used optimization technique in machine learning, converges faster when features are standardized. This means your model may train more quickly and efficiently.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Standardization can make your models more robust, particularly to outliers. Standardizing the data reduces the impact of extreme values on the model.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5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6932"/>
            <a:ext cx="10454640" cy="3318936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It involves choosing a subset of relevant features from the available set of features to build a model. 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Including irrelevant or redundant features in a model can lead to overfitting, where the model performs well on the training data but poorly on unseen data.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Models with fewer features are generally simpler and easier to understand. 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High-dimensional data can suffer from the "curse of dimensionality," where the number of features becomes so large that the data becomes sparse and difficult to model effectively.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Here correlation matrix is chosen for feature selection because features with high +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ve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or -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ve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correlations are likely to be good predictors, as they have a strong influence on the target variable. Selecting such features can lead to more accurate predictive models.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3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Feature Selection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D31BB1-D9F2-6CBD-3C39-BC8ACFEDED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70" y="2590800"/>
            <a:ext cx="6405551" cy="32850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EDD49-F480-75DA-886C-ED5F28CAD08D}"/>
              </a:ext>
            </a:extLst>
          </p:cNvPr>
          <p:cNvSpPr txBox="1"/>
          <p:nvPr/>
        </p:nvSpPr>
        <p:spPr>
          <a:xfrm>
            <a:off x="853440" y="2672080"/>
            <a:ext cx="4124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Highly correlated variable with target variable are: </a:t>
            </a:r>
            <a:r>
              <a:rPr lang="en-US" sz="2000" b="0" i="0" dirty="0" err="1">
                <a:effectLst/>
              </a:rPr>
              <a:t>Income_USD</a:t>
            </a:r>
            <a:r>
              <a:rPr lang="en-US" sz="2000" b="0" i="0" dirty="0">
                <a:effectLst/>
              </a:rPr>
              <a:t>, Location, </a:t>
            </a:r>
            <a:r>
              <a:rPr lang="en-US" sz="2000" b="0" i="0" dirty="0" err="1">
                <a:effectLst/>
              </a:rPr>
              <a:t>Loan_Amount_Request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Current_Loan_Expenses</a:t>
            </a:r>
            <a:r>
              <a:rPr lang="en-US" sz="2000" b="0" i="0" dirty="0">
                <a:effectLst/>
              </a:rPr>
              <a:t> (USD), </a:t>
            </a:r>
            <a:r>
              <a:rPr lang="en-US" sz="2000" b="0" i="0" dirty="0" err="1">
                <a:effectLst/>
              </a:rPr>
              <a:t>Credit_Score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Property_Age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Property_Price</a:t>
            </a:r>
            <a:r>
              <a:rPr lang="en-US" sz="2000" b="0" i="0" dirty="0">
                <a:effectLst/>
              </a:rPr>
              <a:t>, Profession.</a:t>
            </a:r>
          </a:p>
          <a:p>
            <a:pPr algn="just"/>
            <a:endParaRPr lang="en-US" sz="2000" b="0" i="0" dirty="0"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Features r</a:t>
            </a:r>
            <a:r>
              <a:rPr lang="en-US" sz="2000" b="0" i="0" dirty="0">
                <a:effectLst/>
              </a:rPr>
              <a:t>educed from 22 to 8.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996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Here two models are used </a:t>
            </a:r>
            <a:r>
              <a:rPr lang="en-IN" dirty="0" err="1">
                <a:solidFill>
                  <a:schemeClr val="tx1"/>
                </a:solidFill>
              </a:rPr>
              <a:t>i.e</a:t>
            </a:r>
            <a:r>
              <a:rPr lang="en-IN" dirty="0">
                <a:solidFill>
                  <a:schemeClr val="tx1"/>
                </a:solidFill>
              </a:rPr>
              <a:t> Random Forest and SVM regressor.</a:t>
            </a:r>
          </a:p>
          <a:p>
            <a:r>
              <a:rPr lang="en-IN" dirty="0">
                <a:solidFill>
                  <a:schemeClr val="tx1"/>
                </a:solidFill>
              </a:rPr>
              <a:t>Evaluation metrics used are R2 Score, RMSE and MAE.</a:t>
            </a:r>
          </a:p>
        </p:txBody>
      </p:sp>
    </p:spTree>
    <p:extLst>
      <p:ext uri="{BB962C8B-B14F-4D97-AF65-F5344CB8AC3E}">
        <p14:creationId xmlns:p14="http://schemas.microsoft.com/office/powerpoint/2010/main" val="60743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Model Training and Evaluation-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6932"/>
            <a:ext cx="10231120" cy="3318936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It is an ensemble model that combines the predictions of multiple decision trees, reducing overfitting and improving the overall accuracy of the model. 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In loan sanction prediction, accuracy is crucial to ensure that the right applicants receive loans while minimizing the risk of default.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Random Forest is capable of capturing these non-linear patterns, making it well-suited for modeling the decision-making process.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It is relatively robust to outliers, as it is less influenced by individual data points.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It can scale well with additional data, making it suitable for large loan application datasets.</a:t>
            </a:r>
          </a:p>
          <a:p>
            <a:pPr algn="just"/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3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Training and Evaluation-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SVMs are effective when working with high-dimensional datasets, which is often the case with loan sanction prediction.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SVMs can effectively handle non-linear relationships in the data using kernel functions. 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SVMs are less sensitive to outliers compared to some other algorithms.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They are sensitive to the choice of kernel and hyperparameter tuning requirements. 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Additionally, SVMs may be computationally intensive for large datasets.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0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6921"/>
            <a:ext cx="9601196" cy="887308"/>
          </a:xfrm>
        </p:spPr>
        <p:txBody>
          <a:bodyPr>
            <a:normAutofit/>
          </a:bodyPr>
          <a:lstStyle/>
          <a:p>
            <a:r>
              <a:rPr lang="en-IN" dirty="0"/>
              <a:t>Model Training and Evaluation-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734636-65DC-4245-6BEF-ED914241F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933750"/>
              </p:ext>
            </p:extLst>
          </p:nvPr>
        </p:nvGraphicFramePr>
        <p:xfrm>
          <a:off x="1295402" y="1644229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7844753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18180917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51422802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96588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MAE(Lower)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RMSE(Lower)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 Score(Higher)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3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48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8784A3-71D8-EA89-E4DA-53A1639A75BD}"/>
              </a:ext>
            </a:extLst>
          </p:cNvPr>
          <p:cNvSpPr txBox="1"/>
          <p:nvPr/>
        </p:nvSpPr>
        <p:spPr>
          <a:xfrm>
            <a:off x="746760" y="3238757"/>
            <a:ext cx="10698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RMSE</a:t>
            </a:r>
            <a:r>
              <a:rPr lang="en-US" sz="2000" b="0" i="0" dirty="0">
                <a:effectLst/>
              </a:rPr>
              <a:t>: It gives the average size of the errors made by the model. Smaller RMSE values indicate better accuracy, but it is sensitive to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MAE</a:t>
            </a:r>
            <a:r>
              <a:rPr lang="en-US" sz="2000" b="0" i="0" dirty="0">
                <a:effectLst/>
              </a:rPr>
              <a:t>: It provides the average magnitude of errors. It's a good choice when you don't want to be overly affected by outliers. </a:t>
            </a:r>
            <a:r>
              <a:rPr lang="en-IN" sz="2000" b="0" dirty="0">
                <a:effectLst/>
              </a:rPr>
              <a:t>Lower MAE is preferred.</a:t>
            </a:r>
            <a:endParaRPr lang="en-US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R²</a:t>
            </a:r>
            <a:r>
              <a:rPr lang="en-US" sz="2000" b="0" i="0" dirty="0">
                <a:effectLst/>
              </a:rPr>
              <a:t>: It tells how much of the variance in the target variable is explained by the model. A higher R² value indicates a better fit.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Combination: RMSE to assess accuracy, MAE to understand the typical error size, and R² to evaluate the goodness of fit.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558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Why Random Forest perform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Large Datasets</a:t>
            </a:r>
          </a:p>
          <a:p>
            <a:r>
              <a:rPr lang="en-IN" dirty="0">
                <a:solidFill>
                  <a:schemeClr val="tx1"/>
                </a:solidFill>
              </a:rPr>
              <a:t>Less Feature</a:t>
            </a:r>
          </a:p>
          <a:p>
            <a:r>
              <a:rPr lang="en-IN" dirty="0">
                <a:solidFill>
                  <a:schemeClr val="tx1"/>
                </a:solidFill>
              </a:rPr>
              <a:t>Nonlinear relationship between dependent and independent variable</a:t>
            </a:r>
          </a:p>
          <a:p>
            <a:r>
              <a:rPr lang="en-IN" dirty="0">
                <a:solidFill>
                  <a:schemeClr val="tx1"/>
                </a:solidFill>
              </a:rPr>
              <a:t>Less outliers</a:t>
            </a:r>
          </a:p>
        </p:txBody>
      </p:sp>
    </p:spTree>
    <p:extLst>
      <p:ext uri="{BB962C8B-B14F-4D97-AF65-F5344CB8AC3E}">
        <p14:creationId xmlns:p14="http://schemas.microsoft.com/office/powerpoint/2010/main" val="75854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3D04-08C0-37EF-E0D2-8B780877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Loan Sanction Amount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9DE9-C53A-875B-F856-A991D90D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Here we are going to predict the amount to be sanctioned to client based on the available data.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Instead of predicting whether to issue loan or not in ‘Yes’ or ‘No’ ,here we have to predict the loan issue amount.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We are going to discuss and implement data visualisation and then feature engineering, feature selection and at last model selection and evaluation.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We are going to discuss in detail about the concept behind each step.</a:t>
            </a:r>
          </a:p>
        </p:txBody>
      </p:sp>
    </p:spTree>
    <p:extLst>
      <p:ext uri="{BB962C8B-B14F-4D97-AF65-F5344CB8AC3E}">
        <p14:creationId xmlns:p14="http://schemas.microsoft.com/office/powerpoint/2010/main" val="286275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Thus, we discussed in detail about end to end ml approach for loan sanction amount prediction.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Feature engineering and feature selection plays very important role for better model performance.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Thus, it depends on data type and requirement to choose correct model.</a:t>
            </a:r>
          </a:p>
          <a:p>
            <a:pPr algn="just"/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link</a:t>
            </a:r>
            <a:endParaRPr lang="en-IN" dirty="0">
              <a:solidFill>
                <a:srgbClr val="0070C0"/>
              </a:solidFill>
            </a:endParaRPr>
          </a:p>
          <a:p>
            <a:pPr algn="just"/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Link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3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3F01-54D0-87D6-B43C-19A1B3B2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067388"/>
          </a:xfrm>
        </p:spPr>
        <p:txBody>
          <a:bodyPr>
            <a:normAutofit/>
          </a:bodyPr>
          <a:lstStyle/>
          <a:p>
            <a:r>
              <a:rPr lang="en-IN" sz="10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812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E00A-D9EA-8A08-2920-4208145A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D3F7-F817-A125-9C39-31EC8612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Dataset Description</a:t>
            </a:r>
          </a:p>
          <a:p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  <a:p>
            <a:r>
              <a:rPr lang="en-IN" dirty="0">
                <a:solidFill>
                  <a:schemeClr val="tx1"/>
                </a:solidFill>
              </a:rPr>
              <a:t>Feature Engineering</a:t>
            </a:r>
          </a:p>
          <a:p>
            <a:r>
              <a:rPr lang="en-IN" dirty="0">
                <a:solidFill>
                  <a:schemeClr val="tx1"/>
                </a:solidFill>
              </a:rPr>
              <a:t>Feature Selection</a:t>
            </a:r>
          </a:p>
          <a:p>
            <a:r>
              <a:rPr lang="en-IN" dirty="0">
                <a:solidFill>
                  <a:schemeClr val="tx1"/>
                </a:solidFill>
              </a:rPr>
              <a:t>Model Training and Evaluation</a:t>
            </a:r>
          </a:p>
          <a:p>
            <a:r>
              <a:rPr lang="en-IN" dirty="0">
                <a:solidFill>
                  <a:schemeClr val="tx1"/>
                </a:solidFill>
              </a:rPr>
              <a:t>Comparison</a:t>
            </a:r>
          </a:p>
          <a:p>
            <a:r>
              <a:rPr lang="en-IN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1012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151878" cy="331893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Overview of the dataset is provided beside.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Dataset consists of 30000 rows and 24 features.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Target column is </a:t>
            </a:r>
            <a:r>
              <a:rPr lang="en-IN" dirty="0" err="1">
                <a:solidFill>
                  <a:schemeClr val="tx1"/>
                </a:solidFill>
              </a:rPr>
              <a:t>Loan_Sanction_Amount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Features include information about each client based on the previous record.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94F92B-84E3-3176-F7D5-ADF5E8CFF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5" r="24755" b="2"/>
          <a:stretch/>
        </p:blipFill>
        <p:spPr>
          <a:xfrm>
            <a:off x="7552268" y="2021840"/>
            <a:ext cx="3857412" cy="40569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21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556932"/>
            <a:ext cx="10205357" cy="3318936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Missing Values- There are 12 columns with missing values which is to be filled with mean, median or mode based </a:t>
            </a:r>
            <a:r>
              <a:rPr lang="en-US" sz="2000" dirty="0">
                <a:solidFill>
                  <a:schemeClr val="tx1"/>
                </a:solidFill>
              </a:rPr>
              <a:t>on its distribution curve.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Numerical Variables – Contains 4 Discrete and 9 Continuous variable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Distribution of the Numerical Variables – Here through plotting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distplot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of each curve we observed that whether </a:t>
            </a:r>
            <a:r>
              <a:rPr lang="en-US" sz="2000" dirty="0">
                <a:solidFill>
                  <a:schemeClr val="tx1"/>
                </a:solidFill>
              </a:rPr>
              <a:t>these curves are normal distribution, left skewed or right skewed.               Like shown in figure this is left skewed curve.</a:t>
            </a:r>
          </a:p>
          <a:p>
            <a:pPr algn="just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Categorical Columns – There are 10 categorical columns in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</a:rPr>
              <a:t>					the dataset.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0C466-F6D2-15C9-E16B-9EA796FA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76" y="4503662"/>
            <a:ext cx="3503882" cy="16431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668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85" y="645251"/>
            <a:ext cx="9305019" cy="1303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</a:rPr>
              <a:t>5. Outliers – Here we identify whether outliers are present in continuous features or not through boxplot. Like in </a:t>
            </a:r>
            <a:r>
              <a:rPr lang="en-IN" sz="2000" dirty="0" err="1">
                <a:solidFill>
                  <a:schemeClr val="tx1"/>
                </a:solidFill>
              </a:rPr>
              <a:t>Loan_Amount_Request</a:t>
            </a:r>
            <a:r>
              <a:rPr lang="en-IN" sz="2000" dirty="0">
                <a:solidFill>
                  <a:schemeClr val="tx1"/>
                </a:solidFill>
              </a:rPr>
              <a:t>_(USD) column, we can see that there are dotted portion above the line which is outliers. The outliers are below the minimum(Q1-1.5*IQR) or above the maximum(Q3+1.5*IQR).</a:t>
            </a:r>
          </a:p>
        </p:txBody>
      </p:sp>
      <p:pic>
        <p:nvPicPr>
          <p:cNvPr id="1028" name="Picture 4" descr="Outlier detection with Boxplots. In descriptive statistics, a box plot… |  by Vishal Agarwal | Medium">
            <a:extLst>
              <a:ext uri="{FF2B5EF4-FFF2-40B4-BE49-F238E27FC236}">
                <a16:creationId xmlns:a16="http://schemas.microsoft.com/office/drawing/2014/main" id="{4ECF7EA5-7E02-AEEF-5E2B-6D1AD173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539" y="2002999"/>
            <a:ext cx="3274387" cy="19494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3CCD825E-9ABE-D20A-A758-963950FAA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5452" y="4144639"/>
            <a:ext cx="3301534" cy="18192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2622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We will be performing all the below steps in Feature Engineering-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Outlier Handling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Missing values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Encoding Categorical Variables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Standardization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of Variables</a:t>
            </a:r>
          </a:p>
        </p:txBody>
      </p:sp>
    </p:spTree>
    <p:extLst>
      <p:ext uri="{BB962C8B-B14F-4D97-AF65-F5344CB8AC3E}">
        <p14:creationId xmlns:p14="http://schemas.microsoft.com/office/powerpoint/2010/main" val="26894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Feature Engineering - 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</a:rPr>
              <a:t>	Why to handle outliers?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Outliers can have significant effect on statistical measures like mean and standard deviation thus making the graph more skewed.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Statistical models can have great impact on its performance. These models are sensitive to extreme values.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Also while visualizing the data it becomes very difficult to visualize it.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Sometimes Outliers are due to measurement errors or data entry issues.</a:t>
            </a:r>
          </a:p>
        </p:txBody>
      </p:sp>
    </p:spTree>
    <p:extLst>
      <p:ext uri="{BB962C8B-B14F-4D97-AF65-F5344CB8AC3E}">
        <p14:creationId xmlns:p14="http://schemas.microsoft.com/office/powerpoint/2010/main" val="255616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3F3-F925-462F-4073-32A5C54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Feature Engineering - 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159E-7B2D-777C-5BE5-F6ECAA10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035799" cy="331893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Here we replaced all the outliers above or below the maximum or minimum with (Q1-3*IQR) and (Q3+3*IQR).</a:t>
            </a:r>
          </a:p>
          <a:p>
            <a:r>
              <a:rPr lang="en-IN" sz="2000" dirty="0">
                <a:solidFill>
                  <a:schemeClr val="tx1"/>
                </a:solidFill>
              </a:rPr>
              <a:t>Data falling above or below (Q1-3*IQR) and (Q3+3*IQR) are extreme outliers and above or below (Q1-1.5*IQR) and (Q3+1.5*IQR) are outliers.</a:t>
            </a:r>
          </a:p>
          <a:p>
            <a:r>
              <a:rPr lang="en-IN" sz="2000" dirty="0">
                <a:solidFill>
                  <a:schemeClr val="tx1"/>
                </a:solidFill>
              </a:rPr>
              <a:t>So instead of replacing outliers we replaced extreme outliers for more robust model so that it can be trained on few extreme points.</a:t>
            </a:r>
          </a:p>
        </p:txBody>
      </p:sp>
      <p:pic>
        <p:nvPicPr>
          <p:cNvPr id="4" name="Picture 4" descr="Outlier detection with Boxplots. In descriptive statistics, a box plot… |  by Vishal Agarwal | Medium">
            <a:extLst>
              <a:ext uri="{FF2B5EF4-FFF2-40B4-BE49-F238E27FC236}">
                <a16:creationId xmlns:a16="http://schemas.microsoft.com/office/drawing/2014/main" id="{A5DBFC53-F192-B3E6-0979-2CC7426C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1200" y="2682030"/>
            <a:ext cx="3174486" cy="18899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A180D-DD39-9FA3-97F0-DC292799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1" y="5132263"/>
            <a:ext cx="2171700" cy="10145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BD59F-77EA-5C84-9E5A-28C45C240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640" y="5151120"/>
            <a:ext cx="2533780" cy="9956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7BE08F-05A8-7741-6B74-4A92BBB2232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96661" y="5639532"/>
            <a:ext cx="1343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B348A5-B46C-9E3C-981B-6E22F590236F}"/>
              </a:ext>
            </a:extLst>
          </p:cNvPr>
          <p:cNvSpPr txBox="1"/>
          <p:nvPr/>
        </p:nvSpPr>
        <p:spPr>
          <a:xfrm>
            <a:off x="6570980" y="5262880"/>
            <a:ext cx="99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outlier handling</a:t>
            </a:r>
          </a:p>
        </p:txBody>
      </p:sp>
    </p:spTree>
    <p:extLst>
      <p:ext uri="{BB962C8B-B14F-4D97-AF65-F5344CB8AC3E}">
        <p14:creationId xmlns:p14="http://schemas.microsoft.com/office/powerpoint/2010/main" val="1999595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1622</TotalTime>
  <Words>1425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Loan Sanction Amount Prediction</vt:lpstr>
      <vt:lpstr>Loan Sanction Amount Prediction</vt:lpstr>
      <vt:lpstr>Contents</vt:lpstr>
      <vt:lpstr>Dataset Description</vt:lpstr>
      <vt:lpstr>Exploratory Data Analysis</vt:lpstr>
      <vt:lpstr>Exploratory Data Analysis</vt:lpstr>
      <vt:lpstr>Feature Engineering</vt:lpstr>
      <vt:lpstr>Feature Engineering - Outlier Handling</vt:lpstr>
      <vt:lpstr>Feature Engineering - Outlier Handling</vt:lpstr>
      <vt:lpstr>Feature Engineering– Filling Missing Values</vt:lpstr>
      <vt:lpstr>Feature Engineering- Encoding Categorical Variables</vt:lpstr>
      <vt:lpstr>Feature Engineering- Standardization</vt:lpstr>
      <vt:lpstr>Feature Selection</vt:lpstr>
      <vt:lpstr>Feature Selection</vt:lpstr>
      <vt:lpstr>Model Training and Evaluation</vt:lpstr>
      <vt:lpstr>Model Training and Evaluation- Random Forest</vt:lpstr>
      <vt:lpstr>Model Training and Evaluation- SVM</vt:lpstr>
      <vt:lpstr>Model Training and Evaluation- Metrics</vt:lpstr>
      <vt:lpstr>Why Random Forest perform better?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Sanction Amount Prediction</dc:title>
  <dc:creator>Kshitij Kumar</dc:creator>
  <cp:lastModifiedBy>Kshitij Kumar</cp:lastModifiedBy>
  <cp:revision>8</cp:revision>
  <dcterms:created xsi:type="dcterms:W3CDTF">2023-10-21T16:06:24Z</dcterms:created>
  <dcterms:modified xsi:type="dcterms:W3CDTF">2023-12-07T13:27:15Z</dcterms:modified>
</cp:coreProperties>
</file>