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BB9DD4-F67E-4B3A-9E51-37E1F8E960A0}">
  <a:tblStyle styleId="{A1BB9DD4-F67E-4B3A-9E51-37E1F8E96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ed4661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ed4661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fa42cf7f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fa42cf7f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2ed4661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2ed4661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fa42cf7f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fa42cf7f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2ed4661b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2ed4661b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fa42cf7fd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fa42cf7fd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2ed4661b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2ed4661b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fa42cf7fd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fa42cf7fd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fa42cf7fd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fa42cf7fd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a42cf7fd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a42cf7fd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eaf4e7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eaf4e7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ed4661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ed4661b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a42cf7fd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a42cf7fd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fa42cf7f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fa42cf7f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a42cf7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a42cf7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2ed4661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2ed4661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a42cf7fd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fa42cf7fd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dss.2014.03.001" TargetMode="External"/><Relationship Id="rId7" Type="http://schemas.openxmlformats.org/officeDocument/2006/relationships/hyperlink" Target="https://danvatterott.com/blog/2019/11/18/balancing-model-weights-in-pyspark/%20Balancing%20Model%20Weights%20in%20PySpark%20-%20Dan%20Vatterott%20Imbalanced%20classes%20is%20a%20common%20problem.%20Scikit-learn%20provides%20an%20easy%20fix%20-%20%E2%80%9Cbalancing%E2%80%9D%20class%20weights.%20This%20makes%20models%20more%20likely%20to%20predict%20the%20%E2%80%A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park.apache.org/docs/latest/mllib-ensembles.html" TargetMode="External"/><Relationship Id="rId5" Type="http://schemas.openxmlformats.org/officeDocument/2006/relationships/hyperlink" Target="https://spark.apache.org/docs/latest/mllib-classification-regression.html" TargetMode="External"/><Relationship Id="rId4" Type="http://schemas.openxmlformats.org/officeDocument/2006/relationships/hyperlink" Target="https://runawayhorse001.github.io/LearningApacheSpark/manipulation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ank+Marke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95125" y="1427700"/>
            <a:ext cx="5017500" cy="18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5" b="1"/>
              <a:t>ISM 6562 Big Data for Business</a:t>
            </a:r>
            <a:endParaRPr sz="115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Bank Marketing Analysis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424775" y="3345300"/>
            <a:ext cx="3495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Anusha Salian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Kshitija Nandkishor Dound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Siva Allam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Venu Gopal Guddati</a:t>
            </a:r>
            <a:endParaRPr sz="21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024" y="94625"/>
            <a:ext cx="2348638" cy="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Steps in Gradient Boosted Tree: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Pre-process the dataset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Dataset is split into 65% train, 15% validate and 20% held out set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Use String indexer for all the categorical columns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Process the fields with standard scaler 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Run the model through pipeline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Train data was fit into the model</a:t>
            </a:r>
            <a:endParaRPr sz="15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Transform the validate dataset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Compare  predicted and actual values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Evaluate the model </a:t>
            </a:r>
            <a:endParaRPr sz="1400" b="1" dirty="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 b="1" dirty="0"/>
              <a:t>Results:</a:t>
            </a:r>
            <a:endParaRPr sz="1400" b="1" dirty="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 b="1" dirty="0"/>
              <a:t>AUC 		: 0.74</a:t>
            </a:r>
            <a:endParaRPr sz="1400" b="1" dirty="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 b="1" dirty="0"/>
              <a:t>Accuracy	: 82%</a:t>
            </a:r>
            <a:endParaRPr sz="1600" b="1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525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Support Vector Clustering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1297500" y="984500"/>
            <a:ext cx="7038900" cy="3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Supervised learning algorithm used for Binary classification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SVM takes labelled sample data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Draws decision boundary to classify it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Using this model, it classifies the unknown/unlabelled data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Effective</a:t>
            </a:r>
            <a:endParaRPr sz="1643" b="1"/>
          </a:p>
          <a:p>
            <a:pPr marL="91440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43" b="1"/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643" b="1">
                <a:solidFill>
                  <a:srgbClr val="FFFF00"/>
                </a:solidFill>
              </a:rPr>
              <a:t>Why Support Vector Clustering?</a:t>
            </a:r>
            <a:endParaRPr sz="1643" b="1">
              <a:solidFill>
                <a:srgbClr val="FFFF00"/>
              </a:solidFill>
            </a:endParaRPr>
          </a:p>
          <a:p>
            <a:pPr marL="457200" lvl="0" indent="-332977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Highly dimensional input space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Sparse document vectors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Regularization parameters</a:t>
            </a:r>
            <a:endParaRPr sz="1643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Steps in SVC: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00"/>
              </a:solidFill>
            </a:endParaRPr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Process  the dataset by adding weights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Use String indexer for all the categorical columns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Process the fields with standard scaler 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Dataset is split into 70% train and 30% test set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Run the model through pipeline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Train data was fit into the model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Transform the test dataset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Compare  predicted and actual values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Evaluate the model </a:t>
            </a:r>
            <a:endParaRPr sz="534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49"/>
              <a:t>Results:</a:t>
            </a:r>
            <a:endParaRPr sz="534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49"/>
              <a:t>AUC		: 0.72</a:t>
            </a:r>
            <a:endParaRPr sz="534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49"/>
              <a:t>Accuracy	: 72%</a:t>
            </a:r>
            <a:endParaRPr sz="5349"/>
          </a:p>
          <a:p>
            <a:pPr marL="457200" lvl="0" indent="-2492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Logistic Regression: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A type of Classification Algorithm used to </a:t>
            </a:r>
            <a:r>
              <a:rPr lang="en" sz="1550" b="1">
                <a:latin typeface="Arial"/>
                <a:ea typeface="Arial"/>
                <a:cs typeface="Arial"/>
                <a:sym typeface="Arial"/>
              </a:rPr>
              <a:t>predict a binary outcome based on a set of independent variables.</a:t>
            </a:r>
            <a:endParaRPr sz="18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Uses Logit function to evaluate the output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Evaluates output, minimizes error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Used when the dependent variable is categorical (yes/no)</a:t>
            </a:r>
            <a:endParaRPr sz="1643" b="1"/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43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643" b="1">
                <a:solidFill>
                  <a:srgbClr val="FFFF00"/>
                </a:solidFill>
              </a:rPr>
              <a:t>Why Logistic?</a:t>
            </a:r>
            <a:endParaRPr sz="1643" b="1">
              <a:solidFill>
                <a:srgbClr val="FFFF00"/>
              </a:solidFill>
            </a:endParaRPr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Easy to implement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Doesn’t require high computation power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Outputs well-calibrated probabilities along with classification results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Less prone to overfitting in a low dimensional database</a:t>
            </a:r>
            <a:endParaRPr sz="1643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Steps in Logistic Regression: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30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Balance the dataset by adding weights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Used String indexer for all the categorical columns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took all the unscaled features into the assembler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Process the fields with standard scaler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Dataset is split into 70% train and 30% test set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Run the model through pipeline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Train data was fit into the model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Transform the test dataset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AUC		: 0.719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Accuracy	: 71%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00"/>
                </a:solidFill>
              </a:rPr>
              <a:t>Evaluation Metrics Comparison :</a:t>
            </a:r>
            <a:endParaRPr sz="2700" b="1">
              <a:solidFill>
                <a:srgbClr val="FFFF00"/>
              </a:solidFill>
            </a:endParaRPr>
          </a:p>
        </p:txBody>
      </p:sp>
      <p:graphicFrame>
        <p:nvGraphicFramePr>
          <p:cNvPr id="235" name="Google Shape;235;p27"/>
          <p:cNvGraphicFramePr/>
          <p:nvPr>
            <p:extLst>
              <p:ext uri="{D42A27DB-BD31-4B8C-83A1-F6EECF244321}">
                <p14:modId xmlns:p14="http://schemas.microsoft.com/office/powerpoint/2010/main" val="3591534717"/>
              </p:ext>
            </p:extLst>
          </p:nvPr>
        </p:nvGraphicFramePr>
        <p:xfrm>
          <a:off x="952500" y="1596575"/>
          <a:ext cx="7239000" cy="2685138"/>
        </p:xfrm>
        <a:graphic>
          <a:graphicData uri="http://schemas.openxmlformats.org/drawingml/2006/table">
            <a:tbl>
              <a:tblPr>
                <a:noFill/>
                <a:tableStyleId>{A1BB9DD4-F67E-4B3A-9E51-37E1F8E960A0}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rgbClr val="FFFF00"/>
                          </a:solidFill>
                        </a:rPr>
                        <a:t>Model </a:t>
                      </a:r>
                      <a:endParaRPr sz="28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sz="28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Support Vector Clustering</a:t>
                      </a:r>
                      <a:endParaRPr sz="17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1"/>
                          </a:solidFill>
                        </a:rPr>
                        <a:t>72%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1"/>
                          </a:solidFill>
                        </a:rPr>
                        <a:t>71%</a:t>
                      </a:r>
                      <a:endParaRPr sz="17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</a:rPr>
                        <a:t>83%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Boosted Tree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1"/>
                          </a:solidFill>
                        </a:rPr>
                        <a:t>82%</a:t>
                      </a:r>
                      <a:endParaRPr sz="17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Conclusion :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1297500" y="15575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From the models, we can say that the bank can target the customers and use features like age_group, job_index, marital index, housing_index, default_index, contact_index, pdays_index, consumerpriceindex, euribor3m, nremployed, employeevarrate, campaign to </a:t>
            </a:r>
            <a:r>
              <a:rPr lang="en" b="1">
                <a:solidFill>
                  <a:srgbClr val="FFFF00"/>
                </a:solidFill>
              </a:rPr>
              <a:t>target the customers as they are the deciding factors of whether the customer will buy a term deposit or no, and thus, help the Bank increase the term deposit sales by marketing the product to the target customers.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References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 [Moro et al., 2014] S. Moro, P. Cortez and P. Rita. A Data-Driven Approach to Predict the Success of Bank Telemarketing. Decision Support Systems, In press, </a:t>
            </a:r>
            <a:r>
              <a:rPr lang="en" b="1" u="sng">
                <a:hlinkClick r:id="rId3"/>
              </a:rPr>
              <a:t>http://dx.doi.org/10.1016/j.dss.2014.03.001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>
                <a:hlinkClick r:id="rId4"/>
              </a:rPr>
              <a:t>Data Manipulation with Apache Spark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>
                <a:hlinkClick r:id="rId5"/>
              </a:rPr>
              <a:t>Classification in Pyspark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>
                <a:hlinkClick r:id="rId6"/>
              </a:rPr>
              <a:t>Ensembles in Pyspark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>
                <a:hlinkClick r:id="rId7"/>
              </a:rPr>
              <a:t>Balancing the data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2277750" y="1563450"/>
            <a:ext cx="4588500" cy="201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FFFF00"/>
                </a:solidFill>
              </a:rPr>
              <a:t>Thank You!</a:t>
            </a:r>
            <a:endParaRPr sz="49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FFFF00"/>
                </a:solidFill>
              </a:rPr>
              <a:t>Introduction &amp; Motivation:</a:t>
            </a:r>
            <a:endParaRPr sz="2900" b="1">
              <a:solidFill>
                <a:srgbClr val="FFFF00"/>
              </a:solidFill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680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A data driven approach to predict the success of bank telemarketing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Predict whether a customer will subscribe to a term deposit or not given customer relationship data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One of the ways that an organisation improve its performance is by capturing and analysing customer data in an efficient way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Strategies that banks can use based on the prediction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Analyse such data to make predictions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Make inference based on predictions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Help the banks find the strategies that give better results</a:t>
            </a:r>
            <a:endParaRPr sz="15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23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FFFF00"/>
                </a:solidFill>
              </a:rPr>
              <a:t>Dataset Description :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036600"/>
            <a:ext cx="7038900" cy="3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DATA SOURCE</a:t>
            </a:r>
            <a:r>
              <a:rPr lang="en" sz="5273" b="1">
                <a:solidFill>
                  <a:srgbClr val="FFFF00"/>
                </a:solidFill>
              </a:rPr>
              <a:t> : </a:t>
            </a:r>
            <a:r>
              <a:rPr lang="en" sz="5273" b="1" u="sng">
                <a:solidFill>
                  <a:srgbClr val="FFFF00"/>
                </a:solidFill>
              </a:rPr>
              <a:t> </a:t>
            </a:r>
            <a:r>
              <a:rPr lang="en" sz="5273" b="1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</a:t>
            </a:r>
            <a:endParaRPr sz="5273" b="1" u="sng">
              <a:solidFill>
                <a:srgbClr val="FFFF00"/>
              </a:solidFill>
            </a:endParaRPr>
          </a:p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Columns :</a:t>
            </a:r>
            <a:endParaRPr sz="5273" b="1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73" b="1">
                <a:solidFill>
                  <a:srgbClr val="FFFF00"/>
                </a:solidFill>
              </a:rPr>
              <a:t>age, job, marital, education, loan default, contact, campaign , previous, p-outcome, and output fields </a:t>
            </a:r>
            <a:r>
              <a:rPr lang="en" sz="5273" b="1"/>
              <a:t>(client has subscribed to term deposit).</a:t>
            </a:r>
            <a:endParaRPr sz="5273" b="1"/>
          </a:p>
          <a:p>
            <a:pPr marL="457200" lvl="0" indent="-312323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Highly </a:t>
            </a:r>
            <a:r>
              <a:rPr lang="en" sz="5273" b="1">
                <a:solidFill>
                  <a:srgbClr val="FFFF00"/>
                </a:solidFill>
              </a:rPr>
              <a:t>imbalanced</a:t>
            </a:r>
            <a:r>
              <a:rPr lang="en" sz="5273" b="1"/>
              <a:t>, with </a:t>
            </a:r>
            <a:r>
              <a:rPr lang="en" sz="5273" b="1">
                <a:solidFill>
                  <a:srgbClr val="FFFF00"/>
                </a:solidFill>
              </a:rPr>
              <a:t>high number of non subscribers </a:t>
            </a:r>
            <a:r>
              <a:rPr lang="en" sz="5273" b="1"/>
              <a:t>over subscribers.</a:t>
            </a:r>
            <a:endParaRPr sz="5273" b="1"/>
          </a:p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Challenges faced during the data cleaning and data preparation -&gt;</a:t>
            </a:r>
            <a:r>
              <a:rPr lang="en" sz="5273" b="1">
                <a:solidFill>
                  <a:srgbClr val="FFFF00"/>
                </a:solidFill>
              </a:rPr>
              <a:t> Imbalanced data</a:t>
            </a:r>
            <a:endParaRPr sz="5273" b="1">
              <a:solidFill>
                <a:srgbClr val="FFFF00"/>
              </a:solidFill>
            </a:endParaRPr>
          </a:p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Solution </a:t>
            </a:r>
            <a:r>
              <a:rPr lang="en" sz="5273" b="1">
                <a:solidFill>
                  <a:srgbClr val="FFFF00"/>
                </a:solidFill>
              </a:rPr>
              <a:t>: Adding weights to categorical variable output/y +  passing weightcol feature to models used in project </a:t>
            </a:r>
            <a:r>
              <a:rPr lang="en" sz="5273" b="1"/>
              <a:t>to balance the data </a:t>
            </a:r>
            <a:endParaRPr sz="5273" b="1"/>
          </a:p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Features like duration baised the output, </a:t>
            </a:r>
            <a:endParaRPr sz="5273" b="1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73" b="1"/>
              <a:t>when duration = low -&gt; the client does not subscribe to term deposit</a:t>
            </a:r>
            <a:endParaRPr sz="5273" b="1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73" b="1"/>
              <a:t>Else -&gt; the client subscribes to term deposit</a:t>
            </a:r>
            <a:endParaRPr sz="5273" b="1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73" b="1"/>
              <a:t>Hence, we avoided using this variable in our model.</a:t>
            </a:r>
            <a:endParaRPr sz="5857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850" y="110750"/>
            <a:ext cx="1480100" cy="14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Exploratory Data Analysis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95541"/>
              <a:buChar char="●"/>
            </a:pPr>
            <a:r>
              <a:rPr lang="en" sz="1570" dirty="0"/>
              <a:t>EDA made us realize Data is imbalanced with 88% of customers not subscribing to term deposit and 11% of subscribers subscribing to term deposit</a:t>
            </a:r>
            <a:endParaRPr sz="1570" dirty="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 dirty="0"/>
              <a:t>Majority of customers agreeing to term deposit are admins,technicians and blue collared jobs</a:t>
            </a:r>
            <a:endParaRPr sz="1570" dirty="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 dirty="0"/>
              <a:t>Married people are highest subscribers of term deposit</a:t>
            </a:r>
            <a:endParaRPr sz="1570" dirty="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 dirty="0"/>
              <a:t>Plot subscribers who agreed to term deposit had housing loans</a:t>
            </a:r>
            <a:endParaRPr sz="1570" dirty="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 dirty="0"/>
              <a:t>Customers who subscribed highest to term deposit did not have any default loans</a:t>
            </a:r>
            <a:endParaRPr sz="1570" dirty="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 dirty="0"/>
              <a:t>Customers who highly subscribed to term deposit had university degrees</a:t>
            </a:r>
            <a:endParaRPr sz="1570" dirty="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 dirty="0"/>
              <a:t>People who subscribed to term deposit majority of them did not have any loans</a:t>
            </a:r>
            <a:endParaRPr sz="1570" dirty="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 dirty="0"/>
              <a:t>Majority of subscribers to term deposit,previous outcome of campaigns were non existent</a:t>
            </a:r>
            <a:endParaRPr sz="1250" dirty="0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Steps followed in model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2504550" y="1546325"/>
            <a:ext cx="48252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312" b="1"/>
              <a:t>Feature Extraction -&gt;Age_bucket, pdays_new, min max scaling</a:t>
            </a:r>
            <a:endParaRPr sz="1312" b="1"/>
          </a:p>
        </p:txBody>
      </p:sp>
      <p:sp>
        <p:nvSpPr>
          <p:cNvPr id="162" name="Google Shape;162;p17"/>
          <p:cNvSpPr txBox="1"/>
          <p:nvPr/>
        </p:nvSpPr>
        <p:spPr>
          <a:xfrm>
            <a:off x="2504550" y="1146125"/>
            <a:ext cx="19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3357050" y="1433150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2504550" y="198187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Data Splitting</a:t>
            </a:r>
            <a:endParaRPr b="1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2504550" y="241742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Feature PreProcessing</a:t>
            </a:r>
            <a:endParaRPr b="1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2504550" y="285297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Feature Selection</a:t>
            </a:r>
            <a:endParaRPr b="1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504550" y="328852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Model Training and Evaluation</a:t>
            </a:r>
            <a:endParaRPr b="1"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2460400" y="372407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Model Ensemble</a:t>
            </a:r>
            <a:endParaRPr b="1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2460400" y="415962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Evaluation on held out data</a:t>
            </a:r>
            <a:endParaRPr b="1"/>
          </a:p>
        </p:txBody>
      </p:sp>
      <p:cxnSp>
        <p:nvCxnSpPr>
          <p:cNvPr id="170" name="Google Shape;170;p17"/>
          <p:cNvCxnSpPr/>
          <p:nvPr/>
        </p:nvCxnSpPr>
        <p:spPr>
          <a:xfrm>
            <a:off x="3357050" y="1794975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3357050" y="2306300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3357050" y="2741850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3357050" y="3232963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3357050" y="3612938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3357050" y="4048488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ML Models 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The Machine Learning Model we used to make predictions are as follows :</a:t>
            </a:r>
            <a:endParaRPr sz="1800"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Random Forest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Gradient Boosted Tree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Support Vector Clustering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Logistic Regression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Random Forest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1197025" y="1015025"/>
            <a:ext cx="7038900" cy="3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Supervised learning Classification algorithm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Operates by constructing multiple Decision Trees during Training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Ensemble of different trees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Decision of majority of trees - Final Decision</a:t>
            </a:r>
            <a:endParaRPr sz="180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80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04" b="1">
                <a:solidFill>
                  <a:srgbClr val="FFFF00"/>
                </a:solidFill>
              </a:rPr>
              <a:t>Why Random Forest ?</a:t>
            </a:r>
            <a:endParaRPr sz="1804" b="1">
              <a:solidFill>
                <a:srgbClr val="FFFF00"/>
              </a:solidFill>
            </a:endParaRPr>
          </a:p>
          <a:p>
            <a:pPr marL="457200" lvl="0" indent="-34321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Use of multiple trees reduces the risk of overfitting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Training time is less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High accurate predictions on large databases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Maintains accuracy even when the large portion of the data is missing</a:t>
            </a:r>
            <a:endParaRPr sz="1804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Random forest model approach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the data randomly to </a:t>
            </a:r>
            <a:r>
              <a:rPr lang="en" sz="1250"/>
              <a:t>into 65% train, 15% validate and 20% held out 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string indexer for categorical variables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assembler with indexer and numerical columns with unscaled features as output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all the unscaled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the model in the pipeline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 the trained data set and transform the validation 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Finally, we again tested on the held-out dataset.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the model’s AUC , Accuracy and Confusion Matrix.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Results: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AUC           : 0.72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Accuracy : 83% ( train 65%)           73% (train 70%)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187000" y="363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Gradient Boosted Tree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187000" y="944700"/>
            <a:ext cx="70389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Type of Adaptive Boosting Decision Tree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Starts from a weak classifier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Learns to linearly combine them to reduce error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Models are sequentially trained and each model minimizes the loss function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Final result -&gt; </a:t>
            </a:r>
            <a:endParaRPr sz="1643" b="1"/>
          </a:p>
          <a:p>
            <a:pPr marL="45720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43" b="1">
                <a:solidFill>
                  <a:srgbClr val="EBF8AD"/>
                </a:solidFill>
                <a:highlight>
                  <a:schemeClr val="dk1"/>
                </a:highlight>
              </a:rPr>
              <a:t>Strong classifier  (built by) Boosting Weak Classifiers</a:t>
            </a:r>
            <a:endParaRPr sz="1643" b="1">
              <a:solidFill>
                <a:srgbClr val="EBF8AD"/>
              </a:solidFill>
              <a:highlight>
                <a:schemeClr val="dk1"/>
              </a:highlight>
            </a:endParaRPr>
          </a:p>
          <a:p>
            <a:pPr marL="457200" lvl="0" indent="-332977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Ensemble of weak prediction models(decision trees)</a:t>
            </a:r>
            <a:endParaRPr sz="1643" b="1"/>
          </a:p>
          <a:p>
            <a:pPr marL="91440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43" b="1"/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643" b="1">
                <a:solidFill>
                  <a:srgbClr val="FFFF00"/>
                </a:solidFill>
              </a:rPr>
              <a:t>Why Gradient Boosted Tree?</a:t>
            </a:r>
            <a:endParaRPr sz="1643" b="1">
              <a:solidFill>
                <a:srgbClr val="FFFF00"/>
              </a:solidFill>
            </a:endParaRPr>
          </a:p>
          <a:p>
            <a:pPr marL="457200" lvl="0" indent="-332977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Fast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Easy to tune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Features can be a mix of categorical and continuous data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Good Performance and accuracy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Sensitive to overfitting and noise, hence, always cross-validate</a:t>
            </a:r>
            <a:endParaRPr sz="1643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3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1198</Words>
  <Application>Microsoft Office PowerPoint</Application>
  <PresentationFormat>On-screen Show (16:9)</PresentationFormat>
  <Paragraphs>168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Montserrat</vt:lpstr>
      <vt:lpstr>Focus</vt:lpstr>
      <vt:lpstr>ISM 6562 Big Data for Business Bank Marketing Analysis</vt:lpstr>
      <vt:lpstr>Introduction &amp; Motivation:</vt:lpstr>
      <vt:lpstr>Dataset Description :</vt:lpstr>
      <vt:lpstr>Exploratory Data Analysis</vt:lpstr>
      <vt:lpstr>Steps followed in model</vt:lpstr>
      <vt:lpstr>ML Models  :</vt:lpstr>
      <vt:lpstr>Random Forest :</vt:lpstr>
      <vt:lpstr>Random forest model approach</vt:lpstr>
      <vt:lpstr>Gradient Boosted Tree :</vt:lpstr>
      <vt:lpstr>Steps in Gradient Boosted Tree:</vt:lpstr>
      <vt:lpstr>Support Vector Clustering :</vt:lpstr>
      <vt:lpstr>Steps in SVC: </vt:lpstr>
      <vt:lpstr>Logistic Regression:</vt:lpstr>
      <vt:lpstr>Steps in Logistic Regression:</vt:lpstr>
      <vt:lpstr>Evaluation Metrics Comparison :</vt:lpstr>
      <vt:lpstr>Conclusion :</vt:lpstr>
      <vt:lpstr>References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 6562 Big Data for Business Bank Marketing Analysis</dc:title>
  <cp:lastModifiedBy>Kshitija Nandkishor Dound</cp:lastModifiedBy>
  <cp:revision>4</cp:revision>
  <dcterms:modified xsi:type="dcterms:W3CDTF">2022-01-11T22:18:47Z</dcterms:modified>
</cp:coreProperties>
</file>