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5" r:id="rId5"/>
    <p:sldId id="297" r:id="rId6"/>
    <p:sldId id="296" r:id="rId7"/>
    <p:sldId id="266" r:id="rId8"/>
    <p:sldId id="267" r:id="rId9"/>
    <p:sldId id="268" r:id="rId10"/>
    <p:sldId id="269" r:id="rId11"/>
    <p:sldId id="264"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1" r:id="rId26"/>
    <p:sldId id="285" r:id="rId27"/>
    <p:sldId id="284" r:id="rId28"/>
    <p:sldId id="286" r:id="rId29"/>
    <p:sldId id="287" r:id="rId30"/>
    <p:sldId id="288" r:id="rId31"/>
    <p:sldId id="289" r:id="rId32"/>
    <p:sldId id="290" r:id="rId33"/>
    <p:sldId id="294" r:id="rId34"/>
    <p:sldId id="295" r:id="rId35"/>
    <p:sldId id="291" r:id="rId36"/>
    <p:sldId id="292" r:id="rId37"/>
    <p:sldId id="293" r:id="rId38"/>
    <p:sldId id="310" r:id="rId39"/>
    <p:sldId id="299" r:id="rId40"/>
    <p:sldId id="300" r:id="rId41"/>
    <p:sldId id="303" r:id="rId42"/>
    <p:sldId id="302" r:id="rId43"/>
    <p:sldId id="304" r:id="rId44"/>
    <p:sldId id="305" r:id="rId45"/>
    <p:sldId id="306" r:id="rId46"/>
    <p:sldId id="307" r:id="rId47"/>
    <p:sldId id="309" r:id="rId48"/>
    <p:sldId id="308" r:id="rId49"/>
    <p:sldId id="298" r:id="rId50"/>
    <p:sldId id="311" r:id="rId51"/>
    <p:sldId id="312" r:id="rId52"/>
    <p:sldId id="301" r:id="rId53"/>
    <p:sldId id="316" r:id="rId54"/>
    <p:sldId id="314" r:id="rId55"/>
    <p:sldId id="315" r:id="rId56"/>
    <p:sldId id="313" r:id="rId57"/>
    <p:sldId id="317" r:id="rId58"/>
    <p:sldId id="318" r:id="rId59"/>
    <p:sldId id="319" r:id="rId60"/>
    <p:sldId id="320" r:id="rId61"/>
    <p:sldId id="32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p:scale>
          <a:sx n="68" d="100"/>
          <a:sy n="68" d="100"/>
        </p:scale>
        <p:origin x="73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hitija" userId="8843a5a779c7f56e" providerId="LiveId" clId="{9593932F-6B38-499D-8BDD-2DB74F883ABB}"/>
    <pc:docChg chg="custSel modSld sldOrd">
      <pc:chgData name="Kshitija" userId="8843a5a779c7f56e" providerId="LiveId" clId="{9593932F-6B38-499D-8BDD-2DB74F883ABB}" dt="2023-09-30T14:45:00.005" v="73" actId="1076"/>
      <pc:docMkLst>
        <pc:docMk/>
      </pc:docMkLst>
      <pc:sldChg chg="modSp mod">
        <pc:chgData name="Kshitija" userId="8843a5a779c7f56e" providerId="LiveId" clId="{9593932F-6B38-499D-8BDD-2DB74F883ABB}" dt="2023-09-30T13:51:53.228" v="40" actId="6549"/>
        <pc:sldMkLst>
          <pc:docMk/>
          <pc:sldMk cId="2458661703" sldId="266"/>
        </pc:sldMkLst>
        <pc:spChg chg="mod">
          <ac:chgData name="Kshitija" userId="8843a5a779c7f56e" providerId="LiveId" clId="{9593932F-6B38-499D-8BDD-2DB74F883ABB}" dt="2023-09-30T13:50:27.586" v="36" actId="14100"/>
          <ac:spMkLst>
            <pc:docMk/>
            <pc:sldMk cId="2458661703" sldId="266"/>
            <ac:spMk id="2" creationId="{74D8C844-B793-4A94-8A2A-51139908913A}"/>
          </ac:spMkLst>
        </pc:spChg>
        <pc:spChg chg="mod">
          <ac:chgData name="Kshitija" userId="8843a5a779c7f56e" providerId="LiveId" clId="{9593932F-6B38-499D-8BDD-2DB74F883ABB}" dt="2023-09-30T13:51:53.228" v="40" actId="6549"/>
          <ac:spMkLst>
            <pc:docMk/>
            <pc:sldMk cId="2458661703" sldId="266"/>
            <ac:spMk id="3" creationId="{D4ED1E4A-3C0C-4162-97B3-A57707AB4824}"/>
          </ac:spMkLst>
        </pc:spChg>
      </pc:sldChg>
      <pc:sldChg chg="delSp modSp mod">
        <pc:chgData name="Kshitija" userId="8843a5a779c7f56e" providerId="LiveId" clId="{9593932F-6B38-499D-8BDD-2DB74F883ABB}" dt="2023-09-30T13:48:04.748" v="25" actId="1076"/>
        <pc:sldMkLst>
          <pc:docMk/>
          <pc:sldMk cId="783452066" sldId="267"/>
        </pc:sldMkLst>
        <pc:spChg chg="del">
          <ac:chgData name="Kshitija" userId="8843a5a779c7f56e" providerId="LiveId" clId="{9593932F-6B38-499D-8BDD-2DB74F883ABB}" dt="2023-09-30T13:47:18.752" v="19" actId="21"/>
          <ac:spMkLst>
            <pc:docMk/>
            <pc:sldMk cId="783452066" sldId="267"/>
            <ac:spMk id="2" creationId="{38E74E2A-74D0-442E-BF05-96BB7ABDA572}"/>
          </ac:spMkLst>
        </pc:spChg>
        <pc:spChg chg="mod">
          <ac:chgData name="Kshitija" userId="8843a5a779c7f56e" providerId="LiveId" clId="{9593932F-6B38-499D-8BDD-2DB74F883ABB}" dt="2023-09-30T13:48:04.748" v="25" actId="1076"/>
          <ac:spMkLst>
            <pc:docMk/>
            <pc:sldMk cId="783452066" sldId="267"/>
            <ac:spMk id="3" creationId="{A1D60C7B-AC06-45A7-971B-B0A5DE821795}"/>
          </ac:spMkLst>
        </pc:spChg>
      </pc:sldChg>
      <pc:sldChg chg="delSp modSp mod">
        <pc:chgData name="Kshitija" userId="8843a5a779c7f56e" providerId="LiveId" clId="{9593932F-6B38-499D-8BDD-2DB74F883ABB}" dt="2023-09-30T13:49:44.611" v="34" actId="1076"/>
        <pc:sldMkLst>
          <pc:docMk/>
          <pc:sldMk cId="1567959215" sldId="268"/>
        </pc:sldMkLst>
        <pc:spChg chg="del">
          <ac:chgData name="Kshitija" userId="8843a5a779c7f56e" providerId="LiveId" clId="{9593932F-6B38-499D-8BDD-2DB74F883ABB}" dt="2023-09-30T13:49:37.717" v="33" actId="21"/>
          <ac:spMkLst>
            <pc:docMk/>
            <pc:sldMk cId="1567959215" sldId="268"/>
            <ac:spMk id="2" creationId="{1B8B8831-1FFE-48E0-8637-8ED34FBF073D}"/>
          </ac:spMkLst>
        </pc:spChg>
        <pc:spChg chg="mod">
          <ac:chgData name="Kshitija" userId="8843a5a779c7f56e" providerId="LiveId" clId="{9593932F-6B38-499D-8BDD-2DB74F883ABB}" dt="2023-09-30T13:49:44.611" v="34" actId="1076"/>
          <ac:spMkLst>
            <pc:docMk/>
            <pc:sldMk cId="1567959215" sldId="268"/>
            <ac:spMk id="3" creationId="{9AE209AB-BF7D-4E52-989F-70DCFADEE5DE}"/>
          </ac:spMkLst>
        </pc:spChg>
      </pc:sldChg>
      <pc:sldChg chg="addSp delSp modSp mod">
        <pc:chgData name="Kshitija" userId="8843a5a779c7f56e" providerId="LiveId" clId="{9593932F-6B38-499D-8BDD-2DB74F883ABB}" dt="2023-09-30T14:45:00.005" v="73" actId="1076"/>
        <pc:sldMkLst>
          <pc:docMk/>
          <pc:sldMk cId="786748454" sldId="284"/>
        </pc:sldMkLst>
        <pc:spChg chg="del">
          <ac:chgData name="Kshitija" userId="8843a5a779c7f56e" providerId="LiveId" clId="{9593932F-6B38-499D-8BDD-2DB74F883ABB}" dt="2023-09-30T14:44:48.592" v="70" actId="21"/>
          <ac:spMkLst>
            <pc:docMk/>
            <pc:sldMk cId="786748454" sldId="284"/>
            <ac:spMk id="2" creationId="{999857A1-353B-4F63-82C4-27CB9427A5E3}"/>
          </ac:spMkLst>
        </pc:spChg>
        <pc:spChg chg="del">
          <ac:chgData name="Kshitija" userId="8843a5a779c7f56e" providerId="LiveId" clId="{9593932F-6B38-499D-8BDD-2DB74F883ABB}" dt="2023-09-30T14:44:53.073" v="71" actId="21"/>
          <ac:spMkLst>
            <pc:docMk/>
            <pc:sldMk cId="786748454" sldId="284"/>
            <ac:spMk id="3" creationId="{A55AC529-90DF-4590-91DE-692AEA3CD9BA}"/>
          </ac:spMkLst>
        </pc:spChg>
        <pc:picChg chg="add mod">
          <ac:chgData name="Kshitija" userId="8843a5a779c7f56e" providerId="LiveId" clId="{9593932F-6B38-499D-8BDD-2DB74F883ABB}" dt="2023-09-30T14:45:00.005" v="73" actId="1076"/>
          <ac:picMkLst>
            <pc:docMk/>
            <pc:sldMk cId="786748454" sldId="284"/>
            <ac:picMk id="5" creationId="{5E7403B7-4030-4296-BBB9-F9081CAFDEED}"/>
          </ac:picMkLst>
        </pc:picChg>
        <pc:picChg chg="add mod">
          <ac:chgData name="Kshitija" userId="8843a5a779c7f56e" providerId="LiveId" clId="{9593932F-6B38-499D-8BDD-2DB74F883ABB}" dt="2023-09-30T14:44:57.933" v="72" actId="1076"/>
          <ac:picMkLst>
            <pc:docMk/>
            <pc:sldMk cId="786748454" sldId="284"/>
            <ac:picMk id="7" creationId="{2D727A30-F86C-4720-92CD-BAD702D1DD84}"/>
          </ac:picMkLst>
        </pc:picChg>
      </pc:sldChg>
      <pc:sldChg chg="addSp delSp modSp mod ord">
        <pc:chgData name="Kshitija" userId="8843a5a779c7f56e" providerId="LiveId" clId="{9593932F-6B38-499D-8BDD-2DB74F883ABB}" dt="2023-09-30T14:35:35.684" v="67" actId="20577"/>
        <pc:sldMkLst>
          <pc:docMk/>
          <pc:sldMk cId="2773397599" sldId="285"/>
        </pc:sldMkLst>
        <pc:spChg chg="del">
          <ac:chgData name="Kshitija" userId="8843a5a779c7f56e" providerId="LiveId" clId="{9593932F-6B38-499D-8BDD-2DB74F883ABB}" dt="2023-09-30T13:59:34.460" v="50" actId="21"/>
          <ac:spMkLst>
            <pc:docMk/>
            <pc:sldMk cId="2773397599" sldId="285"/>
            <ac:spMk id="2" creationId="{53C109E7-9BBB-4585-813A-D05C529EAAA3}"/>
          </ac:spMkLst>
        </pc:spChg>
        <pc:spChg chg="del">
          <ac:chgData name="Kshitija" userId="8843a5a779c7f56e" providerId="LiveId" clId="{9593932F-6B38-499D-8BDD-2DB74F883ABB}" dt="2023-09-30T13:58:21.152" v="41" actId="22"/>
          <ac:spMkLst>
            <pc:docMk/>
            <pc:sldMk cId="2773397599" sldId="285"/>
            <ac:spMk id="3" creationId="{DCF9435E-E00C-4988-859A-5B7E214BBD67}"/>
          </ac:spMkLst>
        </pc:spChg>
        <pc:graphicFrameChg chg="add mod modGraphic">
          <ac:chgData name="Kshitija" userId="8843a5a779c7f56e" providerId="LiveId" clId="{9593932F-6B38-499D-8BDD-2DB74F883ABB}" dt="2023-09-30T14:35:35.684" v="67" actId="20577"/>
          <ac:graphicFrameMkLst>
            <pc:docMk/>
            <pc:sldMk cId="2773397599" sldId="285"/>
            <ac:graphicFrameMk id="8" creationId="{8A6AA441-4B13-4935-A119-373F015B33DB}"/>
          </ac:graphicFrameMkLst>
        </pc:graphicFrameChg>
        <pc:picChg chg="add mod ord">
          <ac:chgData name="Kshitija" userId="8843a5a779c7f56e" providerId="LiveId" clId="{9593932F-6B38-499D-8BDD-2DB74F883ABB}" dt="2023-09-30T13:58:29.172" v="44" actId="14100"/>
          <ac:picMkLst>
            <pc:docMk/>
            <pc:sldMk cId="2773397599" sldId="285"/>
            <ac:picMk id="5" creationId="{D16FF6E1-B190-407D-A2B8-538ED6B8CCAD}"/>
          </ac:picMkLst>
        </pc:picChg>
        <pc:picChg chg="add mod">
          <ac:chgData name="Kshitija" userId="8843a5a779c7f56e" providerId="LiveId" clId="{9593932F-6B38-499D-8BDD-2DB74F883ABB}" dt="2023-09-30T13:59:20.258" v="49" actId="14100"/>
          <ac:picMkLst>
            <pc:docMk/>
            <pc:sldMk cId="2773397599" sldId="285"/>
            <ac:picMk id="7" creationId="{DD0D6CFE-BBDF-42FA-BD5F-AE11398471A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28F5-CADD-42A2-98A2-A157134F4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3D3604-0D44-4612-BB4F-822F32A3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A289E-0D70-4886-B8B0-7D072358094B}"/>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5" name="Footer Placeholder 4">
            <a:extLst>
              <a:ext uri="{FF2B5EF4-FFF2-40B4-BE49-F238E27FC236}">
                <a16:creationId xmlns:a16="http://schemas.microsoft.com/office/drawing/2014/main" id="{50FDFC47-B7B3-409D-9AF5-1BCEFE19B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6790B-014B-4A43-9744-F38F967605E6}"/>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103315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47F3-E5AB-4CE3-9446-BB897F7A48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3BC69B-53E2-43FB-9A84-6386631ECD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537EF-B64D-4CE7-AFCE-8A2F3586208D}"/>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5" name="Footer Placeholder 4">
            <a:extLst>
              <a:ext uri="{FF2B5EF4-FFF2-40B4-BE49-F238E27FC236}">
                <a16:creationId xmlns:a16="http://schemas.microsoft.com/office/drawing/2014/main" id="{1D000C81-452C-4078-B732-D92E86C38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700FA-CED0-4074-8F54-80D1A38281FE}"/>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188674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A3D622-F876-4C4B-9D24-FCD5689CD3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D794B-3BB6-414F-ABC8-A44FFCE51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B461B-E2EB-4629-8018-F638101FB499}"/>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5" name="Footer Placeholder 4">
            <a:extLst>
              <a:ext uri="{FF2B5EF4-FFF2-40B4-BE49-F238E27FC236}">
                <a16:creationId xmlns:a16="http://schemas.microsoft.com/office/drawing/2014/main" id="{3433278A-76F1-4B5B-966C-73EEBE48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3F99B-C829-40FB-9E81-3E641651F7C6}"/>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375292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225-B6A1-4373-8E0D-54C869D27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636C57-6C66-4389-BE46-E5A0252F4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2F50D-8C96-4DCB-A6B2-3ADC0D6BA566}"/>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5" name="Footer Placeholder 4">
            <a:extLst>
              <a:ext uri="{FF2B5EF4-FFF2-40B4-BE49-F238E27FC236}">
                <a16:creationId xmlns:a16="http://schemas.microsoft.com/office/drawing/2014/main" id="{055C53BC-C475-48CB-8944-D4209783E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A8B17-1412-46EE-B197-34B38F528356}"/>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171193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AE21-5D2B-46EE-A7B3-C48EE1D61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77673F-3D01-4289-A0A6-8B614C00D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F501A4-FAD4-4D93-AFDA-ED7768E5C387}"/>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5" name="Footer Placeholder 4">
            <a:extLst>
              <a:ext uri="{FF2B5EF4-FFF2-40B4-BE49-F238E27FC236}">
                <a16:creationId xmlns:a16="http://schemas.microsoft.com/office/drawing/2014/main" id="{146EDBDB-A58E-4E10-B9F2-EA3678CFC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BDF69-E5AB-4371-BCF6-B22AF30DECBD}"/>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293949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B952-3FBA-4CE0-959D-D40A9A14CC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0D3DE7-AD48-4FEA-BEB1-5EF2BC2F27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1F6CD-8253-46B4-AB82-D12E9B345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4D3906-8D7B-49EF-AF2C-C175B6BA849F}"/>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6" name="Footer Placeholder 5">
            <a:extLst>
              <a:ext uri="{FF2B5EF4-FFF2-40B4-BE49-F238E27FC236}">
                <a16:creationId xmlns:a16="http://schemas.microsoft.com/office/drawing/2014/main" id="{A65DB646-EF2C-4924-8D57-BC7677FB2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C2B3F-ACA4-49AC-B7A9-19A9A562146A}"/>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73806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C515-A6B0-416F-88EC-ED003A9D6B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527DF3-5D91-4090-8D23-7A715EC3B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3CD95C-CF39-4D5F-A2AF-88CBC4C5C5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606E07-D6E9-419D-B513-4CE04C9A7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B8896-6813-4E38-8DDF-8688F5D09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2E4BC-E715-44F7-BC25-81F0CB230801}"/>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8" name="Footer Placeholder 7">
            <a:extLst>
              <a:ext uri="{FF2B5EF4-FFF2-40B4-BE49-F238E27FC236}">
                <a16:creationId xmlns:a16="http://schemas.microsoft.com/office/drawing/2014/main" id="{E2857B10-541D-4C8C-BE52-5FA515328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13A53E-8B47-4D87-AEDD-6AA9F22F79FC}"/>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78506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1A4F-57B1-4226-8D17-8E2601A0DB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9B07DD-F4BA-4501-ABF1-0514A6D2EC6B}"/>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4" name="Footer Placeholder 3">
            <a:extLst>
              <a:ext uri="{FF2B5EF4-FFF2-40B4-BE49-F238E27FC236}">
                <a16:creationId xmlns:a16="http://schemas.microsoft.com/office/drawing/2014/main" id="{108C1034-93FF-49C4-A1A0-9B5366C8B7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9F237-E783-457F-968D-C9AC0DB1CF06}"/>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328743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ED8A8-EB94-4260-8338-B30806422A54}"/>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3" name="Footer Placeholder 2">
            <a:extLst>
              <a:ext uri="{FF2B5EF4-FFF2-40B4-BE49-F238E27FC236}">
                <a16:creationId xmlns:a16="http://schemas.microsoft.com/office/drawing/2014/main" id="{91066C9A-F654-4A11-A34E-C1B7D368A1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8651CD-45C5-4DFB-8930-1DB150453863}"/>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113949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5830-EDB0-48C3-B9A5-AF520E702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3705F0-983B-4260-AE8A-511C64CA8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C16E06-D051-4842-B58E-3972C0DFB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2512A-234E-4043-96E5-80D6C817668F}"/>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6" name="Footer Placeholder 5">
            <a:extLst>
              <a:ext uri="{FF2B5EF4-FFF2-40B4-BE49-F238E27FC236}">
                <a16:creationId xmlns:a16="http://schemas.microsoft.com/office/drawing/2014/main" id="{E5FACE33-BE79-4CD6-808A-6183B56B6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9F2F5-5F20-460F-9389-66F8CE17BDE0}"/>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139124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19B1-ECA0-4586-9142-7A5908B2D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AAC03-BCFD-4048-B89E-658A6F7B9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0E997F-6E03-482B-B71F-0E3EF19AE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F6959-B12B-429B-981C-B1B5D3EC7355}"/>
              </a:ext>
            </a:extLst>
          </p:cNvPr>
          <p:cNvSpPr>
            <a:spLocks noGrp="1"/>
          </p:cNvSpPr>
          <p:nvPr>
            <p:ph type="dt" sz="half" idx="10"/>
          </p:nvPr>
        </p:nvSpPr>
        <p:spPr/>
        <p:txBody>
          <a:bodyPr/>
          <a:lstStyle/>
          <a:p>
            <a:fld id="{D538A515-386F-48ED-9A48-1CCD4614C1FF}" type="datetimeFigureOut">
              <a:rPr lang="en-US" smtClean="0"/>
              <a:t>10/1/2023</a:t>
            </a:fld>
            <a:endParaRPr lang="en-US"/>
          </a:p>
        </p:txBody>
      </p:sp>
      <p:sp>
        <p:nvSpPr>
          <p:cNvPr id="6" name="Footer Placeholder 5">
            <a:extLst>
              <a:ext uri="{FF2B5EF4-FFF2-40B4-BE49-F238E27FC236}">
                <a16:creationId xmlns:a16="http://schemas.microsoft.com/office/drawing/2014/main" id="{4AE479E6-9E2B-47B7-A5E5-760E4A17E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FEC0E-039E-47CA-BFE6-8EF2ABAA6BED}"/>
              </a:ext>
            </a:extLst>
          </p:cNvPr>
          <p:cNvSpPr>
            <a:spLocks noGrp="1"/>
          </p:cNvSpPr>
          <p:nvPr>
            <p:ph type="sldNum" sz="quarter" idx="12"/>
          </p:nvPr>
        </p:nvSpPr>
        <p:spPr/>
        <p:txBody>
          <a:bodyPr/>
          <a:lstStyle/>
          <a:p>
            <a:fld id="{28543A86-6896-444D-8395-14ABE4874555}" type="slidenum">
              <a:rPr lang="en-US" smtClean="0"/>
              <a:t>‹#›</a:t>
            </a:fld>
            <a:endParaRPr lang="en-US"/>
          </a:p>
        </p:txBody>
      </p:sp>
    </p:spTree>
    <p:extLst>
      <p:ext uri="{BB962C8B-B14F-4D97-AF65-F5344CB8AC3E}">
        <p14:creationId xmlns:p14="http://schemas.microsoft.com/office/powerpoint/2010/main" val="13719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715B0-CB4E-4D48-AC61-F71B91F4CB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63BE4-8525-4999-9403-029EE2C65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6A742-DEF2-4B3A-8307-658594412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8A515-386F-48ED-9A48-1CCD4614C1FF}" type="datetimeFigureOut">
              <a:rPr lang="en-US" smtClean="0"/>
              <a:t>10/1/2023</a:t>
            </a:fld>
            <a:endParaRPr lang="en-US"/>
          </a:p>
        </p:txBody>
      </p:sp>
      <p:sp>
        <p:nvSpPr>
          <p:cNvPr id="5" name="Footer Placeholder 4">
            <a:extLst>
              <a:ext uri="{FF2B5EF4-FFF2-40B4-BE49-F238E27FC236}">
                <a16:creationId xmlns:a16="http://schemas.microsoft.com/office/drawing/2014/main" id="{875B32FD-5742-423E-A414-F65052DAD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90FC9-786E-4D67-97F8-9E89792BA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43A86-6896-444D-8395-14ABE4874555}" type="slidenum">
              <a:rPr lang="en-US" smtClean="0"/>
              <a:t>‹#›</a:t>
            </a:fld>
            <a:endParaRPr lang="en-US"/>
          </a:p>
        </p:txBody>
      </p:sp>
    </p:spTree>
    <p:extLst>
      <p:ext uri="{BB962C8B-B14F-4D97-AF65-F5344CB8AC3E}">
        <p14:creationId xmlns:p14="http://schemas.microsoft.com/office/powerpoint/2010/main" val="403066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1D18-05F2-4DF1-BE10-256735ED904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D3308D9-DC13-43D4-89AD-1C30D2548A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2965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254A-FD09-4CB3-9AB6-B53035299E0B}"/>
              </a:ext>
            </a:extLst>
          </p:cNvPr>
          <p:cNvSpPr>
            <a:spLocks noGrp="1"/>
          </p:cNvSpPr>
          <p:nvPr>
            <p:ph type="title"/>
          </p:nvPr>
        </p:nvSpPr>
        <p:spPr>
          <a:xfrm>
            <a:off x="1803484" y="355844"/>
            <a:ext cx="7886700" cy="994172"/>
          </a:xfrm>
        </p:spPr>
        <p:txBody>
          <a:bodyPr>
            <a:normAutofit fontScale="90000"/>
          </a:bodyPr>
          <a:lstStyle/>
          <a:p>
            <a:pPr algn="ctr"/>
            <a:r>
              <a:rPr lang="en-US" sz="2100" dirty="0"/>
              <a:t>1</a:t>
            </a:r>
            <a:r>
              <a:rPr lang="en-US" sz="1650" dirty="0"/>
              <a:t>. From </a:t>
            </a:r>
            <a:r>
              <a:rPr lang="en-US" sz="1650" dirty="0" err="1"/>
              <a:t>barchart</a:t>
            </a:r>
            <a:r>
              <a:rPr lang="en-US" sz="1650" dirty="0"/>
              <a:t>, we conclude that guest gives preference to weekdays nights. And in month of august most of guest arrived at hotel. And in august most of guest gives preference to weekdays only.                                                       </a:t>
            </a:r>
            <a:br>
              <a:rPr lang="en-US" sz="1650" dirty="0"/>
            </a:br>
            <a:r>
              <a:rPr lang="en-US" sz="1650" dirty="0"/>
              <a:t> Average lead time for </a:t>
            </a:r>
            <a:r>
              <a:rPr lang="en-US" sz="1650" dirty="0" err="1"/>
              <a:t>july</a:t>
            </a:r>
            <a:r>
              <a:rPr lang="en-US" sz="1650" dirty="0"/>
              <a:t> and </a:t>
            </a:r>
            <a:r>
              <a:rPr lang="en-US" sz="1650" dirty="0" err="1"/>
              <a:t>september</a:t>
            </a:r>
            <a:r>
              <a:rPr lang="en-US" sz="1650" dirty="0"/>
              <a:t> is maximum and for month of </a:t>
            </a:r>
            <a:r>
              <a:rPr lang="en-US" sz="1650" dirty="0" err="1"/>
              <a:t>january</a:t>
            </a:r>
            <a:r>
              <a:rPr lang="en-US" sz="1650" dirty="0"/>
              <a:t> it is minimum. </a:t>
            </a:r>
            <a:br>
              <a:rPr lang="en-US" sz="1650" dirty="0"/>
            </a:br>
            <a:endParaRPr lang="en-US" sz="1650" dirty="0"/>
          </a:p>
        </p:txBody>
      </p:sp>
      <p:pic>
        <p:nvPicPr>
          <p:cNvPr id="10" name="Content Placeholder 9">
            <a:extLst>
              <a:ext uri="{FF2B5EF4-FFF2-40B4-BE49-F238E27FC236}">
                <a16:creationId xmlns:a16="http://schemas.microsoft.com/office/drawing/2014/main" id="{5C30A22C-9BD8-437B-A7A0-9A0416069E41}"/>
              </a:ext>
            </a:extLst>
          </p:cNvPr>
          <p:cNvPicPr>
            <a:picLocks noGrp="1" noChangeAspect="1"/>
          </p:cNvPicPr>
          <p:nvPr>
            <p:ph idx="1"/>
          </p:nvPr>
        </p:nvPicPr>
        <p:blipFill>
          <a:blip r:embed="rId2"/>
          <a:stretch>
            <a:fillRect/>
          </a:stretch>
        </p:blipFill>
        <p:spPr>
          <a:xfrm>
            <a:off x="1073426" y="3966129"/>
            <a:ext cx="9899374" cy="2262393"/>
          </a:xfrm>
        </p:spPr>
      </p:pic>
      <p:pic>
        <p:nvPicPr>
          <p:cNvPr id="5" name="Picture 4">
            <a:extLst>
              <a:ext uri="{FF2B5EF4-FFF2-40B4-BE49-F238E27FC236}">
                <a16:creationId xmlns:a16="http://schemas.microsoft.com/office/drawing/2014/main" id="{17857B3F-B991-4A40-9A04-13559ED89A7E}"/>
              </a:ext>
            </a:extLst>
          </p:cNvPr>
          <p:cNvPicPr>
            <a:picLocks noChangeAspect="1"/>
          </p:cNvPicPr>
          <p:nvPr/>
        </p:nvPicPr>
        <p:blipFill>
          <a:blip r:embed="rId3"/>
          <a:stretch>
            <a:fillRect/>
          </a:stretch>
        </p:blipFill>
        <p:spPr>
          <a:xfrm>
            <a:off x="1391479" y="1314153"/>
            <a:ext cx="9170504" cy="2449464"/>
          </a:xfrm>
          <a:prstGeom prst="rect">
            <a:avLst/>
          </a:prstGeom>
        </p:spPr>
      </p:pic>
    </p:spTree>
    <p:extLst>
      <p:ext uri="{BB962C8B-B14F-4D97-AF65-F5344CB8AC3E}">
        <p14:creationId xmlns:p14="http://schemas.microsoft.com/office/powerpoint/2010/main" val="365916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ACEEF5-5623-457F-B4A2-F554F4EB6CA5}"/>
              </a:ext>
            </a:extLst>
          </p:cNvPr>
          <p:cNvPicPr>
            <a:picLocks noGrp="1" noChangeAspect="1"/>
          </p:cNvPicPr>
          <p:nvPr>
            <p:ph idx="1"/>
          </p:nvPr>
        </p:nvPicPr>
        <p:blipFill>
          <a:blip r:embed="rId2"/>
          <a:stretch>
            <a:fillRect/>
          </a:stretch>
        </p:blipFill>
        <p:spPr>
          <a:xfrm>
            <a:off x="200815" y="1391478"/>
            <a:ext cx="7167394" cy="3837474"/>
          </a:xfrm>
        </p:spPr>
      </p:pic>
      <p:graphicFrame>
        <p:nvGraphicFramePr>
          <p:cNvPr id="6" name="Table 5">
            <a:extLst>
              <a:ext uri="{FF2B5EF4-FFF2-40B4-BE49-F238E27FC236}">
                <a16:creationId xmlns:a16="http://schemas.microsoft.com/office/drawing/2014/main" id="{84ADC776-5C31-4756-A5C8-8BC9CA37CB93}"/>
              </a:ext>
            </a:extLst>
          </p:cNvPr>
          <p:cNvGraphicFramePr>
            <a:graphicFrameLocks noGrp="1"/>
          </p:cNvGraphicFramePr>
          <p:nvPr>
            <p:extLst>
              <p:ext uri="{D42A27DB-BD31-4B8C-83A1-F6EECF244321}">
                <p14:modId xmlns:p14="http://schemas.microsoft.com/office/powerpoint/2010/main" val="261111439"/>
              </p:ext>
            </p:extLst>
          </p:nvPr>
        </p:nvGraphicFramePr>
        <p:xfrm>
          <a:off x="7467602" y="962697"/>
          <a:ext cx="3690728" cy="4883944"/>
        </p:xfrm>
        <a:graphic>
          <a:graphicData uri="http://schemas.openxmlformats.org/drawingml/2006/table">
            <a:tbl>
              <a:tblPr>
                <a:tableStyleId>{5C22544A-7EE6-4342-B048-85BDC9FD1C3A}</a:tableStyleId>
              </a:tblPr>
              <a:tblGrid>
                <a:gridCol w="3690728">
                  <a:extLst>
                    <a:ext uri="{9D8B030D-6E8A-4147-A177-3AD203B41FA5}">
                      <a16:colId xmlns:a16="http://schemas.microsoft.com/office/drawing/2014/main" val="3308470935"/>
                    </a:ext>
                  </a:extLst>
                </a:gridCol>
              </a:tblGrid>
              <a:tr h="3034747">
                <a:tc>
                  <a:txBody>
                    <a:bodyPr/>
                    <a:lstStyle/>
                    <a:p>
                      <a:pPr algn="ctr" fontAlgn="ctr"/>
                      <a:r>
                        <a:rPr lang="en-US" sz="2000" u="none" strike="noStrike" dirty="0">
                          <a:effectLst/>
                        </a:rPr>
                        <a:t>2. We find that for  August maximum i.e. 13877 bookings are done. </a:t>
                      </a:r>
                      <a:r>
                        <a:rPr lang="en-US" sz="2000" u="none" strike="noStrike" dirty="0" err="1">
                          <a:effectLst/>
                        </a:rPr>
                        <a:t>i</a:t>
                      </a:r>
                      <a:r>
                        <a:rPr lang="en-US" sz="2000" u="none" strike="noStrike" dirty="0">
                          <a:effectLst/>
                        </a:rPr>
                        <a:t> am unable to give perfect reason behind this maximum bookings done in august as there is no given any event, festival </a:t>
                      </a:r>
                      <a:r>
                        <a:rPr lang="en-US" sz="2000" u="none" strike="noStrike" dirty="0" err="1">
                          <a:effectLst/>
                        </a:rPr>
                        <a:t>shedule</a:t>
                      </a:r>
                      <a:r>
                        <a:rPr lang="en-US" sz="2000" u="none" strike="noStrike" dirty="0">
                          <a:effectLst/>
                        </a:rPr>
                        <a:t> or hotel location. But here I am trying to guess the reason it's may be wrong. One possibility of these maximum bookings for august is that may be in august most holidays or events or festivals are comes. So students, working people get holiday and may be with friends or family they went for picnic.</a:t>
                      </a:r>
                      <a:endParaRPr lang="en-US" sz="20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17458861"/>
                  </a:ext>
                </a:extLst>
              </a:tr>
            </a:tbl>
          </a:graphicData>
        </a:graphic>
      </p:graphicFrame>
    </p:spTree>
    <p:extLst>
      <p:ext uri="{BB962C8B-B14F-4D97-AF65-F5344CB8AC3E}">
        <p14:creationId xmlns:p14="http://schemas.microsoft.com/office/powerpoint/2010/main" val="15022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48848-25C2-4A8C-A868-15B77606880F}"/>
              </a:ext>
            </a:extLst>
          </p:cNvPr>
          <p:cNvPicPr>
            <a:picLocks noChangeAspect="1"/>
          </p:cNvPicPr>
          <p:nvPr/>
        </p:nvPicPr>
        <p:blipFill>
          <a:blip r:embed="rId2"/>
          <a:stretch>
            <a:fillRect/>
          </a:stretch>
        </p:blipFill>
        <p:spPr>
          <a:xfrm>
            <a:off x="357552" y="2506662"/>
            <a:ext cx="3851642" cy="4351338"/>
          </a:xfrm>
          <a:prstGeom prst="rect">
            <a:avLst/>
          </a:prstGeom>
        </p:spPr>
      </p:pic>
      <p:pic>
        <p:nvPicPr>
          <p:cNvPr id="7" name="Picture 6">
            <a:extLst>
              <a:ext uri="{FF2B5EF4-FFF2-40B4-BE49-F238E27FC236}">
                <a16:creationId xmlns:a16="http://schemas.microsoft.com/office/drawing/2014/main" id="{0CA84F5E-08E0-4B70-97D1-BEA48F46ADAB}"/>
              </a:ext>
            </a:extLst>
          </p:cNvPr>
          <p:cNvPicPr>
            <a:picLocks noChangeAspect="1"/>
          </p:cNvPicPr>
          <p:nvPr/>
        </p:nvPicPr>
        <p:blipFill>
          <a:blip r:embed="rId3"/>
          <a:stretch>
            <a:fillRect/>
          </a:stretch>
        </p:blipFill>
        <p:spPr>
          <a:xfrm>
            <a:off x="8706678" y="655397"/>
            <a:ext cx="3485322" cy="3702530"/>
          </a:xfrm>
          <a:prstGeom prst="rect">
            <a:avLst/>
          </a:prstGeom>
        </p:spPr>
      </p:pic>
      <p:pic>
        <p:nvPicPr>
          <p:cNvPr id="9" name="Picture 8">
            <a:extLst>
              <a:ext uri="{FF2B5EF4-FFF2-40B4-BE49-F238E27FC236}">
                <a16:creationId xmlns:a16="http://schemas.microsoft.com/office/drawing/2014/main" id="{D078B567-9BC8-47B8-B69A-B99BD5959E75}"/>
              </a:ext>
            </a:extLst>
          </p:cNvPr>
          <p:cNvPicPr>
            <a:picLocks noChangeAspect="1"/>
          </p:cNvPicPr>
          <p:nvPr/>
        </p:nvPicPr>
        <p:blipFill>
          <a:blip r:embed="rId4"/>
          <a:stretch>
            <a:fillRect/>
          </a:stretch>
        </p:blipFill>
        <p:spPr>
          <a:xfrm>
            <a:off x="4532115" y="3530023"/>
            <a:ext cx="3851642" cy="2877403"/>
          </a:xfrm>
          <a:prstGeom prst="rect">
            <a:avLst/>
          </a:prstGeom>
        </p:spPr>
      </p:pic>
      <p:graphicFrame>
        <p:nvGraphicFramePr>
          <p:cNvPr id="10" name="Table 9">
            <a:extLst>
              <a:ext uri="{FF2B5EF4-FFF2-40B4-BE49-F238E27FC236}">
                <a16:creationId xmlns:a16="http://schemas.microsoft.com/office/drawing/2014/main" id="{8FE1CC84-A636-41D1-B8B4-D7B9C17C960F}"/>
              </a:ext>
            </a:extLst>
          </p:cNvPr>
          <p:cNvGraphicFramePr>
            <a:graphicFrameLocks noGrp="1"/>
          </p:cNvGraphicFramePr>
          <p:nvPr>
            <p:extLst>
              <p:ext uri="{D42A27DB-BD31-4B8C-83A1-F6EECF244321}">
                <p14:modId xmlns:p14="http://schemas.microsoft.com/office/powerpoint/2010/main" val="2072471467"/>
              </p:ext>
            </p:extLst>
          </p:nvPr>
        </p:nvGraphicFramePr>
        <p:xfrm>
          <a:off x="548309" y="165812"/>
          <a:ext cx="8153400" cy="2143125"/>
        </p:xfrm>
        <a:graphic>
          <a:graphicData uri="http://schemas.openxmlformats.org/drawingml/2006/table">
            <a:tbl>
              <a:tblPr>
                <a:tableStyleId>{5C22544A-7EE6-4342-B048-85BDC9FD1C3A}</a:tableStyleId>
              </a:tblPr>
              <a:tblGrid>
                <a:gridCol w="8153400">
                  <a:extLst>
                    <a:ext uri="{9D8B030D-6E8A-4147-A177-3AD203B41FA5}">
                      <a16:colId xmlns:a16="http://schemas.microsoft.com/office/drawing/2014/main" val="1649623535"/>
                    </a:ext>
                  </a:extLst>
                </a:gridCol>
              </a:tblGrid>
              <a:tr h="0">
                <a:tc>
                  <a:txBody>
                    <a:bodyPr/>
                    <a:lstStyle/>
                    <a:p>
                      <a:pPr algn="ctr" fontAlgn="b"/>
                      <a:r>
                        <a:rPr lang="en-US" sz="2000" u="none" strike="noStrike" dirty="0">
                          <a:effectLst/>
                        </a:rPr>
                        <a:t>3.We see that BB type meal is most popular. In city hotel meal order maximum compare to resort hotel. In august, both hotels have max order of meal than any other month. In city hotel &amp; resort hotel, FB meal &amp; SC meal has minimum order respectively.                                                       </a:t>
                      </a:r>
                    </a:p>
                    <a:p>
                      <a:pPr algn="ctr" fontAlgn="b"/>
                      <a:r>
                        <a:rPr lang="en-US" sz="2000" u="none" strike="noStrike" dirty="0">
                          <a:effectLst/>
                        </a:rPr>
                        <a:t> Mostly guest gives preference to city hotel for stay. Mostly guest book room for 1 night but </a:t>
                      </a:r>
                      <a:r>
                        <a:rPr lang="en-US" sz="2000" u="none" strike="noStrike" dirty="0" err="1">
                          <a:effectLst/>
                        </a:rPr>
                        <a:t>avrage</a:t>
                      </a:r>
                      <a:r>
                        <a:rPr lang="en-US" sz="2000" u="none" strike="noStrike" dirty="0">
                          <a:effectLst/>
                        </a:rPr>
                        <a:t> of stay is about 9 days. Mostly guest gives preference to august month.     </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305095"/>
                  </a:ext>
                </a:extLst>
              </a:tr>
            </a:tbl>
          </a:graphicData>
        </a:graphic>
      </p:graphicFrame>
    </p:spTree>
    <p:extLst>
      <p:ext uri="{BB962C8B-B14F-4D97-AF65-F5344CB8AC3E}">
        <p14:creationId xmlns:p14="http://schemas.microsoft.com/office/powerpoint/2010/main" val="15247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F06C9F-2DCE-43D2-B215-7849A6AA7FE4}"/>
              </a:ext>
            </a:extLst>
          </p:cNvPr>
          <p:cNvGraphicFramePr>
            <a:graphicFrameLocks noGrp="1"/>
          </p:cNvGraphicFramePr>
          <p:nvPr>
            <p:extLst>
              <p:ext uri="{D42A27DB-BD31-4B8C-83A1-F6EECF244321}">
                <p14:modId xmlns:p14="http://schemas.microsoft.com/office/powerpoint/2010/main" val="3217693002"/>
              </p:ext>
            </p:extLst>
          </p:nvPr>
        </p:nvGraphicFramePr>
        <p:xfrm>
          <a:off x="450575" y="132524"/>
          <a:ext cx="7235686" cy="1152938"/>
        </p:xfrm>
        <a:graphic>
          <a:graphicData uri="http://schemas.openxmlformats.org/drawingml/2006/table">
            <a:tbl>
              <a:tblPr>
                <a:tableStyleId>{5C22544A-7EE6-4342-B048-85BDC9FD1C3A}</a:tableStyleId>
              </a:tblPr>
              <a:tblGrid>
                <a:gridCol w="7235686">
                  <a:extLst>
                    <a:ext uri="{9D8B030D-6E8A-4147-A177-3AD203B41FA5}">
                      <a16:colId xmlns:a16="http://schemas.microsoft.com/office/drawing/2014/main" val="3958649134"/>
                    </a:ext>
                  </a:extLst>
                </a:gridCol>
              </a:tblGrid>
              <a:tr h="1152938">
                <a:tc>
                  <a:txBody>
                    <a:bodyPr/>
                    <a:lstStyle/>
                    <a:p>
                      <a:pPr algn="ctr" fontAlgn="ctr"/>
                      <a:r>
                        <a:rPr lang="en-US" sz="2000" u="none" strike="noStrike" dirty="0">
                          <a:effectLst/>
                        </a:rPr>
                        <a:t>4. In 2016 maximum no. of bookings canceled. For previous booking cancellation 2015 has maximum no. of cancellations and for 2016 maximum no. Of previous bookings not canceled.</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10996508"/>
                  </a:ext>
                </a:extLst>
              </a:tr>
            </a:tbl>
          </a:graphicData>
        </a:graphic>
      </p:graphicFrame>
      <p:pic>
        <p:nvPicPr>
          <p:cNvPr id="6" name="Picture 5">
            <a:extLst>
              <a:ext uri="{FF2B5EF4-FFF2-40B4-BE49-F238E27FC236}">
                <a16:creationId xmlns:a16="http://schemas.microsoft.com/office/drawing/2014/main" id="{70141676-A263-44F7-92BA-EE2935F2D20D}"/>
              </a:ext>
            </a:extLst>
          </p:cNvPr>
          <p:cNvPicPr>
            <a:picLocks noChangeAspect="1"/>
          </p:cNvPicPr>
          <p:nvPr/>
        </p:nvPicPr>
        <p:blipFill>
          <a:blip r:embed="rId2"/>
          <a:stretch>
            <a:fillRect/>
          </a:stretch>
        </p:blipFill>
        <p:spPr>
          <a:xfrm>
            <a:off x="244735" y="1664642"/>
            <a:ext cx="4648398" cy="4908436"/>
          </a:xfrm>
          <a:prstGeom prst="rect">
            <a:avLst/>
          </a:prstGeom>
        </p:spPr>
      </p:pic>
      <p:pic>
        <p:nvPicPr>
          <p:cNvPr id="8" name="Picture 7">
            <a:extLst>
              <a:ext uri="{FF2B5EF4-FFF2-40B4-BE49-F238E27FC236}">
                <a16:creationId xmlns:a16="http://schemas.microsoft.com/office/drawing/2014/main" id="{1D8D9EC9-7272-425A-827A-A62229DA3D15}"/>
              </a:ext>
            </a:extLst>
          </p:cNvPr>
          <p:cNvPicPr>
            <a:picLocks noChangeAspect="1"/>
          </p:cNvPicPr>
          <p:nvPr/>
        </p:nvPicPr>
        <p:blipFill>
          <a:blip r:embed="rId3"/>
          <a:stretch>
            <a:fillRect/>
          </a:stretch>
        </p:blipFill>
        <p:spPr>
          <a:xfrm>
            <a:off x="5106783" y="1563756"/>
            <a:ext cx="6644466" cy="5009322"/>
          </a:xfrm>
          <a:prstGeom prst="rect">
            <a:avLst/>
          </a:prstGeom>
        </p:spPr>
      </p:pic>
    </p:spTree>
    <p:extLst>
      <p:ext uri="{BB962C8B-B14F-4D97-AF65-F5344CB8AC3E}">
        <p14:creationId xmlns:p14="http://schemas.microsoft.com/office/powerpoint/2010/main" val="11913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5B0C890-58AB-4655-928A-3E4A424D372F}"/>
              </a:ext>
            </a:extLst>
          </p:cNvPr>
          <p:cNvGraphicFramePr>
            <a:graphicFrameLocks noGrp="1"/>
          </p:cNvGraphicFramePr>
          <p:nvPr>
            <p:extLst>
              <p:ext uri="{D42A27DB-BD31-4B8C-83A1-F6EECF244321}">
                <p14:modId xmlns:p14="http://schemas.microsoft.com/office/powerpoint/2010/main" val="997489946"/>
              </p:ext>
            </p:extLst>
          </p:nvPr>
        </p:nvGraphicFramePr>
        <p:xfrm>
          <a:off x="4006118" y="192484"/>
          <a:ext cx="1752600" cy="3048000"/>
        </p:xfrm>
        <a:graphic>
          <a:graphicData uri="http://schemas.openxmlformats.org/drawingml/2006/table">
            <a:tbl>
              <a:tblPr/>
              <a:tblGrid>
                <a:gridCol w="876300">
                  <a:extLst>
                    <a:ext uri="{9D8B030D-6E8A-4147-A177-3AD203B41FA5}">
                      <a16:colId xmlns:a16="http://schemas.microsoft.com/office/drawing/2014/main" val="3606667311"/>
                    </a:ext>
                  </a:extLst>
                </a:gridCol>
                <a:gridCol w="876300">
                  <a:extLst>
                    <a:ext uri="{9D8B030D-6E8A-4147-A177-3AD203B41FA5}">
                      <a16:colId xmlns:a16="http://schemas.microsoft.com/office/drawing/2014/main" val="2539737900"/>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Sum of adults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52840121"/>
                  </a:ext>
                </a:extLst>
              </a:tr>
              <a:tr h="190500">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775683886"/>
                  </a:ext>
                </a:extLst>
              </a:tr>
              <a:tr h="190500">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23027</a:t>
                      </a:r>
                    </a:p>
                  </a:txBody>
                  <a:tcPr marL="9525" marR="9525" marT="9525" marB="0" anchor="b">
                    <a:lnL>
                      <a:noFill/>
                    </a:lnL>
                    <a:lnR>
                      <a:noFill/>
                    </a:lnR>
                    <a:lnT>
                      <a:noFill/>
                    </a:lnT>
                    <a:lnB>
                      <a:noFill/>
                    </a:lnB>
                  </a:tcPr>
                </a:tc>
                <a:extLst>
                  <a:ext uri="{0D108BD9-81ED-4DB2-BD59-A6C34878D82A}">
                    <a16:rowId xmlns:a16="http://schemas.microsoft.com/office/drawing/2014/main" val="620989626"/>
                  </a:ext>
                </a:extLst>
              </a:tr>
              <a:tr h="190500">
                <a:tc>
                  <a:txBody>
                    <a:bodyPr/>
                    <a:lstStyle/>
                    <a:p>
                      <a:pPr algn="l"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179360</a:t>
                      </a:r>
                    </a:p>
                  </a:txBody>
                  <a:tcPr marL="9525" marR="9525" marT="9525" marB="0" anchor="b">
                    <a:lnL>
                      <a:noFill/>
                    </a:lnL>
                    <a:lnR>
                      <a:noFill/>
                    </a:lnR>
                    <a:lnT>
                      <a:noFill/>
                    </a:lnT>
                    <a:lnB>
                      <a:noFill/>
                    </a:lnB>
                  </a:tcPr>
                </a:tc>
                <a:extLst>
                  <a:ext uri="{0D108BD9-81ED-4DB2-BD59-A6C34878D82A}">
                    <a16:rowId xmlns:a16="http://schemas.microsoft.com/office/drawing/2014/main" val="1847237068"/>
                  </a:ext>
                </a:extLst>
              </a:tr>
              <a:tr h="190500">
                <a:tc>
                  <a:txBody>
                    <a:bodyPr/>
                    <a:lstStyle/>
                    <a:p>
                      <a:pPr algn="l"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18606</a:t>
                      </a:r>
                    </a:p>
                  </a:txBody>
                  <a:tcPr marL="9525" marR="9525" marT="9525" marB="0" anchor="b">
                    <a:lnL>
                      <a:noFill/>
                    </a:lnL>
                    <a:lnR>
                      <a:noFill/>
                    </a:lnR>
                    <a:lnT>
                      <a:noFill/>
                    </a:lnT>
                    <a:lnB>
                      <a:noFill/>
                    </a:lnB>
                  </a:tcPr>
                </a:tc>
                <a:extLst>
                  <a:ext uri="{0D108BD9-81ED-4DB2-BD59-A6C34878D82A}">
                    <a16:rowId xmlns:a16="http://schemas.microsoft.com/office/drawing/2014/main" val="2925036863"/>
                  </a:ext>
                </a:extLst>
              </a:tr>
              <a:tr h="190500">
                <a:tc>
                  <a:txBody>
                    <a:bodyPr/>
                    <a:lstStyle/>
                    <a:p>
                      <a:pPr algn="l"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a:t>
                      </a:r>
                    </a:p>
                  </a:txBody>
                  <a:tcPr marL="9525" marR="9525" marT="9525" marB="0" anchor="b">
                    <a:lnL>
                      <a:noFill/>
                    </a:lnL>
                    <a:lnR>
                      <a:noFill/>
                    </a:lnR>
                    <a:lnT>
                      <a:noFill/>
                    </a:lnT>
                    <a:lnB>
                      <a:noFill/>
                    </a:lnB>
                  </a:tcPr>
                </a:tc>
                <a:extLst>
                  <a:ext uri="{0D108BD9-81ED-4DB2-BD59-A6C34878D82A}">
                    <a16:rowId xmlns:a16="http://schemas.microsoft.com/office/drawing/2014/main" val="2157497349"/>
                  </a:ext>
                </a:extLst>
              </a:tr>
              <a:tr h="190500">
                <a:tc>
                  <a:txBody>
                    <a:bodyPr/>
                    <a:lstStyle/>
                    <a:p>
                      <a:pPr algn="l"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168944312"/>
                  </a:ext>
                </a:extLst>
              </a:tr>
              <a:tr h="190500">
                <a:tc>
                  <a:txBody>
                    <a:bodyPr/>
                    <a:lstStyle/>
                    <a:p>
                      <a:pPr algn="l"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extLst>
                  <a:ext uri="{0D108BD9-81ED-4DB2-BD59-A6C34878D82A}">
                    <a16:rowId xmlns:a16="http://schemas.microsoft.com/office/drawing/2014/main" val="3459014208"/>
                  </a:ext>
                </a:extLst>
              </a:tr>
              <a:tr h="190500">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2229008871"/>
                  </a:ext>
                </a:extLst>
              </a:tr>
              <a:tr h="190500">
                <a:tc>
                  <a:txBody>
                    <a:bodyPr/>
                    <a:lstStyle/>
                    <a:p>
                      <a:pPr algn="l"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extLst>
                  <a:ext uri="{0D108BD9-81ED-4DB2-BD59-A6C34878D82A}">
                    <a16:rowId xmlns:a16="http://schemas.microsoft.com/office/drawing/2014/main" val="564169396"/>
                  </a:ext>
                </a:extLst>
              </a:tr>
              <a:tr h="190500">
                <a:tc>
                  <a:txBody>
                    <a:bodyPr/>
                    <a:lstStyle/>
                    <a:p>
                      <a:pPr algn="l" fontAlgn="b"/>
                      <a:r>
                        <a:rPr lang="en-US" sz="1100" b="0" i="0" u="none" strike="noStrike">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extLst>
                  <a:ext uri="{0D108BD9-81ED-4DB2-BD59-A6C34878D82A}">
                    <a16:rowId xmlns:a16="http://schemas.microsoft.com/office/drawing/2014/main" val="4068701973"/>
                  </a:ext>
                </a:extLst>
              </a:tr>
              <a:tr h="190500">
                <a:tc>
                  <a:txBody>
                    <a:bodyPr/>
                    <a:lstStyle/>
                    <a:p>
                      <a:pPr algn="l" fontAlgn="b"/>
                      <a:r>
                        <a:rPr lang="en-US" sz="11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a:t>
                      </a:r>
                    </a:p>
                  </a:txBody>
                  <a:tcPr marL="9525" marR="9525" marT="9525" marB="0" anchor="b">
                    <a:lnL>
                      <a:noFill/>
                    </a:lnL>
                    <a:lnR>
                      <a:noFill/>
                    </a:lnR>
                    <a:lnT>
                      <a:noFill/>
                    </a:lnT>
                    <a:lnB>
                      <a:noFill/>
                    </a:lnB>
                  </a:tcPr>
                </a:tc>
                <a:extLst>
                  <a:ext uri="{0D108BD9-81ED-4DB2-BD59-A6C34878D82A}">
                    <a16:rowId xmlns:a16="http://schemas.microsoft.com/office/drawing/2014/main" val="2138727369"/>
                  </a:ext>
                </a:extLst>
              </a:tr>
              <a:tr h="190500">
                <a:tc>
                  <a:txBody>
                    <a:bodyPr/>
                    <a:lstStyle/>
                    <a:p>
                      <a:pPr algn="l" fontAlgn="b"/>
                      <a:r>
                        <a:rPr lang="en-US" sz="11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extLst>
                  <a:ext uri="{0D108BD9-81ED-4DB2-BD59-A6C34878D82A}">
                    <a16:rowId xmlns:a16="http://schemas.microsoft.com/office/drawing/2014/main" val="2154783688"/>
                  </a:ext>
                </a:extLst>
              </a:tr>
              <a:tr h="190500">
                <a:tc>
                  <a:txBody>
                    <a:bodyPr/>
                    <a:lstStyle/>
                    <a:p>
                      <a:pPr algn="l" fontAlgn="b"/>
                      <a:r>
                        <a:rPr lang="en-US" sz="11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extLst>
                  <a:ext uri="{0D108BD9-81ED-4DB2-BD59-A6C34878D82A}">
                    <a16:rowId xmlns:a16="http://schemas.microsoft.com/office/drawing/2014/main" val="3281778254"/>
                  </a:ext>
                </a:extLst>
              </a:tr>
              <a:tr h="190500">
                <a:tc>
                  <a:txBody>
                    <a:bodyPr/>
                    <a:lstStyle/>
                    <a:p>
                      <a:pPr algn="l" fontAlgn="b"/>
                      <a:r>
                        <a:rPr lang="en-US"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24911674"/>
                  </a:ext>
                </a:extLst>
              </a:tr>
              <a:tr h="190500">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latin typeface="Calibri" panose="020F0502020204030204" pitchFamily="34" charset="0"/>
                        </a:rPr>
                        <a:t>221636</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437075981"/>
                  </a:ext>
                </a:extLst>
              </a:tr>
            </a:tbl>
          </a:graphicData>
        </a:graphic>
      </p:graphicFrame>
      <p:graphicFrame>
        <p:nvGraphicFramePr>
          <p:cNvPr id="6" name="Table 5">
            <a:extLst>
              <a:ext uri="{FF2B5EF4-FFF2-40B4-BE49-F238E27FC236}">
                <a16:creationId xmlns:a16="http://schemas.microsoft.com/office/drawing/2014/main" id="{D08E8CFC-0025-475E-9A1F-DA8E605D6B85}"/>
              </a:ext>
            </a:extLst>
          </p:cNvPr>
          <p:cNvGraphicFramePr>
            <a:graphicFrameLocks noGrp="1"/>
          </p:cNvGraphicFramePr>
          <p:nvPr>
            <p:extLst>
              <p:ext uri="{D42A27DB-BD31-4B8C-83A1-F6EECF244321}">
                <p14:modId xmlns:p14="http://schemas.microsoft.com/office/powerpoint/2010/main" val="1959616296"/>
              </p:ext>
            </p:extLst>
          </p:nvPr>
        </p:nvGraphicFramePr>
        <p:xfrm>
          <a:off x="253479" y="2880191"/>
          <a:ext cx="2968488" cy="720587"/>
        </p:xfrm>
        <a:graphic>
          <a:graphicData uri="http://schemas.openxmlformats.org/drawingml/2006/table">
            <a:tbl>
              <a:tblPr>
                <a:tableStyleId>{5C22544A-7EE6-4342-B048-85BDC9FD1C3A}</a:tableStyleId>
              </a:tblPr>
              <a:tblGrid>
                <a:gridCol w="989496">
                  <a:extLst>
                    <a:ext uri="{9D8B030D-6E8A-4147-A177-3AD203B41FA5}">
                      <a16:colId xmlns:a16="http://schemas.microsoft.com/office/drawing/2014/main" val="2440926023"/>
                    </a:ext>
                  </a:extLst>
                </a:gridCol>
                <a:gridCol w="989496">
                  <a:extLst>
                    <a:ext uri="{9D8B030D-6E8A-4147-A177-3AD203B41FA5}">
                      <a16:colId xmlns:a16="http://schemas.microsoft.com/office/drawing/2014/main" val="3431525341"/>
                    </a:ext>
                  </a:extLst>
                </a:gridCol>
                <a:gridCol w="989496">
                  <a:extLst>
                    <a:ext uri="{9D8B030D-6E8A-4147-A177-3AD203B41FA5}">
                      <a16:colId xmlns:a16="http://schemas.microsoft.com/office/drawing/2014/main" val="100581646"/>
                    </a:ext>
                  </a:extLst>
                </a:gridCol>
              </a:tblGrid>
              <a:tr h="464150">
                <a:tc>
                  <a:txBody>
                    <a:bodyPr/>
                    <a:lstStyle/>
                    <a:p>
                      <a:pPr algn="l" fontAlgn="b"/>
                      <a:r>
                        <a:rPr lang="en-US" sz="1100" u="none" strike="noStrike">
                          <a:effectLst/>
                        </a:rPr>
                        <a:t>Sum of adults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Sum of children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of babies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604125"/>
                  </a:ext>
                </a:extLst>
              </a:tr>
              <a:tr h="256437">
                <a:tc>
                  <a:txBody>
                    <a:bodyPr/>
                    <a:lstStyle/>
                    <a:p>
                      <a:pPr algn="r" fontAlgn="b"/>
                      <a:r>
                        <a:rPr lang="en-US" sz="1100" u="none" strike="noStrike">
                          <a:effectLst/>
                        </a:rPr>
                        <a:t>221636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12403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949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2330661"/>
                  </a:ext>
                </a:extLst>
              </a:tr>
            </a:tbl>
          </a:graphicData>
        </a:graphic>
      </p:graphicFrame>
      <p:graphicFrame>
        <p:nvGraphicFramePr>
          <p:cNvPr id="7" name="Table 6">
            <a:extLst>
              <a:ext uri="{FF2B5EF4-FFF2-40B4-BE49-F238E27FC236}">
                <a16:creationId xmlns:a16="http://schemas.microsoft.com/office/drawing/2014/main" id="{8141B264-0200-45F5-8D9F-D98B44ED5910}"/>
              </a:ext>
            </a:extLst>
          </p:cNvPr>
          <p:cNvGraphicFramePr>
            <a:graphicFrameLocks noGrp="1"/>
          </p:cNvGraphicFramePr>
          <p:nvPr>
            <p:extLst>
              <p:ext uri="{D42A27DB-BD31-4B8C-83A1-F6EECF244321}">
                <p14:modId xmlns:p14="http://schemas.microsoft.com/office/powerpoint/2010/main" val="4112782718"/>
              </p:ext>
            </p:extLst>
          </p:nvPr>
        </p:nvGraphicFramePr>
        <p:xfrm>
          <a:off x="6096000" y="192484"/>
          <a:ext cx="2052984" cy="2651299"/>
        </p:xfrm>
        <a:graphic>
          <a:graphicData uri="http://schemas.openxmlformats.org/drawingml/2006/table">
            <a:tbl>
              <a:tblPr/>
              <a:tblGrid>
                <a:gridCol w="957134">
                  <a:extLst>
                    <a:ext uri="{9D8B030D-6E8A-4147-A177-3AD203B41FA5}">
                      <a16:colId xmlns:a16="http://schemas.microsoft.com/office/drawing/2014/main" val="3070186106"/>
                    </a:ext>
                  </a:extLst>
                </a:gridCol>
                <a:gridCol w="1095850">
                  <a:extLst>
                    <a:ext uri="{9D8B030D-6E8A-4147-A177-3AD203B41FA5}">
                      <a16:colId xmlns:a16="http://schemas.microsoft.com/office/drawing/2014/main" val="2078057439"/>
                    </a:ext>
                  </a:extLst>
                </a:gridCol>
              </a:tblGrid>
              <a:tr h="378757">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dirty="0">
                          <a:solidFill>
                            <a:srgbClr val="000000"/>
                          </a:solidFill>
                          <a:effectLst/>
                          <a:latin typeface="Calibri" panose="020F0502020204030204" pitchFamily="34" charset="0"/>
                        </a:rPr>
                        <a:t>Sum of children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97950275"/>
                  </a:ext>
                </a:extLst>
              </a:tr>
              <a:tr h="378757">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2586526164"/>
                  </a:ext>
                </a:extLst>
              </a:tr>
              <a:tr h="378757">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4861</a:t>
                      </a:r>
                    </a:p>
                  </a:txBody>
                  <a:tcPr marL="9525" marR="9525" marT="9525" marB="0" anchor="b">
                    <a:lnL>
                      <a:noFill/>
                    </a:lnL>
                    <a:lnR>
                      <a:noFill/>
                    </a:lnR>
                    <a:lnT>
                      <a:noFill/>
                    </a:lnT>
                    <a:lnB>
                      <a:noFill/>
                    </a:lnB>
                  </a:tcPr>
                </a:tc>
                <a:extLst>
                  <a:ext uri="{0D108BD9-81ED-4DB2-BD59-A6C34878D82A}">
                    <a16:rowId xmlns:a16="http://schemas.microsoft.com/office/drawing/2014/main" val="1616678000"/>
                  </a:ext>
                </a:extLst>
              </a:tr>
              <a:tr h="378757">
                <a:tc>
                  <a:txBody>
                    <a:bodyPr/>
                    <a:lstStyle/>
                    <a:p>
                      <a:pPr algn="l"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7304</a:t>
                      </a:r>
                    </a:p>
                  </a:txBody>
                  <a:tcPr marL="9525" marR="9525" marT="9525" marB="0" anchor="b">
                    <a:lnL>
                      <a:noFill/>
                    </a:lnL>
                    <a:lnR>
                      <a:noFill/>
                    </a:lnR>
                    <a:lnT>
                      <a:noFill/>
                    </a:lnT>
                    <a:lnB>
                      <a:noFill/>
                    </a:lnB>
                  </a:tcPr>
                </a:tc>
                <a:extLst>
                  <a:ext uri="{0D108BD9-81ED-4DB2-BD59-A6C34878D82A}">
                    <a16:rowId xmlns:a16="http://schemas.microsoft.com/office/drawing/2014/main" val="1943041344"/>
                  </a:ext>
                </a:extLst>
              </a:tr>
              <a:tr h="378757">
                <a:tc>
                  <a:txBody>
                    <a:bodyPr/>
                    <a:lstStyle/>
                    <a:p>
                      <a:pPr algn="l"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228</a:t>
                      </a:r>
                    </a:p>
                  </a:txBody>
                  <a:tcPr marL="9525" marR="9525" marT="9525" marB="0" anchor="b">
                    <a:lnL>
                      <a:noFill/>
                    </a:lnL>
                    <a:lnR>
                      <a:noFill/>
                    </a:lnR>
                    <a:lnT>
                      <a:noFill/>
                    </a:lnT>
                    <a:lnB>
                      <a:noFill/>
                    </a:lnB>
                  </a:tcPr>
                </a:tc>
                <a:extLst>
                  <a:ext uri="{0D108BD9-81ED-4DB2-BD59-A6C34878D82A}">
                    <a16:rowId xmlns:a16="http://schemas.microsoft.com/office/drawing/2014/main" val="3210112463"/>
                  </a:ext>
                </a:extLst>
              </a:tr>
              <a:tr h="378757">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53310675"/>
                  </a:ext>
                </a:extLst>
              </a:tr>
              <a:tr h="378757">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latin typeface="Calibri" panose="020F0502020204030204" pitchFamily="34" charset="0"/>
                        </a:rPr>
                        <a:t>12403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120941767"/>
                  </a:ext>
                </a:extLst>
              </a:tr>
            </a:tbl>
          </a:graphicData>
        </a:graphic>
      </p:graphicFrame>
      <p:graphicFrame>
        <p:nvGraphicFramePr>
          <p:cNvPr id="11" name="Table 10">
            <a:extLst>
              <a:ext uri="{FF2B5EF4-FFF2-40B4-BE49-F238E27FC236}">
                <a16:creationId xmlns:a16="http://schemas.microsoft.com/office/drawing/2014/main" id="{D7BB25C8-82D1-4224-8CE9-A624541E6EAB}"/>
              </a:ext>
            </a:extLst>
          </p:cNvPr>
          <p:cNvGraphicFramePr>
            <a:graphicFrameLocks noGrp="1"/>
          </p:cNvGraphicFramePr>
          <p:nvPr>
            <p:extLst>
              <p:ext uri="{D42A27DB-BD31-4B8C-83A1-F6EECF244321}">
                <p14:modId xmlns:p14="http://schemas.microsoft.com/office/powerpoint/2010/main" val="4193937543"/>
              </p:ext>
            </p:extLst>
          </p:nvPr>
        </p:nvGraphicFramePr>
        <p:xfrm>
          <a:off x="8486266" y="192484"/>
          <a:ext cx="1778000" cy="1333500"/>
        </p:xfrm>
        <a:graphic>
          <a:graphicData uri="http://schemas.openxmlformats.org/drawingml/2006/table">
            <a:tbl>
              <a:tblPr/>
              <a:tblGrid>
                <a:gridCol w="874738">
                  <a:extLst>
                    <a:ext uri="{9D8B030D-6E8A-4147-A177-3AD203B41FA5}">
                      <a16:colId xmlns:a16="http://schemas.microsoft.com/office/drawing/2014/main" val="1511113580"/>
                    </a:ext>
                  </a:extLst>
                </a:gridCol>
                <a:gridCol w="903262">
                  <a:extLst>
                    <a:ext uri="{9D8B030D-6E8A-4147-A177-3AD203B41FA5}">
                      <a16:colId xmlns:a16="http://schemas.microsoft.com/office/drawing/2014/main" val="1124639095"/>
                    </a:ext>
                  </a:extLst>
                </a:gridCol>
              </a:tblGrid>
              <a:tr h="190500">
                <a:tc>
                  <a:txBody>
                    <a:bodyPr/>
                    <a:lstStyle/>
                    <a:p>
                      <a:pPr algn="l" fontAlgn="b"/>
                      <a:r>
                        <a:rPr lang="en-US" sz="1100" b="1" i="0" u="none" strike="noStrike" dirty="0">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Sum of babies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97795806"/>
                  </a:ext>
                </a:extLst>
              </a:tr>
              <a:tr h="190500">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2747350661"/>
                  </a:ext>
                </a:extLst>
              </a:tr>
              <a:tr h="190500">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900</a:t>
                      </a:r>
                    </a:p>
                  </a:txBody>
                  <a:tcPr marL="9525" marR="9525" marT="9525" marB="0" anchor="b">
                    <a:lnL>
                      <a:noFill/>
                    </a:lnL>
                    <a:lnR>
                      <a:noFill/>
                    </a:lnR>
                    <a:lnT>
                      <a:noFill/>
                    </a:lnT>
                    <a:lnB>
                      <a:noFill/>
                    </a:lnB>
                  </a:tcPr>
                </a:tc>
                <a:extLst>
                  <a:ext uri="{0D108BD9-81ED-4DB2-BD59-A6C34878D82A}">
                    <a16:rowId xmlns:a16="http://schemas.microsoft.com/office/drawing/2014/main" val="4098688090"/>
                  </a:ext>
                </a:extLst>
              </a:tr>
              <a:tr h="190500">
                <a:tc>
                  <a:txBody>
                    <a:bodyPr/>
                    <a:lstStyle/>
                    <a:p>
                      <a:pPr algn="l"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extLst>
                  <a:ext uri="{0D108BD9-81ED-4DB2-BD59-A6C34878D82A}">
                    <a16:rowId xmlns:a16="http://schemas.microsoft.com/office/drawing/2014/main" val="4066619514"/>
                  </a:ext>
                </a:extLst>
              </a:tr>
              <a:tr h="190500">
                <a:tc>
                  <a:txBody>
                    <a:bodyPr/>
                    <a:lstStyle/>
                    <a:p>
                      <a:pPr algn="l"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extLst>
                  <a:ext uri="{0D108BD9-81ED-4DB2-BD59-A6C34878D82A}">
                    <a16:rowId xmlns:a16="http://schemas.microsoft.com/office/drawing/2014/main" val="2899395395"/>
                  </a:ext>
                </a:extLst>
              </a:tr>
              <a:tr h="190500">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9085127"/>
                  </a:ext>
                </a:extLst>
              </a:tr>
              <a:tr h="190500">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latin typeface="Calibri" panose="020F0502020204030204" pitchFamily="34" charset="0"/>
                        </a:rPr>
                        <a:t>949</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567938585"/>
                  </a:ext>
                </a:extLst>
              </a:tr>
            </a:tbl>
          </a:graphicData>
        </a:graphic>
      </p:graphicFrame>
      <p:pic>
        <p:nvPicPr>
          <p:cNvPr id="13" name="Picture 12">
            <a:extLst>
              <a:ext uri="{FF2B5EF4-FFF2-40B4-BE49-F238E27FC236}">
                <a16:creationId xmlns:a16="http://schemas.microsoft.com/office/drawing/2014/main" id="{C717C502-51CF-4B81-9752-249FA5302691}"/>
              </a:ext>
            </a:extLst>
          </p:cNvPr>
          <p:cNvPicPr>
            <a:picLocks noChangeAspect="1"/>
          </p:cNvPicPr>
          <p:nvPr/>
        </p:nvPicPr>
        <p:blipFill>
          <a:blip r:embed="rId2"/>
          <a:stretch>
            <a:fillRect/>
          </a:stretch>
        </p:blipFill>
        <p:spPr>
          <a:xfrm>
            <a:off x="3281792" y="3744602"/>
            <a:ext cx="8678486" cy="2210108"/>
          </a:xfrm>
          <a:prstGeom prst="rect">
            <a:avLst/>
          </a:prstGeom>
        </p:spPr>
      </p:pic>
      <p:pic>
        <p:nvPicPr>
          <p:cNvPr id="15" name="Picture 14">
            <a:extLst>
              <a:ext uri="{FF2B5EF4-FFF2-40B4-BE49-F238E27FC236}">
                <a16:creationId xmlns:a16="http://schemas.microsoft.com/office/drawing/2014/main" id="{1643E86E-0E9C-457B-8870-E05B96A313E4}"/>
              </a:ext>
            </a:extLst>
          </p:cNvPr>
          <p:cNvPicPr>
            <a:picLocks noChangeAspect="1"/>
          </p:cNvPicPr>
          <p:nvPr/>
        </p:nvPicPr>
        <p:blipFill>
          <a:blip r:embed="rId3"/>
          <a:stretch>
            <a:fillRect/>
          </a:stretch>
        </p:blipFill>
        <p:spPr>
          <a:xfrm>
            <a:off x="253479" y="3752992"/>
            <a:ext cx="2743583" cy="2419688"/>
          </a:xfrm>
          <a:prstGeom prst="rect">
            <a:avLst/>
          </a:prstGeom>
        </p:spPr>
      </p:pic>
      <p:graphicFrame>
        <p:nvGraphicFramePr>
          <p:cNvPr id="16" name="Table 15">
            <a:extLst>
              <a:ext uri="{FF2B5EF4-FFF2-40B4-BE49-F238E27FC236}">
                <a16:creationId xmlns:a16="http://schemas.microsoft.com/office/drawing/2014/main" id="{933195C0-D09B-4AEB-8C5E-FFA2CF3A18A2}"/>
              </a:ext>
            </a:extLst>
          </p:cNvPr>
          <p:cNvGraphicFramePr>
            <a:graphicFrameLocks noGrp="1"/>
          </p:cNvGraphicFramePr>
          <p:nvPr>
            <p:extLst>
              <p:ext uri="{D42A27DB-BD31-4B8C-83A1-F6EECF244321}">
                <p14:modId xmlns:p14="http://schemas.microsoft.com/office/powerpoint/2010/main" val="785684440"/>
              </p:ext>
            </p:extLst>
          </p:nvPr>
        </p:nvGraphicFramePr>
        <p:xfrm>
          <a:off x="231722" y="192483"/>
          <a:ext cx="2856036" cy="1325650"/>
        </p:xfrm>
        <a:graphic>
          <a:graphicData uri="http://schemas.openxmlformats.org/drawingml/2006/table">
            <a:tbl>
              <a:tblPr>
                <a:tableStyleId>{5C22544A-7EE6-4342-B048-85BDC9FD1C3A}</a:tableStyleId>
              </a:tblPr>
              <a:tblGrid>
                <a:gridCol w="2856036">
                  <a:extLst>
                    <a:ext uri="{9D8B030D-6E8A-4147-A177-3AD203B41FA5}">
                      <a16:colId xmlns:a16="http://schemas.microsoft.com/office/drawing/2014/main" val="3419733181"/>
                    </a:ext>
                  </a:extLst>
                </a:gridCol>
              </a:tblGrid>
              <a:tr h="1325650">
                <a:tc>
                  <a:txBody>
                    <a:bodyPr/>
                    <a:lstStyle/>
                    <a:p>
                      <a:pPr algn="ctr" fontAlgn="ctr"/>
                      <a:r>
                        <a:rPr lang="en-US" sz="2000" u="none" strike="noStrike" dirty="0">
                          <a:effectLst/>
                        </a:rPr>
                        <a:t>5. Count of adults is maximum than children and babies.</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7195931"/>
                  </a:ext>
                </a:extLst>
              </a:tr>
            </a:tbl>
          </a:graphicData>
        </a:graphic>
      </p:graphicFrame>
    </p:spTree>
    <p:extLst>
      <p:ext uri="{BB962C8B-B14F-4D97-AF65-F5344CB8AC3E}">
        <p14:creationId xmlns:p14="http://schemas.microsoft.com/office/powerpoint/2010/main" val="204793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25AD94-34F6-4B14-BA3F-6242E2A046B1}"/>
              </a:ext>
            </a:extLst>
          </p:cNvPr>
          <p:cNvPicPr>
            <a:picLocks noChangeAspect="1"/>
          </p:cNvPicPr>
          <p:nvPr/>
        </p:nvPicPr>
        <p:blipFill>
          <a:blip r:embed="rId2"/>
          <a:stretch>
            <a:fillRect/>
          </a:stretch>
        </p:blipFill>
        <p:spPr>
          <a:xfrm>
            <a:off x="749594" y="3191476"/>
            <a:ext cx="2715004" cy="3258005"/>
          </a:xfrm>
          <a:prstGeom prst="rect">
            <a:avLst/>
          </a:prstGeom>
        </p:spPr>
      </p:pic>
      <p:pic>
        <p:nvPicPr>
          <p:cNvPr id="7" name="Picture 6">
            <a:extLst>
              <a:ext uri="{FF2B5EF4-FFF2-40B4-BE49-F238E27FC236}">
                <a16:creationId xmlns:a16="http://schemas.microsoft.com/office/drawing/2014/main" id="{BDFE21B9-F562-42A4-A997-0DA11E487E80}"/>
              </a:ext>
            </a:extLst>
          </p:cNvPr>
          <p:cNvPicPr>
            <a:picLocks noChangeAspect="1"/>
          </p:cNvPicPr>
          <p:nvPr/>
        </p:nvPicPr>
        <p:blipFill>
          <a:blip r:embed="rId3"/>
          <a:stretch>
            <a:fillRect/>
          </a:stretch>
        </p:blipFill>
        <p:spPr>
          <a:xfrm>
            <a:off x="388969" y="149509"/>
            <a:ext cx="4496427" cy="2848373"/>
          </a:xfrm>
          <a:prstGeom prst="rect">
            <a:avLst/>
          </a:prstGeom>
        </p:spPr>
      </p:pic>
      <p:pic>
        <p:nvPicPr>
          <p:cNvPr id="9" name="Picture 8">
            <a:extLst>
              <a:ext uri="{FF2B5EF4-FFF2-40B4-BE49-F238E27FC236}">
                <a16:creationId xmlns:a16="http://schemas.microsoft.com/office/drawing/2014/main" id="{DD45A7F7-3D72-4662-B611-4092EC776090}"/>
              </a:ext>
            </a:extLst>
          </p:cNvPr>
          <p:cNvPicPr>
            <a:picLocks noChangeAspect="1"/>
          </p:cNvPicPr>
          <p:nvPr/>
        </p:nvPicPr>
        <p:blipFill>
          <a:blip r:embed="rId4"/>
          <a:stretch>
            <a:fillRect/>
          </a:stretch>
        </p:blipFill>
        <p:spPr>
          <a:xfrm>
            <a:off x="5017917" y="149509"/>
            <a:ext cx="3191320" cy="3105583"/>
          </a:xfrm>
          <a:prstGeom prst="rect">
            <a:avLst/>
          </a:prstGeom>
        </p:spPr>
      </p:pic>
      <p:pic>
        <p:nvPicPr>
          <p:cNvPr id="11" name="Picture 10">
            <a:extLst>
              <a:ext uri="{FF2B5EF4-FFF2-40B4-BE49-F238E27FC236}">
                <a16:creationId xmlns:a16="http://schemas.microsoft.com/office/drawing/2014/main" id="{11FCC7C7-DA68-40B7-8BC3-4993D001F6D6}"/>
              </a:ext>
            </a:extLst>
          </p:cNvPr>
          <p:cNvPicPr>
            <a:picLocks noChangeAspect="1"/>
          </p:cNvPicPr>
          <p:nvPr/>
        </p:nvPicPr>
        <p:blipFill>
          <a:blip r:embed="rId5"/>
          <a:stretch>
            <a:fillRect/>
          </a:stretch>
        </p:blipFill>
        <p:spPr>
          <a:xfrm>
            <a:off x="6252060" y="3854880"/>
            <a:ext cx="2715004" cy="965598"/>
          </a:xfrm>
          <a:prstGeom prst="rect">
            <a:avLst/>
          </a:prstGeom>
        </p:spPr>
      </p:pic>
      <p:pic>
        <p:nvPicPr>
          <p:cNvPr id="13" name="Picture 12">
            <a:extLst>
              <a:ext uri="{FF2B5EF4-FFF2-40B4-BE49-F238E27FC236}">
                <a16:creationId xmlns:a16="http://schemas.microsoft.com/office/drawing/2014/main" id="{019CA60A-F6AF-4B71-A9F4-F6870DE93A9E}"/>
              </a:ext>
            </a:extLst>
          </p:cNvPr>
          <p:cNvPicPr>
            <a:picLocks noChangeAspect="1"/>
          </p:cNvPicPr>
          <p:nvPr/>
        </p:nvPicPr>
        <p:blipFill>
          <a:blip r:embed="rId6"/>
          <a:stretch>
            <a:fillRect/>
          </a:stretch>
        </p:blipFill>
        <p:spPr>
          <a:xfrm>
            <a:off x="8967064" y="3775600"/>
            <a:ext cx="3191320" cy="3082400"/>
          </a:xfrm>
          <a:prstGeom prst="rect">
            <a:avLst/>
          </a:prstGeom>
        </p:spPr>
      </p:pic>
      <p:pic>
        <p:nvPicPr>
          <p:cNvPr id="15" name="Picture 14">
            <a:extLst>
              <a:ext uri="{FF2B5EF4-FFF2-40B4-BE49-F238E27FC236}">
                <a16:creationId xmlns:a16="http://schemas.microsoft.com/office/drawing/2014/main" id="{10802870-1055-4B0A-8630-0DC2CD01F4FD}"/>
              </a:ext>
            </a:extLst>
          </p:cNvPr>
          <p:cNvPicPr>
            <a:picLocks noChangeAspect="1"/>
          </p:cNvPicPr>
          <p:nvPr/>
        </p:nvPicPr>
        <p:blipFill>
          <a:blip r:embed="rId7"/>
          <a:stretch>
            <a:fillRect/>
          </a:stretch>
        </p:blipFill>
        <p:spPr>
          <a:xfrm>
            <a:off x="3818083" y="3535146"/>
            <a:ext cx="2361519" cy="2580952"/>
          </a:xfrm>
          <a:prstGeom prst="rect">
            <a:avLst/>
          </a:prstGeom>
        </p:spPr>
      </p:pic>
      <p:graphicFrame>
        <p:nvGraphicFramePr>
          <p:cNvPr id="16" name="Table 15">
            <a:extLst>
              <a:ext uri="{FF2B5EF4-FFF2-40B4-BE49-F238E27FC236}">
                <a16:creationId xmlns:a16="http://schemas.microsoft.com/office/drawing/2014/main" id="{D0F841DC-96CE-47C5-ACD7-0D0B14E478C7}"/>
              </a:ext>
            </a:extLst>
          </p:cNvPr>
          <p:cNvGraphicFramePr>
            <a:graphicFrameLocks noGrp="1"/>
          </p:cNvGraphicFramePr>
          <p:nvPr/>
        </p:nvGraphicFramePr>
        <p:xfrm>
          <a:off x="0" y="0"/>
          <a:ext cx="3581400" cy="512445"/>
        </p:xfrm>
        <a:graphic>
          <a:graphicData uri="http://schemas.openxmlformats.org/drawingml/2006/table">
            <a:tbl>
              <a:tblPr>
                <a:tableStyleId>{5C22544A-7EE6-4342-B048-85BDC9FD1C3A}</a:tableStyleId>
              </a:tblPr>
              <a:tblGrid>
                <a:gridCol w="3581400">
                  <a:extLst>
                    <a:ext uri="{9D8B030D-6E8A-4147-A177-3AD203B41FA5}">
                      <a16:colId xmlns:a16="http://schemas.microsoft.com/office/drawing/2014/main" val="3344470513"/>
                    </a:ext>
                  </a:extLst>
                </a:gridCol>
              </a:tblGrid>
              <a:tr h="0">
                <a:tc>
                  <a:txBody>
                    <a:bodyPr/>
                    <a:lstStyle/>
                    <a:p>
                      <a:pPr algn="ctr" fontAlgn="ctr"/>
                      <a:r>
                        <a:rPr lang="en-US" sz="1100" u="none" strike="noStrike" dirty="0">
                          <a:effectLst/>
                        </a:rPr>
                        <a:t>6. Maximum bookings are done in city hotel. Also avg </a:t>
                      </a:r>
                      <a:r>
                        <a:rPr lang="en-US" sz="1100" u="none" strike="noStrike" dirty="0" err="1">
                          <a:effectLst/>
                        </a:rPr>
                        <a:t>adr</a:t>
                      </a:r>
                      <a:r>
                        <a:rPr lang="en-US" sz="1100" u="none" strike="noStrike" dirty="0">
                          <a:effectLst/>
                        </a:rPr>
                        <a:t>, sum of </a:t>
                      </a:r>
                      <a:r>
                        <a:rPr lang="en-US" sz="1100" u="none" strike="noStrike" dirty="0" err="1">
                          <a:effectLst/>
                        </a:rPr>
                        <a:t>adr</a:t>
                      </a:r>
                      <a:r>
                        <a:rPr lang="en-US" sz="1100" u="none" strike="noStrike" dirty="0">
                          <a:effectLst/>
                        </a:rPr>
                        <a:t>  of city hotel is greater than resort hotel. Guest repeatedly comes in city hotel </a:t>
                      </a:r>
                      <a:r>
                        <a:rPr lang="en-US" sz="1100" u="none" strike="noStrike" dirty="0" err="1">
                          <a:effectLst/>
                        </a:rPr>
                        <a:t>campaired</a:t>
                      </a:r>
                      <a:r>
                        <a:rPr lang="en-US" sz="1100" u="none" strike="noStrike" dirty="0">
                          <a:effectLst/>
                        </a:rPr>
                        <a:t> to resort hotel.</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36065883"/>
                  </a:ext>
                </a:extLst>
              </a:tr>
            </a:tbl>
          </a:graphicData>
        </a:graphic>
      </p:graphicFrame>
      <p:graphicFrame>
        <p:nvGraphicFramePr>
          <p:cNvPr id="17" name="Table 16">
            <a:extLst>
              <a:ext uri="{FF2B5EF4-FFF2-40B4-BE49-F238E27FC236}">
                <a16:creationId xmlns:a16="http://schemas.microsoft.com/office/drawing/2014/main" id="{BC051CE4-2FDF-40DE-A983-24FA4BD126EB}"/>
              </a:ext>
            </a:extLst>
          </p:cNvPr>
          <p:cNvGraphicFramePr>
            <a:graphicFrameLocks noGrp="1"/>
          </p:cNvGraphicFramePr>
          <p:nvPr>
            <p:extLst>
              <p:ext uri="{D42A27DB-BD31-4B8C-83A1-F6EECF244321}">
                <p14:modId xmlns:p14="http://schemas.microsoft.com/office/powerpoint/2010/main" val="2924629119"/>
              </p:ext>
            </p:extLst>
          </p:nvPr>
        </p:nvGraphicFramePr>
        <p:xfrm>
          <a:off x="8375374" y="256222"/>
          <a:ext cx="3816626" cy="2255760"/>
        </p:xfrm>
        <a:graphic>
          <a:graphicData uri="http://schemas.openxmlformats.org/drawingml/2006/table">
            <a:tbl>
              <a:tblPr>
                <a:tableStyleId>{5C22544A-7EE6-4342-B048-85BDC9FD1C3A}</a:tableStyleId>
              </a:tblPr>
              <a:tblGrid>
                <a:gridCol w="3816626">
                  <a:extLst>
                    <a:ext uri="{9D8B030D-6E8A-4147-A177-3AD203B41FA5}">
                      <a16:colId xmlns:a16="http://schemas.microsoft.com/office/drawing/2014/main" val="2113147526"/>
                    </a:ext>
                  </a:extLst>
                </a:gridCol>
              </a:tblGrid>
              <a:tr h="2255760">
                <a:tc>
                  <a:txBody>
                    <a:bodyPr/>
                    <a:lstStyle/>
                    <a:p>
                      <a:pPr algn="ctr" fontAlgn="ctr"/>
                      <a:r>
                        <a:rPr lang="en-US" sz="2000" u="none" strike="noStrike" dirty="0">
                          <a:effectLst/>
                        </a:rPr>
                        <a:t>6. Maximum bookings are done in city hotel. Also avg </a:t>
                      </a:r>
                      <a:r>
                        <a:rPr lang="en-US" sz="2000" u="none" strike="noStrike" dirty="0" err="1">
                          <a:effectLst/>
                        </a:rPr>
                        <a:t>adr</a:t>
                      </a:r>
                      <a:r>
                        <a:rPr lang="en-US" sz="2000" u="none" strike="noStrike" dirty="0">
                          <a:effectLst/>
                        </a:rPr>
                        <a:t>, sum of </a:t>
                      </a:r>
                      <a:r>
                        <a:rPr lang="en-US" sz="2000" u="none" strike="noStrike" dirty="0" err="1">
                          <a:effectLst/>
                        </a:rPr>
                        <a:t>adr</a:t>
                      </a:r>
                      <a:r>
                        <a:rPr lang="en-US" sz="2000" u="none" strike="noStrike" dirty="0">
                          <a:effectLst/>
                        </a:rPr>
                        <a:t>  of city hotel is greater than resort hotel. Guest repeatedly comes in city hotel </a:t>
                      </a:r>
                      <a:r>
                        <a:rPr lang="en-US" sz="2000" u="none" strike="noStrike" dirty="0" err="1">
                          <a:effectLst/>
                        </a:rPr>
                        <a:t>campaired</a:t>
                      </a:r>
                      <a:r>
                        <a:rPr lang="en-US" sz="2000" u="none" strike="noStrike" dirty="0">
                          <a:effectLst/>
                        </a:rPr>
                        <a:t> to resort hotel.</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53641304"/>
                  </a:ext>
                </a:extLst>
              </a:tr>
            </a:tbl>
          </a:graphicData>
        </a:graphic>
      </p:graphicFrame>
    </p:spTree>
    <p:extLst>
      <p:ext uri="{BB962C8B-B14F-4D97-AF65-F5344CB8AC3E}">
        <p14:creationId xmlns:p14="http://schemas.microsoft.com/office/powerpoint/2010/main" val="92123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71BDDE-7F8C-4F5B-A7E6-2070ACAB736C}"/>
              </a:ext>
            </a:extLst>
          </p:cNvPr>
          <p:cNvGraphicFramePr>
            <a:graphicFrameLocks noGrp="1"/>
          </p:cNvGraphicFramePr>
          <p:nvPr>
            <p:extLst>
              <p:ext uri="{D42A27DB-BD31-4B8C-83A1-F6EECF244321}">
                <p14:modId xmlns:p14="http://schemas.microsoft.com/office/powerpoint/2010/main" val="29140544"/>
              </p:ext>
            </p:extLst>
          </p:nvPr>
        </p:nvGraphicFramePr>
        <p:xfrm>
          <a:off x="437322" y="159026"/>
          <a:ext cx="3816625" cy="1683025"/>
        </p:xfrm>
        <a:graphic>
          <a:graphicData uri="http://schemas.openxmlformats.org/drawingml/2006/table">
            <a:tbl>
              <a:tblPr>
                <a:tableStyleId>{5C22544A-7EE6-4342-B048-85BDC9FD1C3A}</a:tableStyleId>
              </a:tblPr>
              <a:tblGrid>
                <a:gridCol w="3816625">
                  <a:extLst>
                    <a:ext uri="{9D8B030D-6E8A-4147-A177-3AD203B41FA5}">
                      <a16:colId xmlns:a16="http://schemas.microsoft.com/office/drawing/2014/main" val="3841875739"/>
                    </a:ext>
                  </a:extLst>
                </a:gridCol>
              </a:tblGrid>
              <a:tr h="1683025">
                <a:tc>
                  <a:txBody>
                    <a:bodyPr/>
                    <a:lstStyle/>
                    <a:p>
                      <a:pPr algn="ctr" fontAlgn="ctr"/>
                      <a:r>
                        <a:rPr lang="en-US" sz="2000" u="none" strike="noStrike" dirty="0">
                          <a:effectLst/>
                        </a:rPr>
                        <a:t>7. Resort hotel required more car </a:t>
                      </a:r>
                      <a:r>
                        <a:rPr lang="en-US" sz="2000" u="none" strike="noStrike" dirty="0" err="1">
                          <a:effectLst/>
                        </a:rPr>
                        <a:t>parkings</a:t>
                      </a:r>
                      <a:r>
                        <a:rPr lang="en-US" sz="2000" u="none" strike="noStrike" dirty="0">
                          <a:effectLst/>
                        </a:rPr>
                        <a:t> than city hotel</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30466357"/>
                  </a:ext>
                </a:extLst>
              </a:tr>
            </a:tbl>
          </a:graphicData>
        </a:graphic>
      </p:graphicFrame>
      <p:pic>
        <p:nvPicPr>
          <p:cNvPr id="6" name="Picture 5">
            <a:extLst>
              <a:ext uri="{FF2B5EF4-FFF2-40B4-BE49-F238E27FC236}">
                <a16:creationId xmlns:a16="http://schemas.microsoft.com/office/drawing/2014/main" id="{CC4FBE18-2BC6-4D12-A2B2-0C2EC3179A06}"/>
              </a:ext>
            </a:extLst>
          </p:cNvPr>
          <p:cNvPicPr>
            <a:picLocks noChangeAspect="1"/>
          </p:cNvPicPr>
          <p:nvPr/>
        </p:nvPicPr>
        <p:blipFill>
          <a:blip r:embed="rId2"/>
          <a:stretch>
            <a:fillRect/>
          </a:stretch>
        </p:blipFill>
        <p:spPr>
          <a:xfrm>
            <a:off x="1152940" y="2849884"/>
            <a:ext cx="4479234" cy="1595660"/>
          </a:xfrm>
          <a:prstGeom prst="rect">
            <a:avLst/>
          </a:prstGeom>
        </p:spPr>
      </p:pic>
      <p:pic>
        <p:nvPicPr>
          <p:cNvPr id="8" name="Picture 7">
            <a:extLst>
              <a:ext uri="{FF2B5EF4-FFF2-40B4-BE49-F238E27FC236}">
                <a16:creationId xmlns:a16="http://schemas.microsoft.com/office/drawing/2014/main" id="{7DD8D476-3C0C-4BA2-96A3-F06D53514EBD}"/>
              </a:ext>
            </a:extLst>
          </p:cNvPr>
          <p:cNvPicPr>
            <a:picLocks noChangeAspect="1"/>
          </p:cNvPicPr>
          <p:nvPr/>
        </p:nvPicPr>
        <p:blipFill>
          <a:blip r:embed="rId3"/>
          <a:stretch>
            <a:fillRect/>
          </a:stretch>
        </p:blipFill>
        <p:spPr>
          <a:xfrm>
            <a:off x="6877878" y="2266787"/>
            <a:ext cx="4479233" cy="2543751"/>
          </a:xfrm>
          <a:prstGeom prst="rect">
            <a:avLst/>
          </a:prstGeom>
        </p:spPr>
      </p:pic>
    </p:spTree>
    <p:extLst>
      <p:ext uri="{BB962C8B-B14F-4D97-AF65-F5344CB8AC3E}">
        <p14:creationId xmlns:p14="http://schemas.microsoft.com/office/powerpoint/2010/main" val="392131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4EAE05-2BA5-457B-9950-BB7B5F08CD1C}"/>
              </a:ext>
            </a:extLst>
          </p:cNvPr>
          <p:cNvPicPr>
            <a:picLocks noChangeAspect="1"/>
          </p:cNvPicPr>
          <p:nvPr/>
        </p:nvPicPr>
        <p:blipFill>
          <a:blip r:embed="rId2"/>
          <a:stretch>
            <a:fillRect/>
          </a:stretch>
        </p:blipFill>
        <p:spPr>
          <a:xfrm>
            <a:off x="1351722" y="901149"/>
            <a:ext cx="3896139" cy="2527852"/>
          </a:xfrm>
          <a:prstGeom prst="rect">
            <a:avLst/>
          </a:prstGeom>
        </p:spPr>
      </p:pic>
      <p:pic>
        <p:nvPicPr>
          <p:cNvPr id="10" name="Picture 9">
            <a:extLst>
              <a:ext uri="{FF2B5EF4-FFF2-40B4-BE49-F238E27FC236}">
                <a16:creationId xmlns:a16="http://schemas.microsoft.com/office/drawing/2014/main" id="{27D8F8BE-EE5E-4D9C-8136-E8AFC3E0147C}"/>
              </a:ext>
            </a:extLst>
          </p:cNvPr>
          <p:cNvPicPr>
            <a:picLocks noChangeAspect="1"/>
          </p:cNvPicPr>
          <p:nvPr/>
        </p:nvPicPr>
        <p:blipFill>
          <a:blip r:embed="rId3"/>
          <a:stretch>
            <a:fillRect/>
          </a:stretch>
        </p:blipFill>
        <p:spPr>
          <a:xfrm>
            <a:off x="6294785" y="2570923"/>
            <a:ext cx="3896138" cy="3352800"/>
          </a:xfrm>
          <a:prstGeom prst="rect">
            <a:avLst/>
          </a:prstGeom>
        </p:spPr>
      </p:pic>
      <p:graphicFrame>
        <p:nvGraphicFramePr>
          <p:cNvPr id="11" name="Table 10">
            <a:extLst>
              <a:ext uri="{FF2B5EF4-FFF2-40B4-BE49-F238E27FC236}">
                <a16:creationId xmlns:a16="http://schemas.microsoft.com/office/drawing/2014/main" id="{9EACCE0C-3F2E-42D6-9C45-64A9AC3CEE24}"/>
              </a:ext>
            </a:extLst>
          </p:cNvPr>
          <p:cNvGraphicFramePr>
            <a:graphicFrameLocks noGrp="1"/>
          </p:cNvGraphicFramePr>
          <p:nvPr>
            <p:extLst>
              <p:ext uri="{D42A27DB-BD31-4B8C-83A1-F6EECF244321}">
                <p14:modId xmlns:p14="http://schemas.microsoft.com/office/powerpoint/2010/main" val="3264241474"/>
              </p:ext>
            </p:extLst>
          </p:nvPr>
        </p:nvGraphicFramePr>
        <p:xfrm>
          <a:off x="6294786" y="477077"/>
          <a:ext cx="2676938" cy="1245705"/>
        </p:xfrm>
        <a:graphic>
          <a:graphicData uri="http://schemas.openxmlformats.org/drawingml/2006/table">
            <a:tbl>
              <a:tblPr>
                <a:tableStyleId>{5C22544A-7EE6-4342-B048-85BDC9FD1C3A}</a:tableStyleId>
              </a:tblPr>
              <a:tblGrid>
                <a:gridCol w="2676938">
                  <a:extLst>
                    <a:ext uri="{9D8B030D-6E8A-4147-A177-3AD203B41FA5}">
                      <a16:colId xmlns:a16="http://schemas.microsoft.com/office/drawing/2014/main" val="2074820730"/>
                    </a:ext>
                  </a:extLst>
                </a:gridCol>
              </a:tblGrid>
              <a:tr h="1245705">
                <a:tc>
                  <a:txBody>
                    <a:bodyPr/>
                    <a:lstStyle/>
                    <a:p>
                      <a:pPr algn="ctr" fontAlgn="ctr"/>
                      <a:r>
                        <a:rPr lang="en-US" sz="2000" u="none" strike="noStrike" dirty="0">
                          <a:effectLst/>
                        </a:rPr>
                        <a:t>8. Transient Customers made more special requests</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05059840"/>
                  </a:ext>
                </a:extLst>
              </a:tr>
            </a:tbl>
          </a:graphicData>
        </a:graphic>
      </p:graphicFrame>
    </p:spTree>
    <p:extLst>
      <p:ext uri="{BB962C8B-B14F-4D97-AF65-F5344CB8AC3E}">
        <p14:creationId xmlns:p14="http://schemas.microsoft.com/office/powerpoint/2010/main" val="3968373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0E2F968-DD86-480C-971B-9A48721EC160}"/>
              </a:ext>
            </a:extLst>
          </p:cNvPr>
          <p:cNvGraphicFramePr>
            <a:graphicFrameLocks noGrp="1"/>
          </p:cNvGraphicFramePr>
          <p:nvPr>
            <p:extLst>
              <p:ext uri="{D42A27DB-BD31-4B8C-83A1-F6EECF244321}">
                <p14:modId xmlns:p14="http://schemas.microsoft.com/office/powerpoint/2010/main" val="3562448640"/>
              </p:ext>
            </p:extLst>
          </p:nvPr>
        </p:nvGraphicFramePr>
        <p:xfrm>
          <a:off x="329371" y="1"/>
          <a:ext cx="7144854" cy="1393339"/>
        </p:xfrm>
        <a:graphic>
          <a:graphicData uri="http://schemas.openxmlformats.org/drawingml/2006/table">
            <a:tbl>
              <a:tblPr>
                <a:tableStyleId>{5C22544A-7EE6-4342-B048-85BDC9FD1C3A}</a:tableStyleId>
              </a:tblPr>
              <a:tblGrid>
                <a:gridCol w="7144854">
                  <a:extLst>
                    <a:ext uri="{9D8B030D-6E8A-4147-A177-3AD203B41FA5}">
                      <a16:colId xmlns:a16="http://schemas.microsoft.com/office/drawing/2014/main" val="382834148"/>
                    </a:ext>
                  </a:extLst>
                </a:gridCol>
              </a:tblGrid>
              <a:tr h="1393339">
                <a:tc>
                  <a:txBody>
                    <a:bodyPr/>
                    <a:lstStyle/>
                    <a:p>
                      <a:pPr algn="ctr" fontAlgn="ctr"/>
                      <a:r>
                        <a:rPr lang="en-US" sz="2000" u="none" strike="noStrike" dirty="0">
                          <a:effectLst/>
                        </a:rPr>
                        <a:t>9.BB type of meal is popular meal as its count is maximum &amp; it has a maximum sum of average daily rate. In month of august maximum no. of meal order place &amp; in that orders BB type meal order is maximum.</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23019968"/>
                  </a:ext>
                </a:extLst>
              </a:tr>
            </a:tbl>
          </a:graphicData>
        </a:graphic>
      </p:graphicFrame>
      <p:pic>
        <p:nvPicPr>
          <p:cNvPr id="6" name="Picture 5">
            <a:extLst>
              <a:ext uri="{FF2B5EF4-FFF2-40B4-BE49-F238E27FC236}">
                <a16:creationId xmlns:a16="http://schemas.microsoft.com/office/drawing/2014/main" id="{0E03BA97-9D4C-4F9D-9CB0-9CC91CAC2819}"/>
              </a:ext>
            </a:extLst>
          </p:cNvPr>
          <p:cNvPicPr>
            <a:picLocks noChangeAspect="1"/>
          </p:cNvPicPr>
          <p:nvPr/>
        </p:nvPicPr>
        <p:blipFill>
          <a:blip r:embed="rId2"/>
          <a:stretch>
            <a:fillRect/>
          </a:stretch>
        </p:blipFill>
        <p:spPr>
          <a:xfrm>
            <a:off x="0" y="2030959"/>
            <a:ext cx="4002157" cy="4701098"/>
          </a:xfrm>
          <a:prstGeom prst="rect">
            <a:avLst/>
          </a:prstGeom>
        </p:spPr>
      </p:pic>
      <p:pic>
        <p:nvPicPr>
          <p:cNvPr id="8" name="Picture 7">
            <a:extLst>
              <a:ext uri="{FF2B5EF4-FFF2-40B4-BE49-F238E27FC236}">
                <a16:creationId xmlns:a16="http://schemas.microsoft.com/office/drawing/2014/main" id="{87CAB7CF-126E-4CC1-A43B-D71E501A7031}"/>
              </a:ext>
            </a:extLst>
          </p:cNvPr>
          <p:cNvPicPr>
            <a:picLocks noChangeAspect="1"/>
          </p:cNvPicPr>
          <p:nvPr/>
        </p:nvPicPr>
        <p:blipFill>
          <a:blip r:embed="rId3"/>
          <a:stretch>
            <a:fillRect/>
          </a:stretch>
        </p:blipFill>
        <p:spPr>
          <a:xfrm>
            <a:off x="4306956" y="1555203"/>
            <a:ext cx="7449590" cy="2905530"/>
          </a:xfrm>
          <a:prstGeom prst="rect">
            <a:avLst/>
          </a:prstGeom>
        </p:spPr>
      </p:pic>
      <p:pic>
        <p:nvPicPr>
          <p:cNvPr id="10" name="Picture 9">
            <a:extLst>
              <a:ext uri="{FF2B5EF4-FFF2-40B4-BE49-F238E27FC236}">
                <a16:creationId xmlns:a16="http://schemas.microsoft.com/office/drawing/2014/main" id="{0B1B7B59-FC64-4778-8BFD-44E7DEF74303}"/>
              </a:ext>
            </a:extLst>
          </p:cNvPr>
          <p:cNvPicPr>
            <a:picLocks noChangeAspect="1"/>
          </p:cNvPicPr>
          <p:nvPr/>
        </p:nvPicPr>
        <p:blipFill>
          <a:blip r:embed="rId4"/>
          <a:stretch>
            <a:fillRect/>
          </a:stretch>
        </p:blipFill>
        <p:spPr>
          <a:xfrm>
            <a:off x="5076895" y="4381508"/>
            <a:ext cx="6439799" cy="2514951"/>
          </a:xfrm>
          <a:prstGeom prst="rect">
            <a:avLst/>
          </a:prstGeom>
        </p:spPr>
      </p:pic>
      <p:graphicFrame>
        <p:nvGraphicFramePr>
          <p:cNvPr id="11" name="Table 10">
            <a:extLst>
              <a:ext uri="{FF2B5EF4-FFF2-40B4-BE49-F238E27FC236}">
                <a16:creationId xmlns:a16="http://schemas.microsoft.com/office/drawing/2014/main" id="{68BC8B67-247E-441B-B179-4C5BA505C85B}"/>
              </a:ext>
            </a:extLst>
          </p:cNvPr>
          <p:cNvGraphicFramePr>
            <a:graphicFrameLocks noGrp="1"/>
          </p:cNvGraphicFramePr>
          <p:nvPr>
            <p:extLst>
              <p:ext uri="{D42A27DB-BD31-4B8C-83A1-F6EECF244321}">
                <p14:modId xmlns:p14="http://schemas.microsoft.com/office/powerpoint/2010/main" val="717251350"/>
              </p:ext>
            </p:extLst>
          </p:nvPr>
        </p:nvGraphicFramePr>
        <p:xfrm>
          <a:off x="8415131" y="1706"/>
          <a:ext cx="3207026" cy="1472565"/>
        </p:xfrm>
        <a:graphic>
          <a:graphicData uri="http://schemas.openxmlformats.org/drawingml/2006/table">
            <a:tbl>
              <a:tblPr>
                <a:tableStyleId>{5C22544A-7EE6-4342-B048-85BDC9FD1C3A}</a:tableStyleId>
              </a:tblPr>
              <a:tblGrid>
                <a:gridCol w="3207026">
                  <a:extLst>
                    <a:ext uri="{9D8B030D-6E8A-4147-A177-3AD203B41FA5}">
                      <a16:colId xmlns:a16="http://schemas.microsoft.com/office/drawing/2014/main" val="3731937398"/>
                    </a:ext>
                  </a:extLst>
                </a:gridCol>
              </a:tblGrid>
              <a:tr h="1393340">
                <a:tc>
                  <a:txBody>
                    <a:bodyPr/>
                    <a:lstStyle/>
                    <a:p>
                      <a:pPr algn="ctr" fontAlgn="ctr"/>
                      <a:r>
                        <a:rPr lang="en-US" sz="1600" u="none" strike="noStrike" dirty="0">
                          <a:effectLst/>
                        </a:rPr>
                        <a:t>BB</a:t>
                      </a:r>
                      <a:r>
                        <a:rPr lang="en-US" sz="1100" u="none" strike="noStrike" dirty="0">
                          <a:effectLst/>
                        </a:rPr>
                        <a:t> </a:t>
                      </a:r>
                      <a:r>
                        <a:rPr lang="en-US" sz="1600" u="none" strike="noStrike" dirty="0">
                          <a:effectLst/>
                        </a:rPr>
                        <a:t>type of is most popular meal as it has maximum no. of count , also it has maximum sum of average daily rate. In august, maximum no. of meal orders is place &amp; in that orders BB type meal orders are maximum.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40656713"/>
                  </a:ext>
                </a:extLst>
              </a:tr>
            </a:tbl>
          </a:graphicData>
        </a:graphic>
      </p:graphicFrame>
    </p:spTree>
    <p:extLst>
      <p:ext uri="{BB962C8B-B14F-4D97-AF65-F5344CB8AC3E}">
        <p14:creationId xmlns:p14="http://schemas.microsoft.com/office/powerpoint/2010/main" val="287322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201F9-FFF0-4448-A2D3-6896737A0FA8}"/>
              </a:ext>
            </a:extLst>
          </p:cNvPr>
          <p:cNvPicPr>
            <a:picLocks noChangeAspect="1"/>
          </p:cNvPicPr>
          <p:nvPr/>
        </p:nvPicPr>
        <p:blipFill>
          <a:blip r:embed="rId2"/>
          <a:stretch>
            <a:fillRect/>
          </a:stretch>
        </p:blipFill>
        <p:spPr>
          <a:xfrm>
            <a:off x="1139687" y="1060174"/>
            <a:ext cx="2531165" cy="1762539"/>
          </a:xfrm>
          <a:prstGeom prst="rect">
            <a:avLst/>
          </a:prstGeom>
        </p:spPr>
      </p:pic>
      <p:pic>
        <p:nvPicPr>
          <p:cNvPr id="7" name="Picture 6">
            <a:extLst>
              <a:ext uri="{FF2B5EF4-FFF2-40B4-BE49-F238E27FC236}">
                <a16:creationId xmlns:a16="http://schemas.microsoft.com/office/drawing/2014/main" id="{C7F69B13-5F51-4BAA-9E53-315248E63A41}"/>
              </a:ext>
            </a:extLst>
          </p:cNvPr>
          <p:cNvPicPr>
            <a:picLocks noChangeAspect="1"/>
          </p:cNvPicPr>
          <p:nvPr/>
        </p:nvPicPr>
        <p:blipFill>
          <a:blip r:embed="rId3"/>
          <a:stretch>
            <a:fillRect/>
          </a:stretch>
        </p:blipFill>
        <p:spPr>
          <a:xfrm>
            <a:off x="4386471" y="1060174"/>
            <a:ext cx="2372138" cy="1762538"/>
          </a:xfrm>
          <a:prstGeom prst="rect">
            <a:avLst/>
          </a:prstGeom>
        </p:spPr>
      </p:pic>
      <p:pic>
        <p:nvPicPr>
          <p:cNvPr id="9" name="Picture 8">
            <a:extLst>
              <a:ext uri="{FF2B5EF4-FFF2-40B4-BE49-F238E27FC236}">
                <a16:creationId xmlns:a16="http://schemas.microsoft.com/office/drawing/2014/main" id="{ACF624FF-2C45-4286-8B2A-8ECC58E4829E}"/>
              </a:ext>
            </a:extLst>
          </p:cNvPr>
          <p:cNvPicPr>
            <a:picLocks noChangeAspect="1"/>
          </p:cNvPicPr>
          <p:nvPr/>
        </p:nvPicPr>
        <p:blipFill>
          <a:blip r:embed="rId4"/>
          <a:stretch>
            <a:fillRect/>
          </a:stretch>
        </p:blipFill>
        <p:spPr>
          <a:xfrm>
            <a:off x="2405269" y="3429000"/>
            <a:ext cx="4150886" cy="2826609"/>
          </a:xfrm>
          <a:prstGeom prst="rect">
            <a:avLst/>
          </a:prstGeom>
        </p:spPr>
      </p:pic>
      <p:graphicFrame>
        <p:nvGraphicFramePr>
          <p:cNvPr id="10" name="Table 9">
            <a:extLst>
              <a:ext uri="{FF2B5EF4-FFF2-40B4-BE49-F238E27FC236}">
                <a16:creationId xmlns:a16="http://schemas.microsoft.com/office/drawing/2014/main" id="{F8AA819D-DBE7-4D89-9162-FD228E90561C}"/>
              </a:ext>
            </a:extLst>
          </p:cNvPr>
          <p:cNvGraphicFramePr>
            <a:graphicFrameLocks noGrp="1"/>
          </p:cNvGraphicFramePr>
          <p:nvPr>
            <p:extLst>
              <p:ext uri="{D42A27DB-BD31-4B8C-83A1-F6EECF244321}">
                <p14:modId xmlns:p14="http://schemas.microsoft.com/office/powerpoint/2010/main" val="2340832518"/>
              </p:ext>
            </p:extLst>
          </p:nvPr>
        </p:nvGraphicFramePr>
        <p:xfrm>
          <a:off x="7646505" y="1060174"/>
          <a:ext cx="4028660" cy="2133599"/>
        </p:xfrm>
        <a:graphic>
          <a:graphicData uri="http://schemas.openxmlformats.org/drawingml/2006/table">
            <a:tbl>
              <a:tblPr>
                <a:tableStyleId>{5C22544A-7EE6-4342-B048-85BDC9FD1C3A}</a:tableStyleId>
              </a:tblPr>
              <a:tblGrid>
                <a:gridCol w="4028660">
                  <a:extLst>
                    <a:ext uri="{9D8B030D-6E8A-4147-A177-3AD203B41FA5}">
                      <a16:colId xmlns:a16="http://schemas.microsoft.com/office/drawing/2014/main" val="3120867409"/>
                    </a:ext>
                  </a:extLst>
                </a:gridCol>
              </a:tblGrid>
              <a:tr h="1770667">
                <a:tc>
                  <a:txBody>
                    <a:bodyPr/>
                    <a:lstStyle/>
                    <a:p>
                      <a:pPr algn="ctr" fontAlgn="ctr"/>
                      <a:r>
                        <a:rPr lang="en-US" sz="2000" u="none" strike="noStrike" dirty="0">
                          <a:effectLst/>
                        </a:rPr>
                        <a:t>10. Count of BB meals is maximum. It's average rate is about 99.31 which is minimum than any other meal rate. So, it is best, convenient meal plan for everyone.</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80655273"/>
                  </a:ext>
                </a:extLst>
              </a:tr>
              <a:tr h="362932">
                <a:tc>
                  <a:txBody>
                    <a:bodyPr/>
                    <a:lstStyle/>
                    <a:p>
                      <a:pPr algn="ctr" fontAlgn="ct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705692"/>
                  </a:ext>
                </a:extLst>
              </a:tr>
            </a:tbl>
          </a:graphicData>
        </a:graphic>
      </p:graphicFrame>
    </p:spTree>
    <p:extLst>
      <p:ext uri="{BB962C8B-B14F-4D97-AF65-F5344CB8AC3E}">
        <p14:creationId xmlns:p14="http://schemas.microsoft.com/office/powerpoint/2010/main" val="356079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0EB8-F960-43C1-9D5E-78BAE6AE0FCE}"/>
              </a:ext>
            </a:extLst>
          </p:cNvPr>
          <p:cNvSpPr>
            <a:spLocks noGrp="1"/>
          </p:cNvSpPr>
          <p:nvPr>
            <p:ph type="ctrTitle"/>
          </p:nvPr>
        </p:nvSpPr>
        <p:spPr>
          <a:xfrm>
            <a:off x="2653500" y="1182187"/>
            <a:ext cx="6885000" cy="1790700"/>
          </a:xfrm>
        </p:spPr>
        <p:txBody>
          <a:bodyPr>
            <a:normAutofit/>
          </a:bodyPr>
          <a:lstStyle/>
          <a:p>
            <a:r>
              <a:rPr lang="en-US" dirty="0">
                <a:latin typeface="+mn-lt"/>
              </a:rPr>
              <a:t>Capstone Project</a:t>
            </a:r>
          </a:p>
        </p:txBody>
      </p:sp>
      <p:sp>
        <p:nvSpPr>
          <p:cNvPr id="3" name="Subtitle 2">
            <a:extLst>
              <a:ext uri="{FF2B5EF4-FFF2-40B4-BE49-F238E27FC236}">
                <a16:creationId xmlns:a16="http://schemas.microsoft.com/office/drawing/2014/main" id="{8231A544-9C3A-43C2-B5B8-287FEA802516}"/>
              </a:ext>
            </a:extLst>
          </p:cNvPr>
          <p:cNvSpPr>
            <a:spLocks noGrp="1"/>
          </p:cNvSpPr>
          <p:nvPr>
            <p:ph type="subTitle" idx="1"/>
          </p:nvPr>
        </p:nvSpPr>
        <p:spPr>
          <a:xfrm>
            <a:off x="1524000" y="3297238"/>
            <a:ext cx="9144000" cy="1655762"/>
          </a:xfrm>
        </p:spPr>
        <p:txBody>
          <a:bodyPr>
            <a:normAutofit/>
          </a:bodyPr>
          <a:lstStyle/>
          <a:p>
            <a:r>
              <a:rPr lang="en-US" sz="3300" dirty="0"/>
              <a:t>Hotel Booking analysis</a:t>
            </a:r>
          </a:p>
        </p:txBody>
      </p:sp>
    </p:spTree>
    <p:extLst>
      <p:ext uri="{BB962C8B-B14F-4D97-AF65-F5344CB8AC3E}">
        <p14:creationId xmlns:p14="http://schemas.microsoft.com/office/powerpoint/2010/main" val="2817592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FC683F-90E8-4900-8EDE-E76E99EBDDE2}"/>
              </a:ext>
            </a:extLst>
          </p:cNvPr>
          <p:cNvPicPr>
            <a:picLocks noChangeAspect="1"/>
          </p:cNvPicPr>
          <p:nvPr/>
        </p:nvPicPr>
        <p:blipFill>
          <a:blip r:embed="rId2"/>
          <a:stretch>
            <a:fillRect/>
          </a:stretch>
        </p:blipFill>
        <p:spPr>
          <a:xfrm>
            <a:off x="406224" y="2764041"/>
            <a:ext cx="7655690" cy="1038370"/>
          </a:xfrm>
          <a:prstGeom prst="rect">
            <a:avLst/>
          </a:prstGeom>
        </p:spPr>
      </p:pic>
      <p:pic>
        <p:nvPicPr>
          <p:cNvPr id="8" name="Picture 7">
            <a:extLst>
              <a:ext uri="{FF2B5EF4-FFF2-40B4-BE49-F238E27FC236}">
                <a16:creationId xmlns:a16="http://schemas.microsoft.com/office/drawing/2014/main" id="{33E2EDEE-5BE6-4340-A2DA-E3C5B2F7F680}"/>
              </a:ext>
            </a:extLst>
          </p:cNvPr>
          <p:cNvPicPr>
            <a:picLocks noChangeAspect="1"/>
          </p:cNvPicPr>
          <p:nvPr/>
        </p:nvPicPr>
        <p:blipFill>
          <a:blip r:embed="rId3"/>
          <a:stretch>
            <a:fillRect/>
          </a:stretch>
        </p:blipFill>
        <p:spPr>
          <a:xfrm>
            <a:off x="693706" y="4108176"/>
            <a:ext cx="7275443" cy="2595808"/>
          </a:xfrm>
          <a:prstGeom prst="rect">
            <a:avLst/>
          </a:prstGeom>
        </p:spPr>
      </p:pic>
      <p:pic>
        <p:nvPicPr>
          <p:cNvPr id="10" name="Picture 9">
            <a:extLst>
              <a:ext uri="{FF2B5EF4-FFF2-40B4-BE49-F238E27FC236}">
                <a16:creationId xmlns:a16="http://schemas.microsoft.com/office/drawing/2014/main" id="{752B627F-0918-431B-ACAC-064F02BE7CD6}"/>
              </a:ext>
            </a:extLst>
          </p:cNvPr>
          <p:cNvPicPr>
            <a:picLocks noChangeAspect="1"/>
          </p:cNvPicPr>
          <p:nvPr/>
        </p:nvPicPr>
        <p:blipFill>
          <a:blip r:embed="rId4"/>
          <a:stretch>
            <a:fillRect/>
          </a:stretch>
        </p:blipFill>
        <p:spPr>
          <a:xfrm>
            <a:off x="8477325" y="232876"/>
            <a:ext cx="3677970" cy="3715309"/>
          </a:xfrm>
          <a:prstGeom prst="rect">
            <a:avLst/>
          </a:prstGeom>
        </p:spPr>
      </p:pic>
      <p:graphicFrame>
        <p:nvGraphicFramePr>
          <p:cNvPr id="11" name="Table 10">
            <a:extLst>
              <a:ext uri="{FF2B5EF4-FFF2-40B4-BE49-F238E27FC236}">
                <a16:creationId xmlns:a16="http://schemas.microsoft.com/office/drawing/2014/main" id="{3BFF283C-5A5D-4766-959F-789AB5BB6C0C}"/>
              </a:ext>
            </a:extLst>
          </p:cNvPr>
          <p:cNvGraphicFramePr>
            <a:graphicFrameLocks noGrp="1"/>
          </p:cNvGraphicFramePr>
          <p:nvPr>
            <p:extLst>
              <p:ext uri="{D42A27DB-BD31-4B8C-83A1-F6EECF244321}">
                <p14:modId xmlns:p14="http://schemas.microsoft.com/office/powerpoint/2010/main" val="1288179514"/>
              </p:ext>
            </p:extLst>
          </p:nvPr>
        </p:nvGraphicFramePr>
        <p:xfrm>
          <a:off x="8534400" y="4108176"/>
          <a:ext cx="3657600" cy="2066376"/>
        </p:xfrm>
        <a:graphic>
          <a:graphicData uri="http://schemas.openxmlformats.org/drawingml/2006/table">
            <a:tbl>
              <a:tblPr>
                <a:tableStyleId>{5C22544A-7EE6-4342-B048-85BDC9FD1C3A}</a:tableStyleId>
              </a:tblPr>
              <a:tblGrid>
                <a:gridCol w="3657600">
                  <a:extLst>
                    <a:ext uri="{9D8B030D-6E8A-4147-A177-3AD203B41FA5}">
                      <a16:colId xmlns:a16="http://schemas.microsoft.com/office/drawing/2014/main" val="3554471571"/>
                    </a:ext>
                  </a:extLst>
                </a:gridCol>
              </a:tblGrid>
              <a:tr h="2066376">
                <a:tc>
                  <a:txBody>
                    <a:bodyPr/>
                    <a:lstStyle/>
                    <a:p>
                      <a:pPr algn="ctr" fontAlgn="ctr"/>
                      <a:r>
                        <a:rPr lang="en-US" sz="2000" u="none" strike="noStrike" dirty="0">
                          <a:effectLst/>
                        </a:rPr>
                        <a:t>All 4 types of </a:t>
                      </a:r>
                      <a:r>
                        <a:rPr lang="en-US" sz="2000" u="none" strike="noStrike" dirty="0" err="1">
                          <a:effectLst/>
                        </a:rPr>
                        <a:t>customerce</a:t>
                      </a:r>
                      <a:r>
                        <a:rPr lang="en-US" sz="2000" u="none" strike="noStrike" dirty="0">
                          <a:effectLst/>
                        </a:rPr>
                        <a:t> like contract, group, transient, transient-party give preference to BB type meal. But transient customer order maximum no. of BB meal.</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92732656"/>
                  </a:ext>
                </a:extLst>
              </a:tr>
            </a:tbl>
          </a:graphicData>
        </a:graphic>
      </p:graphicFrame>
      <p:graphicFrame>
        <p:nvGraphicFramePr>
          <p:cNvPr id="12" name="Table 11">
            <a:extLst>
              <a:ext uri="{FF2B5EF4-FFF2-40B4-BE49-F238E27FC236}">
                <a16:creationId xmlns:a16="http://schemas.microsoft.com/office/drawing/2014/main" id="{1A50D27A-61D1-4DCE-81C1-E56077B5268C}"/>
              </a:ext>
            </a:extLst>
          </p:cNvPr>
          <p:cNvGraphicFramePr>
            <a:graphicFrameLocks noGrp="1"/>
          </p:cNvGraphicFramePr>
          <p:nvPr>
            <p:extLst>
              <p:ext uri="{D42A27DB-BD31-4B8C-83A1-F6EECF244321}">
                <p14:modId xmlns:p14="http://schemas.microsoft.com/office/powerpoint/2010/main" val="1674752996"/>
              </p:ext>
            </p:extLst>
          </p:nvPr>
        </p:nvGraphicFramePr>
        <p:xfrm>
          <a:off x="1152939" y="106016"/>
          <a:ext cx="6162261" cy="2489791"/>
        </p:xfrm>
        <a:graphic>
          <a:graphicData uri="http://schemas.openxmlformats.org/drawingml/2006/table">
            <a:tbl>
              <a:tblPr>
                <a:tableStyleId>{5C22544A-7EE6-4342-B048-85BDC9FD1C3A}</a:tableStyleId>
              </a:tblPr>
              <a:tblGrid>
                <a:gridCol w="6162261">
                  <a:extLst>
                    <a:ext uri="{9D8B030D-6E8A-4147-A177-3AD203B41FA5}">
                      <a16:colId xmlns:a16="http://schemas.microsoft.com/office/drawing/2014/main" val="4008450471"/>
                    </a:ext>
                  </a:extLst>
                </a:gridCol>
              </a:tblGrid>
              <a:tr h="2489791">
                <a:tc>
                  <a:txBody>
                    <a:bodyPr/>
                    <a:lstStyle/>
                    <a:p>
                      <a:pPr algn="ctr" fontAlgn="ctr"/>
                      <a:r>
                        <a:rPr lang="en-US" sz="2000" u="none" strike="noStrike" dirty="0">
                          <a:effectLst/>
                        </a:rPr>
                        <a:t>11. we conclude that resort hotel guests required maximum no. of </a:t>
                      </a:r>
                      <a:r>
                        <a:rPr lang="en-US" sz="2000" u="none" strike="noStrike" dirty="0" err="1">
                          <a:effectLst/>
                        </a:rPr>
                        <a:t>parkings</a:t>
                      </a:r>
                      <a:r>
                        <a:rPr lang="en-US" sz="2000" u="none" strike="noStrike" dirty="0">
                          <a:effectLst/>
                        </a:rPr>
                        <a:t> and most of them order BB type of meal. From 2nd chart we get that city hotel's guests who order BB type meal they have maximum no. of special requests. So </a:t>
                      </a:r>
                      <a:r>
                        <a:rPr lang="en-US" sz="2000" u="none" strike="noStrike" dirty="0" err="1">
                          <a:effectLst/>
                        </a:rPr>
                        <a:t>combinely</a:t>
                      </a:r>
                      <a:r>
                        <a:rPr lang="en-US" sz="2000" u="none" strike="noStrike" dirty="0">
                          <a:effectLst/>
                        </a:rPr>
                        <a:t> we can say that city hotel guests who </a:t>
                      </a:r>
                      <a:r>
                        <a:rPr lang="en-US" sz="2000" u="none" strike="noStrike" dirty="0" err="1">
                          <a:effectLst/>
                        </a:rPr>
                        <a:t>prefered</a:t>
                      </a:r>
                      <a:r>
                        <a:rPr lang="en-US" sz="2000" u="none" strike="noStrike" dirty="0">
                          <a:effectLst/>
                        </a:rPr>
                        <a:t> BB type meal they have maximum special requests also they want maximum no. of car </a:t>
                      </a:r>
                      <a:r>
                        <a:rPr lang="en-US" sz="2000" u="none" strike="noStrike" dirty="0" err="1">
                          <a:effectLst/>
                        </a:rPr>
                        <a:t>parkings</a:t>
                      </a:r>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95840504"/>
                  </a:ext>
                </a:extLst>
              </a:tr>
            </a:tbl>
          </a:graphicData>
        </a:graphic>
      </p:graphicFrame>
    </p:spTree>
    <p:extLst>
      <p:ext uri="{BB962C8B-B14F-4D97-AF65-F5344CB8AC3E}">
        <p14:creationId xmlns:p14="http://schemas.microsoft.com/office/powerpoint/2010/main" val="4150586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4496A-8F5B-41FB-B13E-D384735EDB3D}"/>
              </a:ext>
            </a:extLst>
          </p:cNvPr>
          <p:cNvPicPr>
            <a:picLocks noChangeAspect="1"/>
          </p:cNvPicPr>
          <p:nvPr/>
        </p:nvPicPr>
        <p:blipFill>
          <a:blip r:embed="rId2"/>
          <a:stretch>
            <a:fillRect/>
          </a:stretch>
        </p:blipFill>
        <p:spPr>
          <a:xfrm>
            <a:off x="662610" y="583096"/>
            <a:ext cx="4053768" cy="2584174"/>
          </a:xfrm>
          <a:prstGeom prst="rect">
            <a:avLst/>
          </a:prstGeom>
        </p:spPr>
      </p:pic>
      <p:graphicFrame>
        <p:nvGraphicFramePr>
          <p:cNvPr id="6" name="Table 5">
            <a:extLst>
              <a:ext uri="{FF2B5EF4-FFF2-40B4-BE49-F238E27FC236}">
                <a16:creationId xmlns:a16="http://schemas.microsoft.com/office/drawing/2014/main" id="{54CE6318-30E2-44AC-A868-97DE4485FD88}"/>
              </a:ext>
            </a:extLst>
          </p:cNvPr>
          <p:cNvGraphicFramePr>
            <a:graphicFrameLocks noGrp="1"/>
          </p:cNvGraphicFramePr>
          <p:nvPr>
            <p:extLst>
              <p:ext uri="{D42A27DB-BD31-4B8C-83A1-F6EECF244321}">
                <p14:modId xmlns:p14="http://schemas.microsoft.com/office/powerpoint/2010/main" val="3089058112"/>
              </p:ext>
            </p:extLst>
          </p:nvPr>
        </p:nvGraphicFramePr>
        <p:xfrm>
          <a:off x="6811618" y="304801"/>
          <a:ext cx="4717773" cy="3551582"/>
        </p:xfrm>
        <a:graphic>
          <a:graphicData uri="http://schemas.openxmlformats.org/drawingml/2006/table">
            <a:tbl>
              <a:tblPr>
                <a:tableStyleId>{5C22544A-7EE6-4342-B048-85BDC9FD1C3A}</a:tableStyleId>
              </a:tblPr>
              <a:tblGrid>
                <a:gridCol w="4717773">
                  <a:extLst>
                    <a:ext uri="{9D8B030D-6E8A-4147-A177-3AD203B41FA5}">
                      <a16:colId xmlns:a16="http://schemas.microsoft.com/office/drawing/2014/main" val="292204829"/>
                    </a:ext>
                  </a:extLst>
                </a:gridCol>
              </a:tblGrid>
              <a:tr h="3551582">
                <a:tc>
                  <a:txBody>
                    <a:bodyPr/>
                    <a:lstStyle/>
                    <a:p>
                      <a:pPr algn="ctr" fontAlgn="ctr"/>
                      <a:r>
                        <a:rPr lang="en-US" sz="2000" u="none" strike="noStrike" dirty="0">
                          <a:effectLst/>
                        </a:rPr>
                        <a:t>12. From combo chart for </a:t>
                      </a:r>
                      <a:r>
                        <a:rPr lang="en-US" sz="2000" u="none" strike="noStrike" dirty="0" err="1">
                          <a:effectLst/>
                        </a:rPr>
                        <a:t>maeket</a:t>
                      </a:r>
                      <a:r>
                        <a:rPr lang="en-US" sz="2000" u="none" strike="noStrike" dirty="0">
                          <a:effectLst/>
                        </a:rPr>
                        <a:t> </a:t>
                      </a:r>
                      <a:r>
                        <a:rPr lang="en-US" sz="2000" u="none" strike="noStrike" dirty="0" err="1">
                          <a:effectLst/>
                        </a:rPr>
                        <a:t>segmentwise</a:t>
                      </a:r>
                      <a:r>
                        <a:rPr lang="en-US" sz="2000" u="none" strike="noStrike" dirty="0">
                          <a:effectLst/>
                        </a:rPr>
                        <a:t> count of bookings and average lead time, we can see that  for market segment Online TA has maximum no. of bookings are done and there average lead time is 83 days. For undefined market segment average lead time is minimum i.e. one and half day &amp; second least average time is 4.44 days for Aviation market segment.</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74890658"/>
                  </a:ext>
                </a:extLst>
              </a:tr>
            </a:tbl>
          </a:graphicData>
        </a:graphic>
      </p:graphicFrame>
      <p:pic>
        <p:nvPicPr>
          <p:cNvPr id="8" name="Picture 7">
            <a:extLst>
              <a:ext uri="{FF2B5EF4-FFF2-40B4-BE49-F238E27FC236}">
                <a16:creationId xmlns:a16="http://schemas.microsoft.com/office/drawing/2014/main" id="{5364B179-F03D-471E-9C8A-35D54E961C4C}"/>
              </a:ext>
            </a:extLst>
          </p:cNvPr>
          <p:cNvPicPr>
            <a:picLocks noChangeAspect="1"/>
          </p:cNvPicPr>
          <p:nvPr/>
        </p:nvPicPr>
        <p:blipFill>
          <a:blip r:embed="rId3"/>
          <a:stretch>
            <a:fillRect/>
          </a:stretch>
        </p:blipFill>
        <p:spPr>
          <a:xfrm>
            <a:off x="3850120" y="3551584"/>
            <a:ext cx="4291119" cy="3001616"/>
          </a:xfrm>
          <a:prstGeom prst="rect">
            <a:avLst/>
          </a:prstGeom>
        </p:spPr>
      </p:pic>
    </p:spTree>
    <p:extLst>
      <p:ext uri="{BB962C8B-B14F-4D97-AF65-F5344CB8AC3E}">
        <p14:creationId xmlns:p14="http://schemas.microsoft.com/office/powerpoint/2010/main" val="242575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B8FD3-817F-4639-B5F3-3ACF9F1F67C3}"/>
              </a:ext>
            </a:extLst>
          </p:cNvPr>
          <p:cNvPicPr>
            <a:picLocks noChangeAspect="1"/>
          </p:cNvPicPr>
          <p:nvPr/>
        </p:nvPicPr>
        <p:blipFill>
          <a:blip r:embed="rId2"/>
          <a:stretch>
            <a:fillRect/>
          </a:stretch>
        </p:blipFill>
        <p:spPr>
          <a:xfrm>
            <a:off x="689113" y="1256506"/>
            <a:ext cx="5168347" cy="2172494"/>
          </a:xfrm>
          <a:prstGeom prst="rect">
            <a:avLst/>
          </a:prstGeom>
        </p:spPr>
      </p:pic>
      <p:pic>
        <p:nvPicPr>
          <p:cNvPr id="7" name="Picture 6">
            <a:extLst>
              <a:ext uri="{FF2B5EF4-FFF2-40B4-BE49-F238E27FC236}">
                <a16:creationId xmlns:a16="http://schemas.microsoft.com/office/drawing/2014/main" id="{6D98F388-5DCC-463E-87C7-ADF9ADA7EDE4}"/>
              </a:ext>
            </a:extLst>
          </p:cNvPr>
          <p:cNvPicPr>
            <a:picLocks noChangeAspect="1"/>
          </p:cNvPicPr>
          <p:nvPr/>
        </p:nvPicPr>
        <p:blipFill>
          <a:blip r:embed="rId3"/>
          <a:stretch>
            <a:fillRect/>
          </a:stretch>
        </p:blipFill>
        <p:spPr>
          <a:xfrm>
            <a:off x="4091723" y="3752683"/>
            <a:ext cx="7268589" cy="2400635"/>
          </a:xfrm>
          <a:prstGeom prst="rect">
            <a:avLst/>
          </a:prstGeom>
        </p:spPr>
      </p:pic>
      <p:graphicFrame>
        <p:nvGraphicFramePr>
          <p:cNvPr id="8" name="Table 7">
            <a:extLst>
              <a:ext uri="{FF2B5EF4-FFF2-40B4-BE49-F238E27FC236}">
                <a16:creationId xmlns:a16="http://schemas.microsoft.com/office/drawing/2014/main" id="{81FE656E-ECF1-4DDA-B0BE-B0553781BE4F}"/>
              </a:ext>
            </a:extLst>
          </p:cNvPr>
          <p:cNvGraphicFramePr>
            <a:graphicFrameLocks noGrp="1"/>
          </p:cNvGraphicFramePr>
          <p:nvPr>
            <p:extLst>
              <p:ext uri="{D42A27DB-BD31-4B8C-83A1-F6EECF244321}">
                <p14:modId xmlns:p14="http://schemas.microsoft.com/office/powerpoint/2010/main" val="3999092638"/>
              </p:ext>
            </p:extLst>
          </p:nvPr>
        </p:nvGraphicFramePr>
        <p:xfrm>
          <a:off x="6562587" y="363122"/>
          <a:ext cx="4940300" cy="1786767"/>
        </p:xfrm>
        <a:graphic>
          <a:graphicData uri="http://schemas.openxmlformats.org/drawingml/2006/table">
            <a:tbl>
              <a:tblPr>
                <a:tableStyleId>{5C22544A-7EE6-4342-B048-85BDC9FD1C3A}</a:tableStyleId>
              </a:tblPr>
              <a:tblGrid>
                <a:gridCol w="4940300">
                  <a:extLst>
                    <a:ext uri="{9D8B030D-6E8A-4147-A177-3AD203B41FA5}">
                      <a16:colId xmlns:a16="http://schemas.microsoft.com/office/drawing/2014/main" val="33934264"/>
                    </a:ext>
                  </a:extLst>
                </a:gridCol>
              </a:tblGrid>
              <a:tr h="1111731">
                <a:tc>
                  <a:txBody>
                    <a:bodyPr/>
                    <a:lstStyle/>
                    <a:p>
                      <a:pPr algn="ctr" fontAlgn="ctr"/>
                      <a:r>
                        <a:rPr lang="en-US" sz="2000" u="none" strike="noStrike" dirty="0">
                          <a:effectLst/>
                        </a:rPr>
                        <a:t>13. For distribution channel TA/TO has maximum percentage of booking. 1st preference is TA/TO channel and second to preference Direct distribution channel.</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96205911"/>
                  </a:ext>
                </a:extLst>
              </a:tr>
              <a:tr h="558042">
                <a:tc>
                  <a:txBody>
                    <a:bodyPr/>
                    <a:lstStyle/>
                    <a:p>
                      <a:pPr algn="ctr" fontAlgn="ct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3488988"/>
                  </a:ext>
                </a:extLst>
              </a:tr>
            </a:tbl>
          </a:graphicData>
        </a:graphic>
      </p:graphicFrame>
    </p:spTree>
    <p:extLst>
      <p:ext uri="{BB962C8B-B14F-4D97-AF65-F5344CB8AC3E}">
        <p14:creationId xmlns:p14="http://schemas.microsoft.com/office/powerpoint/2010/main" val="2473561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B924B8-E0D6-4712-BCFD-19D4DDC9752F}"/>
              </a:ext>
            </a:extLst>
          </p:cNvPr>
          <p:cNvPicPr>
            <a:picLocks noChangeAspect="1"/>
          </p:cNvPicPr>
          <p:nvPr/>
        </p:nvPicPr>
        <p:blipFill>
          <a:blip r:embed="rId2"/>
          <a:stretch>
            <a:fillRect/>
          </a:stretch>
        </p:blipFill>
        <p:spPr>
          <a:xfrm>
            <a:off x="225265" y="132189"/>
            <a:ext cx="2991267" cy="1314633"/>
          </a:xfrm>
          <a:prstGeom prst="rect">
            <a:avLst/>
          </a:prstGeom>
        </p:spPr>
      </p:pic>
      <p:pic>
        <p:nvPicPr>
          <p:cNvPr id="7" name="Picture 6">
            <a:extLst>
              <a:ext uri="{FF2B5EF4-FFF2-40B4-BE49-F238E27FC236}">
                <a16:creationId xmlns:a16="http://schemas.microsoft.com/office/drawing/2014/main" id="{D7842B14-C5B3-4AD8-8AD2-C8CE1A998CD4}"/>
              </a:ext>
            </a:extLst>
          </p:cNvPr>
          <p:cNvPicPr>
            <a:picLocks noChangeAspect="1"/>
          </p:cNvPicPr>
          <p:nvPr/>
        </p:nvPicPr>
        <p:blipFill>
          <a:blip r:embed="rId3"/>
          <a:stretch>
            <a:fillRect/>
          </a:stretch>
        </p:blipFill>
        <p:spPr>
          <a:xfrm>
            <a:off x="196686" y="1809154"/>
            <a:ext cx="3153215" cy="1409897"/>
          </a:xfrm>
          <a:prstGeom prst="rect">
            <a:avLst/>
          </a:prstGeom>
        </p:spPr>
      </p:pic>
      <p:pic>
        <p:nvPicPr>
          <p:cNvPr id="9" name="Picture 8">
            <a:extLst>
              <a:ext uri="{FF2B5EF4-FFF2-40B4-BE49-F238E27FC236}">
                <a16:creationId xmlns:a16="http://schemas.microsoft.com/office/drawing/2014/main" id="{9B94B3FA-A81D-4858-9D05-04DB9D038C8C}"/>
              </a:ext>
            </a:extLst>
          </p:cNvPr>
          <p:cNvPicPr>
            <a:picLocks noChangeAspect="1"/>
          </p:cNvPicPr>
          <p:nvPr/>
        </p:nvPicPr>
        <p:blipFill>
          <a:blip r:embed="rId4"/>
          <a:stretch>
            <a:fillRect/>
          </a:stretch>
        </p:blipFill>
        <p:spPr>
          <a:xfrm>
            <a:off x="225265" y="3638949"/>
            <a:ext cx="3124636" cy="3086531"/>
          </a:xfrm>
          <a:prstGeom prst="rect">
            <a:avLst/>
          </a:prstGeom>
        </p:spPr>
      </p:pic>
      <p:graphicFrame>
        <p:nvGraphicFramePr>
          <p:cNvPr id="10" name="Table 9">
            <a:extLst>
              <a:ext uri="{FF2B5EF4-FFF2-40B4-BE49-F238E27FC236}">
                <a16:creationId xmlns:a16="http://schemas.microsoft.com/office/drawing/2014/main" id="{6F434645-EDE5-4CA5-8A55-F9CBD63A3A8D}"/>
              </a:ext>
            </a:extLst>
          </p:cNvPr>
          <p:cNvGraphicFramePr>
            <a:graphicFrameLocks noGrp="1"/>
          </p:cNvGraphicFramePr>
          <p:nvPr>
            <p:extLst>
              <p:ext uri="{D42A27DB-BD31-4B8C-83A1-F6EECF244321}">
                <p14:modId xmlns:p14="http://schemas.microsoft.com/office/powerpoint/2010/main" val="3195082704"/>
              </p:ext>
            </p:extLst>
          </p:nvPr>
        </p:nvGraphicFramePr>
        <p:xfrm>
          <a:off x="7844484" y="132521"/>
          <a:ext cx="4267200" cy="2294604"/>
        </p:xfrm>
        <a:graphic>
          <a:graphicData uri="http://schemas.openxmlformats.org/drawingml/2006/table">
            <a:tbl>
              <a:tblPr>
                <a:tableStyleId>{5C22544A-7EE6-4342-B048-85BDC9FD1C3A}</a:tableStyleId>
              </a:tblPr>
              <a:tblGrid>
                <a:gridCol w="4267200">
                  <a:extLst>
                    <a:ext uri="{9D8B030D-6E8A-4147-A177-3AD203B41FA5}">
                      <a16:colId xmlns:a16="http://schemas.microsoft.com/office/drawing/2014/main" val="4008898378"/>
                    </a:ext>
                  </a:extLst>
                </a:gridCol>
              </a:tblGrid>
              <a:tr h="2294604">
                <a:tc>
                  <a:txBody>
                    <a:bodyPr/>
                    <a:lstStyle/>
                    <a:p>
                      <a:pPr algn="ctr" fontAlgn="ctr"/>
                      <a:r>
                        <a:rPr lang="en-US" sz="2000" u="none" strike="noStrike" dirty="0">
                          <a:effectLst/>
                        </a:rPr>
                        <a:t>14. Repeated guests are very less i.e. 3810. But cancellation rate is high as compared to count of repeated guest and cancellation rate of </a:t>
                      </a:r>
                      <a:r>
                        <a:rPr lang="en-US" sz="2000" u="none" strike="noStrike" dirty="0" err="1">
                          <a:effectLst/>
                        </a:rPr>
                        <a:t>norepeated</a:t>
                      </a:r>
                      <a:r>
                        <a:rPr lang="en-US" sz="2000" u="none" strike="noStrike" dirty="0">
                          <a:effectLst/>
                        </a:rPr>
                        <a:t> guest. From corporate distribution channel and market segment  repeated guests are maximum</a:t>
                      </a:r>
                      <a:endParaRPr lang="en-US" sz="2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67875566"/>
                  </a:ext>
                </a:extLst>
              </a:tr>
            </a:tbl>
          </a:graphicData>
        </a:graphic>
      </p:graphicFrame>
      <p:pic>
        <p:nvPicPr>
          <p:cNvPr id="12" name="Picture 11">
            <a:extLst>
              <a:ext uri="{FF2B5EF4-FFF2-40B4-BE49-F238E27FC236}">
                <a16:creationId xmlns:a16="http://schemas.microsoft.com/office/drawing/2014/main" id="{4C4FE1B8-8064-43C6-A52F-ECF48BFB53B3}"/>
              </a:ext>
            </a:extLst>
          </p:cNvPr>
          <p:cNvPicPr>
            <a:picLocks noChangeAspect="1"/>
          </p:cNvPicPr>
          <p:nvPr/>
        </p:nvPicPr>
        <p:blipFill>
          <a:blip r:embed="rId5"/>
          <a:stretch>
            <a:fillRect/>
          </a:stretch>
        </p:blipFill>
        <p:spPr>
          <a:xfrm>
            <a:off x="8069749" y="2416088"/>
            <a:ext cx="3673093" cy="4309392"/>
          </a:xfrm>
          <a:prstGeom prst="rect">
            <a:avLst/>
          </a:prstGeom>
        </p:spPr>
      </p:pic>
      <p:pic>
        <p:nvPicPr>
          <p:cNvPr id="16" name="Picture 15">
            <a:extLst>
              <a:ext uri="{FF2B5EF4-FFF2-40B4-BE49-F238E27FC236}">
                <a16:creationId xmlns:a16="http://schemas.microsoft.com/office/drawing/2014/main" id="{43F0CBDF-3877-4B61-99F8-4C1F5258345F}"/>
              </a:ext>
            </a:extLst>
          </p:cNvPr>
          <p:cNvPicPr>
            <a:picLocks noChangeAspect="1"/>
          </p:cNvPicPr>
          <p:nvPr/>
        </p:nvPicPr>
        <p:blipFill>
          <a:blip r:embed="rId6"/>
          <a:stretch>
            <a:fillRect/>
          </a:stretch>
        </p:blipFill>
        <p:spPr>
          <a:xfrm>
            <a:off x="3960961" y="132521"/>
            <a:ext cx="3500013" cy="6230627"/>
          </a:xfrm>
          <a:prstGeom prst="rect">
            <a:avLst/>
          </a:prstGeom>
        </p:spPr>
      </p:pic>
    </p:spTree>
    <p:extLst>
      <p:ext uri="{BB962C8B-B14F-4D97-AF65-F5344CB8AC3E}">
        <p14:creationId xmlns:p14="http://schemas.microsoft.com/office/powerpoint/2010/main" val="3692945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82CFCE-04A4-4DC6-B68B-97243B4C9670}"/>
              </a:ext>
            </a:extLst>
          </p:cNvPr>
          <p:cNvPicPr>
            <a:picLocks noChangeAspect="1"/>
          </p:cNvPicPr>
          <p:nvPr/>
        </p:nvPicPr>
        <p:blipFill>
          <a:blip r:embed="rId2"/>
          <a:stretch>
            <a:fillRect/>
          </a:stretch>
        </p:blipFill>
        <p:spPr>
          <a:xfrm>
            <a:off x="175474" y="550974"/>
            <a:ext cx="7348901" cy="5365149"/>
          </a:xfrm>
          <a:prstGeom prst="rect">
            <a:avLst/>
          </a:prstGeom>
        </p:spPr>
      </p:pic>
      <p:graphicFrame>
        <p:nvGraphicFramePr>
          <p:cNvPr id="6" name="Table 5">
            <a:extLst>
              <a:ext uri="{FF2B5EF4-FFF2-40B4-BE49-F238E27FC236}">
                <a16:creationId xmlns:a16="http://schemas.microsoft.com/office/drawing/2014/main" id="{315E4F15-F71C-4996-81F6-55903F8AE75B}"/>
              </a:ext>
            </a:extLst>
          </p:cNvPr>
          <p:cNvGraphicFramePr>
            <a:graphicFrameLocks noGrp="1"/>
          </p:cNvGraphicFramePr>
          <p:nvPr>
            <p:extLst>
              <p:ext uri="{D42A27DB-BD31-4B8C-83A1-F6EECF244321}">
                <p14:modId xmlns:p14="http://schemas.microsoft.com/office/powerpoint/2010/main" val="2077077284"/>
              </p:ext>
            </p:extLst>
          </p:nvPr>
        </p:nvGraphicFramePr>
        <p:xfrm>
          <a:off x="8163339" y="550974"/>
          <a:ext cx="3853187" cy="1838325"/>
        </p:xfrm>
        <a:graphic>
          <a:graphicData uri="http://schemas.openxmlformats.org/drawingml/2006/table">
            <a:tbl>
              <a:tblPr>
                <a:tableStyleId>{5C22544A-7EE6-4342-B048-85BDC9FD1C3A}</a:tableStyleId>
              </a:tblPr>
              <a:tblGrid>
                <a:gridCol w="3853187">
                  <a:extLst>
                    <a:ext uri="{9D8B030D-6E8A-4147-A177-3AD203B41FA5}">
                      <a16:colId xmlns:a16="http://schemas.microsoft.com/office/drawing/2014/main" val="3430771985"/>
                    </a:ext>
                  </a:extLst>
                </a:gridCol>
              </a:tblGrid>
              <a:tr h="1330960">
                <a:tc>
                  <a:txBody>
                    <a:bodyPr/>
                    <a:lstStyle/>
                    <a:p>
                      <a:pPr algn="ctr" fontAlgn="ctr"/>
                      <a:r>
                        <a:rPr lang="en-US" sz="2000" u="none" strike="noStrike" dirty="0">
                          <a:effectLst/>
                        </a:rPr>
                        <a:t>15. Previous cancellation rate is greater than current cancellation booking rate. By calculation current not cancellation rate 0.63 which is greater than previous not cancellation rate. </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2085852"/>
                  </a:ext>
                </a:extLst>
              </a:tr>
            </a:tbl>
          </a:graphicData>
        </a:graphic>
      </p:graphicFrame>
    </p:spTree>
    <p:extLst>
      <p:ext uri="{BB962C8B-B14F-4D97-AF65-F5344CB8AC3E}">
        <p14:creationId xmlns:p14="http://schemas.microsoft.com/office/powerpoint/2010/main" val="645557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0CA85-8F92-49AB-92D4-832E25CEA578}"/>
              </a:ext>
            </a:extLst>
          </p:cNvPr>
          <p:cNvPicPr>
            <a:picLocks noChangeAspect="1"/>
          </p:cNvPicPr>
          <p:nvPr/>
        </p:nvPicPr>
        <p:blipFill>
          <a:blip r:embed="rId2"/>
          <a:stretch>
            <a:fillRect/>
          </a:stretch>
        </p:blipFill>
        <p:spPr>
          <a:xfrm>
            <a:off x="596366" y="1226637"/>
            <a:ext cx="3578068" cy="3476201"/>
          </a:xfrm>
          <a:prstGeom prst="rect">
            <a:avLst/>
          </a:prstGeom>
        </p:spPr>
      </p:pic>
      <p:pic>
        <p:nvPicPr>
          <p:cNvPr id="7" name="Picture 6">
            <a:extLst>
              <a:ext uri="{FF2B5EF4-FFF2-40B4-BE49-F238E27FC236}">
                <a16:creationId xmlns:a16="http://schemas.microsoft.com/office/drawing/2014/main" id="{0E467DD1-3F00-42DA-87BA-94767D0BAC24}"/>
              </a:ext>
            </a:extLst>
          </p:cNvPr>
          <p:cNvPicPr>
            <a:picLocks noChangeAspect="1"/>
          </p:cNvPicPr>
          <p:nvPr/>
        </p:nvPicPr>
        <p:blipFill>
          <a:blip r:embed="rId3"/>
          <a:stretch>
            <a:fillRect/>
          </a:stretch>
        </p:blipFill>
        <p:spPr>
          <a:xfrm>
            <a:off x="6612835" y="3039941"/>
            <a:ext cx="4267200" cy="3818059"/>
          </a:xfrm>
          <a:prstGeom prst="rect">
            <a:avLst/>
          </a:prstGeom>
        </p:spPr>
      </p:pic>
      <p:graphicFrame>
        <p:nvGraphicFramePr>
          <p:cNvPr id="8" name="Table 7">
            <a:extLst>
              <a:ext uri="{FF2B5EF4-FFF2-40B4-BE49-F238E27FC236}">
                <a16:creationId xmlns:a16="http://schemas.microsoft.com/office/drawing/2014/main" id="{B187F4AE-2458-4A7D-91C8-5E7D7AB07F3A}"/>
              </a:ext>
            </a:extLst>
          </p:cNvPr>
          <p:cNvGraphicFramePr>
            <a:graphicFrameLocks noGrp="1"/>
          </p:cNvGraphicFramePr>
          <p:nvPr>
            <p:extLst>
              <p:ext uri="{D42A27DB-BD31-4B8C-83A1-F6EECF244321}">
                <p14:modId xmlns:p14="http://schemas.microsoft.com/office/powerpoint/2010/main" val="456155637"/>
              </p:ext>
            </p:extLst>
          </p:nvPr>
        </p:nvGraphicFramePr>
        <p:xfrm>
          <a:off x="4731026" y="132522"/>
          <a:ext cx="6758609" cy="2699719"/>
        </p:xfrm>
        <a:graphic>
          <a:graphicData uri="http://schemas.openxmlformats.org/drawingml/2006/table">
            <a:tbl>
              <a:tblPr>
                <a:tableStyleId>{5C22544A-7EE6-4342-B048-85BDC9FD1C3A}</a:tableStyleId>
              </a:tblPr>
              <a:tblGrid>
                <a:gridCol w="6758609">
                  <a:extLst>
                    <a:ext uri="{9D8B030D-6E8A-4147-A177-3AD203B41FA5}">
                      <a16:colId xmlns:a16="http://schemas.microsoft.com/office/drawing/2014/main" val="1802696986"/>
                    </a:ext>
                  </a:extLst>
                </a:gridCol>
              </a:tblGrid>
              <a:tr h="2699719">
                <a:tc>
                  <a:txBody>
                    <a:bodyPr/>
                    <a:lstStyle/>
                    <a:p>
                      <a:pPr algn="ctr" fontAlgn="ctr"/>
                      <a:r>
                        <a:rPr lang="en-US" sz="2000" u="none" strike="noStrike" dirty="0">
                          <a:effectLst/>
                        </a:rPr>
                        <a:t>16. Maximum guest reserved A type room and also maximum no. of guest assigned the A type room. So, we can say that A type room was in high demand room type ( may be it's nice and it's cost is affordable ) and they are maximum in no. But also 11941 guest doesn't get there reserved room A. And no one reserved I, K room. 12 guest reserved P room and same no. of P rooms assigned to gust. 6 guest reserved L room but only 1 guest get the L room.</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05085780"/>
                  </a:ext>
                </a:extLst>
              </a:tr>
            </a:tbl>
          </a:graphicData>
        </a:graphic>
      </p:graphicFrame>
    </p:spTree>
    <p:extLst>
      <p:ext uri="{BB962C8B-B14F-4D97-AF65-F5344CB8AC3E}">
        <p14:creationId xmlns:p14="http://schemas.microsoft.com/office/powerpoint/2010/main" val="2998926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6FF6E1-B190-407D-A2B8-538ED6B8CCAD}"/>
              </a:ext>
            </a:extLst>
          </p:cNvPr>
          <p:cNvPicPr>
            <a:picLocks noGrp="1" noChangeAspect="1"/>
          </p:cNvPicPr>
          <p:nvPr>
            <p:ph idx="1"/>
          </p:nvPr>
        </p:nvPicPr>
        <p:blipFill>
          <a:blip r:embed="rId2"/>
          <a:stretch>
            <a:fillRect/>
          </a:stretch>
        </p:blipFill>
        <p:spPr>
          <a:xfrm>
            <a:off x="749300" y="1676841"/>
            <a:ext cx="2908300" cy="3667690"/>
          </a:xfrm>
        </p:spPr>
      </p:pic>
      <p:pic>
        <p:nvPicPr>
          <p:cNvPr id="7" name="Picture 6">
            <a:extLst>
              <a:ext uri="{FF2B5EF4-FFF2-40B4-BE49-F238E27FC236}">
                <a16:creationId xmlns:a16="http://schemas.microsoft.com/office/drawing/2014/main" id="{DD0D6CFE-BBDF-42FA-BD5F-AE11398471A7}"/>
              </a:ext>
            </a:extLst>
          </p:cNvPr>
          <p:cNvPicPr>
            <a:picLocks noChangeAspect="1"/>
          </p:cNvPicPr>
          <p:nvPr/>
        </p:nvPicPr>
        <p:blipFill>
          <a:blip r:embed="rId3"/>
          <a:stretch>
            <a:fillRect/>
          </a:stretch>
        </p:blipFill>
        <p:spPr>
          <a:xfrm>
            <a:off x="4514434" y="2076159"/>
            <a:ext cx="3626265" cy="2882900"/>
          </a:xfrm>
          <a:prstGeom prst="rect">
            <a:avLst/>
          </a:prstGeom>
        </p:spPr>
      </p:pic>
      <p:graphicFrame>
        <p:nvGraphicFramePr>
          <p:cNvPr id="8" name="Table 7">
            <a:extLst>
              <a:ext uri="{FF2B5EF4-FFF2-40B4-BE49-F238E27FC236}">
                <a16:creationId xmlns:a16="http://schemas.microsoft.com/office/drawing/2014/main" id="{8A6AA441-4B13-4935-A119-373F015B33DB}"/>
              </a:ext>
            </a:extLst>
          </p:cNvPr>
          <p:cNvGraphicFramePr>
            <a:graphicFrameLocks noGrp="1"/>
          </p:cNvGraphicFramePr>
          <p:nvPr>
            <p:extLst>
              <p:ext uri="{D42A27DB-BD31-4B8C-83A1-F6EECF244321}">
                <p14:modId xmlns:p14="http://schemas.microsoft.com/office/powerpoint/2010/main" val="3338198837"/>
              </p:ext>
            </p:extLst>
          </p:nvPr>
        </p:nvGraphicFramePr>
        <p:xfrm>
          <a:off x="6997700" y="140141"/>
          <a:ext cx="4152900" cy="1536700"/>
        </p:xfrm>
        <a:graphic>
          <a:graphicData uri="http://schemas.openxmlformats.org/drawingml/2006/table">
            <a:tbl>
              <a:tblPr>
                <a:tableStyleId>{5C22544A-7EE6-4342-B048-85BDC9FD1C3A}</a:tableStyleId>
              </a:tblPr>
              <a:tblGrid>
                <a:gridCol w="4152900">
                  <a:extLst>
                    <a:ext uri="{9D8B030D-6E8A-4147-A177-3AD203B41FA5}">
                      <a16:colId xmlns:a16="http://schemas.microsoft.com/office/drawing/2014/main" val="1158782840"/>
                    </a:ext>
                  </a:extLst>
                </a:gridCol>
              </a:tblGrid>
              <a:tr h="1536700">
                <a:tc>
                  <a:txBody>
                    <a:bodyPr/>
                    <a:lstStyle/>
                    <a:p>
                      <a:pPr algn="ctr" fontAlgn="ctr"/>
                      <a:r>
                        <a:rPr lang="en-US" sz="2000" u="none" strike="noStrike" dirty="0">
                          <a:effectLst/>
                        </a:rPr>
                        <a:t>17. As booking changes </a:t>
                      </a:r>
                      <a:r>
                        <a:rPr lang="en-US" sz="2000" u="none" strike="noStrike" dirty="0" err="1">
                          <a:effectLst/>
                        </a:rPr>
                        <a:t>increses</a:t>
                      </a:r>
                      <a:r>
                        <a:rPr lang="en-US" sz="2000" u="none" strike="noStrike" dirty="0">
                          <a:effectLst/>
                        </a:rPr>
                        <a:t> </a:t>
                      </a:r>
                      <a:r>
                        <a:rPr lang="en-US" sz="2000" u="none" strike="noStrike" dirty="0" err="1">
                          <a:effectLst/>
                        </a:rPr>
                        <a:t>Canccellation</a:t>
                      </a:r>
                      <a:r>
                        <a:rPr lang="en-US" sz="2000" u="none" strike="noStrike" dirty="0">
                          <a:effectLst/>
                        </a:rPr>
                        <a:t> rate also </a:t>
                      </a:r>
                      <a:r>
                        <a:rPr lang="en-US" sz="2000" u="none" strike="noStrike" dirty="0" err="1">
                          <a:effectLst/>
                        </a:rPr>
                        <a:t>increses</a:t>
                      </a:r>
                      <a:r>
                        <a:rPr lang="en-US" sz="2000" u="none" strike="noStrike" dirty="0">
                          <a:effectLst/>
                        </a:rPr>
                        <a:t>. That is </a:t>
                      </a:r>
                      <a:r>
                        <a:rPr lang="en-US" sz="2000" u="none" strike="noStrike" dirty="0" err="1">
                          <a:effectLst/>
                        </a:rPr>
                        <a:t>booking_changes</a:t>
                      </a:r>
                      <a:r>
                        <a:rPr lang="en-US" sz="2000" u="none" strike="noStrike" dirty="0">
                          <a:effectLst/>
                        </a:rPr>
                        <a:t> directly proportional to </a:t>
                      </a:r>
                      <a:r>
                        <a:rPr lang="en-US" sz="2000" u="none" strike="noStrike" dirty="0" err="1">
                          <a:effectLst/>
                        </a:rPr>
                        <a:t>cancellation_rate</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00264158"/>
                  </a:ext>
                </a:extLst>
              </a:tr>
            </a:tbl>
          </a:graphicData>
        </a:graphic>
      </p:graphicFrame>
    </p:spTree>
    <p:extLst>
      <p:ext uri="{BB962C8B-B14F-4D97-AF65-F5344CB8AC3E}">
        <p14:creationId xmlns:p14="http://schemas.microsoft.com/office/powerpoint/2010/main" val="2773397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7403B7-4030-4296-BBB9-F9081CAFDEED}"/>
              </a:ext>
            </a:extLst>
          </p:cNvPr>
          <p:cNvPicPr>
            <a:picLocks noChangeAspect="1"/>
          </p:cNvPicPr>
          <p:nvPr/>
        </p:nvPicPr>
        <p:blipFill>
          <a:blip r:embed="rId2"/>
          <a:stretch>
            <a:fillRect/>
          </a:stretch>
        </p:blipFill>
        <p:spPr>
          <a:xfrm>
            <a:off x="4532065" y="1046922"/>
            <a:ext cx="7575627" cy="2019582"/>
          </a:xfrm>
          <a:prstGeom prst="rect">
            <a:avLst/>
          </a:prstGeom>
        </p:spPr>
      </p:pic>
      <p:pic>
        <p:nvPicPr>
          <p:cNvPr id="7" name="Picture 6">
            <a:extLst>
              <a:ext uri="{FF2B5EF4-FFF2-40B4-BE49-F238E27FC236}">
                <a16:creationId xmlns:a16="http://schemas.microsoft.com/office/drawing/2014/main" id="{2D727A30-F86C-4720-92CD-BAD702D1DD84}"/>
              </a:ext>
            </a:extLst>
          </p:cNvPr>
          <p:cNvPicPr>
            <a:picLocks noChangeAspect="1"/>
          </p:cNvPicPr>
          <p:nvPr/>
        </p:nvPicPr>
        <p:blipFill>
          <a:blip r:embed="rId3"/>
          <a:stretch>
            <a:fillRect/>
          </a:stretch>
        </p:blipFill>
        <p:spPr>
          <a:xfrm>
            <a:off x="5314153" y="3554030"/>
            <a:ext cx="5950195" cy="2678220"/>
          </a:xfrm>
          <a:prstGeom prst="rect">
            <a:avLst/>
          </a:prstGeom>
        </p:spPr>
      </p:pic>
      <p:graphicFrame>
        <p:nvGraphicFramePr>
          <p:cNvPr id="2" name="Table 1">
            <a:extLst>
              <a:ext uri="{FF2B5EF4-FFF2-40B4-BE49-F238E27FC236}">
                <a16:creationId xmlns:a16="http://schemas.microsoft.com/office/drawing/2014/main" id="{7DF80A67-39DD-4055-BE9B-ADA8B9D1AB09}"/>
              </a:ext>
            </a:extLst>
          </p:cNvPr>
          <p:cNvGraphicFramePr>
            <a:graphicFrameLocks noGrp="1"/>
          </p:cNvGraphicFramePr>
          <p:nvPr>
            <p:extLst>
              <p:ext uri="{D42A27DB-BD31-4B8C-83A1-F6EECF244321}">
                <p14:modId xmlns:p14="http://schemas.microsoft.com/office/powerpoint/2010/main" val="1407492110"/>
              </p:ext>
            </p:extLst>
          </p:nvPr>
        </p:nvGraphicFramePr>
        <p:xfrm>
          <a:off x="569843" y="331304"/>
          <a:ext cx="3657600" cy="3362325"/>
        </p:xfrm>
        <a:graphic>
          <a:graphicData uri="http://schemas.openxmlformats.org/drawingml/2006/table">
            <a:tbl>
              <a:tblPr>
                <a:tableStyleId>{5C22544A-7EE6-4342-B048-85BDC9FD1C3A}</a:tableStyleId>
              </a:tblPr>
              <a:tblGrid>
                <a:gridCol w="3657600">
                  <a:extLst>
                    <a:ext uri="{9D8B030D-6E8A-4147-A177-3AD203B41FA5}">
                      <a16:colId xmlns:a16="http://schemas.microsoft.com/office/drawing/2014/main" val="992009918"/>
                    </a:ext>
                  </a:extLst>
                </a:gridCol>
              </a:tblGrid>
              <a:tr h="1855303">
                <a:tc>
                  <a:txBody>
                    <a:bodyPr/>
                    <a:lstStyle/>
                    <a:p>
                      <a:pPr algn="ctr" fontAlgn="b"/>
                      <a:r>
                        <a:rPr lang="en-US" sz="2000" u="none" strike="noStrike" dirty="0">
                          <a:effectLst/>
                        </a:rPr>
                        <a:t>18. Contract, group, transient and transient-party customers mostly </a:t>
                      </a:r>
                      <a:r>
                        <a:rPr lang="en-US" sz="2000" u="none" strike="noStrike" dirty="0" err="1">
                          <a:effectLst/>
                        </a:rPr>
                        <a:t>prefered</a:t>
                      </a:r>
                      <a:r>
                        <a:rPr lang="en-US" sz="2000" u="none" strike="noStrike" dirty="0">
                          <a:effectLst/>
                        </a:rPr>
                        <a:t> the A type room. Contract and transient party not give any preference to L and P rooms. Only 1 preference given by one group customer to P room. And Transient customers  reserved 6 L rooms and 11 P rooms. we see that  B, C, H, L, P rooms are least preferable rooms.</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58303785"/>
                  </a:ext>
                </a:extLst>
              </a:tr>
            </a:tbl>
          </a:graphicData>
        </a:graphic>
      </p:graphicFrame>
    </p:spTree>
    <p:extLst>
      <p:ext uri="{BB962C8B-B14F-4D97-AF65-F5344CB8AC3E}">
        <p14:creationId xmlns:p14="http://schemas.microsoft.com/office/powerpoint/2010/main" val="78674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22C12A5-524D-42C8-82B8-89AE380815B0}"/>
              </a:ext>
            </a:extLst>
          </p:cNvPr>
          <p:cNvGraphicFramePr>
            <a:graphicFrameLocks noGrp="1"/>
          </p:cNvGraphicFramePr>
          <p:nvPr>
            <p:ph idx="1"/>
            <p:extLst>
              <p:ext uri="{D42A27DB-BD31-4B8C-83A1-F6EECF244321}">
                <p14:modId xmlns:p14="http://schemas.microsoft.com/office/powerpoint/2010/main" val="2258925650"/>
              </p:ext>
            </p:extLst>
          </p:nvPr>
        </p:nvGraphicFramePr>
        <p:xfrm>
          <a:off x="6944139" y="914400"/>
          <a:ext cx="3776870" cy="3423623"/>
        </p:xfrm>
        <a:graphic>
          <a:graphicData uri="http://schemas.openxmlformats.org/drawingml/2006/table">
            <a:tbl>
              <a:tblPr>
                <a:tableStyleId>{5C22544A-7EE6-4342-B048-85BDC9FD1C3A}</a:tableStyleId>
              </a:tblPr>
              <a:tblGrid>
                <a:gridCol w="3776870">
                  <a:extLst>
                    <a:ext uri="{9D8B030D-6E8A-4147-A177-3AD203B41FA5}">
                      <a16:colId xmlns:a16="http://schemas.microsoft.com/office/drawing/2014/main" val="1136224400"/>
                    </a:ext>
                  </a:extLst>
                </a:gridCol>
              </a:tblGrid>
              <a:tr h="3423623">
                <a:tc>
                  <a:txBody>
                    <a:bodyPr/>
                    <a:lstStyle/>
                    <a:p>
                      <a:pPr algn="ctr" fontAlgn="ctr"/>
                      <a:r>
                        <a:rPr lang="en-US" sz="2000" u="none" strike="noStrike" dirty="0">
                          <a:effectLst/>
                        </a:rPr>
                        <a:t>19. only  through 6 booking id more than one booking i.e. 2 bookings are done. All of </a:t>
                      </a:r>
                      <a:r>
                        <a:rPr lang="en-US" sz="2000" u="none" strike="noStrike" dirty="0" err="1">
                          <a:effectLst/>
                        </a:rPr>
                        <a:t>thry</a:t>
                      </a:r>
                      <a:r>
                        <a:rPr lang="en-US" sz="2000" u="none" strike="noStrike" dirty="0">
                          <a:effectLst/>
                        </a:rPr>
                        <a:t> give preference for BB meal for </a:t>
                      </a:r>
                      <a:r>
                        <a:rPr lang="en-US" sz="2000" u="none" strike="noStrike" dirty="0" err="1">
                          <a:effectLst/>
                        </a:rPr>
                        <a:t>atleat</a:t>
                      </a:r>
                      <a:r>
                        <a:rPr lang="en-US" sz="2000" u="none" strike="noStrike" dirty="0">
                          <a:effectLst/>
                        </a:rPr>
                        <a:t> 1 people and for other one they give preference to HB or Sc meal otherwise they give preference to BB meal for both bookings.</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22433173"/>
                  </a:ext>
                </a:extLst>
              </a:tr>
            </a:tbl>
          </a:graphicData>
        </a:graphic>
      </p:graphicFrame>
      <p:pic>
        <p:nvPicPr>
          <p:cNvPr id="6" name="Picture 5">
            <a:extLst>
              <a:ext uri="{FF2B5EF4-FFF2-40B4-BE49-F238E27FC236}">
                <a16:creationId xmlns:a16="http://schemas.microsoft.com/office/drawing/2014/main" id="{80FC2734-A01D-4760-8236-31C410B7DE8B}"/>
              </a:ext>
            </a:extLst>
          </p:cNvPr>
          <p:cNvPicPr>
            <a:picLocks noChangeAspect="1"/>
          </p:cNvPicPr>
          <p:nvPr/>
        </p:nvPicPr>
        <p:blipFill>
          <a:blip r:embed="rId2"/>
          <a:stretch>
            <a:fillRect/>
          </a:stretch>
        </p:blipFill>
        <p:spPr>
          <a:xfrm>
            <a:off x="977900" y="2039978"/>
            <a:ext cx="5312653" cy="2525775"/>
          </a:xfrm>
          <a:prstGeom prst="rect">
            <a:avLst/>
          </a:prstGeom>
        </p:spPr>
      </p:pic>
    </p:spTree>
    <p:extLst>
      <p:ext uri="{BB962C8B-B14F-4D97-AF65-F5344CB8AC3E}">
        <p14:creationId xmlns:p14="http://schemas.microsoft.com/office/powerpoint/2010/main" val="2103049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5746B4-36CC-4858-A4A1-28E649F66E09}"/>
              </a:ext>
            </a:extLst>
          </p:cNvPr>
          <p:cNvPicPr>
            <a:picLocks noChangeAspect="1"/>
          </p:cNvPicPr>
          <p:nvPr/>
        </p:nvPicPr>
        <p:blipFill>
          <a:blip r:embed="rId2"/>
          <a:stretch>
            <a:fillRect/>
          </a:stretch>
        </p:blipFill>
        <p:spPr>
          <a:xfrm>
            <a:off x="278296" y="1683025"/>
            <a:ext cx="6758608" cy="2319131"/>
          </a:xfrm>
          <a:prstGeom prst="rect">
            <a:avLst/>
          </a:prstGeom>
        </p:spPr>
      </p:pic>
      <p:pic>
        <p:nvPicPr>
          <p:cNvPr id="7" name="Picture 6">
            <a:extLst>
              <a:ext uri="{FF2B5EF4-FFF2-40B4-BE49-F238E27FC236}">
                <a16:creationId xmlns:a16="http://schemas.microsoft.com/office/drawing/2014/main" id="{445D03EE-D552-44D9-8B87-99C61CA00960}"/>
              </a:ext>
            </a:extLst>
          </p:cNvPr>
          <p:cNvPicPr>
            <a:picLocks noChangeAspect="1"/>
          </p:cNvPicPr>
          <p:nvPr/>
        </p:nvPicPr>
        <p:blipFill>
          <a:blip r:embed="rId3"/>
          <a:stretch>
            <a:fillRect/>
          </a:stretch>
        </p:blipFill>
        <p:spPr>
          <a:xfrm>
            <a:off x="7659756" y="1881825"/>
            <a:ext cx="3902575" cy="3094349"/>
          </a:xfrm>
          <a:prstGeom prst="rect">
            <a:avLst/>
          </a:prstGeom>
        </p:spPr>
      </p:pic>
      <p:sp>
        <p:nvSpPr>
          <p:cNvPr id="9" name="TextBox 8">
            <a:extLst>
              <a:ext uri="{FF2B5EF4-FFF2-40B4-BE49-F238E27FC236}">
                <a16:creationId xmlns:a16="http://schemas.microsoft.com/office/drawing/2014/main" id="{EBEACFA1-1D67-4D19-B4CD-827457C82E47}"/>
              </a:ext>
            </a:extLst>
          </p:cNvPr>
          <p:cNvSpPr txBox="1"/>
          <p:nvPr/>
        </p:nvSpPr>
        <p:spPr>
          <a:xfrm>
            <a:off x="7195930" y="200511"/>
            <a:ext cx="3902575" cy="707886"/>
          </a:xfrm>
          <a:prstGeom prst="rect">
            <a:avLst/>
          </a:prstGeom>
          <a:noFill/>
        </p:spPr>
        <p:txBody>
          <a:bodyPr wrap="square">
            <a:spAutoFit/>
          </a:bodyPr>
          <a:lstStyle/>
          <a:p>
            <a:pPr algn="ctr"/>
            <a:r>
              <a:rPr lang="en-US" sz="2000" dirty="0"/>
              <a:t>20. Most off the guest status is  checkout </a:t>
            </a:r>
          </a:p>
        </p:txBody>
      </p:sp>
    </p:spTree>
    <p:extLst>
      <p:ext uri="{BB962C8B-B14F-4D97-AF65-F5344CB8AC3E}">
        <p14:creationId xmlns:p14="http://schemas.microsoft.com/office/powerpoint/2010/main" val="304599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7DB23CF-0682-4DF7-957E-CA8DF5249296}"/>
              </a:ext>
            </a:extLst>
          </p:cNvPr>
          <p:cNvPicPr>
            <a:picLocks noGrp="1" noChangeAspect="1"/>
          </p:cNvPicPr>
          <p:nvPr>
            <p:ph idx="1"/>
          </p:nvPr>
        </p:nvPicPr>
        <p:blipFill>
          <a:blip r:embed="rId2"/>
          <a:stretch>
            <a:fillRect/>
          </a:stretch>
        </p:blipFill>
        <p:spPr>
          <a:xfrm>
            <a:off x="931865" y="3132777"/>
            <a:ext cx="10544516" cy="1344175"/>
          </a:xfrm>
        </p:spPr>
      </p:pic>
      <p:pic>
        <p:nvPicPr>
          <p:cNvPr id="5" name="Picture 4">
            <a:extLst>
              <a:ext uri="{FF2B5EF4-FFF2-40B4-BE49-F238E27FC236}">
                <a16:creationId xmlns:a16="http://schemas.microsoft.com/office/drawing/2014/main" id="{813CBE76-03B6-49DF-B12C-9A80F300EABD}"/>
              </a:ext>
            </a:extLst>
          </p:cNvPr>
          <p:cNvPicPr>
            <a:picLocks noChangeAspect="1"/>
          </p:cNvPicPr>
          <p:nvPr/>
        </p:nvPicPr>
        <p:blipFill>
          <a:blip r:embed="rId3"/>
          <a:stretch>
            <a:fillRect/>
          </a:stretch>
        </p:blipFill>
        <p:spPr>
          <a:xfrm>
            <a:off x="931865" y="1616760"/>
            <a:ext cx="10544517" cy="1225828"/>
          </a:xfrm>
          <a:prstGeom prst="rect">
            <a:avLst/>
          </a:prstGeom>
        </p:spPr>
      </p:pic>
      <p:pic>
        <p:nvPicPr>
          <p:cNvPr id="9" name="Picture 8">
            <a:extLst>
              <a:ext uri="{FF2B5EF4-FFF2-40B4-BE49-F238E27FC236}">
                <a16:creationId xmlns:a16="http://schemas.microsoft.com/office/drawing/2014/main" id="{E0629FA0-B010-4768-B1B7-EBCDACCC456F}"/>
              </a:ext>
            </a:extLst>
          </p:cNvPr>
          <p:cNvPicPr>
            <a:picLocks noChangeAspect="1"/>
          </p:cNvPicPr>
          <p:nvPr/>
        </p:nvPicPr>
        <p:blipFill>
          <a:blip r:embed="rId4"/>
          <a:stretch>
            <a:fillRect/>
          </a:stretch>
        </p:blipFill>
        <p:spPr>
          <a:xfrm>
            <a:off x="931865" y="4804833"/>
            <a:ext cx="10544516" cy="1344175"/>
          </a:xfrm>
          <a:prstGeom prst="rect">
            <a:avLst/>
          </a:prstGeom>
        </p:spPr>
      </p:pic>
      <p:sp>
        <p:nvSpPr>
          <p:cNvPr id="13" name="TextBox 12">
            <a:extLst>
              <a:ext uri="{FF2B5EF4-FFF2-40B4-BE49-F238E27FC236}">
                <a16:creationId xmlns:a16="http://schemas.microsoft.com/office/drawing/2014/main" id="{21FCD8D3-6565-4CD7-B98E-FD1044D46A2E}"/>
              </a:ext>
            </a:extLst>
          </p:cNvPr>
          <p:cNvSpPr txBox="1"/>
          <p:nvPr/>
        </p:nvSpPr>
        <p:spPr>
          <a:xfrm>
            <a:off x="931865" y="440515"/>
            <a:ext cx="6611936" cy="523220"/>
          </a:xfrm>
          <a:prstGeom prst="rect">
            <a:avLst/>
          </a:prstGeom>
          <a:noFill/>
        </p:spPr>
        <p:txBody>
          <a:bodyPr wrap="square">
            <a:spAutoFit/>
          </a:bodyPr>
          <a:lstStyle/>
          <a:p>
            <a:r>
              <a:rPr lang="en-US" sz="2800" dirty="0"/>
              <a:t>Column introduction </a:t>
            </a:r>
            <a:r>
              <a:rPr lang="en-US" sz="2100" dirty="0"/>
              <a:t>:</a:t>
            </a:r>
          </a:p>
        </p:txBody>
      </p:sp>
    </p:spTree>
    <p:extLst>
      <p:ext uri="{BB962C8B-B14F-4D97-AF65-F5344CB8AC3E}">
        <p14:creationId xmlns:p14="http://schemas.microsoft.com/office/powerpoint/2010/main" val="278418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C94B3A-0A34-44D9-B288-EE98A9BF12D3}"/>
              </a:ext>
            </a:extLst>
          </p:cNvPr>
          <p:cNvPicPr>
            <a:picLocks noChangeAspect="1"/>
          </p:cNvPicPr>
          <p:nvPr/>
        </p:nvPicPr>
        <p:blipFill>
          <a:blip r:embed="rId2"/>
          <a:stretch>
            <a:fillRect/>
          </a:stretch>
        </p:blipFill>
        <p:spPr>
          <a:xfrm>
            <a:off x="198782" y="1777468"/>
            <a:ext cx="5094375" cy="5080532"/>
          </a:xfrm>
          <a:prstGeom prst="rect">
            <a:avLst/>
          </a:prstGeom>
        </p:spPr>
      </p:pic>
      <p:graphicFrame>
        <p:nvGraphicFramePr>
          <p:cNvPr id="6" name="Table 5">
            <a:extLst>
              <a:ext uri="{FF2B5EF4-FFF2-40B4-BE49-F238E27FC236}">
                <a16:creationId xmlns:a16="http://schemas.microsoft.com/office/drawing/2014/main" id="{1842569D-B734-497D-AFAC-61A7EC13F4C6}"/>
              </a:ext>
            </a:extLst>
          </p:cNvPr>
          <p:cNvGraphicFramePr>
            <a:graphicFrameLocks noGrp="1"/>
          </p:cNvGraphicFramePr>
          <p:nvPr>
            <p:extLst>
              <p:ext uri="{D42A27DB-BD31-4B8C-83A1-F6EECF244321}">
                <p14:modId xmlns:p14="http://schemas.microsoft.com/office/powerpoint/2010/main" val="3951418604"/>
              </p:ext>
            </p:extLst>
          </p:nvPr>
        </p:nvGraphicFramePr>
        <p:xfrm>
          <a:off x="0" y="0"/>
          <a:ext cx="4996070" cy="1643270"/>
        </p:xfrm>
        <a:graphic>
          <a:graphicData uri="http://schemas.openxmlformats.org/drawingml/2006/table">
            <a:tbl>
              <a:tblPr>
                <a:tableStyleId>{5C22544A-7EE6-4342-B048-85BDC9FD1C3A}</a:tableStyleId>
              </a:tblPr>
              <a:tblGrid>
                <a:gridCol w="4996070">
                  <a:extLst>
                    <a:ext uri="{9D8B030D-6E8A-4147-A177-3AD203B41FA5}">
                      <a16:colId xmlns:a16="http://schemas.microsoft.com/office/drawing/2014/main" val="38637120"/>
                    </a:ext>
                  </a:extLst>
                </a:gridCol>
              </a:tblGrid>
              <a:tr h="1643270">
                <a:tc>
                  <a:txBody>
                    <a:bodyPr/>
                    <a:lstStyle/>
                    <a:p>
                      <a:pPr algn="ctr" fontAlgn="ctr"/>
                      <a:r>
                        <a:rPr lang="en-US" sz="2000" u="none" strike="noStrike" dirty="0">
                          <a:effectLst/>
                        </a:rPr>
                        <a:t>21. In 2016 maximum cancellation done and in 2014 all 181 bookings was canceled. Maximum checkout done in 2016 and least checkout in 2015.</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2854252"/>
                  </a:ext>
                </a:extLst>
              </a:tr>
            </a:tbl>
          </a:graphicData>
        </a:graphic>
      </p:graphicFrame>
      <p:pic>
        <p:nvPicPr>
          <p:cNvPr id="8" name="Picture 7">
            <a:extLst>
              <a:ext uri="{FF2B5EF4-FFF2-40B4-BE49-F238E27FC236}">
                <a16:creationId xmlns:a16="http://schemas.microsoft.com/office/drawing/2014/main" id="{45CDB6BF-BC84-40C4-9BDD-E131D22E58F6}"/>
              </a:ext>
            </a:extLst>
          </p:cNvPr>
          <p:cNvPicPr>
            <a:picLocks noChangeAspect="1"/>
          </p:cNvPicPr>
          <p:nvPr/>
        </p:nvPicPr>
        <p:blipFill>
          <a:blip r:embed="rId3"/>
          <a:stretch>
            <a:fillRect/>
          </a:stretch>
        </p:blipFill>
        <p:spPr>
          <a:xfrm>
            <a:off x="5443446" y="358524"/>
            <a:ext cx="2587371" cy="6227806"/>
          </a:xfrm>
          <a:prstGeom prst="rect">
            <a:avLst/>
          </a:prstGeom>
        </p:spPr>
      </p:pic>
      <p:pic>
        <p:nvPicPr>
          <p:cNvPr id="10" name="Picture 9">
            <a:extLst>
              <a:ext uri="{FF2B5EF4-FFF2-40B4-BE49-F238E27FC236}">
                <a16:creationId xmlns:a16="http://schemas.microsoft.com/office/drawing/2014/main" id="{AC91D8EC-17A1-4CF7-A133-95DB726E5603}"/>
              </a:ext>
            </a:extLst>
          </p:cNvPr>
          <p:cNvPicPr>
            <a:picLocks noChangeAspect="1"/>
          </p:cNvPicPr>
          <p:nvPr/>
        </p:nvPicPr>
        <p:blipFill>
          <a:blip r:embed="rId4"/>
          <a:stretch>
            <a:fillRect/>
          </a:stretch>
        </p:blipFill>
        <p:spPr>
          <a:xfrm>
            <a:off x="8030817" y="358525"/>
            <a:ext cx="3962401" cy="2916996"/>
          </a:xfrm>
          <a:prstGeom prst="rect">
            <a:avLst/>
          </a:prstGeom>
        </p:spPr>
      </p:pic>
      <p:graphicFrame>
        <p:nvGraphicFramePr>
          <p:cNvPr id="11" name="Table 10">
            <a:extLst>
              <a:ext uri="{FF2B5EF4-FFF2-40B4-BE49-F238E27FC236}">
                <a16:creationId xmlns:a16="http://schemas.microsoft.com/office/drawing/2014/main" id="{8AF975C7-AD36-4F88-836E-9633B6637163}"/>
              </a:ext>
            </a:extLst>
          </p:cNvPr>
          <p:cNvGraphicFramePr>
            <a:graphicFrameLocks noGrp="1"/>
          </p:cNvGraphicFramePr>
          <p:nvPr>
            <p:extLst>
              <p:ext uri="{D42A27DB-BD31-4B8C-83A1-F6EECF244321}">
                <p14:modId xmlns:p14="http://schemas.microsoft.com/office/powerpoint/2010/main" val="4283424659"/>
              </p:ext>
            </p:extLst>
          </p:nvPr>
        </p:nvGraphicFramePr>
        <p:xfrm>
          <a:off x="8534400" y="3582480"/>
          <a:ext cx="3657600" cy="2036441"/>
        </p:xfrm>
        <a:graphic>
          <a:graphicData uri="http://schemas.openxmlformats.org/drawingml/2006/table">
            <a:tbl>
              <a:tblPr>
                <a:tableStyleId>{5C22544A-7EE6-4342-B048-85BDC9FD1C3A}</a:tableStyleId>
              </a:tblPr>
              <a:tblGrid>
                <a:gridCol w="3657600">
                  <a:extLst>
                    <a:ext uri="{9D8B030D-6E8A-4147-A177-3AD203B41FA5}">
                      <a16:colId xmlns:a16="http://schemas.microsoft.com/office/drawing/2014/main" val="588801991"/>
                    </a:ext>
                  </a:extLst>
                </a:gridCol>
              </a:tblGrid>
              <a:tr h="2036441">
                <a:tc>
                  <a:txBody>
                    <a:bodyPr/>
                    <a:lstStyle/>
                    <a:p>
                      <a:pPr algn="ctr" fontAlgn="ctr"/>
                      <a:r>
                        <a:rPr lang="en-US" sz="2000" u="none" strike="noStrike" dirty="0">
                          <a:effectLst/>
                        </a:rPr>
                        <a:t>In oct 2016 maximum check out done then in may 2017 3575 checkout done and in oct 2015 minimum 3304 checkout done</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22199853"/>
                  </a:ext>
                </a:extLst>
              </a:tr>
            </a:tbl>
          </a:graphicData>
        </a:graphic>
      </p:graphicFrame>
    </p:spTree>
    <p:extLst>
      <p:ext uri="{BB962C8B-B14F-4D97-AF65-F5344CB8AC3E}">
        <p14:creationId xmlns:p14="http://schemas.microsoft.com/office/powerpoint/2010/main" val="2229014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4D451-D188-411C-BF5F-DE97BAC3E897}"/>
              </a:ext>
            </a:extLst>
          </p:cNvPr>
          <p:cNvPicPr>
            <a:picLocks noChangeAspect="1"/>
          </p:cNvPicPr>
          <p:nvPr/>
        </p:nvPicPr>
        <p:blipFill>
          <a:blip r:embed="rId2"/>
          <a:stretch>
            <a:fillRect/>
          </a:stretch>
        </p:blipFill>
        <p:spPr>
          <a:xfrm>
            <a:off x="139110" y="695701"/>
            <a:ext cx="5055743" cy="5055743"/>
          </a:xfrm>
          <a:prstGeom prst="rect">
            <a:avLst/>
          </a:prstGeom>
        </p:spPr>
      </p:pic>
      <p:pic>
        <p:nvPicPr>
          <p:cNvPr id="6" name="Picture 5">
            <a:extLst>
              <a:ext uri="{FF2B5EF4-FFF2-40B4-BE49-F238E27FC236}">
                <a16:creationId xmlns:a16="http://schemas.microsoft.com/office/drawing/2014/main" id="{CE7F237E-A702-480D-A806-0BFB72E62F85}"/>
              </a:ext>
            </a:extLst>
          </p:cNvPr>
          <p:cNvPicPr>
            <a:picLocks noChangeAspect="1"/>
          </p:cNvPicPr>
          <p:nvPr/>
        </p:nvPicPr>
        <p:blipFill>
          <a:blip r:embed="rId3"/>
          <a:stretch>
            <a:fillRect/>
          </a:stretch>
        </p:blipFill>
        <p:spPr>
          <a:xfrm>
            <a:off x="6997149" y="2080592"/>
            <a:ext cx="4714297" cy="4479235"/>
          </a:xfrm>
          <a:prstGeom prst="rect">
            <a:avLst/>
          </a:prstGeom>
        </p:spPr>
      </p:pic>
      <p:graphicFrame>
        <p:nvGraphicFramePr>
          <p:cNvPr id="7" name="Table 6">
            <a:extLst>
              <a:ext uri="{FF2B5EF4-FFF2-40B4-BE49-F238E27FC236}">
                <a16:creationId xmlns:a16="http://schemas.microsoft.com/office/drawing/2014/main" id="{88617D18-3A8E-4A81-ADEA-448C84DCFBCF}"/>
              </a:ext>
            </a:extLst>
          </p:cNvPr>
          <p:cNvGraphicFramePr>
            <a:graphicFrameLocks noGrp="1"/>
          </p:cNvGraphicFramePr>
          <p:nvPr>
            <p:extLst>
              <p:ext uri="{D42A27DB-BD31-4B8C-83A1-F6EECF244321}">
                <p14:modId xmlns:p14="http://schemas.microsoft.com/office/powerpoint/2010/main" val="3500225906"/>
              </p:ext>
            </p:extLst>
          </p:nvPr>
        </p:nvGraphicFramePr>
        <p:xfrm>
          <a:off x="5698435" y="172278"/>
          <a:ext cx="5367130" cy="1590262"/>
        </p:xfrm>
        <a:graphic>
          <a:graphicData uri="http://schemas.openxmlformats.org/drawingml/2006/table">
            <a:tbl>
              <a:tblPr>
                <a:tableStyleId>{5C22544A-7EE6-4342-B048-85BDC9FD1C3A}</a:tableStyleId>
              </a:tblPr>
              <a:tblGrid>
                <a:gridCol w="5367130">
                  <a:extLst>
                    <a:ext uri="{9D8B030D-6E8A-4147-A177-3AD203B41FA5}">
                      <a16:colId xmlns:a16="http://schemas.microsoft.com/office/drawing/2014/main" val="2361685458"/>
                    </a:ext>
                  </a:extLst>
                </a:gridCol>
              </a:tblGrid>
              <a:tr h="1590262">
                <a:tc>
                  <a:txBody>
                    <a:bodyPr/>
                    <a:lstStyle/>
                    <a:p>
                      <a:pPr algn="ctr" fontAlgn="ctr"/>
                      <a:r>
                        <a:rPr lang="en-US" sz="2000" u="none" strike="noStrike" dirty="0">
                          <a:effectLst/>
                        </a:rPr>
                        <a:t>22. cancellation rate of transient customer is high. For transient Check-out count is maximum. Count  of no show status is negligible for contract, group and transient-party customer type.</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08272045"/>
                  </a:ext>
                </a:extLst>
              </a:tr>
            </a:tbl>
          </a:graphicData>
        </a:graphic>
      </p:graphicFrame>
    </p:spTree>
    <p:extLst>
      <p:ext uri="{BB962C8B-B14F-4D97-AF65-F5344CB8AC3E}">
        <p14:creationId xmlns:p14="http://schemas.microsoft.com/office/powerpoint/2010/main" val="3072347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B24822-C13A-40D7-903B-49E1C7DEF24E}"/>
              </a:ext>
            </a:extLst>
          </p:cNvPr>
          <p:cNvPicPr>
            <a:picLocks noChangeAspect="1"/>
          </p:cNvPicPr>
          <p:nvPr/>
        </p:nvPicPr>
        <p:blipFill>
          <a:blip r:embed="rId2"/>
          <a:stretch>
            <a:fillRect/>
          </a:stretch>
        </p:blipFill>
        <p:spPr>
          <a:xfrm>
            <a:off x="341981" y="1709532"/>
            <a:ext cx="7769665" cy="4373216"/>
          </a:xfrm>
          <a:prstGeom prst="rect">
            <a:avLst/>
          </a:prstGeom>
        </p:spPr>
      </p:pic>
      <p:graphicFrame>
        <p:nvGraphicFramePr>
          <p:cNvPr id="6" name="Table 5">
            <a:extLst>
              <a:ext uri="{FF2B5EF4-FFF2-40B4-BE49-F238E27FC236}">
                <a16:creationId xmlns:a16="http://schemas.microsoft.com/office/drawing/2014/main" id="{15AA8CB2-3724-446B-8D4B-F9C4D38A2780}"/>
              </a:ext>
            </a:extLst>
          </p:cNvPr>
          <p:cNvGraphicFramePr>
            <a:graphicFrameLocks noGrp="1"/>
          </p:cNvGraphicFramePr>
          <p:nvPr>
            <p:extLst>
              <p:ext uri="{D42A27DB-BD31-4B8C-83A1-F6EECF244321}">
                <p14:modId xmlns:p14="http://schemas.microsoft.com/office/powerpoint/2010/main" val="37273648"/>
              </p:ext>
            </p:extLst>
          </p:nvPr>
        </p:nvGraphicFramePr>
        <p:xfrm>
          <a:off x="8322365" y="516835"/>
          <a:ext cx="3750365" cy="2292626"/>
        </p:xfrm>
        <a:graphic>
          <a:graphicData uri="http://schemas.openxmlformats.org/drawingml/2006/table">
            <a:tbl>
              <a:tblPr>
                <a:tableStyleId>{5C22544A-7EE6-4342-B048-85BDC9FD1C3A}</a:tableStyleId>
              </a:tblPr>
              <a:tblGrid>
                <a:gridCol w="3750365">
                  <a:extLst>
                    <a:ext uri="{9D8B030D-6E8A-4147-A177-3AD203B41FA5}">
                      <a16:colId xmlns:a16="http://schemas.microsoft.com/office/drawing/2014/main" val="295180367"/>
                    </a:ext>
                  </a:extLst>
                </a:gridCol>
              </a:tblGrid>
              <a:tr h="2292626">
                <a:tc>
                  <a:txBody>
                    <a:bodyPr/>
                    <a:lstStyle/>
                    <a:p>
                      <a:pPr algn="ctr" fontAlgn="ctr"/>
                      <a:r>
                        <a:rPr lang="en-US" sz="2000" u="none" strike="noStrike" dirty="0">
                          <a:effectLst/>
                        </a:rPr>
                        <a:t>23. Yes, average daily rate changes as per reservation status. For check-out status sum of </a:t>
                      </a:r>
                      <a:r>
                        <a:rPr lang="en-US" sz="2000" u="none" strike="noStrike" dirty="0" err="1">
                          <a:effectLst/>
                        </a:rPr>
                        <a:t>adr</a:t>
                      </a:r>
                      <a:r>
                        <a:rPr lang="en-US" sz="2000" u="none" strike="noStrike" dirty="0">
                          <a:effectLst/>
                        </a:rPr>
                        <a:t> is maximum and for canceled status average of </a:t>
                      </a:r>
                      <a:r>
                        <a:rPr lang="en-US" sz="2000" u="none" strike="noStrike" dirty="0" err="1">
                          <a:effectLst/>
                        </a:rPr>
                        <a:t>adr</a:t>
                      </a:r>
                      <a:r>
                        <a:rPr lang="en-US" sz="2000" u="none" strike="noStrike" dirty="0">
                          <a:effectLst/>
                        </a:rPr>
                        <a:t> is maximum.</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7432006"/>
                  </a:ext>
                </a:extLst>
              </a:tr>
            </a:tbl>
          </a:graphicData>
        </a:graphic>
      </p:graphicFrame>
    </p:spTree>
    <p:extLst>
      <p:ext uri="{BB962C8B-B14F-4D97-AF65-F5344CB8AC3E}">
        <p14:creationId xmlns:p14="http://schemas.microsoft.com/office/powerpoint/2010/main" val="3688474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0666-7FB9-44C1-A97B-C7CCC0D13C18}"/>
              </a:ext>
            </a:extLst>
          </p:cNvPr>
          <p:cNvSpPr>
            <a:spLocks noGrp="1"/>
          </p:cNvSpPr>
          <p:nvPr>
            <p:ph type="title"/>
          </p:nvPr>
        </p:nvSpPr>
        <p:spPr>
          <a:xfrm>
            <a:off x="944217" y="2671003"/>
            <a:ext cx="10515600" cy="1325563"/>
          </a:xfrm>
        </p:spPr>
        <p:txBody>
          <a:bodyPr/>
          <a:lstStyle/>
          <a:p>
            <a:pPr algn="ctr"/>
            <a:r>
              <a:rPr lang="en-US" dirty="0"/>
              <a:t> </a:t>
            </a:r>
            <a:r>
              <a:rPr lang="en-US" sz="8800" b="1" dirty="0"/>
              <a:t>Power BI</a:t>
            </a:r>
          </a:p>
        </p:txBody>
      </p:sp>
    </p:spTree>
    <p:extLst>
      <p:ext uri="{BB962C8B-B14F-4D97-AF65-F5344CB8AC3E}">
        <p14:creationId xmlns:p14="http://schemas.microsoft.com/office/powerpoint/2010/main" val="293525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7183-ADE7-462D-AE86-4A7C7AB95C04}"/>
              </a:ext>
            </a:extLst>
          </p:cNvPr>
          <p:cNvSpPr>
            <a:spLocks noGrp="1"/>
          </p:cNvSpPr>
          <p:nvPr>
            <p:ph type="title"/>
          </p:nvPr>
        </p:nvSpPr>
        <p:spPr>
          <a:xfrm>
            <a:off x="838199" y="278297"/>
            <a:ext cx="10532165" cy="1245703"/>
          </a:xfrm>
        </p:spPr>
        <p:txBody>
          <a:bodyPr>
            <a:normAutofit fontScale="90000"/>
          </a:bodyPr>
          <a:lstStyle/>
          <a:p>
            <a:r>
              <a:rPr lang="en-US" i="0" dirty="0">
                <a:solidFill>
                  <a:srgbClr val="24292E"/>
                </a:solidFill>
                <a:effectLst/>
                <a:latin typeface="Inter"/>
              </a:rPr>
              <a:t>Power Bi questions  :</a:t>
            </a:r>
            <a:br>
              <a:rPr lang="en-US" b="1" i="0" dirty="0">
                <a:solidFill>
                  <a:srgbClr val="24292E"/>
                </a:solidFill>
                <a:effectLst/>
                <a:latin typeface="Inter"/>
              </a:rPr>
            </a:br>
            <a:endParaRPr lang="en-US" dirty="0"/>
          </a:p>
        </p:txBody>
      </p:sp>
      <p:sp>
        <p:nvSpPr>
          <p:cNvPr id="5" name="TextBox 4">
            <a:extLst>
              <a:ext uri="{FF2B5EF4-FFF2-40B4-BE49-F238E27FC236}">
                <a16:creationId xmlns:a16="http://schemas.microsoft.com/office/drawing/2014/main" id="{3CC3F02A-C983-4887-942E-201BB6EC8669}"/>
              </a:ext>
            </a:extLst>
          </p:cNvPr>
          <p:cNvSpPr txBox="1"/>
          <p:nvPr/>
        </p:nvSpPr>
        <p:spPr>
          <a:xfrm>
            <a:off x="838199" y="1308655"/>
            <a:ext cx="10515602" cy="5016758"/>
          </a:xfrm>
          <a:prstGeom prst="rect">
            <a:avLst/>
          </a:prstGeom>
          <a:noFill/>
        </p:spPr>
        <p:txBody>
          <a:bodyPr wrap="square">
            <a:spAutoFit/>
          </a:bodyPr>
          <a:lstStyle/>
          <a:p>
            <a:pPr algn="l">
              <a:buFont typeface="+mj-lt"/>
              <a:buAutoNum type="arabicPeriod"/>
            </a:pPr>
            <a:r>
              <a:rPr lang="en-US" sz="2000" b="0" i="0" dirty="0">
                <a:solidFill>
                  <a:srgbClr val="24292E"/>
                </a:solidFill>
                <a:effectLst/>
                <a:latin typeface="Inter"/>
              </a:rPr>
              <a:t> Visualize booking trends over the years, including the number of bookings, cancellations, and average lead time. Identify seasonality patterns.</a:t>
            </a:r>
          </a:p>
          <a:p>
            <a:pPr algn="l"/>
            <a:endParaRPr lang="en-US" sz="2000" b="0" i="0" dirty="0">
              <a:solidFill>
                <a:srgbClr val="24292E"/>
              </a:solidFill>
              <a:effectLst/>
              <a:latin typeface="Inter"/>
            </a:endParaRPr>
          </a:p>
          <a:p>
            <a:pPr algn="l"/>
            <a:r>
              <a:rPr lang="en-US" sz="2000" b="0" i="0" dirty="0">
                <a:solidFill>
                  <a:srgbClr val="24292E"/>
                </a:solidFill>
                <a:effectLst/>
                <a:latin typeface="Inter"/>
              </a:rPr>
              <a:t>2. Analyze monthly booking patterns to identify peak months and optimize marketing strategies.</a:t>
            </a:r>
          </a:p>
          <a:p>
            <a:pPr algn="l"/>
            <a:endParaRPr lang="en-US" sz="2000" b="0" i="0" dirty="0">
              <a:solidFill>
                <a:srgbClr val="24292E"/>
              </a:solidFill>
              <a:effectLst/>
              <a:latin typeface="Inter"/>
            </a:endParaRPr>
          </a:p>
          <a:p>
            <a:pPr algn="l"/>
            <a:r>
              <a:rPr lang="en-US" sz="2000" b="0" i="0" dirty="0">
                <a:solidFill>
                  <a:srgbClr val="24292E"/>
                </a:solidFill>
                <a:effectLst/>
                <a:latin typeface="Inter"/>
              </a:rPr>
              <a:t>3. Compare stays in weekend nights and weekday nights to determine preferences and variations by hotel type.</a:t>
            </a:r>
          </a:p>
          <a:p>
            <a:pPr algn="l"/>
            <a:endParaRPr lang="en-US" sz="2000" b="0" i="0" dirty="0">
              <a:solidFill>
                <a:srgbClr val="24292E"/>
              </a:solidFill>
              <a:effectLst/>
              <a:latin typeface="Inter"/>
            </a:endParaRPr>
          </a:p>
          <a:p>
            <a:pPr algn="l"/>
            <a:r>
              <a:rPr lang="en-US" sz="2000" b="0" i="0" dirty="0">
                <a:solidFill>
                  <a:srgbClr val="24292E"/>
                </a:solidFill>
                <a:effectLst/>
                <a:latin typeface="Inter"/>
              </a:rPr>
              <a:t>4. Calculate and visualize the booking conversion rate (canceled bookings to total bookings) over time.</a:t>
            </a:r>
          </a:p>
          <a:p>
            <a:pPr algn="l"/>
            <a:endParaRPr lang="en-US" sz="2000" b="0" i="0" dirty="0">
              <a:solidFill>
                <a:srgbClr val="24292E"/>
              </a:solidFill>
              <a:effectLst/>
              <a:latin typeface="Inter"/>
            </a:endParaRPr>
          </a:p>
          <a:p>
            <a:pPr algn="l"/>
            <a:r>
              <a:rPr lang="en-US" sz="2000" dirty="0">
                <a:solidFill>
                  <a:srgbClr val="24292E"/>
                </a:solidFill>
                <a:latin typeface="Inter"/>
              </a:rPr>
              <a:t>5. </a:t>
            </a:r>
            <a:r>
              <a:rPr lang="en-US" sz="2000" b="0" i="0" dirty="0">
                <a:solidFill>
                  <a:srgbClr val="24292E"/>
                </a:solidFill>
                <a:effectLst/>
                <a:latin typeface="Inter"/>
              </a:rPr>
              <a:t>Visualize the distribution of adults, children, and babies in bookings. Explore the impact of children and babies on cancellation rates.</a:t>
            </a:r>
          </a:p>
          <a:p>
            <a:pPr algn="l"/>
            <a:endParaRPr lang="en-US" sz="2000" b="0" i="0" dirty="0">
              <a:solidFill>
                <a:srgbClr val="24292E"/>
              </a:solidFill>
              <a:effectLst/>
              <a:latin typeface="Inter"/>
            </a:endParaRPr>
          </a:p>
          <a:p>
            <a:pPr algn="l"/>
            <a:r>
              <a:rPr lang="en-US" sz="2000" b="0" i="0" dirty="0">
                <a:solidFill>
                  <a:srgbClr val="24292E"/>
                </a:solidFill>
                <a:effectLst/>
                <a:latin typeface="Inter"/>
              </a:rPr>
              <a:t>6. Analyze the distribution of Average Daily Rates (ADR) and identify correlations with the number of special requests made by guests.</a:t>
            </a:r>
          </a:p>
        </p:txBody>
      </p:sp>
    </p:spTree>
    <p:extLst>
      <p:ext uri="{BB962C8B-B14F-4D97-AF65-F5344CB8AC3E}">
        <p14:creationId xmlns:p14="http://schemas.microsoft.com/office/powerpoint/2010/main" val="2252689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4E92B0-3018-4A70-9555-9F0DA2683230}"/>
              </a:ext>
            </a:extLst>
          </p:cNvPr>
          <p:cNvSpPr txBox="1"/>
          <p:nvPr/>
        </p:nvSpPr>
        <p:spPr>
          <a:xfrm>
            <a:off x="609600" y="281469"/>
            <a:ext cx="11131826" cy="6832640"/>
          </a:xfrm>
          <a:prstGeom prst="rect">
            <a:avLst/>
          </a:prstGeom>
          <a:noFill/>
        </p:spPr>
        <p:txBody>
          <a:bodyPr wrap="square">
            <a:spAutoFit/>
          </a:bodyPr>
          <a:lstStyle/>
          <a:p>
            <a:pPr algn="l"/>
            <a:r>
              <a:rPr lang="en-US" sz="2000" b="0" i="0" dirty="0">
                <a:solidFill>
                  <a:srgbClr val="24292E"/>
                </a:solidFill>
                <a:effectLst/>
                <a:latin typeface="Inter"/>
              </a:rPr>
              <a:t>7. Visualize the relationship between the number of required car parking spaces and booking types (Resort Hotel vs. City Hotel).</a:t>
            </a:r>
          </a:p>
          <a:p>
            <a:pPr algn="l"/>
            <a:endParaRPr lang="en-US" sz="2000" b="0" i="0" dirty="0">
              <a:solidFill>
                <a:srgbClr val="24292E"/>
              </a:solidFill>
              <a:effectLst/>
              <a:latin typeface="Inter"/>
            </a:endParaRPr>
          </a:p>
          <a:p>
            <a:pPr algn="l"/>
            <a:r>
              <a:rPr lang="en-US" sz="2000" b="0" i="0" dirty="0">
                <a:solidFill>
                  <a:srgbClr val="24292E"/>
                </a:solidFill>
                <a:effectLst/>
                <a:latin typeface="Inter"/>
              </a:rPr>
              <a:t>8. Use Power BI to explore how the total number of special requests made by guests varies by hotel type and customer type (e.g., Transient, Group).</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9. Explore meal plans and their impact on Average Daily Rates (ADR). Analyze meal plan preferences and their association with booking channels.</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10. Analyze how meal plans correlate with stay duration and investigate any differences in stay lengths based on meal plans.</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11. Correlate parking requirements and special requests with different meal plans. Determine if certain meal plans result in more requests or parking needs.</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12. Explore how meal plans are distributed across various booking channels. Analyze if certain channels are associated with specific meal plans.</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13. Visualize booking distribution across different market segments and analyze cancellation rates within each segment.</a:t>
            </a:r>
          </a:p>
          <a:p>
            <a:pPr algn="l">
              <a:buFont typeface="+mj-lt"/>
              <a:buAutoNum type="arabicPeriod"/>
            </a:pPr>
            <a:endParaRPr lang="en-US" sz="2000" b="0" i="0" dirty="0">
              <a:solidFill>
                <a:srgbClr val="24292E"/>
              </a:solidFill>
              <a:effectLst/>
              <a:latin typeface="Inter"/>
            </a:endParaRPr>
          </a:p>
          <a:p>
            <a:pPr algn="l"/>
            <a:endParaRPr lang="en-US" b="0" i="0" dirty="0">
              <a:solidFill>
                <a:srgbClr val="24292E"/>
              </a:solidFill>
              <a:effectLst/>
              <a:latin typeface="Inter"/>
            </a:endParaRPr>
          </a:p>
        </p:txBody>
      </p:sp>
    </p:spTree>
    <p:extLst>
      <p:ext uri="{BB962C8B-B14F-4D97-AF65-F5344CB8AC3E}">
        <p14:creationId xmlns:p14="http://schemas.microsoft.com/office/powerpoint/2010/main" val="1908773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1E883-00A2-4FA3-8F33-3A6AAF4BB404}"/>
              </a:ext>
            </a:extLst>
          </p:cNvPr>
          <p:cNvSpPr txBox="1"/>
          <p:nvPr/>
        </p:nvSpPr>
        <p:spPr>
          <a:xfrm>
            <a:off x="384313" y="437111"/>
            <a:ext cx="11489635" cy="6863417"/>
          </a:xfrm>
          <a:prstGeom prst="rect">
            <a:avLst/>
          </a:prstGeom>
          <a:noFill/>
        </p:spPr>
        <p:txBody>
          <a:bodyPr wrap="square">
            <a:spAutoFit/>
          </a:bodyPr>
          <a:lstStyle/>
          <a:p>
            <a:r>
              <a:rPr lang="en-US" sz="2000" b="0" i="0" dirty="0">
                <a:solidFill>
                  <a:srgbClr val="24292E"/>
                </a:solidFill>
                <a:effectLst/>
                <a:latin typeface="Inter"/>
              </a:rPr>
              <a:t>14. Compare the effectiveness of booking distribution channels in generating confirmed bookings. Identify the most commonly used channels by guests.</a:t>
            </a:r>
          </a:p>
          <a:p>
            <a:pPr algn="l"/>
            <a:endParaRPr lang="en-US" sz="2000" b="0" i="0" dirty="0">
              <a:solidFill>
                <a:srgbClr val="24292E"/>
              </a:solidFill>
              <a:effectLst/>
              <a:latin typeface="Inter"/>
            </a:endParaRPr>
          </a:p>
          <a:p>
            <a:pPr algn="l"/>
            <a:r>
              <a:rPr lang="en-US" sz="2000" b="0" i="0" dirty="0">
                <a:solidFill>
                  <a:srgbClr val="24292E"/>
                </a:solidFill>
                <a:effectLst/>
                <a:latin typeface="Inter"/>
              </a:rPr>
              <a:t>15. Visualize the percentage of repeated guests for each hotel type (Resort Hotel vs. City Hotel) over time. Explore factors influencing guest retention.</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16. Analyze the impact of a guest's booking history (previous cancellations and </a:t>
            </a:r>
            <a:r>
              <a:rPr lang="en-US" sz="2000" b="0" i="0" dirty="0" err="1">
                <a:solidFill>
                  <a:srgbClr val="24292E"/>
                </a:solidFill>
                <a:effectLst/>
                <a:latin typeface="Inter"/>
              </a:rPr>
              <a:t>noncanceled</a:t>
            </a:r>
            <a:r>
              <a:rPr lang="en-US" sz="2000" b="0" i="0" dirty="0">
                <a:solidFill>
                  <a:srgbClr val="24292E"/>
                </a:solidFill>
                <a:effectLst/>
                <a:latin typeface="Inter"/>
              </a:rPr>
              <a:t> bookings) on their likelihood of canceling a current booking.</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17. Visualize the distribution of reserved and assigned room types. Analyze whether guests tend to receive the room type they initially reserved.</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18. Investigate the relationship between the number of booking changes made by guests and their likelihood of canceling a booking.</a:t>
            </a:r>
          </a:p>
          <a:p>
            <a:pPr algn="l">
              <a:buFont typeface="+mj-lt"/>
              <a:buAutoNum type="arabicPeriod"/>
            </a:pPr>
            <a:endParaRPr lang="en-US" sz="2000" b="0" i="0" dirty="0">
              <a:solidFill>
                <a:srgbClr val="24292E"/>
              </a:solidFill>
              <a:effectLst/>
              <a:latin typeface="Inter"/>
            </a:endParaRPr>
          </a:p>
          <a:p>
            <a:pPr algn="l"/>
            <a:r>
              <a:rPr lang="en-US" sz="2000" dirty="0">
                <a:solidFill>
                  <a:srgbClr val="24292E"/>
                </a:solidFill>
                <a:latin typeface="Inter"/>
              </a:rPr>
              <a:t>19. </a:t>
            </a:r>
            <a:r>
              <a:rPr lang="en-US" sz="2000" b="0" i="0" dirty="0">
                <a:solidFill>
                  <a:srgbClr val="24292E"/>
                </a:solidFill>
                <a:effectLst/>
                <a:latin typeface="Inter"/>
              </a:rPr>
              <a:t>Analyze room type preferences based on customer types (e.g., Transient, Group) and identify any patterns in room type selection.</a:t>
            </a:r>
          </a:p>
          <a:p>
            <a:pPr algn="l">
              <a:buFont typeface="+mj-lt"/>
              <a:buAutoNum type="arabicPeriod"/>
            </a:pPr>
            <a:endParaRPr lang="en-US" sz="2000" b="0" i="0" dirty="0">
              <a:solidFill>
                <a:srgbClr val="24292E"/>
              </a:solidFill>
              <a:effectLst/>
              <a:latin typeface="Inter"/>
            </a:endParaRPr>
          </a:p>
          <a:p>
            <a:pPr algn="l"/>
            <a:r>
              <a:rPr lang="en-US" sz="2000" dirty="0">
                <a:solidFill>
                  <a:srgbClr val="24292E"/>
                </a:solidFill>
                <a:latin typeface="Inter"/>
              </a:rPr>
              <a:t>20. </a:t>
            </a:r>
            <a:r>
              <a:rPr lang="en-US" sz="2000" b="0" i="0" dirty="0">
                <a:solidFill>
                  <a:srgbClr val="24292E"/>
                </a:solidFill>
                <a:effectLst/>
                <a:latin typeface="Inter"/>
              </a:rPr>
              <a:t>Analyze whether guests who make multiple bookings tend to consistently request the same room type or if their preferences change over time.</a:t>
            </a:r>
          </a:p>
          <a:p>
            <a:pPr algn="l">
              <a:buFont typeface="+mj-lt"/>
              <a:buAutoNum type="arabicPeriod"/>
            </a:pPr>
            <a:endParaRPr lang="en-US" sz="2000" b="0" i="0" dirty="0">
              <a:solidFill>
                <a:srgbClr val="24292E"/>
              </a:solidFill>
              <a:effectLst/>
              <a:latin typeface="Inter"/>
            </a:endParaRPr>
          </a:p>
          <a:p>
            <a:pPr algn="l"/>
            <a:endParaRPr lang="en-US" sz="2000" b="0" i="0" dirty="0">
              <a:solidFill>
                <a:srgbClr val="24292E"/>
              </a:solidFill>
              <a:effectLst/>
              <a:latin typeface="Inter"/>
            </a:endParaRPr>
          </a:p>
        </p:txBody>
      </p:sp>
    </p:spTree>
    <p:extLst>
      <p:ext uri="{BB962C8B-B14F-4D97-AF65-F5344CB8AC3E}">
        <p14:creationId xmlns:p14="http://schemas.microsoft.com/office/powerpoint/2010/main" val="79196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9ACD52-055F-4C0A-829F-94C8B783709E}"/>
              </a:ext>
            </a:extLst>
          </p:cNvPr>
          <p:cNvSpPr txBox="1"/>
          <p:nvPr/>
        </p:nvSpPr>
        <p:spPr>
          <a:xfrm>
            <a:off x="636105" y="509634"/>
            <a:ext cx="10575234" cy="3477875"/>
          </a:xfrm>
          <a:prstGeom prst="rect">
            <a:avLst/>
          </a:prstGeom>
          <a:noFill/>
        </p:spPr>
        <p:txBody>
          <a:bodyPr wrap="square">
            <a:spAutoFit/>
          </a:bodyPr>
          <a:lstStyle/>
          <a:p>
            <a:r>
              <a:rPr lang="en-US" sz="2000" b="0" i="0" dirty="0">
                <a:solidFill>
                  <a:srgbClr val="24292E"/>
                </a:solidFill>
                <a:effectLst/>
                <a:latin typeface="Inter"/>
              </a:rPr>
              <a:t>21. Provide an overview of reservation statuses over time, including the percentage of canceled, checked-out, and no show bookings.</a:t>
            </a:r>
          </a:p>
          <a:p>
            <a:pPr algn="l"/>
            <a:endParaRPr lang="en-US" sz="2000" b="0" i="0" dirty="0">
              <a:solidFill>
                <a:srgbClr val="24292E"/>
              </a:solidFill>
              <a:effectLst/>
              <a:latin typeface="Inter"/>
            </a:endParaRPr>
          </a:p>
          <a:p>
            <a:pPr algn="l"/>
            <a:r>
              <a:rPr lang="en-US" sz="2000" b="0" i="0" dirty="0">
                <a:solidFill>
                  <a:srgbClr val="24292E"/>
                </a:solidFill>
                <a:effectLst/>
                <a:latin typeface="Inter"/>
              </a:rPr>
              <a:t>22. Analyze trends in reservation status dates, such as the busiest checkout dates or patterns in cancellations by month.</a:t>
            </a:r>
          </a:p>
          <a:p>
            <a:pPr algn="l"/>
            <a:endParaRPr lang="en-US" sz="2000" b="0" i="0" dirty="0">
              <a:solidFill>
                <a:srgbClr val="24292E"/>
              </a:solidFill>
              <a:effectLst/>
              <a:latin typeface="Inter"/>
            </a:endParaRPr>
          </a:p>
          <a:p>
            <a:pPr algn="l"/>
            <a:r>
              <a:rPr lang="en-US" sz="2000" b="0" i="0" dirty="0">
                <a:solidFill>
                  <a:srgbClr val="24292E"/>
                </a:solidFill>
                <a:effectLst/>
                <a:latin typeface="Inter"/>
              </a:rPr>
              <a:t>23. Visualize how reservation statuses vary across different customer types (e.g., Transient, Group) and identify if certain customer types are more likely to result in cancellations or </a:t>
            </a:r>
            <a:r>
              <a:rPr lang="en-US" sz="2000" b="0" i="0" dirty="0" err="1">
                <a:solidFill>
                  <a:srgbClr val="24292E"/>
                </a:solidFill>
                <a:effectLst/>
                <a:latin typeface="Inter"/>
              </a:rPr>
              <a:t>noshow</a:t>
            </a:r>
            <a:r>
              <a:rPr lang="en-US" sz="2000" b="0" i="0" dirty="0">
                <a:solidFill>
                  <a:srgbClr val="24292E"/>
                </a:solidFill>
                <a:effectLst/>
                <a:latin typeface="Inter"/>
              </a:rPr>
              <a:t>.</a:t>
            </a:r>
          </a:p>
          <a:p>
            <a:pPr algn="l">
              <a:buFont typeface="+mj-lt"/>
              <a:buAutoNum type="arabicPeriod"/>
            </a:pPr>
            <a:endParaRPr lang="en-US" sz="2000" b="0" i="0" dirty="0">
              <a:solidFill>
                <a:srgbClr val="24292E"/>
              </a:solidFill>
              <a:effectLst/>
              <a:latin typeface="Inter"/>
            </a:endParaRPr>
          </a:p>
          <a:p>
            <a:pPr algn="l"/>
            <a:r>
              <a:rPr lang="en-US" sz="2000" b="0" i="0" dirty="0">
                <a:solidFill>
                  <a:srgbClr val="24292E"/>
                </a:solidFill>
                <a:effectLst/>
                <a:latin typeface="Inter"/>
              </a:rPr>
              <a:t>24. Explore the relationship between reservation statuses and Average Daily Rates (ADR) to determine if there are differences in ADR based on booking outcomes.</a:t>
            </a:r>
          </a:p>
        </p:txBody>
      </p:sp>
    </p:spTree>
    <p:extLst>
      <p:ext uri="{BB962C8B-B14F-4D97-AF65-F5344CB8AC3E}">
        <p14:creationId xmlns:p14="http://schemas.microsoft.com/office/powerpoint/2010/main" val="3328449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2E35-BDD9-49D6-905A-70D9DC836405}"/>
              </a:ext>
            </a:extLst>
          </p:cNvPr>
          <p:cNvSpPr>
            <a:spLocks noGrp="1"/>
          </p:cNvSpPr>
          <p:nvPr>
            <p:ph type="title"/>
          </p:nvPr>
        </p:nvSpPr>
        <p:spPr>
          <a:xfrm>
            <a:off x="838200" y="365126"/>
            <a:ext cx="10515600" cy="521139"/>
          </a:xfrm>
        </p:spPr>
        <p:txBody>
          <a:bodyPr>
            <a:normAutofit/>
          </a:bodyPr>
          <a:lstStyle/>
          <a:p>
            <a:r>
              <a:rPr lang="en-US" sz="2000" dirty="0"/>
              <a:t>1.</a:t>
            </a:r>
          </a:p>
        </p:txBody>
      </p:sp>
      <p:pic>
        <p:nvPicPr>
          <p:cNvPr id="5" name="Picture 4">
            <a:extLst>
              <a:ext uri="{FF2B5EF4-FFF2-40B4-BE49-F238E27FC236}">
                <a16:creationId xmlns:a16="http://schemas.microsoft.com/office/drawing/2014/main" id="{FB1BA63D-D7FD-4F14-B961-974C3B4B9663}"/>
              </a:ext>
            </a:extLst>
          </p:cNvPr>
          <p:cNvPicPr>
            <a:picLocks noChangeAspect="1"/>
          </p:cNvPicPr>
          <p:nvPr/>
        </p:nvPicPr>
        <p:blipFill>
          <a:blip r:embed="rId2"/>
          <a:stretch>
            <a:fillRect/>
          </a:stretch>
        </p:blipFill>
        <p:spPr>
          <a:xfrm>
            <a:off x="1049617" y="1924189"/>
            <a:ext cx="6983112" cy="3970173"/>
          </a:xfrm>
          <a:prstGeom prst="rect">
            <a:avLst/>
          </a:prstGeom>
        </p:spPr>
      </p:pic>
    </p:spTree>
    <p:extLst>
      <p:ext uri="{BB962C8B-B14F-4D97-AF65-F5344CB8AC3E}">
        <p14:creationId xmlns:p14="http://schemas.microsoft.com/office/powerpoint/2010/main" val="653093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EB6D-688F-4187-B71F-C0A7164F8201}"/>
              </a:ext>
            </a:extLst>
          </p:cNvPr>
          <p:cNvSpPr>
            <a:spLocks noGrp="1"/>
          </p:cNvSpPr>
          <p:nvPr>
            <p:ph type="title"/>
          </p:nvPr>
        </p:nvSpPr>
        <p:spPr>
          <a:xfrm>
            <a:off x="838200" y="365126"/>
            <a:ext cx="10515600" cy="704020"/>
          </a:xfrm>
        </p:spPr>
        <p:txBody>
          <a:bodyPr>
            <a:normAutofit/>
          </a:bodyPr>
          <a:lstStyle/>
          <a:p>
            <a:r>
              <a:rPr lang="en-US" sz="2000" dirty="0"/>
              <a:t>2. </a:t>
            </a:r>
          </a:p>
        </p:txBody>
      </p:sp>
      <p:pic>
        <p:nvPicPr>
          <p:cNvPr id="5" name="Picture 4">
            <a:extLst>
              <a:ext uri="{FF2B5EF4-FFF2-40B4-BE49-F238E27FC236}">
                <a16:creationId xmlns:a16="http://schemas.microsoft.com/office/drawing/2014/main" id="{D6E02820-A5E3-4E57-9689-BB1A1613D90B}"/>
              </a:ext>
            </a:extLst>
          </p:cNvPr>
          <p:cNvPicPr>
            <a:picLocks noChangeAspect="1"/>
          </p:cNvPicPr>
          <p:nvPr/>
        </p:nvPicPr>
        <p:blipFill>
          <a:blip r:embed="rId2"/>
          <a:stretch>
            <a:fillRect/>
          </a:stretch>
        </p:blipFill>
        <p:spPr>
          <a:xfrm>
            <a:off x="5176911" y="1681306"/>
            <a:ext cx="6412504" cy="4140112"/>
          </a:xfrm>
          <a:prstGeom prst="rect">
            <a:avLst/>
          </a:prstGeom>
        </p:spPr>
      </p:pic>
    </p:spTree>
    <p:extLst>
      <p:ext uri="{BB962C8B-B14F-4D97-AF65-F5344CB8AC3E}">
        <p14:creationId xmlns:p14="http://schemas.microsoft.com/office/powerpoint/2010/main" val="222454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3FC589-7EEC-4177-84AA-A94276E3D649}"/>
              </a:ext>
            </a:extLst>
          </p:cNvPr>
          <p:cNvPicPr>
            <a:picLocks noChangeAspect="1"/>
          </p:cNvPicPr>
          <p:nvPr/>
        </p:nvPicPr>
        <p:blipFill>
          <a:blip r:embed="rId2"/>
          <a:stretch>
            <a:fillRect/>
          </a:stretch>
        </p:blipFill>
        <p:spPr>
          <a:xfrm>
            <a:off x="1139686" y="781878"/>
            <a:ext cx="10151166" cy="1654750"/>
          </a:xfrm>
          <a:prstGeom prst="rect">
            <a:avLst/>
          </a:prstGeom>
        </p:spPr>
      </p:pic>
      <p:pic>
        <p:nvPicPr>
          <p:cNvPr id="10" name="Picture 9">
            <a:extLst>
              <a:ext uri="{FF2B5EF4-FFF2-40B4-BE49-F238E27FC236}">
                <a16:creationId xmlns:a16="http://schemas.microsoft.com/office/drawing/2014/main" id="{FFDF78F4-FD6A-48AE-A271-89B21B1E967E}"/>
              </a:ext>
            </a:extLst>
          </p:cNvPr>
          <p:cNvPicPr>
            <a:picLocks noChangeAspect="1"/>
          </p:cNvPicPr>
          <p:nvPr/>
        </p:nvPicPr>
        <p:blipFill>
          <a:blip r:embed="rId3"/>
          <a:stretch>
            <a:fillRect/>
          </a:stretch>
        </p:blipFill>
        <p:spPr>
          <a:xfrm>
            <a:off x="1139686" y="2775591"/>
            <a:ext cx="10151166" cy="1645782"/>
          </a:xfrm>
          <a:prstGeom prst="rect">
            <a:avLst/>
          </a:prstGeom>
        </p:spPr>
      </p:pic>
      <p:pic>
        <p:nvPicPr>
          <p:cNvPr id="14" name="Picture 13">
            <a:extLst>
              <a:ext uri="{FF2B5EF4-FFF2-40B4-BE49-F238E27FC236}">
                <a16:creationId xmlns:a16="http://schemas.microsoft.com/office/drawing/2014/main" id="{24FC8597-80C1-437A-B52E-FC3124D0F6A8}"/>
              </a:ext>
            </a:extLst>
          </p:cNvPr>
          <p:cNvPicPr>
            <a:picLocks noChangeAspect="1"/>
          </p:cNvPicPr>
          <p:nvPr/>
        </p:nvPicPr>
        <p:blipFill>
          <a:blip r:embed="rId4"/>
          <a:stretch>
            <a:fillRect/>
          </a:stretch>
        </p:blipFill>
        <p:spPr>
          <a:xfrm>
            <a:off x="4386470" y="4814247"/>
            <a:ext cx="3697356" cy="1645782"/>
          </a:xfrm>
          <a:prstGeom prst="rect">
            <a:avLst/>
          </a:prstGeom>
        </p:spPr>
      </p:pic>
    </p:spTree>
    <p:extLst>
      <p:ext uri="{BB962C8B-B14F-4D97-AF65-F5344CB8AC3E}">
        <p14:creationId xmlns:p14="http://schemas.microsoft.com/office/powerpoint/2010/main" val="516349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5C97-66BC-49D1-B135-79846ADFA508}"/>
              </a:ext>
            </a:extLst>
          </p:cNvPr>
          <p:cNvSpPr>
            <a:spLocks noGrp="1"/>
          </p:cNvSpPr>
          <p:nvPr>
            <p:ph type="title"/>
          </p:nvPr>
        </p:nvSpPr>
        <p:spPr>
          <a:xfrm>
            <a:off x="838200" y="365125"/>
            <a:ext cx="10515600" cy="647749"/>
          </a:xfrm>
        </p:spPr>
        <p:txBody>
          <a:bodyPr>
            <a:normAutofit/>
          </a:bodyPr>
          <a:lstStyle/>
          <a:p>
            <a:r>
              <a:rPr lang="en-US" sz="2000" dirty="0"/>
              <a:t>3.</a:t>
            </a:r>
          </a:p>
        </p:txBody>
      </p:sp>
      <p:pic>
        <p:nvPicPr>
          <p:cNvPr id="5" name="Picture 4">
            <a:extLst>
              <a:ext uri="{FF2B5EF4-FFF2-40B4-BE49-F238E27FC236}">
                <a16:creationId xmlns:a16="http://schemas.microsoft.com/office/drawing/2014/main" id="{FDCF236C-5AEB-4B07-AAA9-F9E5D03DB293}"/>
              </a:ext>
            </a:extLst>
          </p:cNvPr>
          <p:cNvPicPr>
            <a:picLocks noChangeAspect="1"/>
          </p:cNvPicPr>
          <p:nvPr/>
        </p:nvPicPr>
        <p:blipFill>
          <a:blip r:embed="rId2"/>
          <a:stretch>
            <a:fillRect/>
          </a:stretch>
        </p:blipFill>
        <p:spPr>
          <a:xfrm>
            <a:off x="4374514" y="2031771"/>
            <a:ext cx="6302865" cy="3848523"/>
          </a:xfrm>
          <a:prstGeom prst="rect">
            <a:avLst/>
          </a:prstGeom>
        </p:spPr>
      </p:pic>
    </p:spTree>
    <p:extLst>
      <p:ext uri="{BB962C8B-B14F-4D97-AF65-F5344CB8AC3E}">
        <p14:creationId xmlns:p14="http://schemas.microsoft.com/office/powerpoint/2010/main" val="4086119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80E8-6941-4846-9BDA-A6536485DCE2}"/>
              </a:ext>
            </a:extLst>
          </p:cNvPr>
          <p:cNvSpPr>
            <a:spLocks noGrp="1"/>
          </p:cNvSpPr>
          <p:nvPr>
            <p:ph type="title"/>
          </p:nvPr>
        </p:nvSpPr>
        <p:spPr>
          <a:xfrm>
            <a:off x="838200" y="365125"/>
            <a:ext cx="10515600" cy="549275"/>
          </a:xfrm>
        </p:spPr>
        <p:txBody>
          <a:bodyPr>
            <a:normAutofit/>
          </a:bodyPr>
          <a:lstStyle/>
          <a:p>
            <a:r>
              <a:rPr lang="en-US" sz="2000" dirty="0"/>
              <a:t>4.</a:t>
            </a:r>
          </a:p>
        </p:txBody>
      </p:sp>
      <p:pic>
        <p:nvPicPr>
          <p:cNvPr id="5" name="Picture 4">
            <a:extLst>
              <a:ext uri="{FF2B5EF4-FFF2-40B4-BE49-F238E27FC236}">
                <a16:creationId xmlns:a16="http://schemas.microsoft.com/office/drawing/2014/main" id="{0D6C1CB8-A172-452D-BC3F-B6E1529AC499}"/>
              </a:ext>
            </a:extLst>
          </p:cNvPr>
          <p:cNvPicPr>
            <a:picLocks noChangeAspect="1"/>
          </p:cNvPicPr>
          <p:nvPr/>
        </p:nvPicPr>
        <p:blipFill>
          <a:blip r:embed="rId2"/>
          <a:stretch>
            <a:fillRect/>
          </a:stretch>
        </p:blipFill>
        <p:spPr>
          <a:xfrm>
            <a:off x="3886261" y="1398001"/>
            <a:ext cx="7621111" cy="4524498"/>
          </a:xfrm>
          <a:prstGeom prst="rect">
            <a:avLst/>
          </a:prstGeom>
        </p:spPr>
      </p:pic>
    </p:spTree>
    <p:extLst>
      <p:ext uri="{BB962C8B-B14F-4D97-AF65-F5344CB8AC3E}">
        <p14:creationId xmlns:p14="http://schemas.microsoft.com/office/powerpoint/2010/main" val="567999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060D-3B2D-41BE-BB57-69EF94CFC50A}"/>
              </a:ext>
            </a:extLst>
          </p:cNvPr>
          <p:cNvSpPr>
            <a:spLocks noGrp="1"/>
          </p:cNvSpPr>
          <p:nvPr>
            <p:ph type="title"/>
          </p:nvPr>
        </p:nvSpPr>
        <p:spPr>
          <a:xfrm>
            <a:off x="838200" y="365126"/>
            <a:ext cx="10515600" cy="521140"/>
          </a:xfrm>
        </p:spPr>
        <p:txBody>
          <a:bodyPr>
            <a:normAutofit/>
          </a:bodyPr>
          <a:lstStyle/>
          <a:p>
            <a:r>
              <a:rPr lang="en-US" sz="2000" dirty="0"/>
              <a:t>5. </a:t>
            </a:r>
          </a:p>
        </p:txBody>
      </p:sp>
      <p:pic>
        <p:nvPicPr>
          <p:cNvPr id="5" name="Picture 4">
            <a:extLst>
              <a:ext uri="{FF2B5EF4-FFF2-40B4-BE49-F238E27FC236}">
                <a16:creationId xmlns:a16="http://schemas.microsoft.com/office/drawing/2014/main" id="{A8A50C5A-AEE4-4B27-8980-E8F437886856}"/>
              </a:ext>
            </a:extLst>
          </p:cNvPr>
          <p:cNvPicPr>
            <a:picLocks noChangeAspect="1"/>
          </p:cNvPicPr>
          <p:nvPr/>
        </p:nvPicPr>
        <p:blipFill>
          <a:blip r:embed="rId2"/>
          <a:stretch>
            <a:fillRect/>
          </a:stretch>
        </p:blipFill>
        <p:spPr>
          <a:xfrm>
            <a:off x="956603" y="2384399"/>
            <a:ext cx="10649243" cy="2159466"/>
          </a:xfrm>
          <a:prstGeom prst="rect">
            <a:avLst/>
          </a:prstGeom>
        </p:spPr>
      </p:pic>
    </p:spTree>
    <p:extLst>
      <p:ext uri="{BB962C8B-B14F-4D97-AF65-F5344CB8AC3E}">
        <p14:creationId xmlns:p14="http://schemas.microsoft.com/office/powerpoint/2010/main" val="1034503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B8B2-03B7-454C-AB1B-042B84A8A9C6}"/>
              </a:ext>
            </a:extLst>
          </p:cNvPr>
          <p:cNvSpPr>
            <a:spLocks noGrp="1"/>
          </p:cNvSpPr>
          <p:nvPr>
            <p:ph type="title"/>
          </p:nvPr>
        </p:nvSpPr>
        <p:spPr>
          <a:xfrm>
            <a:off x="838200" y="365125"/>
            <a:ext cx="10515600" cy="549275"/>
          </a:xfrm>
        </p:spPr>
        <p:txBody>
          <a:bodyPr>
            <a:normAutofit/>
          </a:bodyPr>
          <a:lstStyle/>
          <a:p>
            <a:r>
              <a:rPr lang="en-US" sz="2000" dirty="0"/>
              <a:t>6.</a:t>
            </a:r>
          </a:p>
        </p:txBody>
      </p:sp>
      <p:pic>
        <p:nvPicPr>
          <p:cNvPr id="5" name="Picture 4">
            <a:extLst>
              <a:ext uri="{FF2B5EF4-FFF2-40B4-BE49-F238E27FC236}">
                <a16:creationId xmlns:a16="http://schemas.microsoft.com/office/drawing/2014/main" id="{5A397EFA-27E3-4F8F-8858-9F0F3EB3C346}"/>
              </a:ext>
            </a:extLst>
          </p:cNvPr>
          <p:cNvPicPr>
            <a:picLocks noChangeAspect="1"/>
          </p:cNvPicPr>
          <p:nvPr/>
        </p:nvPicPr>
        <p:blipFill>
          <a:blip r:embed="rId2"/>
          <a:stretch>
            <a:fillRect/>
          </a:stretch>
        </p:blipFill>
        <p:spPr>
          <a:xfrm>
            <a:off x="838200" y="2273270"/>
            <a:ext cx="5998464" cy="3663296"/>
          </a:xfrm>
          <a:prstGeom prst="rect">
            <a:avLst/>
          </a:prstGeom>
        </p:spPr>
      </p:pic>
    </p:spTree>
    <p:extLst>
      <p:ext uri="{BB962C8B-B14F-4D97-AF65-F5344CB8AC3E}">
        <p14:creationId xmlns:p14="http://schemas.microsoft.com/office/powerpoint/2010/main" val="3188547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4769-4884-4162-8DF4-E53B5B0CB876}"/>
              </a:ext>
            </a:extLst>
          </p:cNvPr>
          <p:cNvSpPr>
            <a:spLocks noGrp="1"/>
          </p:cNvSpPr>
          <p:nvPr>
            <p:ph type="title"/>
          </p:nvPr>
        </p:nvSpPr>
        <p:spPr>
          <a:xfrm>
            <a:off x="838200" y="365125"/>
            <a:ext cx="10515600" cy="549275"/>
          </a:xfrm>
        </p:spPr>
        <p:txBody>
          <a:bodyPr>
            <a:normAutofit/>
          </a:bodyPr>
          <a:lstStyle/>
          <a:p>
            <a:r>
              <a:rPr lang="en-US" sz="2000" dirty="0"/>
              <a:t>7.</a:t>
            </a:r>
          </a:p>
        </p:txBody>
      </p:sp>
      <p:pic>
        <p:nvPicPr>
          <p:cNvPr id="5" name="Picture 4">
            <a:extLst>
              <a:ext uri="{FF2B5EF4-FFF2-40B4-BE49-F238E27FC236}">
                <a16:creationId xmlns:a16="http://schemas.microsoft.com/office/drawing/2014/main" id="{5D89DF59-7A2E-4CB9-B741-E0EA43F926FE}"/>
              </a:ext>
            </a:extLst>
          </p:cNvPr>
          <p:cNvPicPr>
            <a:picLocks noChangeAspect="1"/>
          </p:cNvPicPr>
          <p:nvPr/>
        </p:nvPicPr>
        <p:blipFill>
          <a:blip r:embed="rId2"/>
          <a:stretch>
            <a:fillRect/>
          </a:stretch>
        </p:blipFill>
        <p:spPr>
          <a:xfrm>
            <a:off x="5062003" y="365125"/>
            <a:ext cx="6835127" cy="4263146"/>
          </a:xfrm>
          <a:prstGeom prst="rect">
            <a:avLst/>
          </a:prstGeom>
        </p:spPr>
      </p:pic>
    </p:spTree>
    <p:extLst>
      <p:ext uri="{BB962C8B-B14F-4D97-AF65-F5344CB8AC3E}">
        <p14:creationId xmlns:p14="http://schemas.microsoft.com/office/powerpoint/2010/main" val="2230966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F9B5-8D80-4B5B-B38B-DC7F3987E543}"/>
              </a:ext>
            </a:extLst>
          </p:cNvPr>
          <p:cNvSpPr>
            <a:spLocks noGrp="1"/>
          </p:cNvSpPr>
          <p:nvPr>
            <p:ph type="title"/>
          </p:nvPr>
        </p:nvSpPr>
        <p:spPr>
          <a:xfrm>
            <a:off x="838200" y="365125"/>
            <a:ext cx="10515600" cy="563343"/>
          </a:xfrm>
        </p:spPr>
        <p:txBody>
          <a:bodyPr>
            <a:normAutofit/>
          </a:bodyPr>
          <a:lstStyle/>
          <a:p>
            <a:r>
              <a:rPr lang="en-US" sz="2000" dirty="0"/>
              <a:t>8.</a:t>
            </a:r>
          </a:p>
        </p:txBody>
      </p:sp>
      <p:pic>
        <p:nvPicPr>
          <p:cNvPr id="5" name="Picture 4">
            <a:extLst>
              <a:ext uri="{FF2B5EF4-FFF2-40B4-BE49-F238E27FC236}">
                <a16:creationId xmlns:a16="http://schemas.microsoft.com/office/drawing/2014/main" id="{266E4860-FD94-46F8-AF03-771E8277BF09}"/>
              </a:ext>
            </a:extLst>
          </p:cNvPr>
          <p:cNvPicPr>
            <a:picLocks noChangeAspect="1"/>
          </p:cNvPicPr>
          <p:nvPr/>
        </p:nvPicPr>
        <p:blipFill>
          <a:blip r:embed="rId2"/>
          <a:stretch>
            <a:fillRect/>
          </a:stretch>
        </p:blipFill>
        <p:spPr>
          <a:xfrm>
            <a:off x="4653759" y="504011"/>
            <a:ext cx="7164836" cy="4025787"/>
          </a:xfrm>
          <a:prstGeom prst="rect">
            <a:avLst/>
          </a:prstGeom>
        </p:spPr>
      </p:pic>
    </p:spTree>
    <p:extLst>
      <p:ext uri="{BB962C8B-B14F-4D97-AF65-F5344CB8AC3E}">
        <p14:creationId xmlns:p14="http://schemas.microsoft.com/office/powerpoint/2010/main" val="995641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8A3D-936E-45C5-A41C-DD65F5860764}"/>
              </a:ext>
            </a:extLst>
          </p:cNvPr>
          <p:cNvSpPr>
            <a:spLocks noGrp="1"/>
          </p:cNvSpPr>
          <p:nvPr>
            <p:ph type="title"/>
          </p:nvPr>
        </p:nvSpPr>
        <p:spPr>
          <a:xfrm>
            <a:off x="838200" y="365125"/>
            <a:ext cx="10515600" cy="535207"/>
          </a:xfrm>
        </p:spPr>
        <p:txBody>
          <a:bodyPr>
            <a:normAutofit/>
          </a:bodyPr>
          <a:lstStyle/>
          <a:p>
            <a:r>
              <a:rPr lang="en-US" sz="2000" dirty="0"/>
              <a:t>9.</a:t>
            </a:r>
          </a:p>
        </p:txBody>
      </p:sp>
      <p:pic>
        <p:nvPicPr>
          <p:cNvPr id="5" name="Picture 4">
            <a:extLst>
              <a:ext uri="{FF2B5EF4-FFF2-40B4-BE49-F238E27FC236}">
                <a16:creationId xmlns:a16="http://schemas.microsoft.com/office/drawing/2014/main" id="{C6B84693-744C-45D8-983C-7E387A962239}"/>
              </a:ext>
            </a:extLst>
          </p:cNvPr>
          <p:cNvPicPr>
            <a:picLocks noChangeAspect="1"/>
          </p:cNvPicPr>
          <p:nvPr/>
        </p:nvPicPr>
        <p:blipFill>
          <a:blip r:embed="rId2"/>
          <a:stretch>
            <a:fillRect/>
          </a:stretch>
        </p:blipFill>
        <p:spPr>
          <a:xfrm>
            <a:off x="5078437" y="1917310"/>
            <a:ext cx="5987812" cy="3742382"/>
          </a:xfrm>
          <a:prstGeom prst="rect">
            <a:avLst/>
          </a:prstGeom>
        </p:spPr>
      </p:pic>
    </p:spTree>
    <p:extLst>
      <p:ext uri="{BB962C8B-B14F-4D97-AF65-F5344CB8AC3E}">
        <p14:creationId xmlns:p14="http://schemas.microsoft.com/office/powerpoint/2010/main" val="1188290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EC3A-CAF5-4758-9388-40143C0063C8}"/>
              </a:ext>
            </a:extLst>
          </p:cNvPr>
          <p:cNvSpPr>
            <a:spLocks noGrp="1"/>
          </p:cNvSpPr>
          <p:nvPr>
            <p:ph type="title"/>
          </p:nvPr>
        </p:nvSpPr>
        <p:spPr>
          <a:xfrm>
            <a:off x="838200" y="365125"/>
            <a:ext cx="10515600" cy="535207"/>
          </a:xfrm>
        </p:spPr>
        <p:txBody>
          <a:bodyPr>
            <a:normAutofit/>
          </a:bodyPr>
          <a:lstStyle/>
          <a:p>
            <a:r>
              <a:rPr lang="en-US" sz="2000" dirty="0"/>
              <a:t>10.</a:t>
            </a:r>
          </a:p>
        </p:txBody>
      </p:sp>
      <p:pic>
        <p:nvPicPr>
          <p:cNvPr id="5" name="Picture 4">
            <a:extLst>
              <a:ext uri="{FF2B5EF4-FFF2-40B4-BE49-F238E27FC236}">
                <a16:creationId xmlns:a16="http://schemas.microsoft.com/office/drawing/2014/main" id="{FD295AB7-E71E-48BC-9075-73F6946E9673}"/>
              </a:ext>
            </a:extLst>
          </p:cNvPr>
          <p:cNvPicPr>
            <a:picLocks noChangeAspect="1"/>
          </p:cNvPicPr>
          <p:nvPr/>
        </p:nvPicPr>
        <p:blipFill>
          <a:blip r:embed="rId2"/>
          <a:stretch>
            <a:fillRect/>
          </a:stretch>
        </p:blipFill>
        <p:spPr>
          <a:xfrm>
            <a:off x="2138289" y="2813539"/>
            <a:ext cx="7005711" cy="839330"/>
          </a:xfrm>
          <a:prstGeom prst="rect">
            <a:avLst/>
          </a:prstGeom>
        </p:spPr>
      </p:pic>
    </p:spTree>
    <p:extLst>
      <p:ext uri="{BB962C8B-B14F-4D97-AF65-F5344CB8AC3E}">
        <p14:creationId xmlns:p14="http://schemas.microsoft.com/office/powerpoint/2010/main" val="3542064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6474-882E-417B-880E-EE658DE9837E}"/>
              </a:ext>
            </a:extLst>
          </p:cNvPr>
          <p:cNvSpPr>
            <a:spLocks noGrp="1"/>
          </p:cNvSpPr>
          <p:nvPr>
            <p:ph type="title"/>
          </p:nvPr>
        </p:nvSpPr>
        <p:spPr>
          <a:xfrm>
            <a:off x="838200" y="365125"/>
            <a:ext cx="10515600" cy="549275"/>
          </a:xfrm>
        </p:spPr>
        <p:txBody>
          <a:bodyPr>
            <a:normAutofit/>
          </a:bodyPr>
          <a:lstStyle/>
          <a:p>
            <a:r>
              <a:rPr lang="en-US" sz="2000" dirty="0"/>
              <a:t>11.</a:t>
            </a:r>
          </a:p>
        </p:txBody>
      </p:sp>
      <p:pic>
        <p:nvPicPr>
          <p:cNvPr id="5" name="Picture 4">
            <a:extLst>
              <a:ext uri="{FF2B5EF4-FFF2-40B4-BE49-F238E27FC236}">
                <a16:creationId xmlns:a16="http://schemas.microsoft.com/office/drawing/2014/main" id="{9089912E-F5AE-496E-8191-05541AD83916}"/>
              </a:ext>
            </a:extLst>
          </p:cNvPr>
          <p:cNvPicPr>
            <a:picLocks noChangeAspect="1"/>
          </p:cNvPicPr>
          <p:nvPr/>
        </p:nvPicPr>
        <p:blipFill>
          <a:blip r:embed="rId2"/>
          <a:stretch>
            <a:fillRect/>
          </a:stretch>
        </p:blipFill>
        <p:spPr>
          <a:xfrm>
            <a:off x="5164590" y="801859"/>
            <a:ext cx="6715261" cy="3538680"/>
          </a:xfrm>
          <a:prstGeom prst="rect">
            <a:avLst/>
          </a:prstGeom>
        </p:spPr>
      </p:pic>
    </p:spTree>
    <p:extLst>
      <p:ext uri="{BB962C8B-B14F-4D97-AF65-F5344CB8AC3E}">
        <p14:creationId xmlns:p14="http://schemas.microsoft.com/office/powerpoint/2010/main" val="1324010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BA8E-3393-4CBC-9A5F-EFBC60FBC188}"/>
              </a:ext>
            </a:extLst>
          </p:cNvPr>
          <p:cNvSpPr>
            <a:spLocks noGrp="1"/>
          </p:cNvSpPr>
          <p:nvPr>
            <p:ph type="title"/>
          </p:nvPr>
        </p:nvSpPr>
        <p:spPr>
          <a:xfrm>
            <a:off x="838200" y="365125"/>
            <a:ext cx="4001086" cy="563343"/>
          </a:xfrm>
        </p:spPr>
        <p:txBody>
          <a:bodyPr>
            <a:normAutofit/>
          </a:bodyPr>
          <a:lstStyle/>
          <a:p>
            <a:r>
              <a:rPr lang="en-US" sz="2000" dirty="0"/>
              <a:t>12.</a:t>
            </a:r>
          </a:p>
        </p:txBody>
      </p:sp>
      <p:pic>
        <p:nvPicPr>
          <p:cNvPr id="5" name="Picture 4">
            <a:extLst>
              <a:ext uri="{FF2B5EF4-FFF2-40B4-BE49-F238E27FC236}">
                <a16:creationId xmlns:a16="http://schemas.microsoft.com/office/drawing/2014/main" id="{6810FFAF-F383-4932-8B78-46C143AC323B}"/>
              </a:ext>
            </a:extLst>
          </p:cNvPr>
          <p:cNvPicPr>
            <a:picLocks noChangeAspect="1"/>
          </p:cNvPicPr>
          <p:nvPr/>
        </p:nvPicPr>
        <p:blipFill>
          <a:blip r:embed="rId2"/>
          <a:stretch>
            <a:fillRect/>
          </a:stretch>
        </p:blipFill>
        <p:spPr>
          <a:xfrm>
            <a:off x="5556739" y="407328"/>
            <a:ext cx="6372664" cy="3903040"/>
          </a:xfrm>
          <a:prstGeom prst="rect">
            <a:avLst/>
          </a:prstGeom>
        </p:spPr>
      </p:pic>
    </p:spTree>
    <p:extLst>
      <p:ext uri="{BB962C8B-B14F-4D97-AF65-F5344CB8AC3E}">
        <p14:creationId xmlns:p14="http://schemas.microsoft.com/office/powerpoint/2010/main" val="60328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F936-A2C2-4C53-878B-CC0664A2C3AE}"/>
              </a:ext>
            </a:extLst>
          </p:cNvPr>
          <p:cNvSpPr>
            <a:spLocks noGrp="1"/>
          </p:cNvSpPr>
          <p:nvPr>
            <p:ph type="title"/>
          </p:nvPr>
        </p:nvSpPr>
        <p:spPr>
          <a:xfrm>
            <a:off x="838200" y="35530"/>
            <a:ext cx="10515600" cy="1325563"/>
          </a:xfrm>
        </p:spPr>
        <p:txBody>
          <a:bodyPr/>
          <a:lstStyle/>
          <a:p>
            <a:r>
              <a:rPr lang="en-US" dirty="0"/>
              <a:t>Data Connection :</a:t>
            </a:r>
          </a:p>
        </p:txBody>
      </p:sp>
      <p:pic>
        <p:nvPicPr>
          <p:cNvPr id="5" name="Picture 4">
            <a:extLst>
              <a:ext uri="{FF2B5EF4-FFF2-40B4-BE49-F238E27FC236}">
                <a16:creationId xmlns:a16="http://schemas.microsoft.com/office/drawing/2014/main" id="{4ECA5739-571E-4817-83E4-75AD6ADCBC6C}"/>
              </a:ext>
            </a:extLst>
          </p:cNvPr>
          <p:cNvPicPr>
            <a:picLocks noChangeAspect="1"/>
          </p:cNvPicPr>
          <p:nvPr/>
        </p:nvPicPr>
        <p:blipFill>
          <a:blip r:embed="rId2"/>
          <a:stretch>
            <a:fillRect/>
          </a:stretch>
        </p:blipFill>
        <p:spPr>
          <a:xfrm>
            <a:off x="1709531" y="1327272"/>
            <a:ext cx="9157252" cy="5165603"/>
          </a:xfrm>
          <a:prstGeom prst="rect">
            <a:avLst/>
          </a:prstGeom>
        </p:spPr>
      </p:pic>
    </p:spTree>
    <p:extLst>
      <p:ext uri="{BB962C8B-B14F-4D97-AF65-F5344CB8AC3E}">
        <p14:creationId xmlns:p14="http://schemas.microsoft.com/office/powerpoint/2010/main" val="3389812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8D52-A502-4DD9-9541-2804E904B2E5}"/>
              </a:ext>
            </a:extLst>
          </p:cNvPr>
          <p:cNvSpPr>
            <a:spLocks noGrp="1"/>
          </p:cNvSpPr>
          <p:nvPr>
            <p:ph type="title"/>
          </p:nvPr>
        </p:nvSpPr>
        <p:spPr>
          <a:xfrm>
            <a:off x="838200" y="365126"/>
            <a:ext cx="10515600" cy="507072"/>
          </a:xfrm>
        </p:spPr>
        <p:txBody>
          <a:bodyPr>
            <a:normAutofit/>
          </a:bodyPr>
          <a:lstStyle/>
          <a:p>
            <a:r>
              <a:rPr lang="en-US" sz="2000" dirty="0"/>
              <a:t>13.</a:t>
            </a:r>
          </a:p>
        </p:txBody>
      </p:sp>
      <p:pic>
        <p:nvPicPr>
          <p:cNvPr id="5" name="Picture 4">
            <a:extLst>
              <a:ext uri="{FF2B5EF4-FFF2-40B4-BE49-F238E27FC236}">
                <a16:creationId xmlns:a16="http://schemas.microsoft.com/office/drawing/2014/main" id="{21DD91C2-45AB-47D0-A6DA-800FE804F715}"/>
              </a:ext>
            </a:extLst>
          </p:cNvPr>
          <p:cNvPicPr>
            <a:picLocks noChangeAspect="1"/>
          </p:cNvPicPr>
          <p:nvPr/>
        </p:nvPicPr>
        <p:blipFill>
          <a:blip r:embed="rId2"/>
          <a:stretch>
            <a:fillRect/>
          </a:stretch>
        </p:blipFill>
        <p:spPr>
          <a:xfrm>
            <a:off x="5176911" y="872198"/>
            <a:ext cx="6668086" cy="4216311"/>
          </a:xfrm>
          <a:prstGeom prst="rect">
            <a:avLst/>
          </a:prstGeom>
        </p:spPr>
      </p:pic>
    </p:spTree>
    <p:extLst>
      <p:ext uri="{BB962C8B-B14F-4D97-AF65-F5344CB8AC3E}">
        <p14:creationId xmlns:p14="http://schemas.microsoft.com/office/powerpoint/2010/main" val="3307437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6351-5FD1-4448-BF0A-7E005AEE5D09}"/>
              </a:ext>
            </a:extLst>
          </p:cNvPr>
          <p:cNvSpPr>
            <a:spLocks noGrp="1"/>
          </p:cNvSpPr>
          <p:nvPr>
            <p:ph type="title"/>
          </p:nvPr>
        </p:nvSpPr>
        <p:spPr>
          <a:xfrm>
            <a:off x="838200" y="365125"/>
            <a:ext cx="10515600" cy="450801"/>
          </a:xfrm>
        </p:spPr>
        <p:txBody>
          <a:bodyPr>
            <a:normAutofit/>
          </a:bodyPr>
          <a:lstStyle/>
          <a:p>
            <a:r>
              <a:rPr lang="en-US" sz="2000" dirty="0"/>
              <a:t>14.</a:t>
            </a:r>
          </a:p>
        </p:txBody>
      </p:sp>
      <p:pic>
        <p:nvPicPr>
          <p:cNvPr id="5" name="Picture 4">
            <a:extLst>
              <a:ext uri="{FF2B5EF4-FFF2-40B4-BE49-F238E27FC236}">
                <a16:creationId xmlns:a16="http://schemas.microsoft.com/office/drawing/2014/main" id="{24B55754-45B1-4778-ADFD-811A55829B72}"/>
              </a:ext>
            </a:extLst>
          </p:cNvPr>
          <p:cNvPicPr>
            <a:picLocks noChangeAspect="1"/>
          </p:cNvPicPr>
          <p:nvPr/>
        </p:nvPicPr>
        <p:blipFill>
          <a:blip r:embed="rId2"/>
          <a:stretch>
            <a:fillRect/>
          </a:stretch>
        </p:blipFill>
        <p:spPr>
          <a:xfrm>
            <a:off x="5639834" y="697775"/>
            <a:ext cx="6302487" cy="3902361"/>
          </a:xfrm>
          <a:prstGeom prst="rect">
            <a:avLst/>
          </a:prstGeom>
        </p:spPr>
      </p:pic>
    </p:spTree>
    <p:extLst>
      <p:ext uri="{BB962C8B-B14F-4D97-AF65-F5344CB8AC3E}">
        <p14:creationId xmlns:p14="http://schemas.microsoft.com/office/powerpoint/2010/main" val="2019654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B6BB-E269-45D2-8C9F-501A83B0F4C0}"/>
              </a:ext>
            </a:extLst>
          </p:cNvPr>
          <p:cNvSpPr>
            <a:spLocks noGrp="1"/>
          </p:cNvSpPr>
          <p:nvPr>
            <p:ph type="title"/>
          </p:nvPr>
        </p:nvSpPr>
        <p:spPr>
          <a:xfrm>
            <a:off x="838200" y="365126"/>
            <a:ext cx="10515600" cy="521140"/>
          </a:xfrm>
        </p:spPr>
        <p:txBody>
          <a:bodyPr>
            <a:normAutofit/>
          </a:bodyPr>
          <a:lstStyle/>
          <a:p>
            <a:r>
              <a:rPr lang="en-US" sz="2000" dirty="0"/>
              <a:t>15.</a:t>
            </a:r>
          </a:p>
        </p:txBody>
      </p:sp>
      <p:pic>
        <p:nvPicPr>
          <p:cNvPr id="8" name="Picture 7">
            <a:extLst>
              <a:ext uri="{FF2B5EF4-FFF2-40B4-BE49-F238E27FC236}">
                <a16:creationId xmlns:a16="http://schemas.microsoft.com/office/drawing/2014/main" id="{8A35AF04-4BAC-4AFF-877B-FD50F8832B28}"/>
              </a:ext>
            </a:extLst>
          </p:cNvPr>
          <p:cNvPicPr>
            <a:picLocks noChangeAspect="1"/>
          </p:cNvPicPr>
          <p:nvPr/>
        </p:nvPicPr>
        <p:blipFill>
          <a:blip r:embed="rId2"/>
          <a:stretch>
            <a:fillRect/>
          </a:stretch>
        </p:blipFill>
        <p:spPr>
          <a:xfrm>
            <a:off x="4222818" y="1282659"/>
            <a:ext cx="7394834" cy="4292682"/>
          </a:xfrm>
          <a:prstGeom prst="rect">
            <a:avLst/>
          </a:prstGeom>
        </p:spPr>
      </p:pic>
    </p:spTree>
    <p:extLst>
      <p:ext uri="{BB962C8B-B14F-4D97-AF65-F5344CB8AC3E}">
        <p14:creationId xmlns:p14="http://schemas.microsoft.com/office/powerpoint/2010/main" val="2970350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6957-9751-4B5A-8CF8-95D12C254D0D}"/>
              </a:ext>
            </a:extLst>
          </p:cNvPr>
          <p:cNvSpPr>
            <a:spLocks noGrp="1"/>
          </p:cNvSpPr>
          <p:nvPr>
            <p:ph type="title"/>
          </p:nvPr>
        </p:nvSpPr>
        <p:spPr>
          <a:xfrm>
            <a:off x="838200" y="365125"/>
            <a:ext cx="10515600" cy="549275"/>
          </a:xfrm>
        </p:spPr>
        <p:txBody>
          <a:bodyPr>
            <a:normAutofit/>
          </a:bodyPr>
          <a:lstStyle/>
          <a:p>
            <a:r>
              <a:rPr lang="en-US" sz="2000" dirty="0"/>
              <a:t>16.</a:t>
            </a:r>
          </a:p>
        </p:txBody>
      </p:sp>
      <p:pic>
        <p:nvPicPr>
          <p:cNvPr id="5" name="Picture 4">
            <a:extLst>
              <a:ext uri="{FF2B5EF4-FFF2-40B4-BE49-F238E27FC236}">
                <a16:creationId xmlns:a16="http://schemas.microsoft.com/office/drawing/2014/main" id="{45873FE0-5865-4A64-9301-C8C0A363369D}"/>
              </a:ext>
            </a:extLst>
          </p:cNvPr>
          <p:cNvPicPr>
            <a:picLocks noChangeAspect="1"/>
          </p:cNvPicPr>
          <p:nvPr/>
        </p:nvPicPr>
        <p:blipFill>
          <a:blip r:embed="rId2"/>
          <a:stretch>
            <a:fillRect/>
          </a:stretch>
        </p:blipFill>
        <p:spPr>
          <a:xfrm>
            <a:off x="3901278" y="1519310"/>
            <a:ext cx="7247577" cy="3604816"/>
          </a:xfrm>
          <a:prstGeom prst="rect">
            <a:avLst/>
          </a:prstGeom>
        </p:spPr>
      </p:pic>
    </p:spTree>
    <p:extLst>
      <p:ext uri="{BB962C8B-B14F-4D97-AF65-F5344CB8AC3E}">
        <p14:creationId xmlns:p14="http://schemas.microsoft.com/office/powerpoint/2010/main" val="2579477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67B6-202A-4816-A4B0-DE90CAFEEC8E}"/>
              </a:ext>
            </a:extLst>
          </p:cNvPr>
          <p:cNvSpPr>
            <a:spLocks noGrp="1"/>
          </p:cNvSpPr>
          <p:nvPr>
            <p:ph type="title"/>
          </p:nvPr>
        </p:nvSpPr>
        <p:spPr>
          <a:xfrm>
            <a:off x="838200" y="365126"/>
            <a:ext cx="10515600" cy="507072"/>
          </a:xfrm>
        </p:spPr>
        <p:txBody>
          <a:bodyPr>
            <a:normAutofit/>
          </a:bodyPr>
          <a:lstStyle/>
          <a:p>
            <a:r>
              <a:rPr lang="en-US" sz="2000" dirty="0"/>
              <a:t>17.</a:t>
            </a:r>
          </a:p>
        </p:txBody>
      </p:sp>
      <p:pic>
        <p:nvPicPr>
          <p:cNvPr id="5" name="Picture 4">
            <a:extLst>
              <a:ext uri="{FF2B5EF4-FFF2-40B4-BE49-F238E27FC236}">
                <a16:creationId xmlns:a16="http://schemas.microsoft.com/office/drawing/2014/main" id="{35510398-BA2B-488B-929E-ED34FE894351}"/>
              </a:ext>
            </a:extLst>
          </p:cNvPr>
          <p:cNvPicPr>
            <a:picLocks noChangeAspect="1"/>
          </p:cNvPicPr>
          <p:nvPr/>
        </p:nvPicPr>
        <p:blipFill>
          <a:blip r:embed="rId2"/>
          <a:stretch>
            <a:fillRect/>
          </a:stretch>
        </p:blipFill>
        <p:spPr>
          <a:xfrm>
            <a:off x="5134708" y="872198"/>
            <a:ext cx="6822831" cy="5175367"/>
          </a:xfrm>
          <a:prstGeom prst="rect">
            <a:avLst/>
          </a:prstGeom>
        </p:spPr>
      </p:pic>
    </p:spTree>
    <p:extLst>
      <p:ext uri="{BB962C8B-B14F-4D97-AF65-F5344CB8AC3E}">
        <p14:creationId xmlns:p14="http://schemas.microsoft.com/office/powerpoint/2010/main" val="3102062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8ECE69-F226-422E-BC1B-3508644473D6}"/>
              </a:ext>
            </a:extLst>
          </p:cNvPr>
          <p:cNvSpPr txBox="1"/>
          <p:nvPr/>
        </p:nvSpPr>
        <p:spPr>
          <a:xfrm>
            <a:off x="1065628" y="497617"/>
            <a:ext cx="6098344" cy="400110"/>
          </a:xfrm>
          <a:prstGeom prst="rect">
            <a:avLst/>
          </a:prstGeom>
          <a:noFill/>
        </p:spPr>
        <p:txBody>
          <a:bodyPr wrap="square">
            <a:spAutoFit/>
          </a:bodyPr>
          <a:lstStyle/>
          <a:p>
            <a:r>
              <a:rPr lang="en-US" sz="2000" dirty="0"/>
              <a:t>18</a:t>
            </a:r>
            <a:r>
              <a:rPr lang="en-US" sz="1800" dirty="0"/>
              <a:t>.</a:t>
            </a:r>
            <a:endParaRPr lang="en-US" dirty="0"/>
          </a:p>
        </p:txBody>
      </p:sp>
      <p:pic>
        <p:nvPicPr>
          <p:cNvPr id="8" name="Picture 7">
            <a:extLst>
              <a:ext uri="{FF2B5EF4-FFF2-40B4-BE49-F238E27FC236}">
                <a16:creationId xmlns:a16="http://schemas.microsoft.com/office/drawing/2014/main" id="{8D84AF72-A858-4961-A7DB-CDC38D280305}"/>
              </a:ext>
            </a:extLst>
          </p:cNvPr>
          <p:cNvPicPr>
            <a:picLocks noChangeAspect="1"/>
          </p:cNvPicPr>
          <p:nvPr/>
        </p:nvPicPr>
        <p:blipFill>
          <a:blip r:embed="rId2"/>
          <a:stretch>
            <a:fillRect/>
          </a:stretch>
        </p:blipFill>
        <p:spPr>
          <a:xfrm>
            <a:off x="4779032" y="1050171"/>
            <a:ext cx="6446986" cy="4187934"/>
          </a:xfrm>
          <a:prstGeom prst="rect">
            <a:avLst/>
          </a:prstGeom>
        </p:spPr>
      </p:pic>
    </p:spTree>
    <p:extLst>
      <p:ext uri="{BB962C8B-B14F-4D97-AF65-F5344CB8AC3E}">
        <p14:creationId xmlns:p14="http://schemas.microsoft.com/office/powerpoint/2010/main" val="477832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DFE5-EEC1-435C-AE61-2266C034168C}"/>
              </a:ext>
            </a:extLst>
          </p:cNvPr>
          <p:cNvSpPr>
            <a:spLocks noGrp="1"/>
          </p:cNvSpPr>
          <p:nvPr>
            <p:ph type="title"/>
          </p:nvPr>
        </p:nvSpPr>
        <p:spPr>
          <a:xfrm>
            <a:off x="838200" y="365126"/>
            <a:ext cx="10515600" cy="493004"/>
          </a:xfrm>
        </p:spPr>
        <p:txBody>
          <a:bodyPr>
            <a:normAutofit/>
          </a:bodyPr>
          <a:lstStyle/>
          <a:p>
            <a:r>
              <a:rPr lang="en-US" sz="2000" dirty="0"/>
              <a:t>19.</a:t>
            </a:r>
          </a:p>
        </p:txBody>
      </p:sp>
      <p:pic>
        <p:nvPicPr>
          <p:cNvPr id="5" name="Picture 4">
            <a:extLst>
              <a:ext uri="{FF2B5EF4-FFF2-40B4-BE49-F238E27FC236}">
                <a16:creationId xmlns:a16="http://schemas.microsoft.com/office/drawing/2014/main" id="{A82DDBB7-C337-44FE-9339-8B0DA116DD7A}"/>
              </a:ext>
            </a:extLst>
          </p:cNvPr>
          <p:cNvPicPr>
            <a:picLocks noChangeAspect="1"/>
          </p:cNvPicPr>
          <p:nvPr/>
        </p:nvPicPr>
        <p:blipFill>
          <a:blip r:embed="rId2"/>
          <a:stretch>
            <a:fillRect/>
          </a:stretch>
        </p:blipFill>
        <p:spPr>
          <a:xfrm>
            <a:off x="5275499" y="738211"/>
            <a:ext cx="6471025" cy="3790415"/>
          </a:xfrm>
          <a:prstGeom prst="rect">
            <a:avLst/>
          </a:prstGeom>
        </p:spPr>
      </p:pic>
    </p:spTree>
    <p:extLst>
      <p:ext uri="{BB962C8B-B14F-4D97-AF65-F5344CB8AC3E}">
        <p14:creationId xmlns:p14="http://schemas.microsoft.com/office/powerpoint/2010/main" val="30679477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5ABB-E4DE-4DB2-AD67-9814304EF8CA}"/>
              </a:ext>
            </a:extLst>
          </p:cNvPr>
          <p:cNvSpPr>
            <a:spLocks noGrp="1"/>
          </p:cNvSpPr>
          <p:nvPr>
            <p:ph type="title"/>
          </p:nvPr>
        </p:nvSpPr>
        <p:spPr>
          <a:xfrm>
            <a:off x="838200" y="365125"/>
            <a:ext cx="10515600" cy="450801"/>
          </a:xfrm>
        </p:spPr>
        <p:txBody>
          <a:bodyPr>
            <a:normAutofit/>
          </a:bodyPr>
          <a:lstStyle/>
          <a:p>
            <a:r>
              <a:rPr lang="en-US" sz="2000" dirty="0"/>
              <a:t>20.</a:t>
            </a:r>
          </a:p>
        </p:txBody>
      </p:sp>
      <p:pic>
        <p:nvPicPr>
          <p:cNvPr id="5" name="Picture 4">
            <a:extLst>
              <a:ext uri="{FF2B5EF4-FFF2-40B4-BE49-F238E27FC236}">
                <a16:creationId xmlns:a16="http://schemas.microsoft.com/office/drawing/2014/main" id="{81DCBD67-C853-4A57-A16B-7556ECF55857}"/>
              </a:ext>
            </a:extLst>
          </p:cNvPr>
          <p:cNvPicPr>
            <a:picLocks noChangeAspect="1"/>
          </p:cNvPicPr>
          <p:nvPr/>
        </p:nvPicPr>
        <p:blipFill>
          <a:blip r:embed="rId2"/>
          <a:stretch>
            <a:fillRect/>
          </a:stretch>
        </p:blipFill>
        <p:spPr>
          <a:xfrm>
            <a:off x="3533558" y="1091961"/>
            <a:ext cx="6001625" cy="4674078"/>
          </a:xfrm>
          <a:prstGeom prst="rect">
            <a:avLst/>
          </a:prstGeom>
        </p:spPr>
      </p:pic>
    </p:spTree>
    <p:extLst>
      <p:ext uri="{BB962C8B-B14F-4D97-AF65-F5344CB8AC3E}">
        <p14:creationId xmlns:p14="http://schemas.microsoft.com/office/powerpoint/2010/main" val="4189654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A6E7-F39F-4FB9-AD16-D68E91F6F728}"/>
              </a:ext>
            </a:extLst>
          </p:cNvPr>
          <p:cNvSpPr>
            <a:spLocks noGrp="1"/>
          </p:cNvSpPr>
          <p:nvPr>
            <p:ph type="title"/>
          </p:nvPr>
        </p:nvSpPr>
        <p:spPr>
          <a:xfrm>
            <a:off x="838200" y="365125"/>
            <a:ext cx="10515600" cy="450801"/>
          </a:xfrm>
        </p:spPr>
        <p:txBody>
          <a:bodyPr>
            <a:normAutofit/>
          </a:bodyPr>
          <a:lstStyle/>
          <a:p>
            <a:r>
              <a:rPr lang="en-US" sz="2000" dirty="0"/>
              <a:t>21.</a:t>
            </a:r>
          </a:p>
        </p:txBody>
      </p:sp>
      <p:pic>
        <p:nvPicPr>
          <p:cNvPr id="5" name="Picture 4">
            <a:extLst>
              <a:ext uri="{FF2B5EF4-FFF2-40B4-BE49-F238E27FC236}">
                <a16:creationId xmlns:a16="http://schemas.microsoft.com/office/drawing/2014/main" id="{478A81D7-80FB-48F2-A22F-1CE76F91B309}"/>
              </a:ext>
            </a:extLst>
          </p:cNvPr>
          <p:cNvPicPr>
            <a:picLocks noChangeAspect="1"/>
          </p:cNvPicPr>
          <p:nvPr/>
        </p:nvPicPr>
        <p:blipFill>
          <a:blip r:embed="rId2"/>
          <a:stretch>
            <a:fillRect/>
          </a:stretch>
        </p:blipFill>
        <p:spPr>
          <a:xfrm>
            <a:off x="258805" y="2169185"/>
            <a:ext cx="11933195" cy="3725178"/>
          </a:xfrm>
          <a:prstGeom prst="rect">
            <a:avLst/>
          </a:prstGeom>
        </p:spPr>
      </p:pic>
    </p:spTree>
    <p:extLst>
      <p:ext uri="{BB962C8B-B14F-4D97-AF65-F5344CB8AC3E}">
        <p14:creationId xmlns:p14="http://schemas.microsoft.com/office/powerpoint/2010/main" val="37371881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9BDC-C98E-48DB-997B-5C7D60E4950C}"/>
              </a:ext>
            </a:extLst>
          </p:cNvPr>
          <p:cNvSpPr>
            <a:spLocks noGrp="1"/>
          </p:cNvSpPr>
          <p:nvPr>
            <p:ph type="title"/>
          </p:nvPr>
        </p:nvSpPr>
        <p:spPr>
          <a:xfrm>
            <a:off x="838200" y="365125"/>
            <a:ext cx="10515600" cy="478937"/>
          </a:xfrm>
        </p:spPr>
        <p:txBody>
          <a:bodyPr>
            <a:normAutofit/>
          </a:bodyPr>
          <a:lstStyle/>
          <a:p>
            <a:r>
              <a:rPr lang="en-US" sz="2000" dirty="0"/>
              <a:t>22.</a:t>
            </a:r>
          </a:p>
        </p:txBody>
      </p:sp>
      <p:pic>
        <p:nvPicPr>
          <p:cNvPr id="5" name="Picture 4">
            <a:extLst>
              <a:ext uri="{FF2B5EF4-FFF2-40B4-BE49-F238E27FC236}">
                <a16:creationId xmlns:a16="http://schemas.microsoft.com/office/drawing/2014/main" id="{34D654F3-319B-4BA6-BB33-E7A02D4414C1}"/>
              </a:ext>
            </a:extLst>
          </p:cNvPr>
          <p:cNvPicPr>
            <a:picLocks noChangeAspect="1"/>
          </p:cNvPicPr>
          <p:nvPr/>
        </p:nvPicPr>
        <p:blipFill>
          <a:blip r:embed="rId2"/>
          <a:stretch>
            <a:fillRect/>
          </a:stretch>
        </p:blipFill>
        <p:spPr>
          <a:xfrm>
            <a:off x="4670475" y="1068634"/>
            <a:ext cx="7272996" cy="4720731"/>
          </a:xfrm>
          <a:prstGeom prst="rect">
            <a:avLst/>
          </a:prstGeom>
        </p:spPr>
      </p:pic>
    </p:spTree>
    <p:extLst>
      <p:ext uri="{BB962C8B-B14F-4D97-AF65-F5344CB8AC3E}">
        <p14:creationId xmlns:p14="http://schemas.microsoft.com/office/powerpoint/2010/main" val="346128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317F-5651-42E1-9F75-947D75958636}"/>
              </a:ext>
            </a:extLst>
          </p:cNvPr>
          <p:cNvSpPr>
            <a:spLocks noGrp="1"/>
          </p:cNvSpPr>
          <p:nvPr>
            <p:ph type="title"/>
          </p:nvPr>
        </p:nvSpPr>
        <p:spPr>
          <a:xfrm>
            <a:off x="838200" y="2766218"/>
            <a:ext cx="10515600" cy="1325563"/>
          </a:xfrm>
        </p:spPr>
        <p:txBody>
          <a:bodyPr>
            <a:normAutofit/>
          </a:bodyPr>
          <a:lstStyle/>
          <a:p>
            <a:pPr algn="ctr"/>
            <a:r>
              <a:rPr lang="en-US" sz="7200" b="1" dirty="0"/>
              <a:t>EDA</a:t>
            </a:r>
          </a:p>
        </p:txBody>
      </p:sp>
    </p:spTree>
    <p:extLst>
      <p:ext uri="{BB962C8B-B14F-4D97-AF65-F5344CB8AC3E}">
        <p14:creationId xmlns:p14="http://schemas.microsoft.com/office/powerpoint/2010/main" val="2868864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EDE126-8018-43F2-814F-289420277644}"/>
              </a:ext>
            </a:extLst>
          </p:cNvPr>
          <p:cNvSpPr>
            <a:spLocks noGrp="1"/>
          </p:cNvSpPr>
          <p:nvPr>
            <p:ph type="title"/>
          </p:nvPr>
        </p:nvSpPr>
        <p:spPr>
          <a:xfrm>
            <a:off x="838200" y="365125"/>
            <a:ext cx="10515600" cy="478937"/>
          </a:xfrm>
        </p:spPr>
        <p:txBody>
          <a:bodyPr>
            <a:normAutofit/>
          </a:bodyPr>
          <a:lstStyle/>
          <a:p>
            <a:r>
              <a:rPr lang="en-US" sz="2000" dirty="0"/>
              <a:t>23.</a:t>
            </a:r>
          </a:p>
        </p:txBody>
      </p:sp>
      <p:pic>
        <p:nvPicPr>
          <p:cNvPr id="7" name="Picture 6">
            <a:extLst>
              <a:ext uri="{FF2B5EF4-FFF2-40B4-BE49-F238E27FC236}">
                <a16:creationId xmlns:a16="http://schemas.microsoft.com/office/drawing/2014/main" id="{CA51D1B3-1E0E-4DB2-BD79-97D35C8F87DB}"/>
              </a:ext>
            </a:extLst>
          </p:cNvPr>
          <p:cNvPicPr>
            <a:picLocks noChangeAspect="1"/>
          </p:cNvPicPr>
          <p:nvPr/>
        </p:nvPicPr>
        <p:blipFill>
          <a:blip r:embed="rId2"/>
          <a:stretch>
            <a:fillRect/>
          </a:stretch>
        </p:blipFill>
        <p:spPr>
          <a:xfrm>
            <a:off x="4841375" y="844062"/>
            <a:ext cx="6772077" cy="4111618"/>
          </a:xfrm>
          <a:prstGeom prst="rect">
            <a:avLst/>
          </a:prstGeom>
        </p:spPr>
      </p:pic>
    </p:spTree>
    <p:extLst>
      <p:ext uri="{BB962C8B-B14F-4D97-AF65-F5344CB8AC3E}">
        <p14:creationId xmlns:p14="http://schemas.microsoft.com/office/powerpoint/2010/main" val="2593611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6B9C-ACAC-42DB-B436-23BD592CF151}"/>
              </a:ext>
            </a:extLst>
          </p:cNvPr>
          <p:cNvSpPr>
            <a:spLocks noGrp="1"/>
          </p:cNvSpPr>
          <p:nvPr>
            <p:ph type="title"/>
          </p:nvPr>
        </p:nvSpPr>
        <p:spPr>
          <a:xfrm>
            <a:off x="838200" y="365125"/>
            <a:ext cx="10515600" cy="535207"/>
          </a:xfrm>
        </p:spPr>
        <p:txBody>
          <a:bodyPr>
            <a:normAutofit/>
          </a:bodyPr>
          <a:lstStyle/>
          <a:p>
            <a:r>
              <a:rPr lang="en-US" sz="2000" dirty="0"/>
              <a:t>24.</a:t>
            </a:r>
          </a:p>
        </p:txBody>
      </p:sp>
      <p:pic>
        <p:nvPicPr>
          <p:cNvPr id="5" name="Picture 4">
            <a:extLst>
              <a:ext uri="{FF2B5EF4-FFF2-40B4-BE49-F238E27FC236}">
                <a16:creationId xmlns:a16="http://schemas.microsoft.com/office/drawing/2014/main" id="{38D948BC-BA57-47C0-8CBD-46EC4287F371}"/>
              </a:ext>
            </a:extLst>
          </p:cNvPr>
          <p:cNvPicPr>
            <a:picLocks noChangeAspect="1"/>
          </p:cNvPicPr>
          <p:nvPr/>
        </p:nvPicPr>
        <p:blipFill>
          <a:blip r:embed="rId2"/>
          <a:stretch>
            <a:fillRect/>
          </a:stretch>
        </p:blipFill>
        <p:spPr>
          <a:xfrm>
            <a:off x="5196727" y="900332"/>
            <a:ext cx="6535729" cy="4220308"/>
          </a:xfrm>
          <a:prstGeom prst="rect">
            <a:avLst/>
          </a:prstGeom>
        </p:spPr>
      </p:pic>
    </p:spTree>
    <p:extLst>
      <p:ext uri="{BB962C8B-B14F-4D97-AF65-F5344CB8AC3E}">
        <p14:creationId xmlns:p14="http://schemas.microsoft.com/office/powerpoint/2010/main" val="269811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C844-B793-4A94-8A2A-51139908913A}"/>
              </a:ext>
            </a:extLst>
          </p:cNvPr>
          <p:cNvSpPr>
            <a:spLocks noGrp="1"/>
          </p:cNvSpPr>
          <p:nvPr>
            <p:ph type="title"/>
          </p:nvPr>
        </p:nvSpPr>
        <p:spPr>
          <a:xfrm>
            <a:off x="520700" y="1"/>
            <a:ext cx="10515600" cy="774700"/>
          </a:xfrm>
        </p:spPr>
        <p:txBody>
          <a:bodyPr/>
          <a:lstStyle/>
          <a:p>
            <a:r>
              <a:rPr lang="en-US" dirty="0"/>
              <a:t>EDA Questions :</a:t>
            </a:r>
          </a:p>
        </p:txBody>
      </p:sp>
      <p:sp>
        <p:nvSpPr>
          <p:cNvPr id="3" name="Content Placeholder 2">
            <a:extLst>
              <a:ext uri="{FF2B5EF4-FFF2-40B4-BE49-F238E27FC236}">
                <a16:creationId xmlns:a16="http://schemas.microsoft.com/office/drawing/2014/main" id="{D4ED1E4A-3C0C-4162-97B3-A57707AB4824}"/>
              </a:ext>
            </a:extLst>
          </p:cNvPr>
          <p:cNvSpPr>
            <a:spLocks noGrp="1"/>
          </p:cNvSpPr>
          <p:nvPr>
            <p:ph idx="1"/>
          </p:nvPr>
        </p:nvSpPr>
        <p:spPr>
          <a:xfrm>
            <a:off x="508000" y="774701"/>
            <a:ext cx="10515600" cy="4411663"/>
          </a:xfrm>
        </p:spPr>
        <p:txBody>
          <a:bodyPr>
            <a:noAutofit/>
          </a:bodyPr>
          <a:lstStyle/>
          <a:p>
            <a:r>
              <a:rPr lang="en-US" sz="1800" dirty="0"/>
              <a:t>1.Understand the distribution of arrival dates, including the most common arrival days and summary statistics for lead times.</a:t>
            </a:r>
          </a:p>
          <a:p>
            <a:endParaRPr lang="en-US" sz="1800" dirty="0"/>
          </a:p>
          <a:p>
            <a:r>
              <a:rPr lang="en-US" sz="1800" dirty="0"/>
              <a:t>2.Identify peak booking months and analyze reasons for spikes in bookings, including holidays or events.</a:t>
            </a:r>
          </a:p>
          <a:p>
            <a:endParaRPr lang="en-US" sz="1800" dirty="0"/>
          </a:p>
          <a:p>
            <a:r>
              <a:rPr lang="en-US" sz="1800" dirty="0"/>
              <a:t>3.Calculate the average length of stays for different hotel types and explore variations by meal plans.</a:t>
            </a:r>
          </a:p>
          <a:p>
            <a:endParaRPr lang="en-US" sz="1800" dirty="0"/>
          </a:p>
          <a:p>
            <a:r>
              <a:rPr lang="en-US" sz="1800" dirty="0"/>
              <a:t>4.Analyze how booking patterns have evolved over the years, including </a:t>
            </a:r>
            <a:r>
              <a:rPr lang="en-US" sz="1800" dirty="0" err="1"/>
              <a:t>yearoveryear</a:t>
            </a:r>
            <a:r>
              <a:rPr lang="en-US" sz="1800" dirty="0"/>
              <a:t> changes in bookings and cancellations.</a:t>
            </a:r>
          </a:p>
          <a:p>
            <a:endParaRPr lang="en-US" sz="1800" dirty="0"/>
          </a:p>
          <a:p>
            <a:r>
              <a:rPr lang="en-US" sz="1800" dirty="0"/>
              <a:t>5.Understand the distribution of the number of adults, children, and babies and identify any outliers.</a:t>
            </a:r>
          </a:p>
          <a:p>
            <a:endParaRPr lang="en-US" sz="1800" dirty="0"/>
          </a:p>
          <a:p>
            <a:r>
              <a:rPr lang="en-US" sz="1800" dirty="0"/>
              <a:t>6.Calculate summary statistics for ADR and explore differences between Resort Hotel and City Hotel bookings.</a:t>
            </a:r>
          </a:p>
          <a:p>
            <a:r>
              <a:rPr lang="en-US" sz="1800" dirty="0"/>
              <a:t>7.Analyze the distribution of required car parking spaces for each hotel type and determine if one type attracts more guests with cars.</a:t>
            </a:r>
          </a:p>
          <a:p>
            <a:r>
              <a:rPr lang="en-US" sz="1800" dirty="0"/>
              <a:t>8.Compare the total number of special requests made by different customer types (e.g., Transient, Group) and identify which customer type makes more requests.</a:t>
            </a:r>
          </a:p>
          <a:p>
            <a:endParaRPr lang="en-US" sz="1800" dirty="0"/>
          </a:p>
        </p:txBody>
      </p:sp>
    </p:spTree>
    <p:extLst>
      <p:ext uri="{BB962C8B-B14F-4D97-AF65-F5344CB8AC3E}">
        <p14:creationId xmlns:p14="http://schemas.microsoft.com/office/powerpoint/2010/main" val="245866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60C7B-AC06-45A7-971B-B0A5DE821795}"/>
              </a:ext>
            </a:extLst>
          </p:cNvPr>
          <p:cNvSpPr>
            <a:spLocks noGrp="1"/>
          </p:cNvSpPr>
          <p:nvPr>
            <p:ph idx="1"/>
          </p:nvPr>
        </p:nvSpPr>
        <p:spPr>
          <a:xfrm>
            <a:off x="558800" y="390525"/>
            <a:ext cx="10515600" cy="4351338"/>
          </a:xfrm>
        </p:spPr>
        <p:txBody>
          <a:bodyPr>
            <a:normAutofit fontScale="25000" lnSpcReduction="20000"/>
          </a:bodyPr>
          <a:lstStyle/>
          <a:p>
            <a:r>
              <a:rPr lang="en-US" sz="7200" dirty="0"/>
              <a:t>9.Understand the distribution of meal plans (e.g., BB, HB, FB, SC) and identify any patterns or preferences.</a:t>
            </a:r>
          </a:p>
          <a:p>
            <a:endParaRPr lang="en-US" sz="7200" dirty="0"/>
          </a:p>
          <a:p>
            <a:r>
              <a:rPr lang="en-US" sz="7200" dirty="0"/>
              <a:t>10.Analyze Average Daily Rates (ADR) by meal plan type to identify variations in pricing.</a:t>
            </a:r>
          </a:p>
          <a:p>
            <a:endParaRPr lang="en-US" sz="7200" dirty="0"/>
          </a:p>
          <a:p>
            <a:r>
              <a:rPr lang="en-US" sz="7200" dirty="0"/>
              <a:t>11.Investigate the distribution of required car parking spaces and special requests by hotel type and meal plan. 12 .Compare the distribution of meal plans among different customer types (e.g., Transient, Group) to identify preferences.</a:t>
            </a:r>
          </a:p>
          <a:p>
            <a:endParaRPr lang="en-US" sz="7200" dirty="0"/>
          </a:p>
          <a:p>
            <a:r>
              <a:rPr lang="en-US" sz="7200" dirty="0"/>
              <a:t>12.Understand the distribution of bookings across different market segments and calculate summary statistics for lead times within each segment.</a:t>
            </a:r>
          </a:p>
          <a:p>
            <a:endParaRPr lang="en-US" sz="7200" dirty="0"/>
          </a:p>
          <a:p>
            <a:r>
              <a:rPr lang="en-US" sz="7200" dirty="0"/>
              <a:t>13.Analyze the distribution of bookings through different booking channels (e.g., online travel agents, direct bookings) and calculate the percentage of bookings through each channel.</a:t>
            </a:r>
          </a:p>
          <a:p>
            <a:endParaRPr lang="en-US" sz="7200" dirty="0"/>
          </a:p>
          <a:p>
            <a:r>
              <a:rPr lang="en-US" sz="7200" dirty="0"/>
              <a:t>14.Calculate the proportion of repeated guests and investigate their booking behavior. Identify any patterns or differences in preferences compared to </a:t>
            </a:r>
            <a:r>
              <a:rPr lang="en-US" sz="7200" dirty="0" err="1"/>
              <a:t>firsttime</a:t>
            </a:r>
            <a:r>
              <a:rPr lang="en-US" sz="7200" dirty="0"/>
              <a:t> guests.</a:t>
            </a:r>
          </a:p>
          <a:p>
            <a:endParaRPr lang="en-US" sz="7200" dirty="0"/>
          </a:p>
          <a:p>
            <a:r>
              <a:rPr lang="en-US" sz="7200" dirty="0"/>
              <a:t>15.Explore the impact of a guest's booking history on their likelihood of canceling a current booking. Calculate cancellation rates based on previous cancellations and </a:t>
            </a:r>
            <a:r>
              <a:rPr lang="en-US" sz="7200" dirty="0" err="1"/>
              <a:t>noncanceled</a:t>
            </a:r>
            <a:r>
              <a:rPr lang="en-US" sz="7200" dirty="0"/>
              <a:t> bookings.</a:t>
            </a:r>
          </a:p>
          <a:p>
            <a:endParaRPr lang="en-US" sz="7200" dirty="0"/>
          </a:p>
          <a:p>
            <a:r>
              <a:rPr lang="en-US" sz="7200" dirty="0"/>
              <a:t>16.Understand the distribution of reserved and assigned room types. Calculate summary statistics for the consistency between reserved and assigned room types.</a:t>
            </a:r>
          </a:p>
          <a:p>
            <a:endParaRPr lang="en-US" dirty="0"/>
          </a:p>
        </p:txBody>
      </p:sp>
    </p:spTree>
    <p:extLst>
      <p:ext uri="{BB962C8B-B14F-4D97-AF65-F5344CB8AC3E}">
        <p14:creationId xmlns:p14="http://schemas.microsoft.com/office/powerpoint/2010/main" val="78345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209AB-BF7D-4E52-989F-70DCFADEE5DE}"/>
              </a:ext>
            </a:extLst>
          </p:cNvPr>
          <p:cNvSpPr>
            <a:spLocks noGrp="1"/>
          </p:cNvSpPr>
          <p:nvPr>
            <p:ph idx="1"/>
          </p:nvPr>
        </p:nvSpPr>
        <p:spPr>
          <a:xfrm>
            <a:off x="698500" y="263525"/>
            <a:ext cx="10515600" cy="4351338"/>
          </a:xfrm>
        </p:spPr>
        <p:txBody>
          <a:bodyPr>
            <a:noAutofit/>
          </a:bodyPr>
          <a:lstStyle/>
          <a:p>
            <a:r>
              <a:rPr lang="en-US" sz="1800" dirty="0"/>
              <a:t>17.Analyze the impact of booking changes on cancellation rates. Calculate cancellation rates for bookings with different numbers of changes.</a:t>
            </a:r>
          </a:p>
          <a:p>
            <a:endParaRPr lang="en-US" sz="1800" dirty="0"/>
          </a:p>
          <a:p>
            <a:r>
              <a:rPr lang="en-US" sz="1800" dirty="0"/>
              <a:t>18.Explore how room type preferences vary across different customer types (e.g., Transient, Group). Identify if certain customer types have specific room preferences.</a:t>
            </a:r>
          </a:p>
          <a:p>
            <a:endParaRPr lang="en-US" sz="1800" dirty="0"/>
          </a:p>
          <a:p>
            <a:r>
              <a:rPr lang="en-US" sz="1800" dirty="0"/>
              <a:t>19.Examine whether guests who make multiple bookings have consistent room type preferences or if their preferences change over time.</a:t>
            </a:r>
          </a:p>
          <a:p>
            <a:endParaRPr lang="en-US" sz="1800" dirty="0"/>
          </a:p>
          <a:p>
            <a:r>
              <a:rPr lang="en-US" sz="1800" dirty="0"/>
              <a:t>20.Understand the distribution of reservation statuses and calculate summary statistics for reservation status dates..</a:t>
            </a:r>
          </a:p>
          <a:p>
            <a:endParaRPr lang="en-US" sz="1800" dirty="0"/>
          </a:p>
          <a:p>
            <a:r>
              <a:rPr lang="en-US" sz="1800" dirty="0"/>
              <a:t>21.Analyze trends in reservation status dates, including the most common checkout dates and any seasonality patterns.</a:t>
            </a:r>
          </a:p>
          <a:p>
            <a:endParaRPr lang="en-US" sz="1800" dirty="0"/>
          </a:p>
          <a:p>
            <a:r>
              <a:rPr lang="en-US" sz="1800" dirty="0"/>
              <a:t>22.Explore how reservation statuses vary across different customer types (e.g., Transient, Group) using Excel or SQL. Calculate cancellation rates by customer type.</a:t>
            </a:r>
          </a:p>
          <a:p>
            <a:endParaRPr lang="en-US" sz="1800" dirty="0"/>
          </a:p>
          <a:p>
            <a:r>
              <a:rPr lang="en-US" sz="1800" dirty="0"/>
              <a:t>23.Investigate whether there are differences in Average Daily Rates (ADR) based on reservation status (e.g., canceled vs. </a:t>
            </a:r>
            <a:r>
              <a:rPr lang="en-US" sz="1800" dirty="0" err="1"/>
              <a:t>checkedout</a:t>
            </a:r>
            <a:r>
              <a:rPr lang="en-US" sz="1800" dirty="0"/>
              <a:t>).</a:t>
            </a:r>
          </a:p>
        </p:txBody>
      </p:sp>
    </p:spTree>
    <p:extLst>
      <p:ext uri="{BB962C8B-B14F-4D97-AF65-F5344CB8AC3E}">
        <p14:creationId xmlns:p14="http://schemas.microsoft.com/office/powerpoint/2010/main" val="1567959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2497</Words>
  <Application>Microsoft Office PowerPoint</Application>
  <PresentationFormat>Widescreen</PresentationFormat>
  <Paragraphs>211</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Inter</vt:lpstr>
      <vt:lpstr>Office Theme</vt:lpstr>
      <vt:lpstr>PowerPoint Presentation</vt:lpstr>
      <vt:lpstr>Capstone Project</vt:lpstr>
      <vt:lpstr>PowerPoint Presentation</vt:lpstr>
      <vt:lpstr>PowerPoint Presentation</vt:lpstr>
      <vt:lpstr>Data Connection :</vt:lpstr>
      <vt:lpstr>EDA</vt:lpstr>
      <vt:lpstr>EDA Questions :</vt:lpstr>
      <vt:lpstr>PowerPoint Presentation</vt:lpstr>
      <vt:lpstr>PowerPoint Presentation</vt:lpstr>
      <vt:lpstr>1. From barchart, we conclude that guest gives preference to weekdays nights. And in month of august most of guest arrived at hotel. And in august most of guest gives preference to weekdays only.                                                         Average lead time for july and september is maximum and for month of january it is minimum.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Power BI</vt:lpstr>
      <vt:lpstr>Power Bi questions  : </vt:lpstr>
      <vt:lpstr>PowerPoint Presentation</vt:lpstr>
      <vt:lpstr>PowerPoint Presentation</vt:lpstr>
      <vt:lpstr>PowerPoint Presentation</vt:lpstr>
      <vt:lpstr>1.</vt:lpstr>
      <vt:lpstr>2. </vt:lpstr>
      <vt:lpstr>3.</vt:lpstr>
      <vt:lpstr>4.</vt:lpstr>
      <vt:lpstr>5. </vt:lpstr>
      <vt:lpstr>6.</vt:lpstr>
      <vt:lpstr>7.</vt:lpstr>
      <vt:lpstr>8.</vt:lpstr>
      <vt:lpstr>9.</vt:lpstr>
      <vt:lpstr>10.</vt:lpstr>
      <vt:lpstr>11.</vt:lpstr>
      <vt:lpstr>12.</vt:lpstr>
      <vt:lpstr>13.</vt:lpstr>
      <vt:lpstr>14.</vt:lpstr>
      <vt:lpstr>15.</vt:lpstr>
      <vt:lpstr>16.</vt:lpstr>
      <vt:lpstr>17.</vt:lpstr>
      <vt:lpstr>PowerPoint Presentation</vt:lpstr>
      <vt:lpstr>19.</vt:lpstr>
      <vt:lpstr>20.</vt:lpstr>
      <vt:lpstr>21.</vt:lpstr>
      <vt:lpstr>22.</vt:lpstr>
      <vt:lpstr>23.</vt:lpstr>
      <vt:lpstr>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Kshitija</dc:creator>
  <cp:lastModifiedBy>Kshitija</cp:lastModifiedBy>
  <cp:revision>55</cp:revision>
  <dcterms:created xsi:type="dcterms:W3CDTF">2023-09-30T07:06:08Z</dcterms:created>
  <dcterms:modified xsi:type="dcterms:W3CDTF">2023-10-01T18:24:01Z</dcterms:modified>
</cp:coreProperties>
</file>