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sldIdLst>
    <p:sldId id="256" r:id="rId2"/>
    <p:sldId id="257" r:id="rId3"/>
    <p:sldId id="265" r:id="rId4"/>
    <p:sldId id="261" r:id="rId5"/>
    <p:sldId id="266" r:id="rId6"/>
    <p:sldId id="263" r:id="rId7"/>
    <p:sldId id="269" r:id="rId8"/>
    <p:sldId id="267" r:id="rId9"/>
    <p:sldId id="270" r:id="rId10"/>
    <p:sldId id="268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55A1B-1AF0-7E44-CDA7-9ACE47EBE148}" v="210" dt="2024-12-02T23:50:54.880"/>
    <p1510:client id="{6DDE90B1-2566-4F93-8C1D-5E76E0561438}" v="2262" dt="2024-12-03T19:40:55.675"/>
    <p1510:client id="{6FA0D025-7866-2878-1E75-B8E872747D64}" v="2" dt="2024-12-03T19:36:59.013"/>
    <p1510:client id="{8218AE85-0091-5794-54A0-52269C698F86}" v="815" dt="2024-12-03T18:40:07.536"/>
    <p1510:client id="{9B0162B1-14E8-9A3D-7941-9D4939E98156}" v="42" dt="2024-12-02T23:49:29.266"/>
    <p1510:client id="{A2F0B3C2-37A0-A544-77F1-5B1B57F7D9B1}" v="586" dt="2024-12-02T23:35:49.871"/>
    <p1510:client id="{C5498FE9-0E5B-026C-D230-4EDDE2C8760F}" v="44" dt="2024-12-03T16:52:04.518"/>
    <p1510:client id="{D78AF252-5130-F10D-063F-B76A3283BA80}" v="146" dt="2024-12-03T19:33:51.419"/>
    <p1510:client id="{E17F5664-62EC-7BE4-7546-1E0EFEDFEFD8}" v="7" dt="2024-12-03T00:37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FCC6A-C0AA-4629-A345-21ABFF7304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BD290-15CC-4F85-A397-1430F8E0D6B8}">
      <dgm:prSet/>
      <dgm:spPr/>
      <dgm:t>
        <a:bodyPr/>
        <a:lstStyle/>
        <a:p>
          <a:r>
            <a:rPr lang="en-US" b="1"/>
            <a:t>Historic Weather Data Utilization</a:t>
          </a:r>
          <a:endParaRPr lang="en-US"/>
        </a:p>
      </dgm:t>
    </dgm:pt>
    <dgm:pt modelId="{6E38AE1D-50B8-4453-99BF-6FC26744F58D}" type="parTrans" cxnId="{AB2C5B49-1A5C-469A-9CD8-F7D22C2F4EFC}">
      <dgm:prSet/>
      <dgm:spPr/>
      <dgm:t>
        <a:bodyPr/>
        <a:lstStyle/>
        <a:p>
          <a:endParaRPr lang="en-US"/>
        </a:p>
      </dgm:t>
    </dgm:pt>
    <dgm:pt modelId="{7A6425B2-63B1-4BB9-9004-D033290EB2C7}" type="sibTrans" cxnId="{AB2C5B49-1A5C-469A-9CD8-F7D22C2F4EFC}">
      <dgm:prSet/>
      <dgm:spPr/>
      <dgm:t>
        <a:bodyPr/>
        <a:lstStyle/>
        <a:p>
          <a:endParaRPr lang="en-US"/>
        </a:p>
      </dgm:t>
    </dgm:pt>
    <dgm:pt modelId="{11687EFF-6143-4A9C-BF3B-49E620DB0C3D}">
      <dgm:prSet/>
      <dgm:spPr/>
      <dgm:t>
        <a:bodyPr/>
        <a:lstStyle/>
        <a:p>
          <a:r>
            <a:rPr lang="en-US" b="1"/>
            <a:t>Weather Data Sources</a:t>
          </a:r>
          <a:r>
            <a:rPr lang="en-US"/>
            <a:t>:</a:t>
          </a:r>
        </a:p>
      </dgm:t>
    </dgm:pt>
    <dgm:pt modelId="{104EADC9-7526-4DD3-A8E3-A11B29E3E001}" type="parTrans" cxnId="{4E977556-881E-4D85-BF53-30A588755C4A}">
      <dgm:prSet/>
      <dgm:spPr/>
      <dgm:t>
        <a:bodyPr/>
        <a:lstStyle/>
        <a:p>
          <a:endParaRPr lang="en-US"/>
        </a:p>
      </dgm:t>
    </dgm:pt>
    <dgm:pt modelId="{0C62BE6E-A138-4B5C-8A10-0BD464AB379C}" type="sibTrans" cxnId="{4E977556-881E-4D85-BF53-30A588755C4A}">
      <dgm:prSet/>
      <dgm:spPr/>
      <dgm:t>
        <a:bodyPr/>
        <a:lstStyle/>
        <a:p>
          <a:endParaRPr lang="en-US"/>
        </a:p>
      </dgm:t>
    </dgm:pt>
    <dgm:pt modelId="{668A24EA-3E8E-4E79-8083-8251A6E8CDA1}">
      <dgm:prSet/>
      <dgm:spPr/>
      <dgm:t>
        <a:bodyPr/>
        <a:lstStyle/>
        <a:p>
          <a:r>
            <a:rPr lang="en-US"/>
            <a:t>Newark (Northern NJ)</a:t>
          </a:r>
        </a:p>
      </dgm:t>
    </dgm:pt>
    <dgm:pt modelId="{A2E60CBC-877F-44C0-B068-9F74397C92F3}" type="parTrans" cxnId="{A9E0659D-A4BF-4EB9-AF94-A33ED1270B56}">
      <dgm:prSet/>
      <dgm:spPr/>
      <dgm:t>
        <a:bodyPr/>
        <a:lstStyle/>
        <a:p>
          <a:endParaRPr lang="en-US"/>
        </a:p>
      </dgm:t>
    </dgm:pt>
    <dgm:pt modelId="{424F4E38-F1E0-4F26-9786-27FC45A51C70}" type="sibTrans" cxnId="{A9E0659D-A4BF-4EB9-AF94-A33ED1270B56}">
      <dgm:prSet/>
      <dgm:spPr/>
      <dgm:t>
        <a:bodyPr/>
        <a:lstStyle/>
        <a:p>
          <a:endParaRPr lang="en-US"/>
        </a:p>
      </dgm:t>
    </dgm:pt>
    <dgm:pt modelId="{DF928A80-BB16-40CD-B8E1-5D228ADD4C24}">
      <dgm:prSet/>
      <dgm:spPr/>
      <dgm:t>
        <a:bodyPr/>
        <a:lstStyle/>
        <a:p>
          <a:r>
            <a:rPr lang="en-US"/>
            <a:t>Vineland (Southern NJ)</a:t>
          </a:r>
        </a:p>
      </dgm:t>
    </dgm:pt>
    <dgm:pt modelId="{10AD7FEE-8524-423B-BFD7-C665FDFE945C}" type="parTrans" cxnId="{39F5DD89-5D15-4BCF-8291-2D1CFC74EF3F}">
      <dgm:prSet/>
      <dgm:spPr/>
      <dgm:t>
        <a:bodyPr/>
        <a:lstStyle/>
        <a:p>
          <a:endParaRPr lang="en-US"/>
        </a:p>
      </dgm:t>
    </dgm:pt>
    <dgm:pt modelId="{0AD0FFAD-13D0-476C-9890-FC657E159A23}" type="sibTrans" cxnId="{39F5DD89-5D15-4BCF-8291-2D1CFC74EF3F}">
      <dgm:prSet/>
      <dgm:spPr/>
      <dgm:t>
        <a:bodyPr/>
        <a:lstStyle/>
        <a:p>
          <a:endParaRPr lang="en-US"/>
        </a:p>
      </dgm:t>
    </dgm:pt>
    <dgm:pt modelId="{E8768DA1-56C9-4E0F-BB90-B2F249774C1A}">
      <dgm:prSet/>
      <dgm:spPr/>
      <dgm:t>
        <a:bodyPr/>
        <a:lstStyle/>
        <a:p>
          <a:r>
            <a:rPr lang="en-US" b="1"/>
            <a:t>Newark Weather Data</a:t>
          </a:r>
          <a:r>
            <a:rPr lang="en-US"/>
            <a:t>:</a:t>
          </a:r>
        </a:p>
      </dgm:t>
    </dgm:pt>
    <dgm:pt modelId="{D4008EF7-B546-4D02-A7F5-694D00994179}" type="parTrans" cxnId="{ED94CBC9-5103-46FA-A069-C9930AA74305}">
      <dgm:prSet/>
      <dgm:spPr/>
      <dgm:t>
        <a:bodyPr/>
        <a:lstStyle/>
        <a:p>
          <a:endParaRPr lang="en-US"/>
        </a:p>
      </dgm:t>
    </dgm:pt>
    <dgm:pt modelId="{8AA3CDE4-3EE5-4FE2-808D-85790A97AF6D}" type="sibTrans" cxnId="{ED94CBC9-5103-46FA-A069-C9930AA74305}">
      <dgm:prSet/>
      <dgm:spPr/>
      <dgm:t>
        <a:bodyPr/>
        <a:lstStyle/>
        <a:p>
          <a:endParaRPr lang="en-US"/>
        </a:p>
      </dgm:t>
    </dgm:pt>
    <dgm:pt modelId="{0E543DC9-4FD5-4E25-ABA0-0E498FAF7D42}">
      <dgm:prSet/>
      <dgm:spPr/>
      <dgm:t>
        <a:bodyPr/>
        <a:lstStyle/>
        <a:p>
          <a:r>
            <a:rPr lang="en-US"/>
            <a:t>PSE&amp;G (PSEG)</a:t>
          </a:r>
        </a:p>
      </dgm:t>
    </dgm:pt>
    <dgm:pt modelId="{9062A90C-C60F-4E2E-8A68-258F6DA5D1E9}" type="parTrans" cxnId="{D885AD9C-3223-4A17-A908-2FFB51A7839F}">
      <dgm:prSet/>
      <dgm:spPr/>
      <dgm:t>
        <a:bodyPr/>
        <a:lstStyle/>
        <a:p>
          <a:endParaRPr lang="en-US"/>
        </a:p>
      </dgm:t>
    </dgm:pt>
    <dgm:pt modelId="{87897FD9-9D13-4B54-A5C0-6A593CBFCFC7}" type="sibTrans" cxnId="{D885AD9C-3223-4A17-A908-2FFB51A7839F}">
      <dgm:prSet/>
      <dgm:spPr/>
      <dgm:t>
        <a:bodyPr/>
        <a:lstStyle/>
        <a:p>
          <a:endParaRPr lang="en-US"/>
        </a:p>
      </dgm:t>
    </dgm:pt>
    <dgm:pt modelId="{4A245EE2-F9E9-4F82-92EE-338F45522791}">
      <dgm:prSet/>
      <dgm:spPr/>
      <dgm:t>
        <a:bodyPr/>
        <a:lstStyle/>
        <a:p>
          <a:r>
            <a:rPr lang="en-US"/>
            <a:t>Jersey Central Power and Light (JCPL)</a:t>
          </a:r>
        </a:p>
      </dgm:t>
    </dgm:pt>
    <dgm:pt modelId="{2F6013DB-1E27-4DF9-BEFC-427C8C1CF392}" type="parTrans" cxnId="{6A13608C-1AFE-4509-A991-09B88C4ECEBB}">
      <dgm:prSet/>
      <dgm:spPr/>
      <dgm:t>
        <a:bodyPr/>
        <a:lstStyle/>
        <a:p>
          <a:endParaRPr lang="en-US"/>
        </a:p>
      </dgm:t>
    </dgm:pt>
    <dgm:pt modelId="{515D9273-8206-4CA2-83FB-06474269A5BD}" type="sibTrans" cxnId="{6A13608C-1AFE-4509-A991-09B88C4ECEBB}">
      <dgm:prSet/>
      <dgm:spPr/>
      <dgm:t>
        <a:bodyPr/>
        <a:lstStyle/>
        <a:p>
          <a:endParaRPr lang="en-US"/>
        </a:p>
      </dgm:t>
    </dgm:pt>
    <dgm:pt modelId="{91CA559C-293B-4CF4-AEB6-6FB895279605}">
      <dgm:prSet/>
      <dgm:spPr/>
      <dgm:t>
        <a:bodyPr/>
        <a:lstStyle/>
        <a:p>
          <a:r>
            <a:rPr lang="en-US"/>
            <a:t>Rockland Electric Company (RECO)</a:t>
          </a:r>
        </a:p>
      </dgm:t>
    </dgm:pt>
    <dgm:pt modelId="{E62F94F0-8935-485A-9F27-237EE4CD3F85}" type="parTrans" cxnId="{7BA84E8C-8F81-42BB-9EEC-D6F9E2D8CDAF}">
      <dgm:prSet/>
      <dgm:spPr/>
      <dgm:t>
        <a:bodyPr/>
        <a:lstStyle/>
        <a:p>
          <a:endParaRPr lang="en-US"/>
        </a:p>
      </dgm:t>
    </dgm:pt>
    <dgm:pt modelId="{881D5B31-F54D-4454-899E-3A17AABAA3DC}" type="sibTrans" cxnId="{7BA84E8C-8F81-42BB-9EEC-D6F9E2D8CDAF}">
      <dgm:prSet/>
      <dgm:spPr/>
      <dgm:t>
        <a:bodyPr/>
        <a:lstStyle/>
        <a:p>
          <a:endParaRPr lang="en-US"/>
        </a:p>
      </dgm:t>
    </dgm:pt>
    <dgm:pt modelId="{C32845BF-3020-4263-91A3-E587952265B5}">
      <dgm:prSet/>
      <dgm:spPr/>
      <dgm:t>
        <a:bodyPr/>
        <a:lstStyle/>
        <a:p>
          <a:r>
            <a:rPr lang="en-US" i="1"/>
            <a:t>(Closer geographically to Newark)</a:t>
          </a:r>
          <a:endParaRPr lang="en-US"/>
        </a:p>
      </dgm:t>
    </dgm:pt>
    <dgm:pt modelId="{4E0E4665-69EE-43EB-B10C-85BC93591101}" type="parTrans" cxnId="{DF472051-8F3F-444A-AC83-C9F429D9CC32}">
      <dgm:prSet/>
      <dgm:spPr/>
      <dgm:t>
        <a:bodyPr/>
        <a:lstStyle/>
        <a:p>
          <a:endParaRPr lang="en-US"/>
        </a:p>
      </dgm:t>
    </dgm:pt>
    <dgm:pt modelId="{F377FA19-3493-40B0-8C80-49D1BB7319AF}" type="sibTrans" cxnId="{DF472051-8F3F-444A-AC83-C9F429D9CC32}">
      <dgm:prSet/>
      <dgm:spPr/>
      <dgm:t>
        <a:bodyPr/>
        <a:lstStyle/>
        <a:p>
          <a:endParaRPr lang="en-US"/>
        </a:p>
      </dgm:t>
    </dgm:pt>
    <dgm:pt modelId="{DFD325A8-E130-492D-8ACD-7919BDFF1EAB}">
      <dgm:prSet/>
      <dgm:spPr/>
      <dgm:t>
        <a:bodyPr/>
        <a:lstStyle/>
        <a:p>
          <a:r>
            <a:rPr lang="en-US" b="1"/>
            <a:t>Vineland Weather Data</a:t>
          </a:r>
          <a:r>
            <a:rPr lang="en-US"/>
            <a:t>:</a:t>
          </a:r>
        </a:p>
      </dgm:t>
    </dgm:pt>
    <dgm:pt modelId="{F07AC1CB-6697-4459-9963-D6A14538BA49}" type="parTrans" cxnId="{7820CEE6-1B8E-454C-8EAC-63651D194FAE}">
      <dgm:prSet/>
      <dgm:spPr/>
      <dgm:t>
        <a:bodyPr/>
        <a:lstStyle/>
        <a:p>
          <a:endParaRPr lang="en-US"/>
        </a:p>
      </dgm:t>
    </dgm:pt>
    <dgm:pt modelId="{38EAD078-1196-438E-9B0E-7C77E4A5CC2E}" type="sibTrans" cxnId="{7820CEE6-1B8E-454C-8EAC-63651D194FAE}">
      <dgm:prSet/>
      <dgm:spPr/>
      <dgm:t>
        <a:bodyPr/>
        <a:lstStyle/>
        <a:p>
          <a:endParaRPr lang="en-US"/>
        </a:p>
      </dgm:t>
    </dgm:pt>
    <dgm:pt modelId="{AFE4833B-DC5F-40DF-9B26-CFB339292A95}">
      <dgm:prSet/>
      <dgm:spPr/>
      <dgm:t>
        <a:bodyPr/>
        <a:lstStyle/>
        <a:p>
          <a:r>
            <a:rPr lang="en-US"/>
            <a:t>Atlantic City Electric (ACE)</a:t>
          </a:r>
        </a:p>
      </dgm:t>
    </dgm:pt>
    <dgm:pt modelId="{976C8E60-1955-4956-84D5-BC1BD1D74365}" type="parTrans" cxnId="{88DF9124-79B7-479F-9DD0-B622389E8B6C}">
      <dgm:prSet/>
      <dgm:spPr/>
      <dgm:t>
        <a:bodyPr/>
        <a:lstStyle/>
        <a:p>
          <a:endParaRPr lang="en-US"/>
        </a:p>
      </dgm:t>
    </dgm:pt>
    <dgm:pt modelId="{7EAB2499-7B5B-4F9A-8AC7-5A52FEAD29D8}" type="sibTrans" cxnId="{88DF9124-79B7-479F-9DD0-B622389E8B6C}">
      <dgm:prSet/>
      <dgm:spPr/>
      <dgm:t>
        <a:bodyPr/>
        <a:lstStyle/>
        <a:p>
          <a:endParaRPr lang="en-US"/>
        </a:p>
      </dgm:t>
    </dgm:pt>
    <dgm:pt modelId="{A25A317B-B8DB-45B3-BEB2-2060FB7B2765}">
      <dgm:prSet/>
      <dgm:spPr/>
      <dgm:t>
        <a:bodyPr/>
        <a:lstStyle/>
        <a:p>
          <a:r>
            <a:rPr lang="en-US" i="1"/>
            <a:t>(Situated closer to Vineland)</a:t>
          </a:r>
          <a:endParaRPr lang="en-US"/>
        </a:p>
      </dgm:t>
    </dgm:pt>
    <dgm:pt modelId="{66582D4A-0551-48ED-B1A3-55BFB32591EC}" type="parTrans" cxnId="{413F0C6B-A896-43D9-9205-0FC7E77B0D93}">
      <dgm:prSet/>
      <dgm:spPr/>
      <dgm:t>
        <a:bodyPr/>
        <a:lstStyle/>
        <a:p>
          <a:endParaRPr lang="en-US"/>
        </a:p>
      </dgm:t>
    </dgm:pt>
    <dgm:pt modelId="{62B5EC2A-5851-443D-BC83-B6D35DC128E7}" type="sibTrans" cxnId="{413F0C6B-A896-43D9-9205-0FC7E77B0D93}">
      <dgm:prSet/>
      <dgm:spPr/>
      <dgm:t>
        <a:bodyPr/>
        <a:lstStyle/>
        <a:p>
          <a:endParaRPr lang="en-US"/>
        </a:p>
      </dgm:t>
    </dgm:pt>
    <dgm:pt modelId="{60AAF8C1-16AD-40D3-A0A9-3E02D69E8059}" type="pres">
      <dgm:prSet presAssocID="{EEDFCC6A-C0AA-4629-A345-21ABFF7304DF}" presName="linear" presStyleCnt="0">
        <dgm:presLayoutVars>
          <dgm:dir/>
          <dgm:animLvl val="lvl"/>
          <dgm:resizeHandles val="exact"/>
        </dgm:presLayoutVars>
      </dgm:prSet>
      <dgm:spPr/>
    </dgm:pt>
    <dgm:pt modelId="{CB42A067-C52D-484D-9DFD-34CA41D26BD5}" type="pres">
      <dgm:prSet presAssocID="{728BD290-15CC-4F85-A397-1430F8E0D6B8}" presName="parentLin" presStyleCnt="0"/>
      <dgm:spPr/>
    </dgm:pt>
    <dgm:pt modelId="{054E277D-CC5F-4ABB-9000-2EA7D8345F6A}" type="pres">
      <dgm:prSet presAssocID="{728BD290-15CC-4F85-A397-1430F8E0D6B8}" presName="parentLeftMargin" presStyleLbl="node1" presStyleIdx="0" presStyleCnt="4"/>
      <dgm:spPr/>
    </dgm:pt>
    <dgm:pt modelId="{2FF07D4B-EB75-49F2-A5F9-AF000735B25F}" type="pres">
      <dgm:prSet presAssocID="{728BD290-15CC-4F85-A397-1430F8E0D6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1FFF2A-1262-40DF-A0E5-F6AE342883D9}" type="pres">
      <dgm:prSet presAssocID="{728BD290-15CC-4F85-A397-1430F8E0D6B8}" presName="negativeSpace" presStyleCnt="0"/>
      <dgm:spPr/>
    </dgm:pt>
    <dgm:pt modelId="{7B694CFD-E3EC-47D9-BFD9-876D3AFAF080}" type="pres">
      <dgm:prSet presAssocID="{728BD290-15CC-4F85-A397-1430F8E0D6B8}" presName="childText" presStyleLbl="conFgAcc1" presStyleIdx="0" presStyleCnt="4">
        <dgm:presLayoutVars>
          <dgm:bulletEnabled val="1"/>
        </dgm:presLayoutVars>
      </dgm:prSet>
      <dgm:spPr/>
    </dgm:pt>
    <dgm:pt modelId="{B6DBEDA5-3AFE-4A02-8EDE-33A6E4FD7FE9}" type="pres">
      <dgm:prSet presAssocID="{7A6425B2-63B1-4BB9-9004-D033290EB2C7}" presName="spaceBetweenRectangles" presStyleCnt="0"/>
      <dgm:spPr/>
    </dgm:pt>
    <dgm:pt modelId="{B3E42229-387A-4E34-8B6D-68F723AEDC94}" type="pres">
      <dgm:prSet presAssocID="{11687EFF-6143-4A9C-BF3B-49E620DB0C3D}" presName="parentLin" presStyleCnt="0"/>
      <dgm:spPr/>
    </dgm:pt>
    <dgm:pt modelId="{38B9E08C-5ED3-4FAC-B8C4-0A28D809FD78}" type="pres">
      <dgm:prSet presAssocID="{11687EFF-6143-4A9C-BF3B-49E620DB0C3D}" presName="parentLeftMargin" presStyleLbl="node1" presStyleIdx="0" presStyleCnt="4"/>
      <dgm:spPr/>
    </dgm:pt>
    <dgm:pt modelId="{B5F251B4-23CE-423C-BB8C-2131C5A44F4C}" type="pres">
      <dgm:prSet presAssocID="{11687EFF-6143-4A9C-BF3B-49E620DB0C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305228-6ECF-428F-BCA9-9626B8DFC0AE}" type="pres">
      <dgm:prSet presAssocID="{11687EFF-6143-4A9C-BF3B-49E620DB0C3D}" presName="negativeSpace" presStyleCnt="0"/>
      <dgm:spPr/>
    </dgm:pt>
    <dgm:pt modelId="{2DE27551-7F95-4BCF-8CD4-502497CCA406}" type="pres">
      <dgm:prSet presAssocID="{11687EFF-6143-4A9C-BF3B-49E620DB0C3D}" presName="childText" presStyleLbl="conFgAcc1" presStyleIdx="1" presStyleCnt="4">
        <dgm:presLayoutVars>
          <dgm:bulletEnabled val="1"/>
        </dgm:presLayoutVars>
      </dgm:prSet>
      <dgm:spPr/>
    </dgm:pt>
    <dgm:pt modelId="{B6F990FD-773C-42C7-B7BE-CF633A315E8B}" type="pres">
      <dgm:prSet presAssocID="{0C62BE6E-A138-4B5C-8A10-0BD464AB379C}" presName="spaceBetweenRectangles" presStyleCnt="0"/>
      <dgm:spPr/>
    </dgm:pt>
    <dgm:pt modelId="{4F4F42C1-DF58-4D98-A4F1-F3759CF6D4E9}" type="pres">
      <dgm:prSet presAssocID="{E8768DA1-56C9-4E0F-BB90-B2F249774C1A}" presName="parentLin" presStyleCnt="0"/>
      <dgm:spPr/>
    </dgm:pt>
    <dgm:pt modelId="{D20658E9-764C-48A1-AAD3-FEC85BD30ED7}" type="pres">
      <dgm:prSet presAssocID="{E8768DA1-56C9-4E0F-BB90-B2F249774C1A}" presName="parentLeftMargin" presStyleLbl="node1" presStyleIdx="1" presStyleCnt="4"/>
      <dgm:spPr/>
    </dgm:pt>
    <dgm:pt modelId="{D66B5077-DD89-41A6-9924-14FAB63AD8D0}" type="pres">
      <dgm:prSet presAssocID="{E8768DA1-56C9-4E0F-BB90-B2F249774C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9C7A55-C7C3-4AE3-91AB-A87DEF6CDBA8}" type="pres">
      <dgm:prSet presAssocID="{E8768DA1-56C9-4E0F-BB90-B2F249774C1A}" presName="negativeSpace" presStyleCnt="0"/>
      <dgm:spPr/>
    </dgm:pt>
    <dgm:pt modelId="{FE870990-1EEE-4123-ABB1-4F7F29A1FCF6}" type="pres">
      <dgm:prSet presAssocID="{E8768DA1-56C9-4E0F-BB90-B2F249774C1A}" presName="childText" presStyleLbl="conFgAcc1" presStyleIdx="2" presStyleCnt="4">
        <dgm:presLayoutVars>
          <dgm:bulletEnabled val="1"/>
        </dgm:presLayoutVars>
      </dgm:prSet>
      <dgm:spPr/>
    </dgm:pt>
    <dgm:pt modelId="{EF5BA618-547A-4E24-BA90-D83F2EF5EC7C}" type="pres">
      <dgm:prSet presAssocID="{8AA3CDE4-3EE5-4FE2-808D-85790A97AF6D}" presName="spaceBetweenRectangles" presStyleCnt="0"/>
      <dgm:spPr/>
    </dgm:pt>
    <dgm:pt modelId="{FA804E93-F4CE-4898-AC97-5527E65C9311}" type="pres">
      <dgm:prSet presAssocID="{DFD325A8-E130-492D-8ACD-7919BDFF1EAB}" presName="parentLin" presStyleCnt="0"/>
      <dgm:spPr/>
    </dgm:pt>
    <dgm:pt modelId="{D363357B-C1C7-4AC7-83FE-29B45A505F6F}" type="pres">
      <dgm:prSet presAssocID="{DFD325A8-E130-492D-8ACD-7919BDFF1EAB}" presName="parentLeftMargin" presStyleLbl="node1" presStyleIdx="2" presStyleCnt="4"/>
      <dgm:spPr/>
    </dgm:pt>
    <dgm:pt modelId="{47803E80-F022-4307-9585-EF4036F2F480}" type="pres">
      <dgm:prSet presAssocID="{DFD325A8-E130-492D-8ACD-7919BDFF1E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6CF7BA5-DA82-4AF8-B781-360A0CCF2A1C}" type="pres">
      <dgm:prSet presAssocID="{DFD325A8-E130-492D-8ACD-7919BDFF1EAB}" presName="negativeSpace" presStyleCnt="0"/>
      <dgm:spPr/>
    </dgm:pt>
    <dgm:pt modelId="{C501C89C-A374-4957-B104-67AFEEABC0E1}" type="pres">
      <dgm:prSet presAssocID="{DFD325A8-E130-492D-8ACD-7919BDFF1E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9F57612-661D-49F4-ADAF-E4FC2056E2AB}" type="presOf" srcId="{11687EFF-6143-4A9C-BF3B-49E620DB0C3D}" destId="{B5F251B4-23CE-423C-BB8C-2131C5A44F4C}" srcOrd="1" destOrd="0" presId="urn:microsoft.com/office/officeart/2005/8/layout/list1"/>
    <dgm:cxn modelId="{E137E412-A6DC-45B8-951F-F034C9A3A693}" type="presOf" srcId="{0E543DC9-4FD5-4E25-ABA0-0E498FAF7D42}" destId="{FE870990-1EEE-4123-ABB1-4F7F29A1FCF6}" srcOrd="0" destOrd="0" presId="urn:microsoft.com/office/officeart/2005/8/layout/list1"/>
    <dgm:cxn modelId="{B200E613-C62D-4183-A8F1-15C113678E12}" type="presOf" srcId="{E8768DA1-56C9-4E0F-BB90-B2F249774C1A}" destId="{D20658E9-764C-48A1-AAD3-FEC85BD30ED7}" srcOrd="0" destOrd="0" presId="urn:microsoft.com/office/officeart/2005/8/layout/list1"/>
    <dgm:cxn modelId="{4CD9CB16-B8CE-4194-AA38-477BF98F8CD9}" type="presOf" srcId="{4A245EE2-F9E9-4F82-92EE-338F45522791}" destId="{FE870990-1EEE-4123-ABB1-4F7F29A1FCF6}" srcOrd="0" destOrd="1" presId="urn:microsoft.com/office/officeart/2005/8/layout/list1"/>
    <dgm:cxn modelId="{88DF9124-79B7-479F-9DD0-B622389E8B6C}" srcId="{DFD325A8-E130-492D-8ACD-7919BDFF1EAB}" destId="{AFE4833B-DC5F-40DF-9B26-CFB339292A95}" srcOrd="0" destOrd="0" parTransId="{976C8E60-1955-4956-84D5-BC1BD1D74365}" sibTransId="{7EAB2499-7B5B-4F9A-8AC7-5A52FEAD29D8}"/>
    <dgm:cxn modelId="{AB2C5B49-1A5C-469A-9CD8-F7D22C2F4EFC}" srcId="{EEDFCC6A-C0AA-4629-A345-21ABFF7304DF}" destId="{728BD290-15CC-4F85-A397-1430F8E0D6B8}" srcOrd="0" destOrd="0" parTransId="{6E38AE1D-50B8-4453-99BF-6FC26744F58D}" sibTransId="{7A6425B2-63B1-4BB9-9004-D033290EB2C7}"/>
    <dgm:cxn modelId="{413F0C6B-A896-43D9-9205-0FC7E77B0D93}" srcId="{DFD325A8-E130-492D-8ACD-7919BDFF1EAB}" destId="{A25A317B-B8DB-45B3-BEB2-2060FB7B2765}" srcOrd="1" destOrd="0" parTransId="{66582D4A-0551-48ED-B1A3-55BFB32591EC}" sibTransId="{62B5EC2A-5851-443D-BC83-B6D35DC128E7}"/>
    <dgm:cxn modelId="{DF472051-8F3F-444A-AC83-C9F429D9CC32}" srcId="{E8768DA1-56C9-4E0F-BB90-B2F249774C1A}" destId="{C32845BF-3020-4263-91A3-E587952265B5}" srcOrd="3" destOrd="0" parTransId="{4E0E4665-69EE-43EB-B10C-85BC93591101}" sibTransId="{F377FA19-3493-40B0-8C80-49D1BB7319AF}"/>
    <dgm:cxn modelId="{8F255254-3351-4379-A8B6-39EE75AEC664}" type="presOf" srcId="{DFD325A8-E130-492D-8ACD-7919BDFF1EAB}" destId="{47803E80-F022-4307-9585-EF4036F2F480}" srcOrd="1" destOrd="0" presId="urn:microsoft.com/office/officeart/2005/8/layout/list1"/>
    <dgm:cxn modelId="{62C97076-78F3-46F7-8AFA-1A00465A7AF4}" type="presOf" srcId="{DFD325A8-E130-492D-8ACD-7919BDFF1EAB}" destId="{D363357B-C1C7-4AC7-83FE-29B45A505F6F}" srcOrd="0" destOrd="0" presId="urn:microsoft.com/office/officeart/2005/8/layout/list1"/>
    <dgm:cxn modelId="{4E977556-881E-4D85-BF53-30A588755C4A}" srcId="{EEDFCC6A-C0AA-4629-A345-21ABFF7304DF}" destId="{11687EFF-6143-4A9C-BF3B-49E620DB0C3D}" srcOrd="1" destOrd="0" parTransId="{104EADC9-7526-4DD3-A8E3-A11B29E3E001}" sibTransId="{0C62BE6E-A138-4B5C-8A10-0BD464AB379C}"/>
    <dgm:cxn modelId="{EF1D0786-78B0-431C-8BFE-5DB24351C4E1}" type="presOf" srcId="{728BD290-15CC-4F85-A397-1430F8E0D6B8}" destId="{2FF07D4B-EB75-49F2-A5F9-AF000735B25F}" srcOrd="1" destOrd="0" presId="urn:microsoft.com/office/officeart/2005/8/layout/list1"/>
    <dgm:cxn modelId="{39F5DD89-5D15-4BCF-8291-2D1CFC74EF3F}" srcId="{11687EFF-6143-4A9C-BF3B-49E620DB0C3D}" destId="{DF928A80-BB16-40CD-B8E1-5D228ADD4C24}" srcOrd="1" destOrd="0" parTransId="{10AD7FEE-8524-423B-BFD7-C665FDFE945C}" sibTransId="{0AD0FFAD-13D0-476C-9890-FC657E159A23}"/>
    <dgm:cxn modelId="{DBC2E78A-69E6-4A2D-BD69-8E6936C914EC}" type="presOf" srcId="{E8768DA1-56C9-4E0F-BB90-B2F249774C1A}" destId="{D66B5077-DD89-41A6-9924-14FAB63AD8D0}" srcOrd="1" destOrd="0" presId="urn:microsoft.com/office/officeart/2005/8/layout/list1"/>
    <dgm:cxn modelId="{6A13608C-1AFE-4509-A991-09B88C4ECEBB}" srcId="{E8768DA1-56C9-4E0F-BB90-B2F249774C1A}" destId="{4A245EE2-F9E9-4F82-92EE-338F45522791}" srcOrd="1" destOrd="0" parTransId="{2F6013DB-1E27-4DF9-BEFC-427C8C1CF392}" sibTransId="{515D9273-8206-4CA2-83FB-06474269A5BD}"/>
    <dgm:cxn modelId="{7BA84E8C-8F81-42BB-9EEC-D6F9E2D8CDAF}" srcId="{E8768DA1-56C9-4E0F-BB90-B2F249774C1A}" destId="{91CA559C-293B-4CF4-AEB6-6FB895279605}" srcOrd="2" destOrd="0" parTransId="{E62F94F0-8935-485A-9F27-237EE4CD3F85}" sibTransId="{881D5B31-F54D-4454-899E-3A17AABAA3DC}"/>
    <dgm:cxn modelId="{95268892-B07D-48CF-A128-E5DFE820E0D7}" type="presOf" srcId="{11687EFF-6143-4A9C-BF3B-49E620DB0C3D}" destId="{38B9E08C-5ED3-4FAC-B8C4-0A28D809FD78}" srcOrd="0" destOrd="0" presId="urn:microsoft.com/office/officeart/2005/8/layout/list1"/>
    <dgm:cxn modelId="{D885AD9C-3223-4A17-A908-2FFB51A7839F}" srcId="{E8768DA1-56C9-4E0F-BB90-B2F249774C1A}" destId="{0E543DC9-4FD5-4E25-ABA0-0E498FAF7D42}" srcOrd="0" destOrd="0" parTransId="{9062A90C-C60F-4E2E-8A68-258F6DA5D1E9}" sibTransId="{87897FD9-9D13-4B54-A5C0-6A593CBFCFC7}"/>
    <dgm:cxn modelId="{A9E0659D-A4BF-4EB9-AF94-A33ED1270B56}" srcId="{11687EFF-6143-4A9C-BF3B-49E620DB0C3D}" destId="{668A24EA-3E8E-4E79-8083-8251A6E8CDA1}" srcOrd="0" destOrd="0" parTransId="{A2E60CBC-877F-44C0-B068-9F74397C92F3}" sibTransId="{424F4E38-F1E0-4F26-9786-27FC45A51C70}"/>
    <dgm:cxn modelId="{E0805FC0-B142-4805-BC90-DD0E35089DF8}" type="presOf" srcId="{DF928A80-BB16-40CD-B8E1-5D228ADD4C24}" destId="{2DE27551-7F95-4BCF-8CD4-502497CCA406}" srcOrd="0" destOrd="1" presId="urn:microsoft.com/office/officeart/2005/8/layout/list1"/>
    <dgm:cxn modelId="{CB2A99C4-87E1-4410-A257-980BEE41D4B0}" type="presOf" srcId="{AFE4833B-DC5F-40DF-9B26-CFB339292A95}" destId="{C501C89C-A374-4957-B104-67AFEEABC0E1}" srcOrd="0" destOrd="0" presId="urn:microsoft.com/office/officeart/2005/8/layout/list1"/>
    <dgm:cxn modelId="{060D56C5-B0F0-40C6-A161-573485AB66F1}" type="presOf" srcId="{EEDFCC6A-C0AA-4629-A345-21ABFF7304DF}" destId="{60AAF8C1-16AD-40D3-A0A9-3E02D69E8059}" srcOrd="0" destOrd="0" presId="urn:microsoft.com/office/officeart/2005/8/layout/list1"/>
    <dgm:cxn modelId="{D1BAB0C7-CB2B-4B66-896B-4E722CAAED1D}" type="presOf" srcId="{668A24EA-3E8E-4E79-8083-8251A6E8CDA1}" destId="{2DE27551-7F95-4BCF-8CD4-502497CCA406}" srcOrd="0" destOrd="0" presId="urn:microsoft.com/office/officeart/2005/8/layout/list1"/>
    <dgm:cxn modelId="{ED94CBC9-5103-46FA-A069-C9930AA74305}" srcId="{EEDFCC6A-C0AA-4629-A345-21ABFF7304DF}" destId="{E8768DA1-56C9-4E0F-BB90-B2F249774C1A}" srcOrd="2" destOrd="0" parTransId="{D4008EF7-B546-4D02-A7F5-694D00994179}" sibTransId="{8AA3CDE4-3EE5-4FE2-808D-85790A97AF6D}"/>
    <dgm:cxn modelId="{C48D6EDD-8E4A-4CF7-82CB-9DD36979B385}" type="presOf" srcId="{A25A317B-B8DB-45B3-BEB2-2060FB7B2765}" destId="{C501C89C-A374-4957-B104-67AFEEABC0E1}" srcOrd="0" destOrd="1" presId="urn:microsoft.com/office/officeart/2005/8/layout/list1"/>
    <dgm:cxn modelId="{DD4955E3-0934-4D3B-A471-1C75E33FC325}" type="presOf" srcId="{91CA559C-293B-4CF4-AEB6-6FB895279605}" destId="{FE870990-1EEE-4123-ABB1-4F7F29A1FCF6}" srcOrd="0" destOrd="2" presId="urn:microsoft.com/office/officeart/2005/8/layout/list1"/>
    <dgm:cxn modelId="{7820CEE6-1B8E-454C-8EAC-63651D194FAE}" srcId="{EEDFCC6A-C0AA-4629-A345-21ABFF7304DF}" destId="{DFD325A8-E130-492D-8ACD-7919BDFF1EAB}" srcOrd="3" destOrd="0" parTransId="{F07AC1CB-6697-4459-9963-D6A14538BA49}" sibTransId="{38EAD078-1196-438E-9B0E-7C77E4A5CC2E}"/>
    <dgm:cxn modelId="{38B672F9-F96B-44F3-9A6E-A83E31E81348}" type="presOf" srcId="{C32845BF-3020-4263-91A3-E587952265B5}" destId="{FE870990-1EEE-4123-ABB1-4F7F29A1FCF6}" srcOrd="0" destOrd="3" presId="urn:microsoft.com/office/officeart/2005/8/layout/list1"/>
    <dgm:cxn modelId="{D9F8FEFD-D416-4AC0-9759-D8F4BC65E10C}" type="presOf" srcId="{728BD290-15CC-4F85-A397-1430F8E0D6B8}" destId="{054E277D-CC5F-4ABB-9000-2EA7D8345F6A}" srcOrd="0" destOrd="0" presId="urn:microsoft.com/office/officeart/2005/8/layout/list1"/>
    <dgm:cxn modelId="{DFFAA3C5-2BEC-4D92-A156-0AED39A1D2FA}" type="presParOf" srcId="{60AAF8C1-16AD-40D3-A0A9-3E02D69E8059}" destId="{CB42A067-C52D-484D-9DFD-34CA41D26BD5}" srcOrd="0" destOrd="0" presId="urn:microsoft.com/office/officeart/2005/8/layout/list1"/>
    <dgm:cxn modelId="{2BBCB104-E946-4017-B541-50A1DE6DD472}" type="presParOf" srcId="{CB42A067-C52D-484D-9DFD-34CA41D26BD5}" destId="{054E277D-CC5F-4ABB-9000-2EA7D8345F6A}" srcOrd="0" destOrd="0" presId="urn:microsoft.com/office/officeart/2005/8/layout/list1"/>
    <dgm:cxn modelId="{B54385E2-282B-41AB-AB57-E138C15498C8}" type="presParOf" srcId="{CB42A067-C52D-484D-9DFD-34CA41D26BD5}" destId="{2FF07D4B-EB75-49F2-A5F9-AF000735B25F}" srcOrd="1" destOrd="0" presId="urn:microsoft.com/office/officeart/2005/8/layout/list1"/>
    <dgm:cxn modelId="{91574508-C69E-4BED-9CC7-F5363E3A1CCA}" type="presParOf" srcId="{60AAF8C1-16AD-40D3-A0A9-3E02D69E8059}" destId="{7B1FFF2A-1262-40DF-A0E5-F6AE342883D9}" srcOrd="1" destOrd="0" presId="urn:microsoft.com/office/officeart/2005/8/layout/list1"/>
    <dgm:cxn modelId="{327ADD64-C24D-4FC2-9BF0-A85AE4D031E9}" type="presParOf" srcId="{60AAF8C1-16AD-40D3-A0A9-3E02D69E8059}" destId="{7B694CFD-E3EC-47D9-BFD9-876D3AFAF080}" srcOrd="2" destOrd="0" presId="urn:microsoft.com/office/officeart/2005/8/layout/list1"/>
    <dgm:cxn modelId="{2BCCCB4C-259E-4E58-91D7-BA891DB45174}" type="presParOf" srcId="{60AAF8C1-16AD-40D3-A0A9-3E02D69E8059}" destId="{B6DBEDA5-3AFE-4A02-8EDE-33A6E4FD7FE9}" srcOrd="3" destOrd="0" presId="urn:microsoft.com/office/officeart/2005/8/layout/list1"/>
    <dgm:cxn modelId="{2B9B7B04-8205-4044-8FCB-6D8F5BF6C771}" type="presParOf" srcId="{60AAF8C1-16AD-40D3-A0A9-3E02D69E8059}" destId="{B3E42229-387A-4E34-8B6D-68F723AEDC94}" srcOrd="4" destOrd="0" presId="urn:microsoft.com/office/officeart/2005/8/layout/list1"/>
    <dgm:cxn modelId="{3501C710-3A8F-4043-B4F7-6B71C3073871}" type="presParOf" srcId="{B3E42229-387A-4E34-8B6D-68F723AEDC94}" destId="{38B9E08C-5ED3-4FAC-B8C4-0A28D809FD78}" srcOrd="0" destOrd="0" presId="urn:microsoft.com/office/officeart/2005/8/layout/list1"/>
    <dgm:cxn modelId="{5D165AFC-3AB7-42DB-8502-BAD23C075CCE}" type="presParOf" srcId="{B3E42229-387A-4E34-8B6D-68F723AEDC94}" destId="{B5F251B4-23CE-423C-BB8C-2131C5A44F4C}" srcOrd="1" destOrd="0" presId="urn:microsoft.com/office/officeart/2005/8/layout/list1"/>
    <dgm:cxn modelId="{A54367C6-3FC1-4A72-B21B-5254F4FBA557}" type="presParOf" srcId="{60AAF8C1-16AD-40D3-A0A9-3E02D69E8059}" destId="{13305228-6ECF-428F-BCA9-9626B8DFC0AE}" srcOrd="5" destOrd="0" presId="urn:microsoft.com/office/officeart/2005/8/layout/list1"/>
    <dgm:cxn modelId="{FE5D0595-FE23-4F1C-A342-1EF54AEA602E}" type="presParOf" srcId="{60AAF8C1-16AD-40D3-A0A9-3E02D69E8059}" destId="{2DE27551-7F95-4BCF-8CD4-502497CCA406}" srcOrd="6" destOrd="0" presId="urn:microsoft.com/office/officeart/2005/8/layout/list1"/>
    <dgm:cxn modelId="{35F5579E-6CAA-45F7-9415-1414A59DE192}" type="presParOf" srcId="{60AAF8C1-16AD-40D3-A0A9-3E02D69E8059}" destId="{B6F990FD-773C-42C7-B7BE-CF633A315E8B}" srcOrd="7" destOrd="0" presId="urn:microsoft.com/office/officeart/2005/8/layout/list1"/>
    <dgm:cxn modelId="{9DF67BF2-DE29-485A-9133-77F2285531A8}" type="presParOf" srcId="{60AAF8C1-16AD-40D3-A0A9-3E02D69E8059}" destId="{4F4F42C1-DF58-4D98-A4F1-F3759CF6D4E9}" srcOrd="8" destOrd="0" presId="urn:microsoft.com/office/officeart/2005/8/layout/list1"/>
    <dgm:cxn modelId="{02EC801E-C75E-4AE6-BFF8-9A4B336FE6A1}" type="presParOf" srcId="{4F4F42C1-DF58-4D98-A4F1-F3759CF6D4E9}" destId="{D20658E9-764C-48A1-AAD3-FEC85BD30ED7}" srcOrd="0" destOrd="0" presId="urn:microsoft.com/office/officeart/2005/8/layout/list1"/>
    <dgm:cxn modelId="{88DB1B11-FDE6-4E0C-B41B-8D4134DF9BA0}" type="presParOf" srcId="{4F4F42C1-DF58-4D98-A4F1-F3759CF6D4E9}" destId="{D66B5077-DD89-41A6-9924-14FAB63AD8D0}" srcOrd="1" destOrd="0" presId="urn:microsoft.com/office/officeart/2005/8/layout/list1"/>
    <dgm:cxn modelId="{6F3B31ED-906B-4383-9DC2-DBCF464C70FF}" type="presParOf" srcId="{60AAF8C1-16AD-40D3-A0A9-3E02D69E8059}" destId="{3E9C7A55-C7C3-4AE3-91AB-A87DEF6CDBA8}" srcOrd="9" destOrd="0" presId="urn:microsoft.com/office/officeart/2005/8/layout/list1"/>
    <dgm:cxn modelId="{A3FD2639-0392-4F7A-90CE-8378677B78F5}" type="presParOf" srcId="{60AAF8C1-16AD-40D3-A0A9-3E02D69E8059}" destId="{FE870990-1EEE-4123-ABB1-4F7F29A1FCF6}" srcOrd="10" destOrd="0" presId="urn:microsoft.com/office/officeart/2005/8/layout/list1"/>
    <dgm:cxn modelId="{26FF42F3-DFCA-4C06-A908-74CFD075E21F}" type="presParOf" srcId="{60AAF8C1-16AD-40D3-A0A9-3E02D69E8059}" destId="{EF5BA618-547A-4E24-BA90-D83F2EF5EC7C}" srcOrd="11" destOrd="0" presId="urn:microsoft.com/office/officeart/2005/8/layout/list1"/>
    <dgm:cxn modelId="{32F636F7-C8CA-4906-9683-C8AE2BA322F6}" type="presParOf" srcId="{60AAF8C1-16AD-40D3-A0A9-3E02D69E8059}" destId="{FA804E93-F4CE-4898-AC97-5527E65C9311}" srcOrd="12" destOrd="0" presId="urn:microsoft.com/office/officeart/2005/8/layout/list1"/>
    <dgm:cxn modelId="{A487EC24-0A7B-4E06-9B61-9498E99E54AC}" type="presParOf" srcId="{FA804E93-F4CE-4898-AC97-5527E65C9311}" destId="{D363357B-C1C7-4AC7-83FE-29B45A505F6F}" srcOrd="0" destOrd="0" presId="urn:microsoft.com/office/officeart/2005/8/layout/list1"/>
    <dgm:cxn modelId="{C5061DAE-E4A5-4D42-9545-B979A48F87D0}" type="presParOf" srcId="{FA804E93-F4CE-4898-AC97-5527E65C9311}" destId="{47803E80-F022-4307-9585-EF4036F2F480}" srcOrd="1" destOrd="0" presId="urn:microsoft.com/office/officeart/2005/8/layout/list1"/>
    <dgm:cxn modelId="{93B12BAB-4EF2-4DD0-B4DF-9467BF6F4D3D}" type="presParOf" srcId="{60AAF8C1-16AD-40D3-A0A9-3E02D69E8059}" destId="{F6CF7BA5-DA82-4AF8-B781-360A0CCF2A1C}" srcOrd="13" destOrd="0" presId="urn:microsoft.com/office/officeart/2005/8/layout/list1"/>
    <dgm:cxn modelId="{76D77DA1-2492-4986-BD1D-7A487AC7B5CB}" type="presParOf" srcId="{60AAF8C1-16AD-40D3-A0A9-3E02D69E8059}" destId="{C501C89C-A374-4957-B104-67AFEEABC0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36557-CAD0-47AD-B14F-3A488BC8A0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4CCC9E-E68E-4993-8107-05992AA06A87}">
      <dgm:prSet/>
      <dgm:spPr/>
      <dgm:t>
        <a:bodyPr/>
        <a:lstStyle/>
        <a:p>
          <a:r>
            <a:rPr lang="en-US"/>
            <a:t>Limitations</a:t>
          </a:r>
        </a:p>
      </dgm:t>
    </dgm:pt>
    <dgm:pt modelId="{206C8C16-D6EF-4B1C-A3B3-36202C007FED}" type="parTrans" cxnId="{EC8660D8-FB8C-4AAD-9A9D-7EBAA5228FF7}">
      <dgm:prSet/>
      <dgm:spPr/>
      <dgm:t>
        <a:bodyPr/>
        <a:lstStyle/>
        <a:p>
          <a:endParaRPr lang="en-US"/>
        </a:p>
      </dgm:t>
    </dgm:pt>
    <dgm:pt modelId="{3F5EE4A4-72D1-46AB-B424-7A9063A37394}" type="sibTrans" cxnId="{EC8660D8-FB8C-4AAD-9A9D-7EBAA5228FF7}">
      <dgm:prSet/>
      <dgm:spPr/>
      <dgm:t>
        <a:bodyPr/>
        <a:lstStyle/>
        <a:p>
          <a:endParaRPr lang="en-US"/>
        </a:p>
      </dgm:t>
    </dgm:pt>
    <dgm:pt modelId="{084CC359-2240-4389-B490-BFD0B0CF7815}">
      <dgm:prSet/>
      <dgm:spPr/>
      <dgm:t>
        <a:bodyPr/>
        <a:lstStyle/>
        <a:p>
          <a:r>
            <a:rPr lang="en-US"/>
            <a:t>Comparison to other works</a:t>
          </a:r>
        </a:p>
      </dgm:t>
    </dgm:pt>
    <dgm:pt modelId="{E8FA4DD7-CC9E-4911-99A0-E630D0AA2204}" type="parTrans" cxnId="{8412C792-F7AE-4332-B45F-A49F6E321584}">
      <dgm:prSet/>
      <dgm:spPr/>
      <dgm:t>
        <a:bodyPr/>
        <a:lstStyle/>
        <a:p>
          <a:endParaRPr lang="en-US"/>
        </a:p>
      </dgm:t>
    </dgm:pt>
    <dgm:pt modelId="{7A6AA294-564F-4E30-B965-3A9A25285BE3}" type="sibTrans" cxnId="{8412C792-F7AE-4332-B45F-A49F6E321584}">
      <dgm:prSet/>
      <dgm:spPr/>
      <dgm:t>
        <a:bodyPr/>
        <a:lstStyle/>
        <a:p>
          <a:endParaRPr lang="en-US"/>
        </a:p>
      </dgm:t>
    </dgm:pt>
    <dgm:pt modelId="{0BBA82A6-CCAD-4463-8AB0-2B57D17573E1}">
      <dgm:prSet/>
      <dgm:spPr/>
      <dgm:t>
        <a:bodyPr/>
        <a:lstStyle/>
        <a:p>
          <a:r>
            <a:rPr lang="en-US"/>
            <a:t>Memorial University of Newfoundland --&gt; localized energy consumption</a:t>
          </a:r>
        </a:p>
      </dgm:t>
    </dgm:pt>
    <dgm:pt modelId="{CB2D5421-7581-44DA-929D-4D1DE13CE663}" type="parTrans" cxnId="{CA0B7F85-A7C8-4608-87FB-7A2FDF0BFDB4}">
      <dgm:prSet/>
      <dgm:spPr/>
      <dgm:t>
        <a:bodyPr/>
        <a:lstStyle/>
        <a:p>
          <a:endParaRPr lang="en-US"/>
        </a:p>
      </dgm:t>
    </dgm:pt>
    <dgm:pt modelId="{C0C61FFE-3A59-49B4-B741-891F83ED93C7}" type="sibTrans" cxnId="{CA0B7F85-A7C8-4608-87FB-7A2FDF0BFDB4}">
      <dgm:prSet/>
      <dgm:spPr/>
      <dgm:t>
        <a:bodyPr/>
        <a:lstStyle/>
        <a:p>
          <a:endParaRPr lang="en-US"/>
        </a:p>
      </dgm:t>
    </dgm:pt>
    <dgm:pt modelId="{1771A1AE-ABF0-40ED-BAB9-6EE8DFF89352}">
      <dgm:prSet/>
      <dgm:spPr/>
      <dgm:t>
        <a:bodyPr/>
        <a:lstStyle/>
        <a:p>
          <a:r>
            <a:rPr lang="en-US"/>
            <a:t>Hypothesis </a:t>
          </a:r>
        </a:p>
      </dgm:t>
    </dgm:pt>
    <dgm:pt modelId="{C0AD21AE-598E-40A4-895F-7E1985826811}" type="parTrans" cxnId="{1A855478-9933-4C31-B926-ED7C6422AA6C}">
      <dgm:prSet/>
      <dgm:spPr/>
      <dgm:t>
        <a:bodyPr/>
        <a:lstStyle/>
        <a:p>
          <a:endParaRPr lang="en-US"/>
        </a:p>
      </dgm:t>
    </dgm:pt>
    <dgm:pt modelId="{1F39EFB1-C0B6-4FE3-8B0F-D028555ACF53}" type="sibTrans" cxnId="{1A855478-9933-4C31-B926-ED7C6422AA6C}">
      <dgm:prSet/>
      <dgm:spPr/>
      <dgm:t>
        <a:bodyPr/>
        <a:lstStyle/>
        <a:p>
          <a:endParaRPr lang="en-US"/>
        </a:p>
      </dgm:t>
    </dgm:pt>
    <dgm:pt modelId="{17DA7E39-29B2-43BE-81C1-D419C792B848}">
      <dgm:prSet/>
      <dgm:spPr/>
      <dgm:t>
        <a:bodyPr/>
        <a:lstStyle/>
        <a:p>
          <a:pPr rtl="0"/>
          <a:r>
            <a:rPr lang="en-US"/>
            <a:t>Energy usage is predicted </a:t>
          </a:r>
          <a:r>
            <a:rPr lang="en-US">
              <a:latin typeface="Calibri Light" panose="020F0302020204030204"/>
            </a:rPr>
            <a:t>through, temperature,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humidity, </a:t>
          </a:r>
          <a:r>
            <a:rPr lang="en-US"/>
            <a:t>and pressure.</a:t>
          </a:r>
        </a:p>
      </dgm:t>
    </dgm:pt>
    <dgm:pt modelId="{590E5CE9-735F-447F-BA7B-653A15FE48C8}" type="parTrans" cxnId="{7A0D0516-CA6F-4054-9C13-E8EC13B59593}">
      <dgm:prSet/>
      <dgm:spPr/>
      <dgm:t>
        <a:bodyPr/>
        <a:lstStyle/>
        <a:p>
          <a:endParaRPr lang="en-US"/>
        </a:p>
      </dgm:t>
    </dgm:pt>
    <dgm:pt modelId="{90B72BDE-6AAD-4496-990E-E0D6A655D900}" type="sibTrans" cxnId="{7A0D0516-CA6F-4054-9C13-E8EC13B59593}">
      <dgm:prSet/>
      <dgm:spPr/>
      <dgm:t>
        <a:bodyPr/>
        <a:lstStyle/>
        <a:p>
          <a:endParaRPr lang="en-US"/>
        </a:p>
      </dgm:t>
    </dgm:pt>
    <dgm:pt modelId="{465F281A-9278-45D1-AC8D-C4C8B1FA573D}">
      <dgm:prSet/>
      <dgm:spPr/>
      <dgm:t>
        <a:bodyPr/>
        <a:lstStyle/>
        <a:p>
          <a:r>
            <a:rPr lang="en-US"/>
            <a:t>Future work / directions /applications</a:t>
          </a:r>
        </a:p>
      </dgm:t>
    </dgm:pt>
    <dgm:pt modelId="{CA397A32-A25D-4869-B7F6-92CB334C4BA1}" type="parTrans" cxnId="{AADA60BD-290F-4A3D-8864-1B340CBBF911}">
      <dgm:prSet/>
      <dgm:spPr/>
      <dgm:t>
        <a:bodyPr/>
        <a:lstStyle/>
        <a:p>
          <a:endParaRPr lang="en-US"/>
        </a:p>
      </dgm:t>
    </dgm:pt>
    <dgm:pt modelId="{1AAD31DA-0929-4DEE-94D5-24D548B8398F}" type="sibTrans" cxnId="{AADA60BD-290F-4A3D-8864-1B340CBBF911}">
      <dgm:prSet/>
      <dgm:spPr/>
      <dgm:t>
        <a:bodyPr/>
        <a:lstStyle/>
        <a:p>
          <a:endParaRPr lang="en-US"/>
        </a:p>
      </dgm:t>
    </dgm:pt>
    <dgm:pt modelId="{A2ACC22C-E7C3-465B-9D75-B44D62192DA1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5C912CD0-56D9-450C-A950-19D22784192B}" type="parTrans" cxnId="{AA8A74A8-89EF-4D95-966C-0D34682B6113}">
      <dgm:prSet/>
      <dgm:spPr/>
      <dgm:t>
        <a:bodyPr/>
        <a:lstStyle/>
        <a:p>
          <a:endParaRPr lang="en-US"/>
        </a:p>
      </dgm:t>
    </dgm:pt>
    <dgm:pt modelId="{0BFFC3DA-6617-4AE4-A85D-5343760A60D1}" type="sibTrans" cxnId="{AA8A74A8-89EF-4D95-966C-0D34682B6113}">
      <dgm:prSet/>
      <dgm:spPr/>
      <dgm:t>
        <a:bodyPr/>
        <a:lstStyle/>
        <a:p>
          <a:endParaRPr lang="en-US"/>
        </a:p>
      </dgm:t>
    </dgm:pt>
    <dgm:pt modelId="{9724E0B0-8B39-4C1B-8A17-E3C9A937F665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51989A04-ADEA-43F4-8CF8-4CFEE2173D79}" type="parTrans" cxnId="{A702146E-E737-44DC-8266-E2A30EDE81CA}">
      <dgm:prSet/>
      <dgm:spPr/>
      <dgm:t>
        <a:bodyPr/>
        <a:lstStyle/>
        <a:p>
          <a:endParaRPr lang="en-US"/>
        </a:p>
      </dgm:t>
    </dgm:pt>
    <dgm:pt modelId="{125C68BE-8419-4DDC-9FAA-F9D5921ACDA5}" type="sibTrans" cxnId="{A702146E-E737-44DC-8266-E2A30EDE81CA}">
      <dgm:prSet/>
      <dgm:spPr/>
      <dgm:t>
        <a:bodyPr/>
        <a:lstStyle/>
        <a:p>
          <a:endParaRPr lang="en-US"/>
        </a:p>
      </dgm:t>
    </dgm:pt>
    <dgm:pt modelId="{E9AA5DFB-E85A-41E3-AD0F-8483F24C064D}">
      <dgm:prSet/>
      <dgm:spPr/>
      <dgm:t>
        <a:bodyPr/>
        <a:lstStyle/>
        <a:p>
          <a:r>
            <a:rPr lang="en-US"/>
            <a:t>Cross Validation</a:t>
          </a:r>
        </a:p>
      </dgm:t>
    </dgm:pt>
    <dgm:pt modelId="{3F939A99-AF21-449E-8C96-5DD0359E3CEB}" type="parTrans" cxnId="{6434BA0F-FFE6-4AC7-BD55-EF3614173B98}">
      <dgm:prSet/>
      <dgm:spPr/>
      <dgm:t>
        <a:bodyPr/>
        <a:lstStyle/>
        <a:p>
          <a:endParaRPr lang="en-US"/>
        </a:p>
      </dgm:t>
    </dgm:pt>
    <dgm:pt modelId="{609CA2F8-79A2-4F36-885E-61368010A43D}" type="sibTrans" cxnId="{6434BA0F-FFE6-4AC7-BD55-EF3614173B98}">
      <dgm:prSet/>
      <dgm:spPr/>
      <dgm:t>
        <a:bodyPr/>
        <a:lstStyle/>
        <a:p>
          <a:endParaRPr lang="en-US"/>
        </a:p>
      </dgm:t>
    </dgm:pt>
    <dgm:pt modelId="{1A52A5B0-FF32-42B4-B076-503A29F542D8}" type="pres">
      <dgm:prSet presAssocID="{F8436557-CAD0-47AD-B14F-3A488BC8A048}" presName="linear" presStyleCnt="0">
        <dgm:presLayoutVars>
          <dgm:animLvl val="lvl"/>
          <dgm:resizeHandles val="exact"/>
        </dgm:presLayoutVars>
      </dgm:prSet>
      <dgm:spPr/>
    </dgm:pt>
    <dgm:pt modelId="{A034FA36-4D88-4186-9F2C-9910818CC86B}" type="pres">
      <dgm:prSet presAssocID="{4B4CCC9E-E68E-4993-8107-05992AA06A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3D9347-4C3A-48D7-8502-48FDC8F1DDB5}" type="pres">
      <dgm:prSet presAssocID="{3F5EE4A4-72D1-46AB-B424-7A9063A37394}" presName="spacer" presStyleCnt="0"/>
      <dgm:spPr/>
    </dgm:pt>
    <dgm:pt modelId="{92A253F4-2E6B-4698-86D0-82846954C947}" type="pres">
      <dgm:prSet presAssocID="{084CC359-2240-4389-B490-BFD0B0CF78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A1D014-1457-452B-B94B-A22637635520}" type="pres">
      <dgm:prSet presAssocID="{084CC359-2240-4389-B490-BFD0B0CF7815}" presName="childText" presStyleLbl="revTx" presStyleIdx="0" presStyleCnt="3">
        <dgm:presLayoutVars>
          <dgm:bulletEnabled val="1"/>
        </dgm:presLayoutVars>
      </dgm:prSet>
      <dgm:spPr/>
    </dgm:pt>
    <dgm:pt modelId="{7CFC0ECD-4E5B-45C6-A728-DD71596C55A2}" type="pres">
      <dgm:prSet presAssocID="{1771A1AE-ABF0-40ED-BAB9-6EE8DFF893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A6D299-3C87-4A2B-890F-D122F4399438}" type="pres">
      <dgm:prSet presAssocID="{1771A1AE-ABF0-40ED-BAB9-6EE8DFF89352}" presName="childText" presStyleLbl="revTx" presStyleIdx="1" presStyleCnt="3">
        <dgm:presLayoutVars>
          <dgm:bulletEnabled val="1"/>
        </dgm:presLayoutVars>
      </dgm:prSet>
      <dgm:spPr/>
    </dgm:pt>
    <dgm:pt modelId="{B88E617C-57CB-4BED-96A7-90171861A493}" type="pres">
      <dgm:prSet presAssocID="{465F281A-9278-45D1-AC8D-C4C8B1FA573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4E42436-1901-46BE-8FBF-710B4911C39E}" type="pres">
      <dgm:prSet presAssocID="{465F281A-9278-45D1-AC8D-C4C8B1FA573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34BA0F-FFE6-4AC7-BD55-EF3614173B98}" srcId="{465F281A-9278-45D1-AC8D-C4C8B1FA573D}" destId="{E9AA5DFB-E85A-41E3-AD0F-8483F24C064D}" srcOrd="2" destOrd="0" parTransId="{3F939A99-AF21-449E-8C96-5DD0359E3CEB}" sibTransId="{609CA2F8-79A2-4F36-885E-61368010A43D}"/>
    <dgm:cxn modelId="{7A0D0516-CA6F-4054-9C13-E8EC13B59593}" srcId="{1771A1AE-ABF0-40ED-BAB9-6EE8DFF89352}" destId="{17DA7E39-29B2-43BE-81C1-D419C792B848}" srcOrd="0" destOrd="0" parTransId="{590E5CE9-735F-447F-BA7B-653A15FE48C8}" sibTransId="{90B72BDE-6AAD-4496-990E-E0D6A655D900}"/>
    <dgm:cxn modelId="{E8C1771E-45E4-4B7C-9D97-3744E59C7EC3}" type="presOf" srcId="{4B4CCC9E-E68E-4993-8107-05992AA06A87}" destId="{A034FA36-4D88-4186-9F2C-9910818CC86B}" srcOrd="0" destOrd="0" presId="urn:microsoft.com/office/officeart/2005/8/layout/vList2"/>
    <dgm:cxn modelId="{EDFC1F2E-AE26-4453-88B7-F777ADEF0AF9}" type="presOf" srcId="{F8436557-CAD0-47AD-B14F-3A488BC8A048}" destId="{1A52A5B0-FF32-42B4-B076-503A29F542D8}" srcOrd="0" destOrd="0" presId="urn:microsoft.com/office/officeart/2005/8/layout/vList2"/>
    <dgm:cxn modelId="{A702146E-E737-44DC-8266-E2A30EDE81CA}" srcId="{465F281A-9278-45D1-AC8D-C4C8B1FA573D}" destId="{9724E0B0-8B39-4C1B-8A17-E3C9A937F665}" srcOrd="1" destOrd="0" parTransId="{51989A04-ADEA-43F4-8CF8-4CFEE2173D79}" sibTransId="{125C68BE-8419-4DDC-9FAA-F9D5921ACDA5}"/>
    <dgm:cxn modelId="{1A855478-9933-4C31-B926-ED7C6422AA6C}" srcId="{F8436557-CAD0-47AD-B14F-3A488BC8A048}" destId="{1771A1AE-ABF0-40ED-BAB9-6EE8DFF89352}" srcOrd="2" destOrd="0" parTransId="{C0AD21AE-598E-40A4-895F-7E1985826811}" sibTransId="{1F39EFB1-C0B6-4FE3-8B0F-D028555ACF53}"/>
    <dgm:cxn modelId="{277A747E-7FAC-4782-9FB6-C4E9F4AB30AB}" type="presOf" srcId="{9724E0B0-8B39-4C1B-8A17-E3C9A937F665}" destId="{E4E42436-1901-46BE-8FBF-710B4911C39E}" srcOrd="0" destOrd="1" presId="urn:microsoft.com/office/officeart/2005/8/layout/vList2"/>
    <dgm:cxn modelId="{CA0B7F85-A7C8-4608-87FB-7A2FDF0BFDB4}" srcId="{084CC359-2240-4389-B490-BFD0B0CF7815}" destId="{0BBA82A6-CCAD-4463-8AB0-2B57D17573E1}" srcOrd="0" destOrd="0" parTransId="{CB2D5421-7581-44DA-929D-4D1DE13CE663}" sibTransId="{C0C61FFE-3A59-49B4-B741-891F83ED93C7}"/>
    <dgm:cxn modelId="{4379E48E-6207-4499-B7BD-8B6F0ACF3F67}" type="presOf" srcId="{A2ACC22C-E7C3-465B-9D75-B44D62192DA1}" destId="{E4E42436-1901-46BE-8FBF-710B4911C39E}" srcOrd="0" destOrd="0" presId="urn:microsoft.com/office/officeart/2005/8/layout/vList2"/>
    <dgm:cxn modelId="{8412C792-F7AE-4332-B45F-A49F6E321584}" srcId="{F8436557-CAD0-47AD-B14F-3A488BC8A048}" destId="{084CC359-2240-4389-B490-BFD0B0CF7815}" srcOrd="1" destOrd="0" parTransId="{E8FA4DD7-CC9E-4911-99A0-E630D0AA2204}" sibTransId="{7A6AA294-564F-4E30-B965-3A9A25285BE3}"/>
    <dgm:cxn modelId="{21A25E93-90AA-475E-9C15-36B5ABB306C6}" type="presOf" srcId="{465F281A-9278-45D1-AC8D-C4C8B1FA573D}" destId="{B88E617C-57CB-4BED-96A7-90171861A493}" srcOrd="0" destOrd="0" presId="urn:microsoft.com/office/officeart/2005/8/layout/vList2"/>
    <dgm:cxn modelId="{14A0A098-54FF-4882-BA79-9D2DDC107891}" type="presOf" srcId="{0BBA82A6-CCAD-4463-8AB0-2B57D17573E1}" destId="{7DA1D014-1457-452B-B94B-A22637635520}" srcOrd="0" destOrd="0" presId="urn:microsoft.com/office/officeart/2005/8/layout/vList2"/>
    <dgm:cxn modelId="{B9AAB59B-B030-4EEF-A4E4-DB2AFEFF8466}" type="presOf" srcId="{1771A1AE-ABF0-40ED-BAB9-6EE8DFF89352}" destId="{7CFC0ECD-4E5B-45C6-A728-DD71596C55A2}" srcOrd="0" destOrd="0" presId="urn:microsoft.com/office/officeart/2005/8/layout/vList2"/>
    <dgm:cxn modelId="{A8BCB99B-CBB4-41B8-8552-93A96CB85EDE}" type="presOf" srcId="{17DA7E39-29B2-43BE-81C1-D419C792B848}" destId="{F3A6D299-3C87-4A2B-890F-D122F4399438}" srcOrd="0" destOrd="0" presId="urn:microsoft.com/office/officeart/2005/8/layout/vList2"/>
    <dgm:cxn modelId="{AA8A74A8-89EF-4D95-966C-0D34682B6113}" srcId="{465F281A-9278-45D1-AC8D-C4C8B1FA573D}" destId="{A2ACC22C-E7C3-465B-9D75-B44D62192DA1}" srcOrd="0" destOrd="0" parTransId="{5C912CD0-56D9-450C-A950-19D22784192B}" sibTransId="{0BFFC3DA-6617-4AE4-A85D-5343760A60D1}"/>
    <dgm:cxn modelId="{AADA60BD-290F-4A3D-8864-1B340CBBF911}" srcId="{F8436557-CAD0-47AD-B14F-3A488BC8A048}" destId="{465F281A-9278-45D1-AC8D-C4C8B1FA573D}" srcOrd="3" destOrd="0" parTransId="{CA397A32-A25D-4869-B7F6-92CB334C4BA1}" sibTransId="{1AAD31DA-0929-4DEE-94D5-24D548B8398F}"/>
    <dgm:cxn modelId="{EC8660D8-FB8C-4AAD-9A9D-7EBAA5228FF7}" srcId="{F8436557-CAD0-47AD-B14F-3A488BC8A048}" destId="{4B4CCC9E-E68E-4993-8107-05992AA06A87}" srcOrd="0" destOrd="0" parTransId="{206C8C16-D6EF-4B1C-A3B3-36202C007FED}" sibTransId="{3F5EE4A4-72D1-46AB-B424-7A9063A37394}"/>
    <dgm:cxn modelId="{8D5ACCDA-ECAE-4E90-825D-EADFC59A7B39}" type="presOf" srcId="{084CC359-2240-4389-B490-BFD0B0CF7815}" destId="{92A253F4-2E6B-4698-86D0-82846954C947}" srcOrd="0" destOrd="0" presId="urn:microsoft.com/office/officeart/2005/8/layout/vList2"/>
    <dgm:cxn modelId="{19A12EE5-FFB8-4823-9435-C557B9D2F8D8}" type="presOf" srcId="{E9AA5DFB-E85A-41E3-AD0F-8483F24C064D}" destId="{E4E42436-1901-46BE-8FBF-710B4911C39E}" srcOrd="0" destOrd="2" presId="urn:microsoft.com/office/officeart/2005/8/layout/vList2"/>
    <dgm:cxn modelId="{7542D44A-FFF4-4ED6-9701-30EE903BC181}" type="presParOf" srcId="{1A52A5B0-FF32-42B4-B076-503A29F542D8}" destId="{A034FA36-4D88-4186-9F2C-9910818CC86B}" srcOrd="0" destOrd="0" presId="urn:microsoft.com/office/officeart/2005/8/layout/vList2"/>
    <dgm:cxn modelId="{017902B8-C2A2-4474-BF30-9878EAF51331}" type="presParOf" srcId="{1A52A5B0-FF32-42B4-B076-503A29F542D8}" destId="{CD3D9347-4C3A-48D7-8502-48FDC8F1DDB5}" srcOrd="1" destOrd="0" presId="urn:microsoft.com/office/officeart/2005/8/layout/vList2"/>
    <dgm:cxn modelId="{F74D4CE1-53B7-47B1-9B64-0CCE394C05E9}" type="presParOf" srcId="{1A52A5B0-FF32-42B4-B076-503A29F542D8}" destId="{92A253F4-2E6B-4698-86D0-82846954C947}" srcOrd="2" destOrd="0" presId="urn:microsoft.com/office/officeart/2005/8/layout/vList2"/>
    <dgm:cxn modelId="{1BADC265-BB94-4406-BB3B-D04F3B047C9F}" type="presParOf" srcId="{1A52A5B0-FF32-42B4-B076-503A29F542D8}" destId="{7DA1D014-1457-452B-B94B-A22637635520}" srcOrd="3" destOrd="0" presId="urn:microsoft.com/office/officeart/2005/8/layout/vList2"/>
    <dgm:cxn modelId="{88CE2CDE-8CA6-4060-96CA-EFF0A44A5425}" type="presParOf" srcId="{1A52A5B0-FF32-42B4-B076-503A29F542D8}" destId="{7CFC0ECD-4E5B-45C6-A728-DD71596C55A2}" srcOrd="4" destOrd="0" presId="urn:microsoft.com/office/officeart/2005/8/layout/vList2"/>
    <dgm:cxn modelId="{39681C5F-8846-4765-9AAB-D3E4BC218C88}" type="presParOf" srcId="{1A52A5B0-FF32-42B4-B076-503A29F542D8}" destId="{F3A6D299-3C87-4A2B-890F-D122F4399438}" srcOrd="5" destOrd="0" presId="urn:microsoft.com/office/officeart/2005/8/layout/vList2"/>
    <dgm:cxn modelId="{824A5BD6-A1AC-4A74-A037-9A3B51B5090F}" type="presParOf" srcId="{1A52A5B0-FF32-42B4-B076-503A29F542D8}" destId="{B88E617C-57CB-4BED-96A7-90171861A493}" srcOrd="6" destOrd="0" presId="urn:microsoft.com/office/officeart/2005/8/layout/vList2"/>
    <dgm:cxn modelId="{F610C92F-C208-43CA-8422-DE957713DCB6}" type="presParOf" srcId="{1A52A5B0-FF32-42B4-B076-503A29F542D8}" destId="{E4E42436-1901-46BE-8FBF-710B4911C39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94CFD-E3EC-47D9-BFD9-876D3AFAF080}">
      <dsp:nvSpPr>
        <dsp:cNvPr id="0" name=""/>
        <dsp:cNvSpPr/>
      </dsp:nvSpPr>
      <dsp:spPr>
        <a:xfrm>
          <a:off x="0" y="304753"/>
          <a:ext cx="738028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07D4B-EB75-49F2-A5F9-AF000735B25F}">
      <dsp:nvSpPr>
        <dsp:cNvPr id="0" name=""/>
        <dsp:cNvSpPr/>
      </dsp:nvSpPr>
      <dsp:spPr>
        <a:xfrm>
          <a:off x="369014" y="24313"/>
          <a:ext cx="5166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70" tIns="0" rIns="1952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Historic Weather Data Utilization</a:t>
          </a:r>
          <a:endParaRPr lang="en-US" sz="1900" kern="1200"/>
        </a:p>
      </dsp:txBody>
      <dsp:txXfrm>
        <a:off x="396394" y="51693"/>
        <a:ext cx="5111440" cy="506120"/>
      </dsp:txXfrm>
    </dsp:sp>
    <dsp:sp modelId="{2DE27551-7F95-4BCF-8CD4-502497CCA406}">
      <dsp:nvSpPr>
        <dsp:cNvPr id="0" name=""/>
        <dsp:cNvSpPr/>
      </dsp:nvSpPr>
      <dsp:spPr>
        <a:xfrm>
          <a:off x="0" y="1166594"/>
          <a:ext cx="7380287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792" tIns="395732" rIns="5727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Newark (Northern NJ)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Vineland (Southern NJ)</a:t>
          </a:r>
        </a:p>
      </dsp:txBody>
      <dsp:txXfrm>
        <a:off x="0" y="1166594"/>
        <a:ext cx="7380287" cy="1107225"/>
      </dsp:txXfrm>
    </dsp:sp>
    <dsp:sp modelId="{B5F251B4-23CE-423C-BB8C-2131C5A44F4C}">
      <dsp:nvSpPr>
        <dsp:cNvPr id="0" name=""/>
        <dsp:cNvSpPr/>
      </dsp:nvSpPr>
      <dsp:spPr>
        <a:xfrm>
          <a:off x="369014" y="886153"/>
          <a:ext cx="5166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70" tIns="0" rIns="1952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Weather Data Sources</a:t>
          </a:r>
          <a:r>
            <a:rPr lang="en-US" sz="1900" kern="1200"/>
            <a:t>:</a:t>
          </a:r>
        </a:p>
      </dsp:txBody>
      <dsp:txXfrm>
        <a:off x="396394" y="913533"/>
        <a:ext cx="5111440" cy="506120"/>
      </dsp:txXfrm>
    </dsp:sp>
    <dsp:sp modelId="{FE870990-1EEE-4123-ABB1-4F7F29A1FCF6}">
      <dsp:nvSpPr>
        <dsp:cNvPr id="0" name=""/>
        <dsp:cNvSpPr/>
      </dsp:nvSpPr>
      <dsp:spPr>
        <a:xfrm>
          <a:off x="0" y="2656859"/>
          <a:ext cx="7380287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792" tIns="395732" rIns="5727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PSE&amp;G (PSEG)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Jersey Central Power and Light (JCPL)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Rockland Electric Company (RECO)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/>
            <a:t>(Closer geographically to Newark)</a:t>
          </a:r>
          <a:endParaRPr lang="en-US" sz="1900" kern="1200"/>
        </a:p>
      </dsp:txBody>
      <dsp:txXfrm>
        <a:off x="0" y="2656859"/>
        <a:ext cx="7380287" cy="1735650"/>
      </dsp:txXfrm>
    </dsp:sp>
    <dsp:sp modelId="{D66B5077-DD89-41A6-9924-14FAB63AD8D0}">
      <dsp:nvSpPr>
        <dsp:cNvPr id="0" name=""/>
        <dsp:cNvSpPr/>
      </dsp:nvSpPr>
      <dsp:spPr>
        <a:xfrm>
          <a:off x="369014" y="2376419"/>
          <a:ext cx="5166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70" tIns="0" rIns="1952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Newark Weather Data</a:t>
          </a:r>
          <a:r>
            <a:rPr lang="en-US" sz="1900" kern="1200"/>
            <a:t>:</a:t>
          </a:r>
        </a:p>
      </dsp:txBody>
      <dsp:txXfrm>
        <a:off x="396394" y="2403799"/>
        <a:ext cx="5111440" cy="506120"/>
      </dsp:txXfrm>
    </dsp:sp>
    <dsp:sp modelId="{C501C89C-A374-4957-B104-67AFEEABC0E1}">
      <dsp:nvSpPr>
        <dsp:cNvPr id="0" name=""/>
        <dsp:cNvSpPr/>
      </dsp:nvSpPr>
      <dsp:spPr>
        <a:xfrm>
          <a:off x="0" y="4775549"/>
          <a:ext cx="7380287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792" tIns="395732" rIns="5727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Atlantic City Electric (ACE)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/>
            <a:t>(Situated closer to Vineland)</a:t>
          </a:r>
          <a:endParaRPr lang="en-US" sz="1900" kern="1200"/>
        </a:p>
      </dsp:txBody>
      <dsp:txXfrm>
        <a:off x="0" y="4775549"/>
        <a:ext cx="7380287" cy="1107225"/>
      </dsp:txXfrm>
    </dsp:sp>
    <dsp:sp modelId="{47803E80-F022-4307-9585-EF4036F2F480}">
      <dsp:nvSpPr>
        <dsp:cNvPr id="0" name=""/>
        <dsp:cNvSpPr/>
      </dsp:nvSpPr>
      <dsp:spPr>
        <a:xfrm>
          <a:off x="369014" y="4495109"/>
          <a:ext cx="51662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70" tIns="0" rIns="1952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Vineland Weather Data</a:t>
          </a:r>
          <a:r>
            <a:rPr lang="en-US" sz="1900" kern="1200"/>
            <a:t>:</a:t>
          </a:r>
        </a:p>
      </dsp:txBody>
      <dsp:txXfrm>
        <a:off x="396394" y="4522489"/>
        <a:ext cx="511144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4FA36-4D88-4186-9F2C-9910818CC86B}">
      <dsp:nvSpPr>
        <dsp:cNvPr id="0" name=""/>
        <dsp:cNvSpPr/>
      </dsp:nvSpPr>
      <dsp:spPr>
        <a:xfrm>
          <a:off x="0" y="7506"/>
          <a:ext cx="67976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Limitations</a:t>
          </a:r>
        </a:p>
      </dsp:txBody>
      <dsp:txXfrm>
        <a:off x="35125" y="42631"/>
        <a:ext cx="6727425" cy="649299"/>
      </dsp:txXfrm>
    </dsp:sp>
    <dsp:sp modelId="{92A253F4-2E6B-4698-86D0-82846954C947}">
      <dsp:nvSpPr>
        <dsp:cNvPr id="0" name=""/>
        <dsp:cNvSpPr/>
      </dsp:nvSpPr>
      <dsp:spPr>
        <a:xfrm>
          <a:off x="0" y="813455"/>
          <a:ext cx="6797675" cy="719549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Comparison to other works</a:t>
          </a:r>
        </a:p>
      </dsp:txBody>
      <dsp:txXfrm>
        <a:off x="35125" y="848580"/>
        <a:ext cx="6727425" cy="649299"/>
      </dsp:txXfrm>
    </dsp:sp>
    <dsp:sp modelId="{7DA1D014-1457-452B-B94B-A22637635520}">
      <dsp:nvSpPr>
        <dsp:cNvPr id="0" name=""/>
        <dsp:cNvSpPr/>
      </dsp:nvSpPr>
      <dsp:spPr>
        <a:xfrm>
          <a:off x="0" y="1533005"/>
          <a:ext cx="6797675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Memorial University of Newfoundland --&gt; localized energy consumption</a:t>
          </a:r>
        </a:p>
      </dsp:txBody>
      <dsp:txXfrm>
        <a:off x="0" y="1533005"/>
        <a:ext cx="6797675" cy="729675"/>
      </dsp:txXfrm>
    </dsp:sp>
    <dsp:sp modelId="{7CFC0ECD-4E5B-45C6-A728-DD71596C55A2}">
      <dsp:nvSpPr>
        <dsp:cNvPr id="0" name=""/>
        <dsp:cNvSpPr/>
      </dsp:nvSpPr>
      <dsp:spPr>
        <a:xfrm>
          <a:off x="0" y="2262681"/>
          <a:ext cx="6797675" cy="719549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Hypothesis </a:t>
          </a:r>
        </a:p>
      </dsp:txBody>
      <dsp:txXfrm>
        <a:off x="35125" y="2297806"/>
        <a:ext cx="6727425" cy="649299"/>
      </dsp:txXfrm>
    </dsp:sp>
    <dsp:sp modelId="{F3A6D299-3C87-4A2B-890F-D122F4399438}">
      <dsp:nvSpPr>
        <dsp:cNvPr id="0" name=""/>
        <dsp:cNvSpPr/>
      </dsp:nvSpPr>
      <dsp:spPr>
        <a:xfrm>
          <a:off x="0" y="2982231"/>
          <a:ext cx="6797675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Energy usage is predicted </a:t>
          </a:r>
          <a:r>
            <a:rPr lang="en-US" sz="2300" kern="1200">
              <a:latin typeface="Calibri Light" panose="020F0302020204030204"/>
            </a:rPr>
            <a:t>through, temperature,</a:t>
          </a:r>
          <a:r>
            <a:rPr lang="en-US" sz="2300" kern="1200"/>
            <a:t> </a:t>
          </a:r>
          <a:r>
            <a:rPr lang="en-US" sz="2300" kern="1200">
              <a:latin typeface="Calibri Light" panose="020F0302020204030204"/>
            </a:rPr>
            <a:t>humidity, </a:t>
          </a:r>
          <a:r>
            <a:rPr lang="en-US" sz="2300" kern="1200"/>
            <a:t>and pressure.</a:t>
          </a:r>
        </a:p>
      </dsp:txBody>
      <dsp:txXfrm>
        <a:off x="0" y="2982231"/>
        <a:ext cx="6797675" cy="729675"/>
      </dsp:txXfrm>
    </dsp:sp>
    <dsp:sp modelId="{B88E617C-57CB-4BED-96A7-90171861A493}">
      <dsp:nvSpPr>
        <dsp:cNvPr id="0" name=""/>
        <dsp:cNvSpPr/>
      </dsp:nvSpPr>
      <dsp:spPr>
        <a:xfrm>
          <a:off x="0" y="3711906"/>
          <a:ext cx="6797675" cy="719549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 work / directions /applications</a:t>
          </a:r>
        </a:p>
      </dsp:txBody>
      <dsp:txXfrm>
        <a:off x="35125" y="3747031"/>
        <a:ext cx="6727425" cy="649299"/>
      </dsp:txXfrm>
    </dsp:sp>
    <dsp:sp modelId="{E4E42436-1901-46BE-8FBF-710B4911C39E}">
      <dsp:nvSpPr>
        <dsp:cNvPr id="0" name=""/>
        <dsp:cNvSpPr/>
      </dsp:nvSpPr>
      <dsp:spPr>
        <a:xfrm>
          <a:off x="0" y="4431456"/>
          <a:ext cx="679767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Neural Networks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Hyperparameter tuning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Cross Validation</a:t>
          </a:r>
        </a:p>
      </dsp:txBody>
      <dsp:txXfrm>
        <a:off x="0" y="4431456"/>
        <a:ext cx="6797675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25FA4-2D1C-4BF8-98DD-69930C01AE7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1D9A7-599A-4682-AA18-6C9F724F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1D9A7-599A-4682-AA18-6C9F724FEB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DC8B19-DE76-4E18-BFC7-EB25B8C421E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C728D-416F-40D5-8F13-55E5DD1CE8D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7DE1FC-E54A-4B87-A814-263D1E865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lhouette of power lines&#10;&#10;Description automatically generated">
            <a:extLst>
              <a:ext uri="{FF2B5EF4-FFF2-40B4-BE49-F238E27FC236}">
                <a16:creationId xmlns:a16="http://schemas.microsoft.com/office/drawing/2014/main" id="{9539F18A-7DE9-3407-BBE0-0CEA5EAE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0C05E-C9BC-FB69-8E57-9329EECB4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New Jersey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E67-4E67-3803-AFA4-D56FF91F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Team: Grace Wagner, Kshitija Banala, Akhilesh Nimse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8D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75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8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E47D4-0E8F-5153-6C00-E16307DECFBF}"/>
              </a:ext>
            </a:extLst>
          </p:cNvPr>
          <p:cNvSpPr/>
          <p:nvPr/>
        </p:nvSpPr>
        <p:spPr>
          <a:xfrm>
            <a:off x="7222901" y="4153436"/>
            <a:ext cx="1845971" cy="708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B74F0-1B08-277F-2F8B-FE395C437FCE}"/>
              </a:ext>
            </a:extLst>
          </p:cNvPr>
          <p:cNvSpPr/>
          <p:nvPr/>
        </p:nvSpPr>
        <p:spPr>
          <a:xfrm>
            <a:off x="783771" y="1257905"/>
            <a:ext cx="10653486" cy="82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A1426-A29B-58B0-D080-912A2B6A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09" y="135467"/>
            <a:ext cx="8534400" cy="828172"/>
          </a:xfrm>
        </p:spPr>
        <p:txBody>
          <a:bodyPr/>
          <a:lstStyle/>
          <a:p>
            <a:r>
              <a:rPr lang="en-US"/>
              <a:t>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0506B-7451-4C08-F212-8A5D354A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" y="1080719"/>
            <a:ext cx="7897212" cy="2529230"/>
          </a:xfrm>
          <a:prstGeom prst="rect">
            <a:avLst/>
          </a:prstGeom>
          <a:ln w="76200">
            <a:solidFill>
              <a:srgbClr val="1CADE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A57EE-1624-81B5-55DC-41E947DC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594"/>
          <a:stretch/>
        </p:blipFill>
        <p:spPr>
          <a:xfrm>
            <a:off x="3900946" y="3863286"/>
            <a:ext cx="8234438" cy="2369518"/>
          </a:xfrm>
          <a:prstGeom prst="rect">
            <a:avLst/>
          </a:prstGeom>
          <a:ln w="76200">
            <a:solidFill>
              <a:srgbClr val="2683C6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7E564A-0C58-A8CD-7C10-B26037BD8396}"/>
              </a:ext>
            </a:extLst>
          </p:cNvPr>
          <p:cNvSpPr/>
          <p:nvPr/>
        </p:nvSpPr>
        <p:spPr>
          <a:xfrm>
            <a:off x="0" y="3827664"/>
            <a:ext cx="3900730" cy="2442506"/>
          </a:xfrm>
          <a:prstGeom prst="rect">
            <a:avLst/>
          </a:prstGeom>
          <a:solidFill>
            <a:srgbClr val="2683C6"/>
          </a:solidFill>
          <a:ln w="76200">
            <a:solidFill>
              <a:srgbClr val="2683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B4916-E597-FBEB-6870-87BD51FF44D0}"/>
              </a:ext>
            </a:extLst>
          </p:cNvPr>
          <p:cNvSpPr txBox="1"/>
          <p:nvPr/>
        </p:nvSpPr>
        <p:spPr>
          <a:xfrm>
            <a:off x="129188" y="4295108"/>
            <a:ext cx="3483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LGBM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EE221-8B04-0D2D-F1F1-06100FAFA5DF}"/>
              </a:ext>
            </a:extLst>
          </p:cNvPr>
          <p:cNvSpPr/>
          <p:nvPr/>
        </p:nvSpPr>
        <p:spPr>
          <a:xfrm>
            <a:off x="7981416" y="1040190"/>
            <a:ext cx="4153968" cy="2605381"/>
          </a:xfrm>
          <a:prstGeom prst="rect">
            <a:avLst/>
          </a:prstGeom>
          <a:solidFill>
            <a:schemeClr val="accent1"/>
          </a:solidFill>
          <a:ln w="76200">
            <a:solidFill>
              <a:srgbClr val="1C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7DF62-121F-D0DE-6D81-6A23A41F7E17}"/>
              </a:ext>
            </a:extLst>
          </p:cNvPr>
          <p:cNvSpPr txBox="1"/>
          <p:nvPr/>
        </p:nvSpPr>
        <p:spPr>
          <a:xfrm>
            <a:off x="8302891" y="1204686"/>
            <a:ext cx="3483429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Training and Testing Accuracy </a:t>
            </a:r>
            <a:endParaRPr lang="en-US" sz="4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08C8A-0CF2-222D-8CCD-6F3FD3E6F149}"/>
              </a:ext>
            </a:extLst>
          </p:cNvPr>
          <p:cNvSpPr/>
          <p:nvPr/>
        </p:nvSpPr>
        <p:spPr>
          <a:xfrm>
            <a:off x="7233633" y="4164169"/>
            <a:ext cx="1851338" cy="692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B529C-7477-A4EE-38B9-8CBBEF91958F}"/>
              </a:ext>
            </a:extLst>
          </p:cNvPr>
          <p:cNvSpPr/>
          <p:nvPr/>
        </p:nvSpPr>
        <p:spPr>
          <a:xfrm>
            <a:off x="7228267" y="5049592"/>
            <a:ext cx="2108915" cy="52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9339F-D05E-61EC-453A-D955B10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14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Discussion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BDBDDEF-B2F0-A6F7-8799-44F99604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2098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61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0D95-3EA0-E859-F07A-F4ECF497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7398-313B-6B0B-E5DB-03DEE92B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Elith</a:t>
            </a:r>
            <a:r>
              <a:rPr lang="en-US">
                <a:ea typeface="+mn-lt"/>
                <a:cs typeface="+mn-lt"/>
              </a:rPr>
              <a:t>, J., </a:t>
            </a:r>
            <a:r>
              <a:rPr lang="en-US" err="1">
                <a:ea typeface="+mn-lt"/>
                <a:cs typeface="+mn-lt"/>
              </a:rPr>
              <a:t>Leathwick</a:t>
            </a:r>
            <a:r>
              <a:rPr lang="en-US">
                <a:ea typeface="+mn-lt"/>
                <a:cs typeface="+mn-lt"/>
              </a:rPr>
              <a:t>, J.R. and Hastie, T. (2008), A working guide to boosted regression trees. Journal of Animal Ecology, 77: 802-813. https://doi.org/10.1111/j.1365- 2656.2008.01390.x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Madhukumar</a:t>
            </a:r>
            <a:r>
              <a:rPr lang="en-US">
                <a:ea typeface="+mn-lt"/>
                <a:cs typeface="+mn-lt"/>
              </a:rPr>
              <a:t>, M., Sebastian, A., Liang, X., Jamil, M., Shabbir, M. N. S. K. (2022). Regression model-based short-term load forecasting for university campus load. IEEE Access, 10, 8891-8905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X. Yao, X. Fu and C. Zong, ”Short-Term Load Forecasting Method Based on Feature Preference Strategy and </a:t>
            </a:r>
            <a:r>
              <a:rPr lang="en-US" err="1">
                <a:ea typeface="+mn-lt"/>
                <a:cs typeface="+mn-lt"/>
              </a:rPr>
              <a:t>LightGBM-XGboost</a:t>
            </a:r>
            <a:r>
              <a:rPr lang="en-US">
                <a:ea typeface="+mn-lt"/>
                <a:cs typeface="+mn-lt"/>
              </a:rPr>
              <a:t>,” in IEEE Access, vol. 10, pp. 75257-75268, 2022,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10.1109/ACCESS.2022.3192011.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 Di </a:t>
            </a:r>
            <a:r>
              <a:rPr lang="en-US" err="1">
                <a:ea typeface="+mn-lt"/>
                <a:cs typeface="+mn-lt"/>
              </a:rPr>
              <a:t>Persio</a:t>
            </a:r>
            <a:r>
              <a:rPr lang="en-US">
                <a:ea typeface="+mn-lt"/>
                <a:cs typeface="+mn-lt"/>
              </a:rPr>
              <a:t>, L.. and </a:t>
            </a:r>
            <a:r>
              <a:rPr lang="en-US" err="1">
                <a:ea typeface="+mn-lt"/>
                <a:cs typeface="+mn-lt"/>
              </a:rPr>
              <a:t>Fraccarolo</a:t>
            </a:r>
            <a:r>
              <a:rPr lang="en-US">
                <a:ea typeface="+mn-lt"/>
                <a:cs typeface="+mn-lt"/>
              </a:rPr>
              <a:t>, N. Energy Consumption Forecasts by Gradient Boosting Regression Trees https://doi.org/10.3390/math11051068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ffectLst/>
              </a:rPr>
              <a:t>Title </a:t>
            </a:r>
            <a:r>
              <a:rPr lang="en-US"/>
              <a:t>s</a:t>
            </a:r>
            <a:r>
              <a:rPr lang="en-US">
                <a:effectLst/>
              </a:rPr>
              <a:t>lide image: Utility Themes: Strategies and Spending.” </a:t>
            </a:r>
            <a:r>
              <a:rPr lang="en-US" i="1" err="1">
                <a:effectLst/>
              </a:rPr>
              <a:t>ScottMadden</a:t>
            </a:r>
            <a:r>
              <a:rPr lang="en-US">
                <a:effectLst/>
              </a:rPr>
              <a:t>, 30 Jan. 2024, www.scottmadden.com/insight/utility-themes-strategies-and-spending/.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 Images on slides 2-4 from class slides for Constellation Project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9CD5-BA10-636E-B887-F97CA9D3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65A5-AE84-456A-A026-37C9430A6659}" type="datetime1">
              <a:rPr lang="en-US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6970-219E-7945-D0B4-02B60E6B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CC93-FB2F-C09E-31F0-6A4268A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4EE4-036D-A608-89F6-00092CA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24" y="109817"/>
            <a:ext cx="5047781" cy="157199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B860-6E72-EF82-FE7D-73E1D68C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62" y="1882958"/>
            <a:ext cx="10977638" cy="34778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Purpose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 Forecast energy usage for NJ utility companies using weather, economic, and energy data.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Impact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 Supports energy efficiency, green energy, and better resource allocation.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Difference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 Integrates unique datasets tailored to NJ's climate and population.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Goal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 Develop advanced ML models for precise energy demand forecasting.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Beneficiaries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 Utility companies, policymakers, NJ residents.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endParaRPr lang="en-US" sz="17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endParaRPr lang="en-US" sz="1700">
              <a:solidFill>
                <a:schemeClr val="tx1"/>
              </a:solidFill>
            </a:endParaRPr>
          </a:p>
        </p:txBody>
      </p:sp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E49DBF6-F7D1-BADE-D164-B8D7BC03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4" y="4461916"/>
            <a:ext cx="7195828" cy="14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lar panels and wind turbines in a field&#10;&#10;Description automatically generated">
            <a:extLst>
              <a:ext uri="{FF2B5EF4-FFF2-40B4-BE49-F238E27FC236}">
                <a16:creationId xmlns:a16="http://schemas.microsoft.com/office/drawing/2014/main" id="{310E6375-F661-CE24-2E0E-31BF5110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84" r="31886" b="-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17CBA-70D3-1C95-4984-B56C786FB4BC}"/>
              </a:ext>
            </a:extLst>
          </p:cNvPr>
          <p:cNvSpPr txBox="1"/>
          <p:nvPr/>
        </p:nvSpPr>
        <p:spPr>
          <a:xfrm>
            <a:off x="7252386" y="786117"/>
            <a:ext cx="4281634" cy="50002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400"/>
              <a:t>Presentation Overview</a:t>
            </a:r>
            <a:endParaRPr lang="en-US" sz="3200"/>
          </a:p>
          <a:p>
            <a:pPr marL="228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/>
              <a:t>Methodology: Data collection, cleaning, and analysis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/>
              <a:t>Machine learning models and their application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/>
              <a:t>Results and Key Insights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/>
              <a:t>Future steps and contributions to the field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35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68E241-47F1-2BF9-768D-571BCDEABCE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5222820"/>
              </p:ext>
            </p:extLst>
          </p:nvPr>
        </p:nvGraphicFramePr>
        <p:xfrm>
          <a:off x="4811713" y="301625"/>
          <a:ext cx="7380287" cy="590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map of the state of new jersey&#10;&#10;Description automatically generated">
            <a:extLst>
              <a:ext uri="{FF2B5EF4-FFF2-40B4-BE49-F238E27FC236}">
                <a16:creationId xmlns:a16="http://schemas.microsoft.com/office/drawing/2014/main" id="{B408A080-1AD4-8001-C40B-A9777F00C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31" y="407555"/>
            <a:ext cx="3634797" cy="5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52147-0527-F236-463F-5A71D6387B3C}"/>
              </a:ext>
            </a:extLst>
          </p:cNvPr>
          <p:cNvSpPr/>
          <p:nvPr/>
        </p:nvSpPr>
        <p:spPr>
          <a:xfrm>
            <a:off x="256419" y="1502297"/>
            <a:ext cx="11224381" cy="353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50BCB-C326-709A-D6A3-E9E0E40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3" y="103708"/>
            <a:ext cx="8534400" cy="960825"/>
          </a:xfrm>
        </p:spPr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47C0-3BAB-2E8A-516E-BDA95A3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29" y="1200647"/>
            <a:ext cx="10641542" cy="407443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Energy Consumption Forecasts by Gradient Boosting Regression Trees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sz="24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Luca Di </a:t>
            </a:r>
            <a:r>
              <a:rPr lang="en-US" sz="2400" err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Persio</a:t>
            </a:r>
            <a:r>
              <a:rPr lang="en-US" sz="24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and Nicola </a:t>
            </a:r>
            <a:r>
              <a:rPr lang="en-US" sz="2400" err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Fraccarolo</a:t>
            </a:r>
            <a:endParaRPr lang="en-US" sz="240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383540" lvl="1">
              <a:buClr>
                <a:srgbClr val="FFFFFF"/>
              </a:buClr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0D4B-C685-BAEA-BECB-6EE545F9EA62}"/>
              </a:ext>
            </a:extLst>
          </p:cNvPr>
          <p:cNvSpPr/>
          <p:nvPr/>
        </p:nvSpPr>
        <p:spPr>
          <a:xfrm>
            <a:off x="243483" y="2308573"/>
            <a:ext cx="11600095" cy="785630"/>
          </a:xfrm>
          <a:prstGeom prst="rect">
            <a:avLst/>
          </a:prstGeom>
          <a:solidFill>
            <a:srgbClr val="2683C6"/>
          </a:solidFill>
          <a:ln w="76200">
            <a:solidFill>
              <a:srgbClr val="2683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6410" lvl="1" indent="-285750" algn="ctr">
              <a:buClr>
                <a:srgbClr val="FFFFFF"/>
              </a:buClr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Forecasting prediction for Italy’s utilities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20DF0-5442-226C-A23D-FB7D7DE96562}"/>
              </a:ext>
            </a:extLst>
          </p:cNvPr>
          <p:cNvSpPr/>
          <p:nvPr/>
        </p:nvSpPr>
        <p:spPr>
          <a:xfrm>
            <a:off x="243482" y="3323408"/>
            <a:ext cx="11600095" cy="785630"/>
          </a:xfrm>
          <a:prstGeom prst="rect">
            <a:avLst/>
          </a:prstGeom>
          <a:solidFill>
            <a:srgbClr val="1CADE4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6410" lvl="1" indent="-285750" algn="ctr">
              <a:buClr>
                <a:srgbClr val="FFFFFF"/>
              </a:buClr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Highlighted </a:t>
            </a:r>
            <a:r>
              <a:rPr lang="en-US" sz="3200" err="1">
                <a:solidFill>
                  <a:schemeClr val="bg1"/>
                </a:solidFill>
                <a:ea typeface="+mn-lt"/>
                <a:cs typeface="+mn-lt"/>
              </a:rPr>
              <a:t>LightGBM’s</a:t>
            </a: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 effectiveness</a:t>
            </a:r>
            <a:endParaRPr lang="en-US" sz="32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F2077-4F10-5A10-25C1-8BB17DED7041}"/>
              </a:ext>
            </a:extLst>
          </p:cNvPr>
          <p:cNvSpPr/>
          <p:nvPr/>
        </p:nvSpPr>
        <p:spPr>
          <a:xfrm>
            <a:off x="243481" y="4338243"/>
            <a:ext cx="11600095" cy="782179"/>
          </a:xfrm>
          <a:prstGeom prst="rect">
            <a:avLst/>
          </a:prstGeom>
          <a:solidFill>
            <a:srgbClr val="2683C6"/>
          </a:solidFill>
          <a:ln w="76200">
            <a:solidFill>
              <a:srgbClr val="2683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6410" lvl="1" indent="-285750" algn="ctr">
              <a:buClr>
                <a:srgbClr val="FFFFFF"/>
              </a:buClr>
            </a:pPr>
            <a:r>
              <a:rPr lang="en-US" sz="3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Lack of focus on financial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9A90A6-1BF3-7DB8-0CAE-F2CC3DCCAC17}"/>
              </a:ext>
            </a:extLst>
          </p:cNvPr>
          <p:cNvSpPr/>
          <p:nvPr/>
        </p:nvSpPr>
        <p:spPr>
          <a:xfrm>
            <a:off x="223714" y="5349627"/>
            <a:ext cx="11639628" cy="782179"/>
          </a:xfrm>
          <a:prstGeom prst="rect">
            <a:avLst/>
          </a:prstGeom>
          <a:solidFill>
            <a:srgbClr val="1CADE4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6410" lvl="1" indent="-285750" algn="ctr">
              <a:buClr>
                <a:srgbClr val="FFFFFF"/>
              </a:buClr>
            </a:pPr>
            <a:r>
              <a:rPr lang="en-US" sz="32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Emulate problem breakdown and explanations</a:t>
            </a:r>
          </a:p>
        </p:txBody>
      </p:sp>
    </p:spTree>
    <p:extLst>
      <p:ext uri="{BB962C8B-B14F-4D97-AF65-F5344CB8AC3E}">
        <p14:creationId xmlns:p14="http://schemas.microsoft.com/office/powerpoint/2010/main" val="18146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E360BC-CB2D-13EF-7E90-6BA39AB10D20}"/>
              </a:ext>
            </a:extLst>
          </p:cNvPr>
          <p:cNvSpPr/>
          <p:nvPr/>
        </p:nvSpPr>
        <p:spPr>
          <a:xfrm>
            <a:off x="12884" y="1209243"/>
            <a:ext cx="11708190" cy="682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06A5-CFB3-FC73-7193-26AFAD3E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4" y="330968"/>
            <a:ext cx="8534400" cy="747927"/>
          </a:xfrm>
        </p:spPr>
        <p:txBody>
          <a:bodyPr>
            <a:normAutofit/>
          </a:bodyPr>
          <a:lstStyle/>
          <a:p>
            <a:r>
              <a:rPr lang="en-US"/>
              <a:t>Discussion Question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8B636-8396-E07D-1C48-EE6A63EC3B5B}"/>
              </a:ext>
            </a:extLst>
          </p:cNvPr>
          <p:cNvSpPr/>
          <p:nvPr/>
        </p:nvSpPr>
        <p:spPr>
          <a:xfrm>
            <a:off x="7703127" y="1209243"/>
            <a:ext cx="4097574" cy="4629364"/>
          </a:xfrm>
          <a:prstGeom prst="rect">
            <a:avLst/>
          </a:prstGeom>
          <a:solidFill>
            <a:srgbClr val="2683C6"/>
          </a:solidFill>
          <a:ln w="76200">
            <a:solidFill>
              <a:srgbClr val="2683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117D-ECDF-ECCD-A074-CA8A93FA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706" y="1507577"/>
            <a:ext cx="3663142" cy="4196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z="8000">
                <a:solidFill>
                  <a:schemeClr val="bg1"/>
                </a:solidFill>
              </a:rPr>
              <a:t>What do you think would be the most valuable feature for this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D8AE1-5301-109F-9B38-C74220FAA2BD}"/>
              </a:ext>
            </a:extLst>
          </p:cNvPr>
          <p:cNvSpPr txBox="1"/>
          <p:nvPr/>
        </p:nvSpPr>
        <p:spPr>
          <a:xfrm>
            <a:off x="357497" y="1328459"/>
            <a:ext cx="36631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Weather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Dew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Wind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Wind 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Windy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Cloudy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Precipitation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D8BB6-E6E2-8ED6-85F7-14E407A6DDD9}"/>
              </a:ext>
            </a:extLst>
          </p:cNvPr>
          <p:cNvSpPr txBox="1"/>
          <p:nvPr/>
        </p:nvSpPr>
        <p:spPr>
          <a:xfrm>
            <a:off x="4100713" y="1413862"/>
            <a:ext cx="366314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Thunderstorm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Freezing</a:t>
            </a:r>
          </a:p>
          <a:p>
            <a:r>
              <a:rPr lang="en-US" sz="2800" b="1"/>
              <a:t>Date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Holiday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3" name="Graphic 12" descr="Cloud outline">
            <a:extLst>
              <a:ext uri="{FF2B5EF4-FFF2-40B4-BE49-F238E27FC236}">
                <a16:creationId xmlns:a16="http://schemas.microsoft.com/office/drawing/2014/main" id="{63B2183A-611C-F18D-222E-C803F7A30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6730" y="3722671"/>
            <a:ext cx="914400" cy="914400"/>
          </a:xfrm>
          <a:prstGeom prst="rect">
            <a:avLst/>
          </a:prstGeom>
        </p:spPr>
      </p:pic>
      <p:pic>
        <p:nvPicPr>
          <p:cNvPr id="15" name="Graphic 14" descr="Rain outline">
            <a:extLst>
              <a:ext uri="{FF2B5EF4-FFF2-40B4-BE49-F238E27FC236}">
                <a16:creationId xmlns:a16="http://schemas.microsoft.com/office/drawing/2014/main" id="{C9687288-68F1-53B3-9827-DCA56819A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5694" y="1372890"/>
            <a:ext cx="914400" cy="914400"/>
          </a:xfrm>
          <a:prstGeom prst="rect">
            <a:avLst/>
          </a:prstGeom>
        </p:spPr>
      </p:pic>
      <p:pic>
        <p:nvPicPr>
          <p:cNvPr id="17" name="Graphic 16" descr="Cloud With Lightning And Rain outline">
            <a:extLst>
              <a:ext uri="{FF2B5EF4-FFF2-40B4-BE49-F238E27FC236}">
                <a16:creationId xmlns:a16="http://schemas.microsoft.com/office/drawing/2014/main" id="{240B15B3-FAC4-5DE5-DB1C-0095E9C19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7045" y="2610711"/>
            <a:ext cx="914400" cy="914400"/>
          </a:xfrm>
          <a:prstGeom prst="rect">
            <a:avLst/>
          </a:prstGeom>
        </p:spPr>
      </p:pic>
      <p:pic>
        <p:nvPicPr>
          <p:cNvPr id="19" name="Graphic 18" descr="Windy outline">
            <a:extLst>
              <a:ext uri="{FF2B5EF4-FFF2-40B4-BE49-F238E27FC236}">
                <a16:creationId xmlns:a16="http://schemas.microsoft.com/office/drawing/2014/main" id="{ED12CA63-E323-F406-A645-D7960B03F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3904" y="2887798"/>
            <a:ext cx="914400" cy="914400"/>
          </a:xfrm>
          <a:prstGeom prst="rect">
            <a:avLst/>
          </a:prstGeom>
        </p:spPr>
      </p:pic>
      <p:pic>
        <p:nvPicPr>
          <p:cNvPr id="21" name="Graphic 20" descr="Snow outline">
            <a:extLst>
              <a:ext uri="{FF2B5EF4-FFF2-40B4-BE49-F238E27FC236}">
                <a16:creationId xmlns:a16="http://schemas.microsoft.com/office/drawing/2014/main" id="{40B32920-9CFE-18FB-7F52-89AD0A2F35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3904" y="4719054"/>
            <a:ext cx="914400" cy="914400"/>
          </a:xfrm>
          <a:prstGeom prst="rect">
            <a:avLst/>
          </a:prstGeom>
        </p:spPr>
      </p:pic>
      <p:pic>
        <p:nvPicPr>
          <p:cNvPr id="23" name="Graphic 22" descr="Thermometer outline">
            <a:extLst>
              <a:ext uri="{FF2B5EF4-FFF2-40B4-BE49-F238E27FC236}">
                <a16:creationId xmlns:a16="http://schemas.microsoft.com/office/drawing/2014/main" id="{BE9CE879-56DD-58AE-25A7-3E2572229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98741" y="1891415"/>
            <a:ext cx="791751" cy="791751"/>
          </a:xfrm>
          <a:prstGeom prst="rect">
            <a:avLst/>
          </a:prstGeom>
        </p:spPr>
      </p:pic>
      <p:pic>
        <p:nvPicPr>
          <p:cNvPr id="25" name="Graphic 24" descr="Daily calendar outline">
            <a:extLst>
              <a:ext uri="{FF2B5EF4-FFF2-40B4-BE49-F238E27FC236}">
                <a16:creationId xmlns:a16="http://schemas.microsoft.com/office/drawing/2014/main" id="{7F450429-5B13-0815-4595-57826CDF77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8825" y="42444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02B3-C712-2BA2-F25B-48761ADD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2" y="91663"/>
            <a:ext cx="8534400" cy="1507067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5" name="Graphic 4" descr="Key outline">
            <a:extLst>
              <a:ext uri="{FF2B5EF4-FFF2-40B4-BE49-F238E27FC236}">
                <a16:creationId xmlns:a16="http://schemas.microsoft.com/office/drawing/2014/main" id="{65D23E94-028C-40D7-56CA-E17F72160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878" y="1766553"/>
            <a:ext cx="2281162" cy="2210277"/>
          </a:xfrm>
          <a:prstGeom prst="rect">
            <a:avLst/>
          </a:prstGeom>
        </p:spPr>
      </p:pic>
      <p:pic>
        <p:nvPicPr>
          <p:cNvPr id="7" name="Graphic 6" descr="Statistics outline">
            <a:extLst>
              <a:ext uri="{FF2B5EF4-FFF2-40B4-BE49-F238E27FC236}">
                <a16:creationId xmlns:a16="http://schemas.microsoft.com/office/drawing/2014/main" id="{2C947A9E-BAD4-103A-A11B-E9F956D24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258" y="1596625"/>
            <a:ext cx="2340108" cy="2340108"/>
          </a:xfrm>
          <a:prstGeom prst="rect">
            <a:avLst/>
          </a:prstGeom>
        </p:spPr>
      </p:pic>
      <p:pic>
        <p:nvPicPr>
          <p:cNvPr id="9" name="Graphic 8" descr="Chat outline">
            <a:extLst>
              <a:ext uri="{FF2B5EF4-FFF2-40B4-BE49-F238E27FC236}">
                <a16:creationId xmlns:a16="http://schemas.microsoft.com/office/drawing/2014/main" id="{E7388388-F810-D78A-40B6-0C6C516A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658" y="1597953"/>
            <a:ext cx="2340108" cy="23401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2B7728-803E-3628-3967-715F4B39A7CE}"/>
              </a:ext>
            </a:extLst>
          </p:cNvPr>
          <p:cNvSpPr/>
          <p:nvPr/>
        </p:nvSpPr>
        <p:spPr>
          <a:xfrm>
            <a:off x="256419" y="1502297"/>
            <a:ext cx="11514667" cy="353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1B4EB-D991-B178-0C8A-E677FAA42E8E}"/>
              </a:ext>
            </a:extLst>
          </p:cNvPr>
          <p:cNvSpPr txBox="1"/>
          <p:nvPr/>
        </p:nvSpPr>
        <p:spPr>
          <a:xfrm>
            <a:off x="1419617" y="3935259"/>
            <a:ext cx="25782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Grandview Display"/>
                <a:ea typeface="Calibri"/>
                <a:cs typeface="Calibri"/>
              </a:rPr>
              <a:t>Key Features</a:t>
            </a:r>
            <a:endParaRPr lang="en-US" sz="2800">
              <a:latin typeface="Grandview Displa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07415-267B-7C45-8A13-4A1DEEB08AD1}"/>
              </a:ext>
            </a:extLst>
          </p:cNvPr>
          <p:cNvSpPr txBox="1"/>
          <p:nvPr/>
        </p:nvSpPr>
        <p:spPr>
          <a:xfrm>
            <a:off x="4707698" y="3977011"/>
            <a:ext cx="2849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Grandview Display"/>
                <a:ea typeface="Calibri"/>
                <a:cs typeface="Calibri"/>
              </a:rPr>
              <a:t>Model Performance</a:t>
            </a:r>
            <a:endParaRPr lang="en-US" sz="2400">
              <a:latin typeface="Grandview Displa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4AD22-07DA-3BEC-80BD-967D000A3E8A}"/>
              </a:ext>
            </a:extLst>
          </p:cNvPr>
          <p:cNvSpPr txBox="1"/>
          <p:nvPr/>
        </p:nvSpPr>
        <p:spPr>
          <a:xfrm>
            <a:off x="8136697" y="3935257"/>
            <a:ext cx="25782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randview Display"/>
                <a:ea typeface="Calibri"/>
                <a:cs typeface="Calibri"/>
              </a:rPr>
              <a:t>Discussion</a:t>
            </a:r>
            <a:endParaRPr lang="en-US" sz="2400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842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F9926F-3BE3-822F-1F0A-7116ECD76F15}"/>
              </a:ext>
            </a:extLst>
          </p:cNvPr>
          <p:cNvSpPr/>
          <p:nvPr/>
        </p:nvSpPr>
        <p:spPr>
          <a:xfrm>
            <a:off x="12884" y="1209243"/>
            <a:ext cx="11708190" cy="682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074FC-36C7-12A2-6C0D-2F944E89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27" y="-46260"/>
            <a:ext cx="8534400" cy="951068"/>
          </a:xfrm>
        </p:spPr>
        <p:txBody>
          <a:bodyPr/>
          <a:lstStyle/>
          <a:p>
            <a:r>
              <a:rPr lang="en-US"/>
              <a:t>Feature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392AB-45C1-CEBB-FB2F-938AF79B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3" y="806172"/>
            <a:ext cx="3496594" cy="2455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3DFC0-A38F-F77F-5249-C9B96C52EEBB}"/>
              </a:ext>
            </a:extLst>
          </p:cNvPr>
          <p:cNvSpPr txBox="1"/>
          <p:nvPr/>
        </p:nvSpPr>
        <p:spPr>
          <a:xfrm>
            <a:off x="7076897" y="3082905"/>
            <a:ext cx="25496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Reco RSCP (Newark)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2234-3686-9E4B-297E-2AB7BC17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06" y="608143"/>
            <a:ext cx="3598339" cy="2471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69EC7-F792-7055-AAE7-5A6CF8D66CFA}"/>
              </a:ext>
            </a:extLst>
          </p:cNvPr>
          <p:cNvSpPr txBox="1"/>
          <p:nvPr/>
        </p:nvSpPr>
        <p:spPr>
          <a:xfrm>
            <a:off x="3212813" y="3243192"/>
            <a:ext cx="299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 CIEP (Vineland)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EFE0F-244E-E4E3-E11A-86A21F47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96" y="3612536"/>
            <a:ext cx="3598340" cy="24690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05ACA-FB33-8A7C-E5B2-BE7D6279CEFB}"/>
              </a:ext>
            </a:extLst>
          </p:cNvPr>
          <p:cNvSpPr txBox="1"/>
          <p:nvPr/>
        </p:nvSpPr>
        <p:spPr>
          <a:xfrm>
            <a:off x="3210799" y="6019460"/>
            <a:ext cx="25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ACE CIEP (Vineland)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EEB158-9973-FEA3-2220-89B473EF2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025" y="3542468"/>
            <a:ext cx="3592420" cy="24793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503A50-661B-1315-E281-5C4F40C61BCE}"/>
              </a:ext>
            </a:extLst>
          </p:cNvPr>
          <p:cNvSpPr txBox="1"/>
          <p:nvPr/>
        </p:nvSpPr>
        <p:spPr>
          <a:xfrm>
            <a:off x="7593664" y="6019035"/>
            <a:ext cx="25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ACE RSCP (Newark)</a:t>
            </a:r>
          </a:p>
        </p:txBody>
      </p:sp>
    </p:spTree>
    <p:extLst>
      <p:ext uri="{BB962C8B-B14F-4D97-AF65-F5344CB8AC3E}">
        <p14:creationId xmlns:p14="http://schemas.microsoft.com/office/powerpoint/2010/main" val="368671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C35C97-1FB1-7382-3FB6-B474E86E5A67}"/>
              </a:ext>
            </a:extLst>
          </p:cNvPr>
          <p:cNvSpPr/>
          <p:nvPr/>
        </p:nvSpPr>
        <p:spPr>
          <a:xfrm>
            <a:off x="12884" y="1209243"/>
            <a:ext cx="11708190" cy="682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AEEF-A6CE-EF11-301B-9F6FF57A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58" y="-491495"/>
            <a:ext cx="10058400" cy="145075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Feature Images</a:t>
            </a:r>
            <a:endParaRPr lang="en-US"/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45C7157E-7BC2-68A9-F987-81D3EC84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568" y="962146"/>
            <a:ext cx="3274868" cy="23390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2572-A5A8-CE38-9137-6C382682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1808-1413-450B-842F-3FF486CDE2F2}" type="datetime1">
              <a:rPr lang="en-US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3495-64D6-23E4-1640-2BB2C598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1E12-680E-35AB-77ED-827F6F2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658ED-33B6-71FE-3EDE-4087F9818EEA}"/>
              </a:ext>
            </a:extLst>
          </p:cNvPr>
          <p:cNvSpPr txBox="1"/>
          <p:nvPr/>
        </p:nvSpPr>
        <p:spPr>
          <a:xfrm>
            <a:off x="3046369" y="32999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JCPL CIEP (Newark) </a:t>
            </a:r>
          </a:p>
          <a:p>
            <a:endParaRPr lang="en-US" sz="1600">
              <a:ea typeface="Calibri"/>
              <a:cs typeface="Calibri"/>
            </a:endParaRPr>
          </a:p>
        </p:txBody>
      </p:sp>
      <p:pic>
        <p:nvPicPr>
          <p:cNvPr id="13" name="Picture 1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8BC2A012-5B38-8854-A808-32662612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42" y="915293"/>
            <a:ext cx="3405757" cy="2336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FDB2BC-65D6-FF1E-9836-9DC24C145425}"/>
              </a:ext>
            </a:extLst>
          </p:cNvPr>
          <p:cNvSpPr txBox="1"/>
          <p:nvPr/>
        </p:nvSpPr>
        <p:spPr>
          <a:xfrm>
            <a:off x="7227559" y="325221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JCPL RSCP (Newark) </a:t>
            </a:r>
            <a:r>
              <a:rPr lang="en-US" sz="1600">
                <a:ea typeface="Calibri"/>
                <a:cs typeface="Calibri"/>
              </a:rPr>
              <a:t>​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D5628-48C4-AC90-9A61-71811B58E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1437"/>
          <a:stretch/>
        </p:blipFill>
        <p:spPr>
          <a:xfrm>
            <a:off x="2116749" y="3648229"/>
            <a:ext cx="3498908" cy="2370123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B5F7E-C2C8-C3DA-7C75-4417EA3F3554}"/>
              </a:ext>
            </a:extLst>
          </p:cNvPr>
          <p:cNvSpPr txBox="1"/>
          <p:nvPr/>
        </p:nvSpPr>
        <p:spPr>
          <a:xfrm>
            <a:off x="2611812" y="599139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PSEG RSCP (Newark)​</a:t>
            </a:r>
            <a:endParaRPr lang="en-US"/>
          </a:p>
        </p:txBody>
      </p:sp>
      <p:pic>
        <p:nvPicPr>
          <p:cNvPr id="15" name="Picture 1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5E2780CE-121F-8EB7-C255-38E7526110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872" t="6106" r="5175" b="2883"/>
          <a:stretch/>
        </p:blipFill>
        <p:spPr>
          <a:xfrm>
            <a:off x="6187185" y="3820420"/>
            <a:ext cx="3596476" cy="21691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FBBB5-1339-A8E6-5BD2-832CC7379C5B}"/>
              </a:ext>
            </a:extLst>
          </p:cNvPr>
          <p:cNvSpPr txBox="1"/>
          <p:nvPr/>
        </p:nvSpPr>
        <p:spPr>
          <a:xfrm>
            <a:off x="7226341" y="5989822"/>
            <a:ext cx="2101048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PSEG CIEP (Newark) 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07746-79EF-65F4-B384-B4E57C3EA99A}"/>
              </a:ext>
            </a:extLst>
          </p:cNvPr>
          <p:cNvSpPr txBox="1"/>
          <p:nvPr/>
        </p:nvSpPr>
        <p:spPr>
          <a:xfrm>
            <a:off x="7448282" y="3611450"/>
            <a:ext cx="16527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76333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New Jersey Energy Usage</vt:lpstr>
      <vt:lpstr>Introduction</vt:lpstr>
      <vt:lpstr>PowerPoint Presentation</vt:lpstr>
      <vt:lpstr>PowerPoint Presentation</vt:lpstr>
      <vt:lpstr>Methods</vt:lpstr>
      <vt:lpstr>Discussion Question</vt:lpstr>
      <vt:lpstr>Results</vt:lpstr>
      <vt:lpstr>Feature Images</vt:lpstr>
      <vt:lpstr>Feature Images</vt:lpstr>
      <vt:lpstr>Model Performance</vt:lpstr>
      <vt:lpstr>Discussion 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Wagner, Grace Elizabeth</dc:creator>
  <cp:revision>2</cp:revision>
  <dcterms:created xsi:type="dcterms:W3CDTF">2024-11-21T20:50:16Z</dcterms:created>
  <dcterms:modified xsi:type="dcterms:W3CDTF">2024-12-03T20:01:59Z</dcterms:modified>
</cp:coreProperties>
</file>