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39"/>
  </p:notesMasterIdLst>
  <p:handoutMasterIdLst>
    <p:handoutMasterId r:id="rId40"/>
  </p:handoutMasterIdLst>
  <p:sldIdLst>
    <p:sldId id="256" r:id="rId4"/>
    <p:sldId id="478" r:id="rId5"/>
    <p:sldId id="479" r:id="rId6"/>
    <p:sldId id="502" r:id="rId7"/>
    <p:sldId id="277" r:id="rId8"/>
    <p:sldId id="289" r:id="rId9"/>
    <p:sldId id="290" r:id="rId10"/>
    <p:sldId id="291" r:id="rId11"/>
    <p:sldId id="500" r:id="rId12"/>
    <p:sldId id="501" r:id="rId13"/>
    <p:sldId id="292" r:id="rId14"/>
    <p:sldId id="293" r:id="rId15"/>
    <p:sldId id="294" r:id="rId16"/>
    <p:sldId id="295" r:id="rId17"/>
    <p:sldId id="296" r:id="rId18"/>
    <p:sldId id="297"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Lst>
  <p:sldSz cx="9144000" cy="6858000" type="screen4x3"/>
  <p:notesSz cx="6934200" cy="90805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32787"/>
    <p:restoredTop sz="90929"/>
  </p:normalViewPr>
  <p:slideViewPr>
    <p:cSldViewPr>
      <p:cViewPr varScale="1">
        <p:scale>
          <a:sx n="70" d="100"/>
          <a:sy n="70" d="100"/>
        </p:scale>
        <p:origin x="-176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005138"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7875" name="Rectangle 3"/>
          <p:cNvSpPr>
            <a:spLocks noGrp="1" noChangeArrowheads="1"/>
          </p:cNvSpPr>
          <p:nvPr>
            <p:ph type="dt" sz="quarter" idx="1"/>
          </p:nvPr>
        </p:nvSpPr>
        <p:spPr bwMode="auto">
          <a:xfrm>
            <a:off x="3929063" y="0"/>
            <a:ext cx="3005137"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7876" name="Rectangle 4"/>
          <p:cNvSpPr>
            <a:spLocks noGrp="1" noChangeArrowheads="1"/>
          </p:cNvSpPr>
          <p:nvPr>
            <p:ph type="ftr" sz="quarter" idx="2"/>
          </p:nvPr>
        </p:nvSpPr>
        <p:spPr bwMode="auto">
          <a:xfrm>
            <a:off x="0" y="8626475"/>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07877" name="Rectangle 5"/>
          <p:cNvSpPr>
            <a:spLocks noGrp="1" noChangeArrowheads="1"/>
          </p:cNvSpPr>
          <p:nvPr>
            <p:ph type="sldNum" sz="quarter" idx="3"/>
          </p:nvPr>
        </p:nvSpPr>
        <p:spPr bwMode="auto">
          <a:xfrm>
            <a:off x="3929063" y="8626475"/>
            <a:ext cx="3005137"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5BDED04-F89A-4DC9-BF83-DD4B213BBEB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05138"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idx="1"/>
          </p:nvPr>
        </p:nvSpPr>
        <p:spPr bwMode="auto">
          <a:xfrm>
            <a:off x="3929063" y="0"/>
            <a:ext cx="3005137"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Rot="1" noChangeAspect="1" noChangeArrowheads="1" noTextEdit="1"/>
          </p:cNvSpPr>
          <p:nvPr>
            <p:ph type="sldImg" idx="2"/>
          </p:nvPr>
        </p:nvSpPr>
        <p:spPr bwMode="auto">
          <a:xfrm>
            <a:off x="1196975" y="681038"/>
            <a:ext cx="4540250" cy="3405187"/>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923925" y="4313238"/>
            <a:ext cx="5086350" cy="408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10" name="Rectangle 6"/>
          <p:cNvSpPr>
            <a:spLocks noGrp="1" noChangeArrowheads="1"/>
          </p:cNvSpPr>
          <p:nvPr>
            <p:ph type="ftr" sz="quarter" idx="4"/>
          </p:nvPr>
        </p:nvSpPr>
        <p:spPr bwMode="auto">
          <a:xfrm>
            <a:off x="0" y="8626475"/>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11" name="Rectangle 7"/>
          <p:cNvSpPr>
            <a:spLocks noGrp="1" noChangeArrowheads="1"/>
          </p:cNvSpPr>
          <p:nvPr>
            <p:ph type="sldNum" sz="quarter" idx="5"/>
          </p:nvPr>
        </p:nvSpPr>
        <p:spPr bwMode="auto">
          <a:xfrm>
            <a:off x="3929063" y="8626475"/>
            <a:ext cx="3005137"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5815D4D-1AE4-42AC-83F4-D874E3D414F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0BC01C1-DF29-4412-A86F-E58102F79EE4}" type="slidenum">
              <a:rPr lang="en-US"/>
              <a:pPr/>
              <a:t>6</a:t>
            </a:fld>
            <a:endParaRPr lang="en-US"/>
          </a:p>
        </p:txBody>
      </p:sp>
      <p:sp>
        <p:nvSpPr>
          <p:cNvPr id="48130" name="Rectangle 2"/>
          <p:cNvSpPr>
            <a:spLocks noChangeArrowheads="1"/>
          </p:cNvSpPr>
          <p:nvPr/>
        </p:nvSpPr>
        <p:spPr bwMode="auto">
          <a:xfrm>
            <a:off x="3929063" y="0"/>
            <a:ext cx="3005137" cy="454025"/>
          </a:xfrm>
          <a:prstGeom prst="rect">
            <a:avLst/>
          </a:prstGeom>
          <a:noFill/>
          <a:ln w="9525">
            <a:noFill/>
            <a:miter lim="800000"/>
            <a:headEnd/>
            <a:tailEnd/>
          </a:ln>
          <a:effectLst/>
        </p:spPr>
        <p:txBody>
          <a:bodyPr wrap="none" anchor="ctr"/>
          <a:lstStyle/>
          <a:p>
            <a:endParaRPr lang="en-US"/>
          </a:p>
        </p:txBody>
      </p:sp>
      <p:sp>
        <p:nvSpPr>
          <p:cNvPr id="48131" name="Rectangle 3"/>
          <p:cNvSpPr>
            <a:spLocks noChangeArrowheads="1"/>
          </p:cNvSpPr>
          <p:nvPr/>
        </p:nvSpPr>
        <p:spPr bwMode="auto">
          <a:xfrm>
            <a:off x="3929063" y="8626475"/>
            <a:ext cx="3005137" cy="454025"/>
          </a:xfrm>
          <a:prstGeom prst="rect">
            <a:avLst/>
          </a:prstGeom>
          <a:noFill/>
          <a:ln w="9525">
            <a:noFill/>
            <a:miter lim="800000"/>
            <a:headEnd/>
            <a:tailEnd/>
          </a:ln>
          <a:effectLst/>
        </p:spPr>
        <p:txBody>
          <a:bodyPr lIns="19027" tIns="0" rIns="19027" bIns="0" anchor="b"/>
          <a:lstStyle/>
          <a:p>
            <a:pPr algn="r" defTabSz="912813" eaLnBrk="0" hangingPunct="0"/>
            <a:r>
              <a:rPr lang="en-US" sz="1000" i="1"/>
              <a:t>4</a:t>
            </a:r>
          </a:p>
        </p:txBody>
      </p:sp>
      <p:sp>
        <p:nvSpPr>
          <p:cNvPr id="48132" name="Rectangle 4"/>
          <p:cNvSpPr>
            <a:spLocks noChangeArrowheads="1"/>
          </p:cNvSpPr>
          <p:nvPr/>
        </p:nvSpPr>
        <p:spPr bwMode="auto">
          <a:xfrm>
            <a:off x="0" y="8626475"/>
            <a:ext cx="3005138" cy="454025"/>
          </a:xfrm>
          <a:prstGeom prst="rect">
            <a:avLst/>
          </a:prstGeom>
          <a:noFill/>
          <a:ln w="9525">
            <a:noFill/>
            <a:miter lim="800000"/>
            <a:headEnd/>
            <a:tailEnd/>
          </a:ln>
          <a:effectLst/>
        </p:spPr>
        <p:txBody>
          <a:bodyPr wrap="none" anchor="ctr"/>
          <a:lstStyle/>
          <a:p>
            <a:endParaRPr lang="en-US"/>
          </a:p>
        </p:txBody>
      </p:sp>
      <p:sp>
        <p:nvSpPr>
          <p:cNvPr id="48133" name="Rectangle 5"/>
          <p:cNvSpPr>
            <a:spLocks noChangeArrowheads="1"/>
          </p:cNvSpPr>
          <p:nvPr/>
        </p:nvSpPr>
        <p:spPr bwMode="auto">
          <a:xfrm>
            <a:off x="0" y="0"/>
            <a:ext cx="3005138" cy="454025"/>
          </a:xfrm>
          <a:prstGeom prst="rect">
            <a:avLst/>
          </a:prstGeom>
          <a:noFill/>
          <a:ln w="9525">
            <a:noFill/>
            <a:miter lim="800000"/>
            <a:headEnd/>
            <a:tailEnd/>
          </a:ln>
          <a:effectLst/>
        </p:spPr>
        <p:txBody>
          <a:bodyPr wrap="none" anchor="ctr"/>
          <a:lstStyle/>
          <a:p>
            <a:endParaRPr lang="en-US"/>
          </a:p>
        </p:txBody>
      </p:sp>
      <p:sp>
        <p:nvSpPr>
          <p:cNvPr id="48134" name="Rectangle 6"/>
          <p:cNvSpPr>
            <a:spLocks noGrp="1" noRot="1" noChangeAspect="1" noChangeArrowheads="1"/>
          </p:cNvSpPr>
          <p:nvPr>
            <p:ph type="sldImg"/>
          </p:nvPr>
        </p:nvSpPr>
        <p:spPr bwMode="auto">
          <a:xfrm>
            <a:off x="1208088" y="687388"/>
            <a:ext cx="4522787" cy="3392487"/>
          </a:xfrm>
          <a:prstGeom prst="rect">
            <a:avLst/>
          </a:prstGeom>
          <a:noFill/>
          <a:ln w="12700" cap="flat">
            <a:solidFill>
              <a:schemeClr val="tx1"/>
            </a:solidFill>
            <a:miter lim="800000"/>
            <a:headEnd/>
            <a:tailEnd/>
          </a:ln>
        </p:spPr>
      </p:sp>
      <p:sp>
        <p:nvSpPr>
          <p:cNvPr id="48135" name="Rectangle 7"/>
          <p:cNvSpPr>
            <a:spLocks noGrp="1" noChangeArrowheads="1"/>
          </p:cNvSpPr>
          <p:nvPr>
            <p:ph type="body" idx="1"/>
          </p:nvPr>
        </p:nvSpPr>
        <p:spPr bwMode="auto">
          <a:xfrm>
            <a:off x="922338" y="4313238"/>
            <a:ext cx="5089525" cy="4086225"/>
          </a:xfrm>
          <a:prstGeom prst="rect">
            <a:avLst/>
          </a:prstGeom>
          <a:noFill/>
          <a:ln>
            <a:miter lim="800000"/>
            <a:headEnd/>
            <a:tailEnd/>
          </a:ln>
        </p:spPr>
        <p:txBody>
          <a:bodyPr lIns="91961" tIns="45981" rIns="91961" bIns="45981"/>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8195"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5</a:t>
            </a:r>
          </a:p>
        </p:txBody>
      </p:sp>
      <p:sp>
        <p:nvSpPr>
          <p:cNvPr id="8196"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8197"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8198" name="Rectangle 6"/>
          <p:cNvSpPr>
            <a:spLocks noGrp="1" noRot="1" noChangeAspect="1" noChangeArrowheads="1" noTextEdit="1"/>
          </p:cNvSpPr>
          <p:nvPr>
            <p:ph type="sldImg"/>
          </p:nvPr>
        </p:nvSpPr>
        <p:spPr>
          <a:xfrm>
            <a:off x="1163727" y="687343"/>
            <a:ext cx="4606749" cy="3392576"/>
          </a:xfrm>
          <a:ln cap="flat"/>
        </p:spPr>
      </p:sp>
      <p:sp>
        <p:nvSpPr>
          <p:cNvPr id="819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0243"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6</a:t>
            </a:r>
          </a:p>
        </p:txBody>
      </p:sp>
      <p:sp>
        <p:nvSpPr>
          <p:cNvPr id="10244"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0245"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0246" name="Rectangle 6"/>
          <p:cNvSpPr>
            <a:spLocks noGrp="1" noRot="1" noChangeAspect="1" noChangeArrowheads="1" noTextEdit="1"/>
          </p:cNvSpPr>
          <p:nvPr>
            <p:ph type="sldImg"/>
          </p:nvPr>
        </p:nvSpPr>
        <p:spPr>
          <a:xfrm>
            <a:off x="1204913" y="687388"/>
            <a:ext cx="4524375" cy="3392487"/>
          </a:xfrm>
          <a:ln cap="flat"/>
        </p:spPr>
      </p:sp>
      <p:sp>
        <p:nvSpPr>
          <p:cNvPr id="1024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2291"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7</a:t>
            </a:r>
          </a:p>
        </p:txBody>
      </p:sp>
      <p:sp>
        <p:nvSpPr>
          <p:cNvPr id="12292"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2293"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2294" name="Rectangle 6"/>
          <p:cNvSpPr>
            <a:spLocks noGrp="1" noRot="1" noChangeAspect="1" noChangeArrowheads="1" noTextEdit="1"/>
          </p:cNvSpPr>
          <p:nvPr>
            <p:ph type="sldImg"/>
          </p:nvPr>
        </p:nvSpPr>
        <p:spPr>
          <a:xfrm>
            <a:off x="1204913" y="687388"/>
            <a:ext cx="4524375" cy="3392487"/>
          </a:xfrm>
          <a:ln cap="flat"/>
        </p:spPr>
      </p:sp>
      <p:sp>
        <p:nvSpPr>
          <p:cNvPr id="1229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4339"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8</a:t>
            </a:r>
          </a:p>
        </p:txBody>
      </p:sp>
      <p:sp>
        <p:nvSpPr>
          <p:cNvPr id="14340"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4341"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4342" name="Rectangle 6"/>
          <p:cNvSpPr>
            <a:spLocks noGrp="1" noRot="1" noChangeAspect="1" noChangeArrowheads="1" noTextEdit="1"/>
          </p:cNvSpPr>
          <p:nvPr>
            <p:ph type="sldImg"/>
          </p:nvPr>
        </p:nvSpPr>
        <p:spPr>
          <a:xfrm>
            <a:off x="1204913" y="687388"/>
            <a:ext cx="4524375" cy="3392487"/>
          </a:xfrm>
          <a:ln cap="flat"/>
        </p:spPr>
      </p:sp>
      <p:sp>
        <p:nvSpPr>
          <p:cNvPr id="1434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6387"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9</a:t>
            </a:r>
          </a:p>
        </p:txBody>
      </p:sp>
      <p:sp>
        <p:nvSpPr>
          <p:cNvPr id="16388"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6389"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6390" name="Rectangle 6"/>
          <p:cNvSpPr>
            <a:spLocks noGrp="1" noRot="1" noChangeAspect="1" noChangeArrowheads="1" noTextEdit="1"/>
          </p:cNvSpPr>
          <p:nvPr>
            <p:ph type="sldImg"/>
          </p:nvPr>
        </p:nvSpPr>
        <p:spPr>
          <a:xfrm>
            <a:off x="1204913" y="687388"/>
            <a:ext cx="4524375" cy="3392487"/>
          </a:xfrm>
          <a:ln cap="flat"/>
        </p:spPr>
      </p:sp>
      <p:sp>
        <p:nvSpPr>
          <p:cNvPr id="16391"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8435"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10</a:t>
            </a:r>
          </a:p>
        </p:txBody>
      </p:sp>
      <p:sp>
        <p:nvSpPr>
          <p:cNvPr id="18436"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8437"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18438" name="Rectangle 6"/>
          <p:cNvSpPr>
            <a:spLocks noGrp="1" noRot="1" noChangeAspect="1" noChangeArrowheads="1" noTextEdit="1"/>
          </p:cNvSpPr>
          <p:nvPr>
            <p:ph type="sldImg"/>
          </p:nvPr>
        </p:nvSpPr>
        <p:spPr>
          <a:xfrm>
            <a:off x="1163727" y="687343"/>
            <a:ext cx="4606749" cy="3392576"/>
          </a:xfrm>
          <a:ln cap="flat"/>
        </p:spPr>
      </p:sp>
      <p:sp>
        <p:nvSpPr>
          <p:cNvPr id="1843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endParaRPr lang="en-US"/>
          </a:p>
        </p:txBody>
      </p:sp>
      <p:sp>
        <p:nvSpPr>
          <p:cNvPr id="20483" name="Rectangle 3"/>
          <p:cNvSpPr>
            <a:spLocks noGrp="1" noRot="1" noChangeAspect="1" noChangeArrowheads="1" noTextEdit="1"/>
          </p:cNvSpPr>
          <p:nvPr>
            <p:ph type="sldImg"/>
          </p:nvPr>
        </p:nvSpPr>
        <p:spPr>
          <a:xfrm>
            <a:off x="1163727" y="687343"/>
            <a:ext cx="4606749" cy="3392576"/>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ln/>
        </p:spPr>
        <p:txBody>
          <a:bodyPr/>
          <a:lstStyle/>
          <a:p>
            <a:endParaRPr lang="en-US"/>
          </a:p>
        </p:txBody>
      </p:sp>
      <p:sp>
        <p:nvSpPr>
          <p:cNvPr id="22531" name="Rectangle 3"/>
          <p:cNvSpPr>
            <a:spLocks noGrp="1" noRot="1" noChangeAspect="1" noChangeArrowheads="1" noTextEdit="1"/>
          </p:cNvSpPr>
          <p:nvPr>
            <p:ph type="sldImg"/>
          </p:nvPr>
        </p:nvSpPr>
        <p:spPr>
          <a:xfrm>
            <a:off x="1163727" y="687343"/>
            <a:ext cx="4606749" cy="3392576"/>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24579"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13</a:t>
            </a:r>
          </a:p>
        </p:txBody>
      </p:sp>
      <p:sp>
        <p:nvSpPr>
          <p:cNvPr id="24580"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24581"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24582" name="Rectangle 6"/>
          <p:cNvSpPr>
            <a:spLocks noGrp="1" noRot="1" noChangeAspect="1" noChangeArrowheads="1" noTextEdit="1"/>
          </p:cNvSpPr>
          <p:nvPr>
            <p:ph type="sldImg"/>
          </p:nvPr>
        </p:nvSpPr>
        <p:spPr>
          <a:xfrm>
            <a:off x="1204913" y="687388"/>
            <a:ext cx="4524375" cy="3392487"/>
          </a:xfrm>
          <a:ln cap="flat"/>
        </p:spPr>
      </p:sp>
      <p:sp>
        <p:nvSpPr>
          <p:cNvPr id="2458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xfrm>
            <a:off x="1163727" y="687343"/>
            <a:ext cx="4606749" cy="3392576"/>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474B9B1-CAB0-4E48-BD21-2BCAF3159833}" type="slidenum">
              <a:rPr lang="en-US"/>
              <a:pPr/>
              <a:t>7</a:t>
            </a:fld>
            <a:endParaRPr lang="en-US"/>
          </a:p>
        </p:txBody>
      </p:sp>
      <p:sp>
        <p:nvSpPr>
          <p:cNvPr id="50178" name="Rectangle 2"/>
          <p:cNvSpPr>
            <a:spLocks noChangeArrowheads="1"/>
          </p:cNvSpPr>
          <p:nvPr/>
        </p:nvSpPr>
        <p:spPr bwMode="auto">
          <a:xfrm>
            <a:off x="3929063" y="0"/>
            <a:ext cx="3005137" cy="454025"/>
          </a:xfrm>
          <a:prstGeom prst="rect">
            <a:avLst/>
          </a:prstGeom>
          <a:noFill/>
          <a:ln w="9525">
            <a:noFill/>
            <a:miter lim="800000"/>
            <a:headEnd/>
            <a:tailEnd/>
          </a:ln>
          <a:effectLst/>
        </p:spPr>
        <p:txBody>
          <a:bodyPr wrap="none" anchor="ctr"/>
          <a:lstStyle/>
          <a:p>
            <a:endParaRPr lang="en-US"/>
          </a:p>
        </p:txBody>
      </p:sp>
      <p:sp>
        <p:nvSpPr>
          <p:cNvPr id="50179" name="Rectangle 3"/>
          <p:cNvSpPr>
            <a:spLocks noChangeArrowheads="1"/>
          </p:cNvSpPr>
          <p:nvPr/>
        </p:nvSpPr>
        <p:spPr bwMode="auto">
          <a:xfrm>
            <a:off x="3929063" y="8626475"/>
            <a:ext cx="3005137" cy="454025"/>
          </a:xfrm>
          <a:prstGeom prst="rect">
            <a:avLst/>
          </a:prstGeom>
          <a:noFill/>
          <a:ln w="9525">
            <a:noFill/>
            <a:miter lim="800000"/>
            <a:headEnd/>
            <a:tailEnd/>
          </a:ln>
          <a:effectLst/>
        </p:spPr>
        <p:txBody>
          <a:bodyPr lIns="19027" tIns="0" rIns="19027" bIns="0" anchor="b"/>
          <a:lstStyle/>
          <a:p>
            <a:pPr algn="r" defTabSz="912813" eaLnBrk="0" hangingPunct="0"/>
            <a:r>
              <a:rPr lang="en-US" sz="1000" i="1"/>
              <a:t>5</a:t>
            </a:r>
          </a:p>
        </p:txBody>
      </p:sp>
      <p:sp>
        <p:nvSpPr>
          <p:cNvPr id="50180" name="Rectangle 4"/>
          <p:cNvSpPr>
            <a:spLocks noChangeArrowheads="1"/>
          </p:cNvSpPr>
          <p:nvPr/>
        </p:nvSpPr>
        <p:spPr bwMode="auto">
          <a:xfrm>
            <a:off x="0" y="8626475"/>
            <a:ext cx="3005138" cy="454025"/>
          </a:xfrm>
          <a:prstGeom prst="rect">
            <a:avLst/>
          </a:prstGeom>
          <a:noFill/>
          <a:ln w="9525">
            <a:noFill/>
            <a:miter lim="800000"/>
            <a:headEnd/>
            <a:tailEnd/>
          </a:ln>
          <a:effectLst/>
        </p:spPr>
        <p:txBody>
          <a:bodyPr wrap="none" anchor="ctr"/>
          <a:lstStyle/>
          <a:p>
            <a:endParaRPr lang="en-US"/>
          </a:p>
        </p:txBody>
      </p:sp>
      <p:sp>
        <p:nvSpPr>
          <p:cNvPr id="50181" name="Rectangle 5"/>
          <p:cNvSpPr>
            <a:spLocks noChangeArrowheads="1"/>
          </p:cNvSpPr>
          <p:nvPr/>
        </p:nvSpPr>
        <p:spPr bwMode="auto">
          <a:xfrm>
            <a:off x="0" y="0"/>
            <a:ext cx="3005138" cy="454025"/>
          </a:xfrm>
          <a:prstGeom prst="rect">
            <a:avLst/>
          </a:prstGeom>
          <a:noFill/>
          <a:ln w="9525">
            <a:noFill/>
            <a:miter lim="800000"/>
            <a:headEnd/>
            <a:tailEnd/>
          </a:ln>
          <a:effectLst/>
        </p:spPr>
        <p:txBody>
          <a:bodyPr wrap="none" anchor="ctr"/>
          <a:lstStyle/>
          <a:p>
            <a:endParaRPr lang="en-US"/>
          </a:p>
        </p:txBody>
      </p:sp>
      <p:sp>
        <p:nvSpPr>
          <p:cNvPr id="50182" name="Rectangle 6"/>
          <p:cNvSpPr>
            <a:spLocks noGrp="1" noRot="1" noChangeAspect="1" noChangeArrowheads="1"/>
          </p:cNvSpPr>
          <p:nvPr>
            <p:ph type="sldImg"/>
          </p:nvPr>
        </p:nvSpPr>
        <p:spPr bwMode="auto">
          <a:xfrm>
            <a:off x="1208088" y="687388"/>
            <a:ext cx="4522787" cy="3392487"/>
          </a:xfrm>
          <a:prstGeom prst="rect">
            <a:avLst/>
          </a:prstGeom>
          <a:noFill/>
          <a:ln w="12700" cap="flat">
            <a:solidFill>
              <a:schemeClr val="tx1"/>
            </a:solidFill>
            <a:miter lim="800000"/>
            <a:headEnd/>
            <a:tailEnd/>
          </a:ln>
        </p:spPr>
      </p:sp>
      <p:sp>
        <p:nvSpPr>
          <p:cNvPr id="50183" name="Rectangle 7"/>
          <p:cNvSpPr>
            <a:spLocks noGrp="1" noChangeArrowheads="1"/>
          </p:cNvSpPr>
          <p:nvPr>
            <p:ph type="body" idx="1"/>
          </p:nvPr>
        </p:nvSpPr>
        <p:spPr bwMode="auto">
          <a:xfrm>
            <a:off x="922338" y="4313238"/>
            <a:ext cx="5089525" cy="4086225"/>
          </a:xfrm>
          <a:prstGeom prst="rect">
            <a:avLst/>
          </a:prstGeom>
          <a:noFill/>
          <a:ln>
            <a:miter lim="800000"/>
            <a:headEnd/>
            <a:tailEnd/>
          </a:ln>
        </p:spPr>
        <p:txBody>
          <a:bodyPr lIns="91961" tIns="45981" rIns="91961" bIns="45981"/>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xfrm>
            <a:off x="1163727" y="687343"/>
            <a:ext cx="4606749" cy="3392576"/>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0723"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15</a:t>
            </a:r>
          </a:p>
        </p:txBody>
      </p:sp>
      <p:sp>
        <p:nvSpPr>
          <p:cNvPr id="30724"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0725"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0726" name="Rectangle 6"/>
          <p:cNvSpPr>
            <a:spLocks noGrp="1" noRot="1" noChangeAspect="1" noChangeArrowheads="1" noTextEdit="1"/>
          </p:cNvSpPr>
          <p:nvPr>
            <p:ph type="sldImg"/>
          </p:nvPr>
        </p:nvSpPr>
        <p:spPr>
          <a:xfrm>
            <a:off x="1163727" y="687343"/>
            <a:ext cx="4606749" cy="3392576"/>
          </a:xfrm>
          <a:ln cap="flat"/>
        </p:spPr>
      </p:sp>
      <p:sp>
        <p:nvSpPr>
          <p:cNvPr id="3072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2771"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16</a:t>
            </a:r>
          </a:p>
        </p:txBody>
      </p:sp>
      <p:sp>
        <p:nvSpPr>
          <p:cNvPr id="32772"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2773"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2774" name="Rectangle 6"/>
          <p:cNvSpPr>
            <a:spLocks noGrp="1" noRot="1" noChangeAspect="1" noChangeArrowheads="1" noTextEdit="1"/>
          </p:cNvSpPr>
          <p:nvPr>
            <p:ph type="sldImg"/>
          </p:nvPr>
        </p:nvSpPr>
        <p:spPr>
          <a:xfrm>
            <a:off x="1163727" y="687343"/>
            <a:ext cx="4606749" cy="3392576"/>
          </a:xfrm>
          <a:ln cap="flat"/>
        </p:spPr>
      </p:sp>
      <p:sp>
        <p:nvSpPr>
          <p:cNvPr id="3277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4819"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17</a:t>
            </a:r>
          </a:p>
        </p:txBody>
      </p:sp>
      <p:sp>
        <p:nvSpPr>
          <p:cNvPr id="34820"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4821"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4822" name="Rectangle 6"/>
          <p:cNvSpPr>
            <a:spLocks noGrp="1" noRot="1" noChangeAspect="1" noChangeArrowheads="1" noTextEdit="1"/>
          </p:cNvSpPr>
          <p:nvPr>
            <p:ph type="sldImg"/>
          </p:nvPr>
        </p:nvSpPr>
        <p:spPr>
          <a:xfrm>
            <a:off x="1163727" y="687343"/>
            <a:ext cx="4606749" cy="3392576"/>
          </a:xfrm>
          <a:ln cap="flat"/>
        </p:spPr>
      </p:sp>
      <p:sp>
        <p:nvSpPr>
          <p:cNvPr id="3482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6867"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18</a:t>
            </a:r>
          </a:p>
        </p:txBody>
      </p:sp>
      <p:sp>
        <p:nvSpPr>
          <p:cNvPr id="36868"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6869"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6870" name="Rectangle 6"/>
          <p:cNvSpPr>
            <a:spLocks noGrp="1" noRot="1" noChangeAspect="1" noChangeArrowheads="1" noTextEdit="1"/>
          </p:cNvSpPr>
          <p:nvPr>
            <p:ph type="sldImg"/>
          </p:nvPr>
        </p:nvSpPr>
        <p:spPr>
          <a:xfrm>
            <a:off x="1204913" y="687388"/>
            <a:ext cx="4524375" cy="3392487"/>
          </a:xfrm>
          <a:ln cap="flat"/>
        </p:spPr>
      </p:sp>
      <p:sp>
        <p:nvSpPr>
          <p:cNvPr id="36871"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8915"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19</a:t>
            </a:r>
          </a:p>
        </p:txBody>
      </p:sp>
      <p:sp>
        <p:nvSpPr>
          <p:cNvPr id="38916"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8917"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38918" name="Rectangle 6"/>
          <p:cNvSpPr>
            <a:spLocks noGrp="1" noRot="1" noChangeAspect="1" noChangeArrowheads="1" noTextEdit="1"/>
          </p:cNvSpPr>
          <p:nvPr>
            <p:ph type="sldImg"/>
          </p:nvPr>
        </p:nvSpPr>
        <p:spPr>
          <a:xfrm>
            <a:off x="1163727" y="687343"/>
            <a:ext cx="4606749" cy="3392576"/>
          </a:xfrm>
          <a:ln cap="flat"/>
        </p:spPr>
      </p:sp>
      <p:sp>
        <p:nvSpPr>
          <p:cNvPr id="3891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ln/>
        </p:spPr>
        <p:txBody>
          <a:bodyPr/>
          <a:lstStyle/>
          <a:p>
            <a:endParaRPr lang="en-US"/>
          </a:p>
        </p:txBody>
      </p:sp>
      <p:sp>
        <p:nvSpPr>
          <p:cNvPr id="40963" name="Rectangle 3"/>
          <p:cNvSpPr>
            <a:spLocks noGrp="1" noRot="1" noChangeAspect="1" noChangeArrowheads="1" noTextEdit="1"/>
          </p:cNvSpPr>
          <p:nvPr>
            <p:ph type="sldImg"/>
          </p:nvPr>
        </p:nvSpPr>
        <p:spPr>
          <a:xfrm>
            <a:off x="1163727" y="687343"/>
            <a:ext cx="4606749" cy="3392576"/>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0DC51777-A8D6-48DF-A24E-4C3026F3E177}" type="slidenum">
              <a:rPr lang="en-US"/>
              <a:pPr/>
              <a:t>8</a:t>
            </a:fld>
            <a:endParaRPr lang="en-US"/>
          </a:p>
        </p:txBody>
      </p:sp>
      <p:sp>
        <p:nvSpPr>
          <p:cNvPr id="52226" name="Rectangle 2"/>
          <p:cNvSpPr>
            <a:spLocks noChangeArrowheads="1"/>
          </p:cNvSpPr>
          <p:nvPr/>
        </p:nvSpPr>
        <p:spPr bwMode="auto">
          <a:xfrm>
            <a:off x="3929063" y="0"/>
            <a:ext cx="3005137" cy="454025"/>
          </a:xfrm>
          <a:prstGeom prst="rect">
            <a:avLst/>
          </a:prstGeom>
          <a:noFill/>
          <a:ln w="9525">
            <a:noFill/>
            <a:miter lim="800000"/>
            <a:headEnd/>
            <a:tailEnd/>
          </a:ln>
          <a:effectLst/>
        </p:spPr>
        <p:txBody>
          <a:bodyPr wrap="none" anchor="ctr"/>
          <a:lstStyle/>
          <a:p>
            <a:endParaRPr lang="en-US"/>
          </a:p>
        </p:txBody>
      </p:sp>
      <p:sp>
        <p:nvSpPr>
          <p:cNvPr id="52227" name="Rectangle 3"/>
          <p:cNvSpPr>
            <a:spLocks noChangeArrowheads="1"/>
          </p:cNvSpPr>
          <p:nvPr/>
        </p:nvSpPr>
        <p:spPr bwMode="auto">
          <a:xfrm>
            <a:off x="3929063" y="8626475"/>
            <a:ext cx="3005137" cy="454025"/>
          </a:xfrm>
          <a:prstGeom prst="rect">
            <a:avLst/>
          </a:prstGeom>
          <a:noFill/>
          <a:ln w="9525">
            <a:noFill/>
            <a:miter lim="800000"/>
            <a:headEnd/>
            <a:tailEnd/>
          </a:ln>
          <a:effectLst/>
        </p:spPr>
        <p:txBody>
          <a:bodyPr lIns="19027" tIns="0" rIns="19027" bIns="0" anchor="b"/>
          <a:lstStyle/>
          <a:p>
            <a:pPr algn="r" defTabSz="912813" eaLnBrk="0" hangingPunct="0"/>
            <a:r>
              <a:rPr lang="en-US" sz="1000" i="1"/>
              <a:t>6</a:t>
            </a:r>
          </a:p>
        </p:txBody>
      </p:sp>
      <p:sp>
        <p:nvSpPr>
          <p:cNvPr id="52228" name="Rectangle 4"/>
          <p:cNvSpPr>
            <a:spLocks noChangeArrowheads="1"/>
          </p:cNvSpPr>
          <p:nvPr/>
        </p:nvSpPr>
        <p:spPr bwMode="auto">
          <a:xfrm>
            <a:off x="0" y="8626475"/>
            <a:ext cx="3005138" cy="454025"/>
          </a:xfrm>
          <a:prstGeom prst="rect">
            <a:avLst/>
          </a:prstGeom>
          <a:noFill/>
          <a:ln w="9525">
            <a:noFill/>
            <a:miter lim="800000"/>
            <a:headEnd/>
            <a:tailEnd/>
          </a:ln>
          <a:effectLst/>
        </p:spPr>
        <p:txBody>
          <a:bodyPr wrap="none" anchor="ctr"/>
          <a:lstStyle/>
          <a:p>
            <a:endParaRPr lang="en-US"/>
          </a:p>
        </p:txBody>
      </p:sp>
      <p:sp>
        <p:nvSpPr>
          <p:cNvPr id="52229" name="Rectangle 5"/>
          <p:cNvSpPr>
            <a:spLocks noChangeArrowheads="1"/>
          </p:cNvSpPr>
          <p:nvPr/>
        </p:nvSpPr>
        <p:spPr bwMode="auto">
          <a:xfrm>
            <a:off x="0" y="0"/>
            <a:ext cx="3005138" cy="454025"/>
          </a:xfrm>
          <a:prstGeom prst="rect">
            <a:avLst/>
          </a:prstGeom>
          <a:noFill/>
          <a:ln w="9525">
            <a:noFill/>
            <a:miter lim="800000"/>
            <a:headEnd/>
            <a:tailEnd/>
          </a:ln>
          <a:effectLst/>
        </p:spPr>
        <p:txBody>
          <a:bodyPr wrap="none" anchor="ctr"/>
          <a:lstStyle/>
          <a:p>
            <a:endParaRPr lang="en-US"/>
          </a:p>
        </p:txBody>
      </p:sp>
      <p:sp>
        <p:nvSpPr>
          <p:cNvPr id="52230" name="Rectangle 6"/>
          <p:cNvSpPr>
            <a:spLocks noGrp="1" noRot="1" noChangeAspect="1" noChangeArrowheads="1"/>
          </p:cNvSpPr>
          <p:nvPr>
            <p:ph type="sldImg"/>
          </p:nvPr>
        </p:nvSpPr>
        <p:spPr bwMode="auto">
          <a:xfrm>
            <a:off x="1208088" y="687388"/>
            <a:ext cx="4522787" cy="3392487"/>
          </a:xfrm>
          <a:prstGeom prst="rect">
            <a:avLst/>
          </a:prstGeom>
          <a:noFill/>
          <a:ln w="12700" cap="flat">
            <a:solidFill>
              <a:schemeClr val="tx1"/>
            </a:solidFill>
            <a:miter lim="800000"/>
            <a:headEnd/>
            <a:tailEnd/>
          </a:ln>
        </p:spPr>
      </p:sp>
      <p:sp>
        <p:nvSpPr>
          <p:cNvPr id="52231" name="Rectangle 7"/>
          <p:cNvSpPr>
            <a:spLocks noGrp="1" noChangeArrowheads="1"/>
          </p:cNvSpPr>
          <p:nvPr>
            <p:ph type="body" idx="1"/>
          </p:nvPr>
        </p:nvSpPr>
        <p:spPr bwMode="auto">
          <a:xfrm>
            <a:off x="922338" y="4313238"/>
            <a:ext cx="5089525" cy="4086225"/>
          </a:xfrm>
          <a:prstGeom prst="rect">
            <a:avLst/>
          </a:prstGeom>
          <a:noFill/>
          <a:ln>
            <a:miter lim="800000"/>
            <a:headEnd/>
            <a:tailEnd/>
          </a:ln>
        </p:spPr>
        <p:txBody>
          <a:bodyPr lIns="91961" tIns="45981" rIns="91961" bIns="45981"/>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C30604B-BD4F-4CBC-8202-DD30543700A4}" type="slidenum">
              <a:rPr lang="en-US"/>
              <a:pPr/>
              <a:t>12</a:t>
            </a:fld>
            <a:endParaRPr lang="en-US"/>
          </a:p>
        </p:txBody>
      </p:sp>
      <p:sp>
        <p:nvSpPr>
          <p:cNvPr id="55298" name="Rectangle 2"/>
          <p:cNvSpPr>
            <a:spLocks noChangeArrowheads="1"/>
          </p:cNvSpPr>
          <p:nvPr/>
        </p:nvSpPr>
        <p:spPr bwMode="auto">
          <a:xfrm>
            <a:off x="3927475" y="-1588"/>
            <a:ext cx="3006725" cy="454026"/>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3927475" y="8624888"/>
            <a:ext cx="3006725" cy="455612"/>
          </a:xfrm>
          <a:prstGeom prst="rect">
            <a:avLst/>
          </a:prstGeom>
          <a:noFill/>
          <a:ln w="9525">
            <a:noFill/>
            <a:miter lim="800000"/>
            <a:headEnd/>
            <a:tailEnd/>
          </a:ln>
          <a:effectLst/>
        </p:spPr>
        <p:txBody>
          <a:bodyPr lIns="19024" tIns="0" rIns="19024" bIns="0" anchor="b"/>
          <a:lstStyle/>
          <a:p>
            <a:pPr algn="r" defTabSz="906463" eaLnBrk="0" hangingPunct="0"/>
            <a:r>
              <a:rPr lang="en-US" sz="1000" i="1"/>
              <a:t>3</a:t>
            </a:r>
          </a:p>
        </p:txBody>
      </p:sp>
      <p:sp>
        <p:nvSpPr>
          <p:cNvPr id="55300" name="Rectangle 4"/>
          <p:cNvSpPr>
            <a:spLocks noChangeArrowheads="1"/>
          </p:cNvSpPr>
          <p:nvPr/>
        </p:nvSpPr>
        <p:spPr bwMode="auto">
          <a:xfrm>
            <a:off x="-1588" y="8624888"/>
            <a:ext cx="3005138" cy="455612"/>
          </a:xfrm>
          <a:prstGeom prst="rect">
            <a:avLst/>
          </a:prstGeom>
          <a:noFill/>
          <a:ln w="9525">
            <a:noFill/>
            <a:miter lim="800000"/>
            <a:headEnd/>
            <a:tailEnd/>
          </a:ln>
          <a:effectLst/>
        </p:spPr>
        <p:txBody>
          <a:bodyPr wrap="none" anchor="ctr"/>
          <a:lstStyle/>
          <a:p>
            <a:endParaRPr lang="en-US"/>
          </a:p>
        </p:txBody>
      </p:sp>
      <p:sp>
        <p:nvSpPr>
          <p:cNvPr id="55301" name="Rectangle 5"/>
          <p:cNvSpPr>
            <a:spLocks noChangeArrowheads="1"/>
          </p:cNvSpPr>
          <p:nvPr/>
        </p:nvSpPr>
        <p:spPr bwMode="auto">
          <a:xfrm>
            <a:off x="-1588" y="-1588"/>
            <a:ext cx="3005138" cy="454026"/>
          </a:xfrm>
          <a:prstGeom prst="rect">
            <a:avLst/>
          </a:prstGeom>
          <a:noFill/>
          <a:ln w="9525">
            <a:noFill/>
            <a:miter lim="800000"/>
            <a:headEnd/>
            <a:tailEnd/>
          </a:ln>
          <a:effectLst/>
        </p:spPr>
        <p:txBody>
          <a:bodyPr wrap="none" anchor="ctr"/>
          <a:lstStyle/>
          <a:p>
            <a:endParaRPr lang="en-US"/>
          </a:p>
        </p:txBody>
      </p:sp>
      <p:sp>
        <p:nvSpPr>
          <p:cNvPr id="55302" name="Rectangle 6"/>
          <p:cNvSpPr>
            <a:spLocks noGrp="1" noRot="1" noChangeAspect="1" noChangeArrowheads="1"/>
          </p:cNvSpPr>
          <p:nvPr>
            <p:ph type="sldImg"/>
          </p:nvPr>
        </p:nvSpPr>
        <p:spPr bwMode="auto">
          <a:xfrm>
            <a:off x="1196975" y="681038"/>
            <a:ext cx="4540250" cy="3405187"/>
          </a:xfrm>
          <a:prstGeom prst="rect">
            <a:avLst/>
          </a:prstGeom>
          <a:noFill/>
          <a:ln w="12700" cap="flat">
            <a:solidFill>
              <a:schemeClr val="tx1"/>
            </a:solidFill>
            <a:miter lim="800000"/>
            <a:headEnd/>
            <a:tailEnd/>
          </a:ln>
        </p:spPr>
      </p:sp>
      <p:sp>
        <p:nvSpPr>
          <p:cNvPr id="55303" name="Rectangle 7"/>
          <p:cNvSpPr>
            <a:spLocks noGrp="1" noChangeArrowheads="1"/>
          </p:cNvSpPr>
          <p:nvPr>
            <p:ph type="body" idx="1"/>
          </p:nvPr>
        </p:nvSpPr>
        <p:spPr bwMode="auto">
          <a:xfrm>
            <a:off x="922338" y="4313238"/>
            <a:ext cx="5089525" cy="4086225"/>
          </a:xfrm>
          <a:prstGeom prst="rect">
            <a:avLst/>
          </a:prstGeom>
          <a:noFill/>
          <a:ln>
            <a:miter lim="800000"/>
            <a:headEnd/>
            <a:tailEnd/>
          </a:ln>
        </p:spPr>
        <p:txBody>
          <a:bodyPr lIns="91948" tIns="45974" rIns="91948" bIns="45974"/>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2DAD3ED-72FB-4896-8F07-F10B53809552}" type="slidenum">
              <a:rPr lang="en-US"/>
              <a:pPr/>
              <a:t>14</a:t>
            </a:fld>
            <a:endParaRPr lang="en-US"/>
          </a:p>
        </p:txBody>
      </p:sp>
      <p:sp>
        <p:nvSpPr>
          <p:cNvPr id="58370" name="Rectangle 2"/>
          <p:cNvSpPr>
            <a:spLocks noChangeArrowheads="1"/>
          </p:cNvSpPr>
          <p:nvPr/>
        </p:nvSpPr>
        <p:spPr bwMode="auto">
          <a:xfrm>
            <a:off x="3929063" y="0"/>
            <a:ext cx="3005137" cy="454025"/>
          </a:xfrm>
          <a:prstGeom prst="rect">
            <a:avLst/>
          </a:prstGeom>
          <a:noFill/>
          <a:ln w="9525">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3929063" y="8626475"/>
            <a:ext cx="3005137" cy="454025"/>
          </a:xfrm>
          <a:prstGeom prst="rect">
            <a:avLst/>
          </a:prstGeom>
          <a:noFill/>
          <a:ln w="9525">
            <a:noFill/>
            <a:miter lim="800000"/>
            <a:headEnd/>
            <a:tailEnd/>
          </a:ln>
          <a:effectLst/>
        </p:spPr>
        <p:txBody>
          <a:bodyPr lIns="19027" tIns="0" rIns="19027" bIns="0" anchor="b"/>
          <a:lstStyle/>
          <a:p>
            <a:pPr algn="r" defTabSz="912813" eaLnBrk="0" hangingPunct="0"/>
            <a:r>
              <a:rPr lang="en-US" sz="1000" i="1"/>
              <a:t>7</a:t>
            </a:r>
          </a:p>
        </p:txBody>
      </p:sp>
      <p:sp>
        <p:nvSpPr>
          <p:cNvPr id="58372" name="Rectangle 4"/>
          <p:cNvSpPr>
            <a:spLocks noChangeArrowheads="1"/>
          </p:cNvSpPr>
          <p:nvPr/>
        </p:nvSpPr>
        <p:spPr bwMode="auto">
          <a:xfrm>
            <a:off x="0" y="8626475"/>
            <a:ext cx="3005138" cy="454025"/>
          </a:xfrm>
          <a:prstGeom prst="rect">
            <a:avLst/>
          </a:prstGeom>
          <a:noFill/>
          <a:ln w="9525">
            <a:noFill/>
            <a:miter lim="800000"/>
            <a:headEnd/>
            <a:tailEnd/>
          </a:ln>
          <a:effectLst/>
        </p:spPr>
        <p:txBody>
          <a:bodyPr wrap="none" anchor="ctr"/>
          <a:lstStyle/>
          <a:p>
            <a:endParaRPr lang="en-US"/>
          </a:p>
        </p:txBody>
      </p:sp>
      <p:sp>
        <p:nvSpPr>
          <p:cNvPr id="58373" name="Rectangle 5"/>
          <p:cNvSpPr>
            <a:spLocks noChangeArrowheads="1"/>
          </p:cNvSpPr>
          <p:nvPr/>
        </p:nvSpPr>
        <p:spPr bwMode="auto">
          <a:xfrm>
            <a:off x="0" y="0"/>
            <a:ext cx="3005138" cy="454025"/>
          </a:xfrm>
          <a:prstGeom prst="rect">
            <a:avLst/>
          </a:prstGeom>
          <a:noFill/>
          <a:ln w="9525">
            <a:noFill/>
            <a:miter lim="800000"/>
            <a:headEnd/>
            <a:tailEnd/>
          </a:ln>
          <a:effectLst/>
        </p:spPr>
        <p:txBody>
          <a:bodyPr wrap="none" anchor="ctr"/>
          <a:lstStyle/>
          <a:p>
            <a:endParaRPr lang="en-US"/>
          </a:p>
        </p:txBody>
      </p:sp>
      <p:sp>
        <p:nvSpPr>
          <p:cNvPr id="58374" name="Rectangle 6"/>
          <p:cNvSpPr>
            <a:spLocks noGrp="1" noRot="1" noChangeAspect="1" noChangeArrowheads="1"/>
          </p:cNvSpPr>
          <p:nvPr>
            <p:ph type="sldImg"/>
          </p:nvPr>
        </p:nvSpPr>
        <p:spPr bwMode="auto">
          <a:xfrm>
            <a:off x="1208088" y="687388"/>
            <a:ext cx="4522787" cy="3392487"/>
          </a:xfrm>
          <a:prstGeom prst="rect">
            <a:avLst/>
          </a:prstGeom>
          <a:noFill/>
          <a:ln w="12700" cap="flat">
            <a:solidFill>
              <a:schemeClr val="tx1"/>
            </a:solidFill>
            <a:miter lim="800000"/>
            <a:headEnd/>
            <a:tailEnd/>
          </a:ln>
        </p:spPr>
      </p:sp>
      <p:sp>
        <p:nvSpPr>
          <p:cNvPr id="58375" name="Rectangle 7"/>
          <p:cNvSpPr>
            <a:spLocks noGrp="1" noChangeArrowheads="1"/>
          </p:cNvSpPr>
          <p:nvPr>
            <p:ph type="body" idx="1"/>
          </p:nvPr>
        </p:nvSpPr>
        <p:spPr bwMode="auto">
          <a:xfrm>
            <a:off x="922338" y="4313238"/>
            <a:ext cx="5089525" cy="4086225"/>
          </a:xfrm>
          <a:prstGeom prst="rect">
            <a:avLst/>
          </a:prstGeom>
          <a:noFill/>
          <a:ln>
            <a:miter lim="800000"/>
            <a:headEnd/>
            <a:tailEnd/>
          </a:ln>
        </p:spPr>
        <p:txBody>
          <a:bodyPr lIns="91961" tIns="45981" rIns="91961" bIns="45981"/>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9AB8FF2-73DC-46AE-8CD4-4C790CC015DD}" type="slidenum">
              <a:rPr lang="en-US"/>
              <a:pPr/>
              <a:t>15</a:t>
            </a:fld>
            <a:endParaRPr lang="en-US"/>
          </a:p>
        </p:txBody>
      </p:sp>
      <p:sp>
        <p:nvSpPr>
          <p:cNvPr id="60418" name="Rectangle 2"/>
          <p:cNvSpPr>
            <a:spLocks noChangeArrowheads="1"/>
          </p:cNvSpPr>
          <p:nvPr/>
        </p:nvSpPr>
        <p:spPr bwMode="auto">
          <a:xfrm>
            <a:off x="3929063" y="0"/>
            <a:ext cx="3005137" cy="454025"/>
          </a:xfrm>
          <a:prstGeom prst="rect">
            <a:avLst/>
          </a:prstGeom>
          <a:noFill/>
          <a:ln w="9525">
            <a:noFill/>
            <a:miter lim="800000"/>
            <a:headEnd/>
            <a:tailEnd/>
          </a:ln>
          <a:effectLst/>
        </p:spPr>
        <p:txBody>
          <a:bodyPr wrap="none" anchor="ctr"/>
          <a:lstStyle/>
          <a:p>
            <a:endParaRPr lang="en-US"/>
          </a:p>
        </p:txBody>
      </p:sp>
      <p:sp>
        <p:nvSpPr>
          <p:cNvPr id="60419" name="Rectangle 3"/>
          <p:cNvSpPr>
            <a:spLocks noChangeArrowheads="1"/>
          </p:cNvSpPr>
          <p:nvPr/>
        </p:nvSpPr>
        <p:spPr bwMode="auto">
          <a:xfrm>
            <a:off x="3929063" y="8626475"/>
            <a:ext cx="3005137" cy="454025"/>
          </a:xfrm>
          <a:prstGeom prst="rect">
            <a:avLst/>
          </a:prstGeom>
          <a:noFill/>
          <a:ln w="9525">
            <a:noFill/>
            <a:miter lim="800000"/>
            <a:headEnd/>
            <a:tailEnd/>
          </a:ln>
          <a:effectLst/>
        </p:spPr>
        <p:txBody>
          <a:bodyPr lIns="19027" tIns="0" rIns="19027" bIns="0" anchor="b"/>
          <a:lstStyle/>
          <a:p>
            <a:pPr algn="r" defTabSz="912813" eaLnBrk="0" hangingPunct="0"/>
            <a:r>
              <a:rPr lang="en-US" sz="1000" i="1"/>
              <a:t>7</a:t>
            </a:r>
          </a:p>
        </p:txBody>
      </p:sp>
      <p:sp>
        <p:nvSpPr>
          <p:cNvPr id="60420" name="Rectangle 4"/>
          <p:cNvSpPr>
            <a:spLocks noChangeArrowheads="1"/>
          </p:cNvSpPr>
          <p:nvPr/>
        </p:nvSpPr>
        <p:spPr bwMode="auto">
          <a:xfrm>
            <a:off x="0" y="8626475"/>
            <a:ext cx="3005138" cy="454025"/>
          </a:xfrm>
          <a:prstGeom prst="rect">
            <a:avLst/>
          </a:prstGeom>
          <a:noFill/>
          <a:ln w="9525">
            <a:noFill/>
            <a:miter lim="800000"/>
            <a:headEnd/>
            <a:tailEnd/>
          </a:ln>
          <a:effectLst/>
        </p:spPr>
        <p:txBody>
          <a:bodyPr wrap="none" anchor="ctr"/>
          <a:lstStyle/>
          <a:p>
            <a:endParaRPr lang="en-US"/>
          </a:p>
        </p:txBody>
      </p:sp>
      <p:sp>
        <p:nvSpPr>
          <p:cNvPr id="60421" name="Rectangle 5"/>
          <p:cNvSpPr>
            <a:spLocks noChangeArrowheads="1"/>
          </p:cNvSpPr>
          <p:nvPr/>
        </p:nvSpPr>
        <p:spPr bwMode="auto">
          <a:xfrm>
            <a:off x="0" y="0"/>
            <a:ext cx="3005138" cy="454025"/>
          </a:xfrm>
          <a:prstGeom prst="rect">
            <a:avLst/>
          </a:prstGeom>
          <a:noFill/>
          <a:ln w="9525">
            <a:noFill/>
            <a:miter lim="800000"/>
            <a:headEnd/>
            <a:tailEnd/>
          </a:ln>
          <a:effectLst/>
        </p:spPr>
        <p:txBody>
          <a:bodyPr wrap="none" anchor="ctr"/>
          <a:lstStyle/>
          <a:p>
            <a:endParaRPr lang="en-US"/>
          </a:p>
        </p:txBody>
      </p:sp>
      <p:sp>
        <p:nvSpPr>
          <p:cNvPr id="60422" name="Rectangle 6"/>
          <p:cNvSpPr>
            <a:spLocks noGrp="1" noRot="1" noChangeAspect="1" noChangeArrowheads="1"/>
          </p:cNvSpPr>
          <p:nvPr>
            <p:ph type="sldImg"/>
          </p:nvPr>
        </p:nvSpPr>
        <p:spPr bwMode="auto">
          <a:xfrm>
            <a:off x="1208088" y="687388"/>
            <a:ext cx="4522787" cy="3392487"/>
          </a:xfrm>
          <a:prstGeom prst="rect">
            <a:avLst/>
          </a:prstGeom>
          <a:noFill/>
          <a:ln w="12700" cap="flat">
            <a:solidFill>
              <a:schemeClr val="tx1"/>
            </a:solidFill>
            <a:miter lim="800000"/>
            <a:headEnd/>
            <a:tailEnd/>
          </a:ln>
        </p:spPr>
      </p:sp>
      <p:sp>
        <p:nvSpPr>
          <p:cNvPr id="60423" name="Rectangle 7"/>
          <p:cNvSpPr>
            <a:spLocks noGrp="1" noChangeArrowheads="1"/>
          </p:cNvSpPr>
          <p:nvPr>
            <p:ph type="body" idx="1"/>
          </p:nvPr>
        </p:nvSpPr>
        <p:spPr bwMode="auto">
          <a:xfrm>
            <a:off x="922338" y="4313238"/>
            <a:ext cx="5089525" cy="4086225"/>
          </a:xfrm>
          <a:prstGeom prst="rect">
            <a:avLst/>
          </a:prstGeom>
          <a:noFill/>
          <a:ln>
            <a:miter lim="800000"/>
            <a:headEnd/>
            <a:tailEnd/>
          </a:ln>
        </p:spPr>
        <p:txBody>
          <a:bodyPr lIns="91961" tIns="45981" rIns="91961" bIns="45981"/>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4FC44F2-516C-4330-9738-B20A193AC9F7}" type="slidenum">
              <a:rPr lang="en-US"/>
              <a:pPr/>
              <a:t>16</a:t>
            </a:fld>
            <a:endParaRPr lang="en-US"/>
          </a:p>
        </p:txBody>
      </p:sp>
      <p:sp>
        <p:nvSpPr>
          <p:cNvPr id="62466" name="Rectangle 2"/>
          <p:cNvSpPr>
            <a:spLocks noChangeArrowheads="1"/>
          </p:cNvSpPr>
          <p:nvPr/>
        </p:nvSpPr>
        <p:spPr bwMode="auto">
          <a:xfrm>
            <a:off x="3929063" y="0"/>
            <a:ext cx="3005137" cy="454025"/>
          </a:xfrm>
          <a:prstGeom prst="rect">
            <a:avLst/>
          </a:prstGeom>
          <a:noFill/>
          <a:ln w="9525">
            <a:noFill/>
            <a:miter lim="800000"/>
            <a:headEnd/>
            <a:tailEnd/>
          </a:ln>
          <a:effectLst/>
        </p:spPr>
        <p:txBody>
          <a:bodyPr wrap="none" anchor="ctr"/>
          <a:lstStyle/>
          <a:p>
            <a:endParaRPr lang="en-US"/>
          </a:p>
        </p:txBody>
      </p:sp>
      <p:sp>
        <p:nvSpPr>
          <p:cNvPr id="62467" name="Rectangle 3"/>
          <p:cNvSpPr>
            <a:spLocks noChangeArrowheads="1"/>
          </p:cNvSpPr>
          <p:nvPr/>
        </p:nvSpPr>
        <p:spPr bwMode="auto">
          <a:xfrm>
            <a:off x="3929063" y="8626475"/>
            <a:ext cx="3005137" cy="454025"/>
          </a:xfrm>
          <a:prstGeom prst="rect">
            <a:avLst/>
          </a:prstGeom>
          <a:noFill/>
          <a:ln w="9525">
            <a:noFill/>
            <a:miter lim="800000"/>
            <a:headEnd/>
            <a:tailEnd/>
          </a:ln>
          <a:effectLst/>
        </p:spPr>
        <p:txBody>
          <a:bodyPr lIns="19027" tIns="0" rIns="19027" bIns="0" anchor="b"/>
          <a:lstStyle/>
          <a:p>
            <a:pPr algn="r" defTabSz="912813" eaLnBrk="0" hangingPunct="0"/>
            <a:r>
              <a:rPr lang="en-US" sz="1000" i="1"/>
              <a:t>8</a:t>
            </a:r>
          </a:p>
        </p:txBody>
      </p:sp>
      <p:sp>
        <p:nvSpPr>
          <p:cNvPr id="62468" name="Rectangle 4"/>
          <p:cNvSpPr>
            <a:spLocks noChangeArrowheads="1"/>
          </p:cNvSpPr>
          <p:nvPr/>
        </p:nvSpPr>
        <p:spPr bwMode="auto">
          <a:xfrm>
            <a:off x="0" y="8626475"/>
            <a:ext cx="3005138" cy="454025"/>
          </a:xfrm>
          <a:prstGeom prst="rect">
            <a:avLst/>
          </a:prstGeom>
          <a:noFill/>
          <a:ln w="9525">
            <a:noFill/>
            <a:miter lim="800000"/>
            <a:headEnd/>
            <a:tailEnd/>
          </a:ln>
          <a:effectLst/>
        </p:spPr>
        <p:txBody>
          <a:bodyPr wrap="none" anchor="ctr"/>
          <a:lstStyle/>
          <a:p>
            <a:endParaRPr lang="en-US"/>
          </a:p>
        </p:txBody>
      </p:sp>
      <p:sp>
        <p:nvSpPr>
          <p:cNvPr id="62469" name="Rectangle 5"/>
          <p:cNvSpPr>
            <a:spLocks noChangeArrowheads="1"/>
          </p:cNvSpPr>
          <p:nvPr/>
        </p:nvSpPr>
        <p:spPr bwMode="auto">
          <a:xfrm>
            <a:off x="0" y="0"/>
            <a:ext cx="3005138" cy="454025"/>
          </a:xfrm>
          <a:prstGeom prst="rect">
            <a:avLst/>
          </a:prstGeom>
          <a:noFill/>
          <a:ln w="9525">
            <a:noFill/>
            <a:miter lim="800000"/>
            <a:headEnd/>
            <a:tailEnd/>
          </a:ln>
          <a:effectLst/>
        </p:spPr>
        <p:txBody>
          <a:bodyPr wrap="none" anchor="ctr"/>
          <a:lstStyle/>
          <a:p>
            <a:endParaRPr lang="en-US"/>
          </a:p>
        </p:txBody>
      </p:sp>
      <p:sp>
        <p:nvSpPr>
          <p:cNvPr id="62470" name="Rectangle 6"/>
          <p:cNvSpPr>
            <a:spLocks noGrp="1" noRot="1" noChangeAspect="1" noChangeArrowheads="1"/>
          </p:cNvSpPr>
          <p:nvPr>
            <p:ph type="sldImg"/>
          </p:nvPr>
        </p:nvSpPr>
        <p:spPr bwMode="auto">
          <a:xfrm>
            <a:off x="1208088" y="687388"/>
            <a:ext cx="4522787" cy="3392487"/>
          </a:xfrm>
          <a:prstGeom prst="rect">
            <a:avLst/>
          </a:prstGeom>
          <a:noFill/>
          <a:ln w="12700" cap="flat">
            <a:solidFill>
              <a:schemeClr val="tx1"/>
            </a:solidFill>
            <a:miter lim="800000"/>
            <a:headEnd/>
            <a:tailEnd/>
          </a:ln>
        </p:spPr>
      </p:sp>
      <p:sp>
        <p:nvSpPr>
          <p:cNvPr id="62471" name="Rectangle 7"/>
          <p:cNvSpPr>
            <a:spLocks noGrp="1" noChangeArrowheads="1"/>
          </p:cNvSpPr>
          <p:nvPr>
            <p:ph type="body" idx="1"/>
          </p:nvPr>
        </p:nvSpPr>
        <p:spPr bwMode="auto">
          <a:xfrm>
            <a:off x="922338" y="4313238"/>
            <a:ext cx="5089525" cy="4086225"/>
          </a:xfrm>
          <a:prstGeom prst="rect">
            <a:avLst/>
          </a:prstGeom>
          <a:noFill/>
          <a:ln>
            <a:miter lim="800000"/>
            <a:headEnd/>
            <a:tailEnd/>
          </a:ln>
        </p:spPr>
        <p:txBody>
          <a:bodyPr lIns="91961" tIns="45981" rIns="91961" bIns="45981"/>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4099"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1</a:t>
            </a:r>
          </a:p>
        </p:txBody>
      </p:sp>
      <p:sp>
        <p:nvSpPr>
          <p:cNvPr id="4100"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4101"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4102" name="Rectangle 6"/>
          <p:cNvSpPr>
            <a:spLocks noGrp="1" noRot="1" noChangeAspect="1" noChangeArrowheads="1" noTextEdit="1"/>
          </p:cNvSpPr>
          <p:nvPr>
            <p:ph type="sldImg"/>
          </p:nvPr>
        </p:nvSpPr>
        <p:spPr>
          <a:xfrm>
            <a:off x="1204913" y="687388"/>
            <a:ext cx="4524375" cy="3392487"/>
          </a:xfrm>
          <a:ln cap="flat"/>
        </p:spPr>
      </p:sp>
      <p:sp>
        <p:nvSpPr>
          <p:cNvPr id="4103" name="Rectangle 7"/>
          <p:cNvSpPr>
            <a:spLocks noGrp="1" noChangeArrowheads="1"/>
          </p:cNvSpPr>
          <p:nvPr>
            <p:ph type="body" idx="1"/>
          </p:nvPr>
        </p:nvSpPr>
        <p:spPr>
          <a:noFill/>
          <a:ln/>
        </p:spPr>
        <p:txBody>
          <a:bodyPr/>
          <a:lstStyle/>
          <a:p>
            <a:r>
              <a:rPr lang="en-US" dirty="0"/>
              <a:t>The slides for this text are organized into chapters. This lecture covers Chapter 13, and discusses external sorting. Sorting is one of the most frequent database operations, and is optimized for I/O costs, leading to some interesting differences with in-memory sorting.  </a:t>
            </a:r>
          </a:p>
          <a:p>
            <a:endParaRPr lang="en-US" dirty="0"/>
          </a:p>
          <a:p>
            <a:r>
              <a:rPr lang="en-US" dirty="0"/>
              <a:t>It should be covered after Chapter 8, which provides an overview of storage and indexing.  At the instructor’s discretion, it can also be omitted without loss of continuity in other parts of the text.  (In particular, Chapter 20 can be covered without covering this chapter.)</a:t>
            </a:r>
          </a:p>
          <a:p>
            <a:endParaRPr lang="en-US" dirty="0"/>
          </a:p>
          <a:p>
            <a:r>
              <a:rPr lang="en-US" dirty="0"/>
              <a:t>This chapter is most appropriate for a course with an implementation emphasis, and we suggest omitting it in a course with an applications emphasis.</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92938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6147" name="Rectangle 3"/>
          <p:cNvSpPr>
            <a:spLocks noChangeArrowheads="1"/>
          </p:cNvSpPr>
          <p:nvPr/>
        </p:nvSpPr>
        <p:spPr bwMode="auto">
          <a:xfrm>
            <a:off x="3929380" y="8626475"/>
            <a:ext cx="3004820" cy="454025"/>
          </a:xfrm>
          <a:prstGeom prst="rect">
            <a:avLst/>
          </a:prstGeom>
          <a:noFill/>
          <a:ln w="9525">
            <a:noFill/>
            <a:miter lim="800000"/>
            <a:headEnd/>
            <a:tailEnd/>
          </a:ln>
          <a:effectLst/>
        </p:spPr>
        <p:txBody>
          <a:bodyPr lIns="19050" tIns="0" rIns="19050" bIns="0" anchor="b"/>
          <a:lstStyle/>
          <a:p>
            <a:pPr algn="r" eaLnBrk="0" hangingPunct="0"/>
            <a:r>
              <a:rPr lang="en-US" sz="1000" i="1">
                <a:solidFill>
                  <a:prstClr val="black"/>
                </a:solidFill>
              </a:rPr>
              <a:t>4</a:t>
            </a:r>
          </a:p>
        </p:txBody>
      </p:sp>
      <p:sp>
        <p:nvSpPr>
          <p:cNvPr id="6148" name="Rectangle 4"/>
          <p:cNvSpPr>
            <a:spLocks noChangeArrowheads="1"/>
          </p:cNvSpPr>
          <p:nvPr/>
        </p:nvSpPr>
        <p:spPr bwMode="auto">
          <a:xfrm>
            <a:off x="0" y="8626475"/>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6149" name="Rectangle 5"/>
          <p:cNvSpPr>
            <a:spLocks noChangeArrowheads="1"/>
          </p:cNvSpPr>
          <p:nvPr/>
        </p:nvSpPr>
        <p:spPr bwMode="auto">
          <a:xfrm>
            <a:off x="0" y="0"/>
            <a:ext cx="3004820" cy="454025"/>
          </a:xfrm>
          <a:prstGeom prst="rect">
            <a:avLst/>
          </a:prstGeom>
          <a:noFill/>
          <a:ln w="9525">
            <a:noFill/>
            <a:miter lim="800000"/>
            <a:headEnd/>
            <a:tailEnd/>
          </a:ln>
          <a:effectLst/>
        </p:spPr>
        <p:txBody>
          <a:bodyPr wrap="none" anchor="ctr"/>
          <a:lstStyle/>
          <a:p>
            <a:pPr eaLnBrk="0" hangingPunct="0"/>
            <a:endParaRPr lang="en-US">
              <a:solidFill>
                <a:prstClr val="black"/>
              </a:solidFill>
            </a:endParaRPr>
          </a:p>
        </p:txBody>
      </p:sp>
      <p:sp>
        <p:nvSpPr>
          <p:cNvPr id="6150" name="Rectangle 6"/>
          <p:cNvSpPr>
            <a:spLocks noGrp="1" noRot="1" noChangeAspect="1" noChangeArrowheads="1" noTextEdit="1"/>
          </p:cNvSpPr>
          <p:nvPr>
            <p:ph type="sldImg"/>
          </p:nvPr>
        </p:nvSpPr>
        <p:spPr>
          <a:xfrm>
            <a:off x="1163727" y="687343"/>
            <a:ext cx="4606749" cy="3392576"/>
          </a:xfrm>
          <a:ln cap="flat"/>
        </p:spPr>
      </p:sp>
      <p:sp>
        <p:nvSpPr>
          <p:cNvPr id="6151" name="Rectangle 7"/>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471007D-07CA-4151-8C49-ECE5BB12E44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C74B9E-497C-483E-A831-738A24C265D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52400"/>
            <a:ext cx="19621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340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BB1C2D-D737-46AC-A319-9E09E487F95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192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219200"/>
            <a:ext cx="3848100" cy="4876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429778DA-359C-4EB6-AB13-E21BCB6FC95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4CF70EF-25D1-4CF3-A06C-F041209C8E6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9587FDF-50FD-4FB1-9219-1BC3515701B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5407A7E-3C96-457D-BFEA-65391D8D152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906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9906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A087DCC-3657-4E00-B446-A16E63001C5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C54BD788-8999-4A93-897F-5A7F4F264BD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5F2B431-2E62-4036-B867-FB783CF1C49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510BE9E-6A83-4054-AB43-3C93AA67291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78717D-983D-42B0-9AF3-DE138BE24483}"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EF44225-C848-4FFD-BB89-DAC7DE84503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F7DFFF4-5AEE-48B7-80E0-DD6BAD668D3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AF67D87-AD02-4F91-BDFE-FEB1F3F9E3B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3627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0F58A80-967D-49D3-91B4-00EC75D4B73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4F1D627-72C5-4816-A53A-C02DC5E7E3A4}"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981200"/>
            <a:ext cx="7772400" cy="4076700"/>
          </a:xfr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192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192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C32C72E-855C-448B-87F2-E1B63A34872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61CD883-FD10-4AD9-B349-EFC4EB6D500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8849FE0-911B-4145-B8B3-64C272E63F1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A3FFDC3-CE0C-4E89-9FE2-75ABAA21D2D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4F3F5C-C7A5-49C1-9ABC-18FA8D62740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3C38562-6269-4635-996B-445E7AA291A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w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77724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219200"/>
            <a:ext cx="7848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99E8D3A-A189-4FC4-97D9-728A2AD210E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Times New Roman" pitchFamily="18" charset="0"/>
        </a:defRPr>
      </a:lvl2pPr>
      <a:lvl3pPr algn="ctr" rtl="0" fontAlgn="base">
        <a:spcBef>
          <a:spcPct val="0"/>
        </a:spcBef>
        <a:spcAft>
          <a:spcPct val="0"/>
        </a:spcAft>
        <a:defRPr sz="4400">
          <a:solidFill>
            <a:schemeClr val="accent2"/>
          </a:solidFill>
          <a:latin typeface="Times New Roman" pitchFamily="18" charset="0"/>
        </a:defRPr>
      </a:lvl3pPr>
      <a:lvl4pPr algn="ctr" rtl="0" fontAlgn="base">
        <a:spcBef>
          <a:spcPct val="0"/>
        </a:spcBef>
        <a:spcAft>
          <a:spcPct val="0"/>
        </a:spcAft>
        <a:defRPr sz="4400">
          <a:solidFill>
            <a:schemeClr val="accent2"/>
          </a:solidFill>
          <a:latin typeface="Times New Roman" pitchFamily="18" charset="0"/>
        </a:defRPr>
      </a:lvl4pPr>
      <a:lvl5pPr algn="ctr" rtl="0" fontAlgn="base">
        <a:spcBef>
          <a:spcPct val="0"/>
        </a:spcBef>
        <a:spcAft>
          <a:spcPct val="0"/>
        </a:spcAft>
        <a:defRPr sz="4400">
          <a:solidFill>
            <a:schemeClr val="accent2"/>
          </a:solidFill>
          <a:latin typeface="Times New Roman" pitchFamily="18" charset="0"/>
        </a:defRPr>
      </a:lvl5pPr>
      <a:lvl6pPr marL="457200" algn="ctr" rtl="0" fontAlgn="base">
        <a:spcBef>
          <a:spcPct val="0"/>
        </a:spcBef>
        <a:spcAft>
          <a:spcPct val="0"/>
        </a:spcAft>
        <a:defRPr sz="4400">
          <a:solidFill>
            <a:schemeClr val="accent2"/>
          </a:solidFill>
          <a:latin typeface="Times New Roman" pitchFamily="18" charset="0"/>
        </a:defRPr>
      </a:lvl6pPr>
      <a:lvl7pPr marL="914400" algn="ctr" rtl="0" fontAlgn="base">
        <a:spcBef>
          <a:spcPct val="0"/>
        </a:spcBef>
        <a:spcAft>
          <a:spcPct val="0"/>
        </a:spcAft>
        <a:defRPr sz="4400">
          <a:solidFill>
            <a:schemeClr val="accent2"/>
          </a:solidFill>
          <a:latin typeface="Times New Roman" pitchFamily="18" charset="0"/>
        </a:defRPr>
      </a:lvl7pPr>
      <a:lvl8pPr marL="1371600" algn="ctr" rtl="0" fontAlgn="base">
        <a:spcBef>
          <a:spcPct val="0"/>
        </a:spcBef>
        <a:spcAft>
          <a:spcPct val="0"/>
        </a:spcAft>
        <a:defRPr sz="4400">
          <a:solidFill>
            <a:schemeClr val="accent2"/>
          </a:solidFill>
          <a:latin typeface="Times New Roman" pitchFamily="18" charset="0"/>
        </a:defRPr>
      </a:lvl8pPr>
      <a:lvl9pPr marL="1828800" algn="ctr" rtl="0" fontAlgn="base">
        <a:spcBef>
          <a:spcPct val="0"/>
        </a:spcBef>
        <a:spcAft>
          <a:spcPct val="0"/>
        </a:spcAft>
        <a:defRPr sz="4400">
          <a:solidFill>
            <a:schemeClr val="accent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152400" y="152400"/>
            <a:ext cx="8686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CSE544: Principles of Databases</a:t>
            </a:r>
          </a:p>
        </p:txBody>
      </p:sp>
      <p:sp>
        <p:nvSpPr>
          <p:cNvPr id="39939" name="Rectangle 3"/>
          <p:cNvSpPr>
            <a:spLocks noGrp="1" noChangeArrowheads="1"/>
          </p:cNvSpPr>
          <p:nvPr>
            <p:ph type="body" idx="1"/>
          </p:nvPr>
        </p:nvSpPr>
        <p:spPr bwMode="auto">
          <a:xfrm>
            <a:off x="152400" y="990600"/>
            <a:ext cx="8686800"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vl1pPr>
          </a:lstStyle>
          <a:p>
            <a:pPr eaLnBrk="0" hangingPunct="0"/>
            <a:endParaRPr lang="en-US">
              <a:solidFill>
                <a:srgbClr val="000000"/>
              </a:solidFill>
            </a:endParaRPr>
          </a:p>
        </p:txBody>
      </p:sp>
      <p:sp>
        <p:nvSpPr>
          <p:cNvPr id="3994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vl1pPr>
          </a:lstStyle>
          <a:p>
            <a:pPr eaLnBrk="0" hangingPunct="0"/>
            <a:endParaRPr lang="en-US">
              <a:solidFill>
                <a:srgbClr val="000000"/>
              </a:solidFill>
            </a:endParaRPr>
          </a:p>
        </p:txBody>
      </p:sp>
      <p:sp>
        <p:nvSpPr>
          <p:cNvPr id="39942"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vl1pPr>
          </a:lstStyle>
          <a:p>
            <a:pPr eaLnBrk="0" hangingPunct="0"/>
            <a:fld id="{E19B2208-D2FF-4D27-8326-B507978191BB}" type="slidenum">
              <a:rPr lang="en-US">
                <a:solidFill>
                  <a:srgbClr val="000000"/>
                </a:solidFill>
              </a:rPr>
              <a:pPr eaLnBrk="0" hangingPunct="0"/>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419100"/>
            <a:ext cx="7772400" cy="1104900"/>
          </a:xfrm>
          <a:prstGeom prst="rect">
            <a:avLst/>
          </a:prstGeom>
          <a:noFill/>
          <a:ln w="9525">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838200" y="1981200"/>
            <a:ext cx="7772400" cy="40767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ChangeArrowheads="1"/>
          </p:cNvSpPr>
          <p:nvPr/>
        </p:nvSpPr>
        <p:spPr bwMode="auto">
          <a:xfrm>
            <a:off x="93663" y="6488113"/>
            <a:ext cx="5603875" cy="301625"/>
          </a:xfrm>
          <a:prstGeom prst="rect">
            <a:avLst/>
          </a:prstGeom>
          <a:noFill/>
          <a:ln w="9525">
            <a:noFill/>
            <a:miter lim="800000"/>
            <a:headEnd/>
            <a:tailEnd/>
          </a:ln>
          <a:effectLst/>
        </p:spPr>
        <p:txBody>
          <a:bodyPr wrap="none" lIns="90488" tIns="44450" rIns="90488" bIns="44450" anchor="ctr">
            <a:spAutoFit/>
          </a:bodyPr>
          <a:lstStyle/>
          <a:p>
            <a:pPr eaLnBrk="0" hangingPunct="0"/>
            <a:r>
              <a:rPr lang="en-US" sz="1400">
                <a:solidFill>
                  <a:srgbClr val="005400"/>
                </a:solidFill>
                <a:latin typeface="Book Antiqua" pitchFamily="18" charset="0"/>
              </a:rPr>
              <a:t>Database Management Systems 3ed,  R. Ramakrishnan and J. Gehrke</a:t>
            </a:r>
          </a:p>
        </p:txBody>
      </p:sp>
      <p:sp>
        <p:nvSpPr>
          <p:cNvPr id="1029" name="Rectangle 5"/>
          <p:cNvSpPr>
            <a:spLocks noChangeArrowheads="1"/>
          </p:cNvSpPr>
          <p:nvPr/>
        </p:nvSpPr>
        <p:spPr bwMode="auto">
          <a:xfrm>
            <a:off x="8655050" y="6488113"/>
            <a:ext cx="396875" cy="301625"/>
          </a:xfrm>
          <a:prstGeom prst="rect">
            <a:avLst/>
          </a:prstGeom>
          <a:noFill/>
          <a:ln w="9525">
            <a:noFill/>
            <a:miter lim="800000"/>
            <a:headEnd/>
            <a:tailEnd/>
          </a:ln>
          <a:effectLst/>
        </p:spPr>
        <p:txBody>
          <a:bodyPr wrap="none" lIns="90488" tIns="44450" rIns="90488" bIns="44450" anchor="ctr">
            <a:spAutoFit/>
          </a:bodyPr>
          <a:lstStyle/>
          <a:p>
            <a:pPr algn="r" eaLnBrk="0" hangingPunct="0"/>
            <a:fld id="{3C878E74-31B1-4AA1-9BE6-D3DAF8B3C5DD}" type="slidenum">
              <a:rPr lang="en-US" sz="1400">
                <a:solidFill>
                  <a:srgbClr val="005400"/>
                </a:solidFill>
                <a:latin typeface="Book Antiqua" pitchFamily="18" charset="0"/>
              </a:rPr>
              <a:pPr algn="r" eaLnBrk="0" hangingPunct="0"/>
              <a:t>‹#›</a:t>
            </a:fld>
            <a:endParaRPr lang="en-US" sz="1400">
              <a:solidFill>
                <a:srgbClr val="005400"/>
              </a:solidFill>
              <a:latin typeface="Book Antiqua" pitchFamily="18" charset="0"/>
            </a:endParaRPr>
          </a:p>
        </p:txBody>
      </p:sp>
      <p:pic>
        <p:nvPicPr>
          <p:cNvPr id="1030" name="Picture 6"/>
          <p:cNvPicPr>
            <a:picLocks noChangeArrowheads="1"/>
          </p:cNvPicPr>
          <p:nvPr/>
        </p:nvPicPr>
        <p:blipFill>
          <a:blip r:embed="rId15" cstate="print"/>
          <a:srcRect/>
          <a:stretch>
            <a:fillRect/>
          </a:stretch>
        </p:blipFill>
        <p:spPr bwMode="auto">
          <a:xfrm>
            <a:off x="7683500" y="-152400"/>
            <a:ext cx="1473200" cy="13208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lr>
          <a:schemeClr val="tx1"/>
        </a:buClr>
        <a:buChar char="•"/>
        <a:defRPr>
          <a:solidFill>
            <a:schemeClr val="tx1"/>
          </a:solidFill>
          <a:latin typeface="+mn-lt"/>
        </a:defRPr>
      </a:lvl5pPr>
      <a:lvl6pPr marL="2514600" indent="-228600" algn="l" rtl="0" eaLnBrk="0" fontAlgn="base" hangingPunct="0">
        <a:spcBef>
          <a:spcPct val="20000"/>
        </a:spcBef>
        <a:spcAft>
          <a:spcPct val="0"/>
        </a:spcAft>
        <a:buClr>
          <a:schemeClr val="tx1"/>
        </a:buClr>
        <a:buChar char="•"/>
        <a:defRPr>
          <a:solidFill>
            <a:schemeClr val="tx1"/>
          </a:solidFill>
          <a:latin typeface="+mn-lt"/>
        </a:defRPr>
      </a:lvl6pPr>
      <a:lvl7pPr marL="2971800" indent="-228600" algn="l" rtl="0" eaLnBrk="0" fontAlgn="base" hangingPunct="0">
        <a:spcBef>
          <a:spcPct val="20000"/>
        </a:spcBef>
        <a:spcAft>
          <a:spcPct val="0"/>
        </a:spcAft>
        <a:buClr>
          <a:schemeClr val="tx1"/>
        </a:buClr>
        <a:buChar char="•"/>
        <a:defRPr>
          <a:solidFill>
            <a:schemeClr val="tx1"/>
          </a:solidFill>
          <a:latin typeface="+mn-lt"/>
        </a:defRPr>
      </a:lvl7pPr>
      <a:lvl8pPr marL="3429000" indent="-228600" algn="l" rtl="0" eaLnBrk="0" fontAlgn="base" hangingPunct="0">
        <a:spcBef>
          <a:spcPct val="20000"/>
        </a:spcBef>
        <a:spcAft>
          <a:spcPct val="0"/>
        </a:spcAft>
        <a:buClr>
          <a:schemeClr val="tx1"/>
        </a:buClr>
        <a:buChar char="•"/>
        <a:defRPr>
          <a:solidFill>
            <a:schemeClr val="tx1"/>
          </a:solidFill>
          <a:latin typeface="+mn-lt"/>
        </a:defRPr>
      </a:lvl8pPr>
      <a:lvl9pPr marL="3886200" indent="-228600" algn="l" rtl="0" eaLnBrk="0" fontAlgn="base" hangingPunct="0">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5.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6.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6.xml"/><Relationship Id="rId1" Type="http://schemas.openxmlformats.org/officeDocument/2006/relationships/vmlDrawing" Target="../drawings/vmlDrawing7.vml"/><Relationship Id="rId4"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6.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3CF58C-DDE5-435F-8D01-41F33DD839BC}" type="slidenum">
              <a:rPr lang="en-US"/>
              <a:pPr/>
              <a:t>1</a:t>
            </a:fld>
            <a:endParaRPr lang="en-US"/>
          </a:p>
        </p:txBody>
      </p:sp>
      <p:sp>
        <p:nvSpPr>
          <p:cNvPr id="4098" name="Rectangle 2"/>
          <p:cNvSpPr>
            <a:spLocks noGrp="1" noChangeArrowheads="1"/>
          </p:cNvSpPr>
          <p:nvPr>
            <p:ph type="ctrTitle"/>
          </p:nvPr>
        </p:nvSpPr>
        <p:spPr>
          <a:xfrm>
            <a:off x="533400" y="1295400"/>
            <a:ext cx="7772400" cy="1143000"/>
          </a:xfrm>
        </p:spPr>
        <p:txBody>
          <a:bodyPr/>
          <a:lstStyle/>
          <a:p>
            <a:r>
              <a:rPr lang="en-US" dirty="0" smtClean="0"/>
              <a:t>Sorting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laceholder 5"/>
          <p:cNvSpPr>
            <a:spLocks noGrp="1"/>
          </p:cNvSpPr>
          <p:nvPr>
            <p:ph type="sldNum" sz="quarter" idx="12"/>
          </p:nvPr>
        </p:nvSpPr>
        <p:spPr/>
        <p:txBody>
          <a:bodyPr/>
          <a:lstStyle/>
          <a:p>
            <a:fld id="{42DEC58A-08EF-4F29-965C-74B7DC8FFF70}" type="slidenum">
              <a:rPr lang="en-US"/>
              <a:pPr/>
              <a:t>10</a:t>
            </a:fld>
            <a:endParaRPr lang="en-US"/>
          </a:p>
        </p:txBody>
      </p:sp>
      <p:sp>
        <p:nvSpPr>
          <p:cNvPr id="252930" name="Rectangle 2"/>
          <p:cNvSpPr>
            <a:spLocks noChangeArrowheads="1"/>
          </p:cNvSpPr>
          <p:nvPr/>
        </p:nvSpPr>
        <p:spPr bwMode="auto">
          <a:xfrm>
            <a:off x="3429000" y="60960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31" name="Rectangle 3"/>
          <p:cNvSpPr>
            <a:spLocks noChangeArrowheads="1"/>
          </p:cNvSpPr>
          <p:nvPr/>
        </p:nvSpPr>
        <p:spPr bwMode="auto">
          <a:xfrm>
            <a:off x="3429000" y="57150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32" name="Text Box 4"/>
          <p:cNvSpPr txBox="1">
            <a:spLocks noChangeArrowheads="1"/>
          </p:cNvSpPr>
          <p:nvPr/>
        </p:nvSpPr>
        <p:spPr bwMode="auto">
          <a:xfrm>
            <a:off x="1828800" y="2590800"/>
            <a:ext cx="298450" cy="366713"/>
          </a:xfrm>
          <a:prstGeom prst="rect">
            <a:avLst/>
          </a:prstGeom>
          <a:noFill/>
          <a:ln w="9525">
            <a:noFill/>
            <a:miter lim="800000"/>
            <a:headEnd/>
            <a:tailEnd/>
          </a:ln>
          <a:effectLst/>
        </p:spPr>
        <p:txBody>
          <a:bodyPr wrap="none">
            <a:spAutoFit/>
          </a:bodyPr>
          <a:lstStyle/>
          <a:p>
            <a:r>
              <a:rPr lang="en-US" sz="1800" b="1"/>
              <a:t>7</a:t>
            </a:r>
          </a:p>
        </p:txBody>
      </p:sp>
      <p:sp>
        <p:nvSpPr>
          <p:cNvPr id="252933" name="Text Box 5"/>
          <p:cNvSpPr txBox="1">
            <a:spLocks noChangeArrowheads="1"/>
          </p:cNvSpPr>
          <p:nvPr/>
        </p:nvSpPr>
        <p:spPr bwMode="auto">
          <a:xfrm>
            <a:off x="1600200" y="25908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2934" name="Text Box 6"/>
          <p:cNvSpPr txBox="1">
            <a:spLocks noChangeArrowheads="1"/>
          </p:cNvSpPr>
          <p:nvPr/>
        </p:nvSpPr>
        <p:spPr bwMode="auto">
          <a:xfrm>
            <a:off x="5562600" y="29718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2935" name="Text Box 7"/>
          <p:cNvSpPr txBox="1">
            <a:spLocks noChangeArrowheads="1"/>
          </p:cNvSpPr>
          <p:nvPr/>
        </p:nvSpPr>
        <p:spPr bwMode="auto">
          <a:xfrm>
            <a:off x="1600200" y="2971800"/>
            <a:ext cx="298450" cy="366713"/>
          </a:xfrm>
          <a:prstGeom prst="rect">
            <a:avLst/>
          </a:prstGeom>
          <a:noFill/>
          <a:ln w="9525">
            <a:noFill/>
            <a:miter lim="800000"/>
            <a:headEnd/>
            <a:tailEnd/>
          </a:ln>
          <a:effectLst/>
        </p:spPr>
        <p:txBody>
          <a:bodyPr wrap="none">
            <a:spAutoFit/>
          </a:bodyPr>
          <a:lstStyle/>
          <a:p>
            <a:r>
              <a:rPr lang="en-US" sz="1800" b="1"/>
              <a:t>8</a:t>
            </a:r>
          </a:p>
        </p:txBody>
      </p:sp>
      <p:sp>
        <p:nvSpPr>
          <p:cNvPr id="252936" name="Rectangle 8"/>
          <p:cNvSpPr>
            <a:spLocks noChangeArrowheads="1"/>
          </p:cNvSpPr>
          <p:nvPr/>
        </p:nvSpPr>
        <p:spPr bwMode="auto">
          <a:xfrm>
            <a:off x="3429000" y="64770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37" name="Text Box 9"/>
          <p:cNvSpPr txBox="1">
            <a:spLocks noChangeArrowheads="1"/>
          </p:cNvSpPr>
          <p:nvPr/>
        </p:nvSpPr>
        <p:spPr bwMode="auto">
          <a:xfrm>
            <a:off x="1828800" y="2971800"/>
            <a:ext cx="298450" cy="366713"/>
          </a:xfrm>
          <a:prstGeom prst="rect">
            <a:avLst/>
          </a:prstGeom>
          <a:noFill/>
          <a:ln w="9525">
            <a:noFill/>
            <a:miter lim="800000"/>
            <a:headEnd/>
            <a:tailEnd/>
          </a:ln>
          <a:effectLst/>
        </p:spPr>
        <p:txBody>
          <a:bodyPr wrap="none">
            <a:spAutoFit/>
          </a:bodyPr>
          <a:lstStyle/>
          <a:p>
            <a:r>
              <a:rPr lang="en-US" sz="1800" b="1"/>
              <a:t>9</a:t>
            </a:r>
          </a:p>
        </p:txBody>
      </p:sp>
      <p:sp>
        <p:nvSpPr>
          <p:cNvPr id="252938" name="Rectangle 10"/>
          <p:cNvSpPr>
            <a:spLocks noChangeArrowheads="1"/>
          </p:cNvSpPr>
          <p:nvPr/>
        </p:nvSpPr>
        <p:spPr bwMode="auto">
          <a:xfrm>
            <a:off x="3429000" y="53340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39" name="Rectangle 11"/>
          <p:cNvSpPr>
            <a:spLocks noChangeArrowheads="1"/>
          </p:cNvSpPr>
          <p:nvPr/>
        </p:nvSpPr>
        <p:spPr bwMode="auto">
          <a:xfrm>
            <a:off x="3429000" y="49530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40" name="Text Box 12"/>
          <p:cNvSpPr txBox="1">
            <a:spLocks noChangeArrowheads="1"/>
          </p:cNvSpPr>
          <p:nvPr/>
        </p:nvSpPr>
        <p:spPr bwMode="auto">
          <a:xfrm>
            <a:off x="5638800" y="2590800"/>
            <a:ext cx="298450" cy="366713"/>
          </a:xfrm>
          <a:prstGeom prst="rect">
            <a:avLst/>
          </a:prstGeom>
          <a:noFill/>
          <a:ln w="9525">
            <a:noFill/>
            <a:miter lim="800000"/>
            <a:headEnd/>
            <a:tailEnd/>
          </a:ln>
          <a:effectLst/>
        </p:spPr>
        <p:txBody>
          <a:bodyPr wrap="none">
            <a:spAutoFit/>
          </a:bodyPr>
          <a:lstStyle/>
          <a:p>
            <a:r>
              <a:rPr lang="en-US" sz="1800" b="1"/>
              <a:t>5</a:t>
            </a:r>
          </a:p>
        </p:txBody>
      </p:sp>
      <p:sp>
        <p:nvSpPr>
          <p:cNvPr id="252941" name="Text Box 13"/>
          <p:cNvSpPr txBox="1">
            <a:spLocks noChangeArrowheads="1"/>
          </p:cNvSpPr>
          <p:nvPr/>
        </p:nvSpPr>
        <p:spPr bwMode="auto">
          <a:xfrm>
            <a:off x="5410200" y="25908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2942" name="Text Box 14"/>
          <p:cNvSpPr txBox="1">
            <a:spLocks noChangeArrowheads="1"/>
          </p:cNvSpPr>
          <p:nvPr/>
        </p:nvSpPr>
        <p:spPr bwMode="auto">
          <a:xfrm>
            <a:off x="1828800" y="22098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2943" name="Text Box 15"/>
          <p:cNvSpPr txBox="1">
            <a:spLocks noChangeArrowheads="1"/>
          </p:cNvSpPr>
          <p:nvPr/>
        </p:nvSpPr>
        <p:spPr bwMode="auto">
          <a:xfrm>
            <a:off x="1600200" y="22098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2944" name="Rectangle 16"/>
          <p:cNvSpPr>
            <a:spLocks noChangeArrowheads="1"/>
          </p:cNvSpPr>
          <p:nvPr/>
        </p:nvSpPr>
        <p:spPr bwMode="auto">
          <a:xfrm>
            <a:off x="3429000" y="45720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45" name="Rectangle 17"/>
          <p:cNvSpPr>
            <a:spLocks noChangeArrowheads="1"/>
          </p:cNvSpPr>
          <p:nvPr/>
        </p:nvSpPr>
        <p:spPr bwMode="auto">
          <a:xfrm>
            <a:off x="3429000" y="41910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46" name="Text Box 18"/>
          <p:cNvSpPr txBox="1">
            <a:spLocks noChangeArrowheads="1"/>
          </p:cNvSpPr>
          <p:nvPr/>
        </p:nvSpPr>
        <p:spPr bwMode="auto">
          <a:xfrm>
            <a:off x="1600200" y="17526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2947" name="Text Box 19"/>
          <p:cNvSpPr txBox="1">
            <a:spLocks noChangeArrowheads="1"/>
          </p:cNvSpPr>
          <p:nvPr/>
        </p:nvSpPr>
        <p:spPr bwMode="auto">
          <a:xfrm>
            <a:off x="5410200" y="2209800"/>
            <a:ext cx="298450" cy="366713"/>
          </a:xfrm>
          <a:prstGeom prst="rect">
            <a:avLst/>
          </a:prstGeom>
          <a:noFill/>
          <a:ln w="9525">
            <a:noFill/>
            <a:miter lim="800000"/>
            <a:headEnd/>
            <a:tailEnd/>
          </a:ln>
          <a:effectLst/>
        </p:spPr>
        <p:txBody>
          <a:bodyPr wrap="none">
            <a:spAutoFit/>
          </a:bodyPr>
          <a:lstStyle/>
          <a:p>
            <a:r>
              <a:rPr lang="en-US" sz="1800" b="1"/>
              <a:t>1</a:t>
            </a:r>
          </a:p>
        </p:txBody>
      </p:sp>
      <p:sp>
        <p:nvSpPr>
          <p:cNvPr id="252948" name="Text Box 20"/>
          <p:cNvSpPr txBox="1">
            <a:spLocks noChangeArrowheads="1"/>
          </p:cNvSpPr>
          <p:nvPr/>
        </p:nvSpPr>
        <p:spPr bwMode="auto">
          <a:xfrm>
            <a:off x="5638800" y="22098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2949" name="Rectangle 21"/>
          <p:cNvSpPr>
            <a:spLocks noChangeArrowheads="1"/>
          </p:cNvSpPr>
          <p:nvPr/>
        </p:nvSpPr>
        <p:spPr bwMode="auto">
          <a:xfrm>
            <a:off x="5410200" y="22098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50" name="Text Box 22"/>
          <p:cNvSpPr txBox="1">
            <a:spLocks noChangeArrowheads="1"/>
          </p:cNvSpPr>
          <p:nvPr/>
        </p:nvSpPr>
        <p:spPr bwMode="auto">
          <a:xfrm>
            <a:off x="1828800" y="18288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2951" name="Rectangle 23"/>
          <p:cNvSpPr>
            <a:spLocks noChangeArrowheads="1"/>
          </p:cNvSpPr>
          <p:nvPr/>
        </p:nvSpPr>
        <p:spPr bwMode="auto">
          <a:xfrm>
            <a:off x="1600200" y="18288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52" name="Rectangle 24"/>
          <p:cNvSpPr>
            <a:spLocks noChangeArrowheads="1"/>
          </p:cNvSpPr>
          <p:nvPr/>
        </p:nvSpPr>
        <p:spPr bwMode="auto">
          <a:xfrm>
            <a:off x="7620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53" name="Rectangle 25"/>
          <p:cNvSpPr>
            <a:spLocks noChangeArrowheads="1"/>
          </p:cNvSpPr>
          <p:nvPr/>
        </p:nvSpPr>
        <p:spPr bwMode="auto">
          <a:xfrm>
            <a:off x="25908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54" name="Rectangle 26"/>
          <p:cNvSpPr>
            <a:spLocks noChangeArrowheads="1"/>
          </p:cNvSpPr>
          <p:nvPr/>
        </p:nvSpPr>
        <p:spPr bwMode="auto">
          <a:xfrm>
            <a:off x="762000" y="914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55" name="Rectangle 27"/>
          <p:cNvSpPr>
            <a:spLocks noChangeArrowheads="1"/>
          </p:cNvSpPr>
          <p:nvPr/>
        </p:nvSpPr>
        <p:spPr bwMode="auto">
          <a:xfrm>
            <a:off x="2590800" y="914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56" name="Rectangle 28"/>
          <p:cNvSpPr>
            <a:spLocks noChangeArrowheads="1"/>
          </p:cNvSpPr>
          <p:nvPr/>
        </p:nvSpPr>
        <p:spPr bwMode="auto">
          <a:xfrm>
            <a:off x="4648200" y="914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57" name="Rectangle 29"/>
          <p:cNvSpPr>
            <a:spLocks noChangeArrowheads="1"/>
          </p:cNvSpPr>
          <p:nvPr/>
        </p:nvSpPr>
        <p:spPr bwMode="auto">
          <a:xfrm>
            <a:off x="46482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58" name="Rectangle 30"/>
          <p:cNvSpPr>
            <a:spLocks noChangeArrowheads="1"/>
          </p:cNvSpPr>
          <p:nvPr/>
        </p:nvSpPr>
        <p:spPr bwMode="auto">
          <a:xfrm>
            <a:off x="6324600" y="914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59" name="Rectangle 31"/>
          <p:cNvSpPr>
            <a:spLocks noChangeArrowheads="1"/>
          </p:cNvSpPr>
          <p:nvPr/>
        </p:nvSpPr>
        <p:spPr bwMode="auto">
          <a:xfrm>
            <a:off x="6324600" y="533400"/>
            <a:ext cx="533400" cy="3810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252960" name="Rectangle 32"/>
          <p:cNvSpPr>
            <a:spLocks noChangeArrowheads="1"/>
          </p:cNvSpPr>
          <p:nvPr/>
        </p:nvSpPr>
        <p:spPr bwMode="auto">
          <a:xfrm>
            <a:off x="1600200" y="22098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61" name="Rectangle 33"/>
          <p:cNvSpPr>
            <a:spLocks noChangeArrowheads="1"/>
          </p:cNvSpPr>
          <p:nvPr/>
        </p:nvSpPr>
        <p:spPr bwMode="auto">
          <a:xfrm>
            <a:off x="1600200" y="25908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62" name="Rectangle 34"/>
          <p:cNvSpPr>
            <a:spLocks noChangeArrowheads="1"/>
          </p:cNvSpPr>
          <p:nvPr/>
        </p:nvSpPr>
        <p:spPr bwMode="auto">
          <a:xfrm>
            <a:off x="1600200" y="29718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63" name="Rectangle 35"/>
          <p:cNvSpPr>
            <a:spLocks noChangeArrowheads="1"/>
          </p:cNvSpPr>
          <p:nvPr/>
        </p:nvSpPr>
        <p:spPr bwMode="auto">
          <a:xfrm>
            <a:off x="5410200" y="29718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64" name="Rectangle 36"/>
          <p:cNvSpPr>
            <a:spLocks noChangeArrowheads="1"/>
          </p:cNvSpPr>
          <p:nvPr/>
        </p:nvSpPr>
        <p:spPr bwMode="auto">
          <a:xfrm>
            <a:off x="5410200" y="25908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2965" name="Rectangle 37"/>
          <p:cNvSpPr>
            <a:spLocks noChangeArrowheads="1"/>
          </p:cNvSpPr>
          <p:nvPr/>
        </p:nvSpPr>
        <p:spPr bwMode="auto">
          <a:xfrm>
            <a:off x="5410200" y="1828800"/>
            <a:ext cx="533400" cy="3810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252966" name="Rectangle 38"/>
          <p:cNvSpPr>
            <a:spLocks noChangeArrowheads="1"/>
          </p:cNvSpPr>
          <p:nvPr/>
        </p:nvSpPr>
        <p:spPr bwMode="auto">
          <a:xfrm>
            <a:off x="3429000" y="3810000"/>
            <a:ext cx="533400" cy="3810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252967" name="Line 39"/>
          <p:cNvSpPr>
            <a:spLocks noChangeShapeType="1"/>
          </p:cNvSpPr>
          <p:nvPr/>
        </p:nvSpPr>
        <p:spPr bwMode="auto">
          <a:xfrm>
            <a:off x="990600" y="1295400"/>
            <a:ext cx="762000" cy="533400"/>
          </a:xfrm>
          <a:prstGeom prst="line">
            <a:avLst/>
          </a:prstGeom>
          <a:noFill/>
          <a:ln w="9525">
            <a:solidFill>
              <a:schemeClr val="tx1"/>
            </a:solidFill>
            <a:round/>
            <a:headEnd/>
            <a:tailEnd type="triangle" w="med" len="med"/>
          </a:ln>
          <a:effectLst/>
        </p:spPr>
        <p:txBody>
          <a:bodyPr/>
          <a:lstStyle/>
          <a:p>
            <a:endParaRPr lang="en-US"/>
          </a:p>
        </p:txBody>
      </p:sp>
      <p:sp>
        <p:nvSpPr>
          <p:cNvPr id="252968" name="Line 40"/>
          <p:cNvSpPr>
            <a:spLocks noChangeShapeType="1"/>
          </p:cNvSpPr>
          <p:nvPr/>
        </p:nvSpPr>
        <p:spPr bwMode="auto">
          <a:xfrm flipH="1">
            <a:off x="1981200" y="1295400"/>
            <a:ext cx="914400" cy="533400"/>
          </a:xfrm>
          <a:prstGeom prst="line">
            <a:avLst/>
          </a:prstGeom>
          <a:noFill/>
          <a:ln w="9525">
            <a:solidFill>
              <a:schemeClr val="tx1"/>
            </a:solidFill>
            <a:round/>
            <a:headEnd/>
            <a:tailEnd type="triangle" w="med" len="med"/>
          </a:ln>
          <a:effectLst/>
        </p:spPr>
        <p:txBody>
          <a:bodyPr/>
          <a:lstStyle/>
          <a:p>
            <a:endParaRPr lang="en-US"/>
          </a:p>
        </p:txBody>
      </p:sp>
      <p:sp>
        <p:nvSpPr>
          <p:cNvPr id="252969" name="Line 41"/>
          <p:cNvSpPr>
            <a:spLocks noChangeShapeType="1"/>
          </p:cNvSpPr>
          <p:nvPr/>
        </p:nvSpPr>
        <p:spPr bwMode="auto">
          <a:xfrm>
            <a:off x="4876800" y="1295400"/>
            <a:ext cx="762000" cy="533400"/>
          </a:xfrm>
          <a:prstGeom prst="line">
            <a:avLst/>
          </a:prstGeom>
          <a:noFill/>
          <a:ln w="9525">
            <a:solidFill>
              <a:schemeClr val="tx1"/>
            </a:solidFill>
            <a:round/>
            <a:headEnd/>
            <a:tailEnd type="triangle" w="med" len="med"/>
          </a:ln>
          <a:effectLst/>
        </p:spPr>
        <p:txBody>
          <a:bodyPr/>
          <a:lstStyle/>
          <a:p>
            <a:endParaRPr lang="en-US"/>
          </a:p>
        </p:txBody>
      </p:sp>
      <p:sp>
        <p:nvSpPr>
          <p:cNvPr id="252970" name="Line 42"/>
          <p:cNvSpPr>
            <a:spLocks noChangeShapeType="1"/>
          </p:cNvSpPr>
          <p:nvPr/>
        </p:nvSpPr>
        <p:spPr bwMode="auto">
          <a:xfrm flipH="1">
            <a:off x="5791200" y="1295400"/>
            <a:ext cx="838200" cy="533400"/>
          </a:xfrm>
          <a:prstGeom prst="line">
            <a:avLst/>
          </a:prstGeom>
          <a:noFill/>
          <a:ln w="9525">
            <a:solidFill>
              <a:schemeClr val="tx1"/>
            </a:solidFill>
            <a:round/>
            <a:headEnd/>
            <a:tailEnd type="triangle" w="med" len="med"/>
          </a:ln>
          <a:effectLst/>
        </p:spPr>
        <p:txBody>
          <a:bodyPr/>
          <a:lstStyle/>
          <a:p>
            <a:endParaRPr lang="en-US"/>
          </a:p>
        </p:txBody>
      </p:sp>
      <p:sp>
        <p:nvSpPr>
          <p:cNvPr id="252971" name="Line 43"/>
          <p:cNvSpPr>
            <a:spLocks noChangeShapeType="1"/>
          </p:cNvSpPr>
          <p:nvPr/>
        </p:nvSpPr>
        <p:spPr bwMode="auto">
          <a:xfrm>
            <a:off x="1828800" y="3352800"/>
            <a:ext cx="1752600" cy="457200"/>
          </a:xfrm>
          <a:prstGeom prst="line">
            <a:avLst/>
          </a:prstGeom>
          <a:noFill/>
          <a:ln w="9525">
            <a:solidFill>
              <a:schemeClr val="tx1"/>
            </a:solidFill>
            <a:round/>
            <a:headEnd/>
            <a:tailEnd type="triangle" w="med" len="med"/>
          </a:ln>
          <a:effectLst/>
        </p:spPr>
        <p:txBody>
          <a:bodyPr/>
          <a:lstStyle/>
          <a:p>
            <a:endParaRPr lang="en-US"/>
          </a:p>
        </p:txBody>
      </p:sp>
      <p:sp>
        <p:nvSpPr>
          <p:cNvPr id="252972" name="Line 44"/>
          <p:cNvSpPr>
            <a:spLocks noChangeShapeType="1"/>
          </p:cNvSpPr>
          <p:nvPr/>
        </p:nvSpPr>
        <p:spPr bwMode="auto">
          <a:xfrm flipH="1">
            <a:off x="3810000" y="3352800"/>
            <a:ext cx="1828800" cy="457200"/>
          </a:xfrm>
          <a:prstGeom prst="line">
            <a:avLst/>
          </a:prstGeom>
          <a:noFill/>
          <a:ln w="9525">
            <a:solidFill>
              <a:schemeClr val="tx1"/>
            </a:solidFill>
            <a:round/>
            <a:headEnd/>
            <a:tailEnd type="triangle" w="med" len="med"/>
          </a:ln>
          <a:effectLst/>
        </p:spPr>
        <p:txBody>
          <a:bodyPr/>
          <a:lstStyle/>
          <a:p>
            <a:endParaRPr lang="en-US"/>
          </a:p>
        </p:txBody>
      </p:sp>
      <p:sp>
        <p:nvSpPr>
          <p:cNvPr id="252973" name="Text Box 45"/>
          <p:cNvSpPr txBox="1">
            <a:spLocks noChangeArrowheads="1"/>
          </p:cNvSpPr>
          <p:nvPr/>
        </p:nvSpPr>
        <p:spPr bwMode="auto">
          <a:xfrm>
            <a:off x="762000" y="533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2974" name="Text Box 46"/>
          <p:cNvSpPr txBox="1">
            <a:spLocks noChangeArrowheads="1"/>
          </p:cNvSpPr>
          <p:nvPr/>
        </p:nvSpPr>
        <p:spPr bwMode="auto">
          <a:xfrm>
            <a:off x="990600" y="533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2975" name="Text Box 47"/>
          <p:cNvSpPr txBox="1">
            <a:spLocks noChangeArrowheads="1"/>
          </p:cNvSpPr>
          <p:nvPr/>
        </p:nvSpPr>
        <p:spPr bwMode="auto">
          <a:xfrm>
            <a:off x="762000" y="914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2976" name="Text Box 48"/>
          <p:cNvSpPr txBox="1">
            <a:spLocks noChangeArrowheads="1"/>
          </p:cNvSpPr>
          <p:nvPr/>
        </p:nvSpPr>
        <p:spPr bwMode="auto">
          <a:xfrm>
            <a:off x="990600" y="914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2977" name="Text Box 49"/>
          <p:cNvSpPr txBox="1">
            <a:spLocks noChangeArrowheads="1"/>
          </p:cNvSpPr>
          <p:nvPr/>
        </p:nvSpPr>
        <p:spPr bwMode="auto">
          <a:xfrm>
            <a:off x="4876800" y="914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2978" name="Text Box 50"/>
          <p:cNvSpPr txBox="1">
            <a:spLocks noChangeArrowheads="1"/>
          </p:cNvSpPr>
          <p:nvPr/>
        </p:nvSpPr>
        <p:spPr bwMode="auto">
          <a:xfrm>
            <a:off x="2590800" y="533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2979" name="Text Box 51"/>
          <p:cNvSpPr txBox="1">
            <a:spLocks noChangeArrowheads="1"/>
          </p:cNvSpPr>
          <p:nvPr/>
        </p:nvSpPr>
        <p:spPr bwMode="auto">
          <a:xfrm>
            <a:off x="2819400" y="533400"/>
            <a:ext cx="298450" cy="366713"/>
          </a:xfrm>
          <a:prstGeom prst="rect">
            <a:avLst/>
          </a:prstGeom>
          <a:noFill/>
          <a:ln w="9525">
            <a:noFill/>
            <a:miter lim="800000"/>
            <a:headEnd/>
            <a:tailEnd/>
          </a:ln>
          <a:effectLst/>
        </p:spPr>
        <p:txBody>
          <a:bodyPr wrap="none">
            <a:spAutoFit/>
          </a:bodyPr>
          <a:lstStyle/>
          <a:p>
            <a:r>
              <a:rPr lang="en-US" sz="1800" b="1"/>
              <a:t>7</a:t>
            </a:r>
          </a:p>
        </p:txBody>
      </p:sp>
      <p:sp>
        <p:nvSpPr>
          <p:cNvPr id="252980" name="Text Box 52"/>
          <p:cNvSpPr txBox="1">
            <a:spLocks noChangeArrowheads="1"/>
          </p:cNvSpPr>
          <p:nvPr/>
        </p:nvSpPr>
        <p:spPr bwMode="auto">
          <a:xfrm>
            <a:off x="2590800" y="914400"/>
            <a:ext cx="298450" cy="366713"/>
          </a:xfrm>
          <a:prstGeom prst="rect">
            <a:avLst/>
          </a:prstGeom>
          <a:noFill/>
          <a:ln w="9525">
            <a:noFill/>
            <a:miter lim="800000"/>
            <a:headEnd/>
            <a:tailEnd/>
          </a:ln>
          <a:effectLst/>
        </p:spPr>
        <p:txBody>
          <a:bodyPr wrap="none">
            <a:spAutoFit/>
          </a:bodyPr>
          <a:lstStyle/>
          <a:p>
            <a:r>
              <a:rPr lang="en-US" sz="1800" b="1"/>
              <a:t>8</a:t>
            </a:r>
          </a:p>
        </p:txBody>
      </p:sp>
      <p:sp>
        <p:nvSpPr>
          <p:cNvPr id="252981" name="Text Box 53"/>
          <p:cNvSpPr txBox="1">
            <a:spLocks noChangeArrowheads="1"/>
          </p:cNvSpPr>
          <p:nvPr/>
        </p:nvSpPr>
        <p:spPr bwMode="auto">
          <a:xfrm>
            <a:off x="2819400" y="914400"/>
            <a:ext cx="298450" cy="366713"/>
          </a:xfrm>
          <a:prstGeom prst="rect">
            <a:avLst/>
          </a:prstGeom>
          <a:noFill/>
          <a:ln w="9525">
            <a:noFill/>
            <a:miter lim="800000"/>
            <a:headEnd/>
            <a:tailEnd/>
          </a:ln>
          <a:effectLst/>
        </p:spPr>
        <p:txBody>
          <a:bodyPr wrap="none">
            <a:spAutoFit/>
          </a:bodyPr>
          <a:lstStyle/>
          <a:p>
            <a:r>
              <a:rPr lang="en-US" sz="1800" b="1"/>
              <a:t>9</a:t>
            </a:r>
          </a:p>
        </p:txBody>
      </p:sp>
      <p:sp>
        <p:nvSpPr>
          <p:cNvPr id="252982" name="Text Box 54"/>
          <p:cNvSpPr txBox="1">
            <a:spLocks noChangeArrowheads="1"/>
          </p:cNvSpPr>
          <p:nvPr/>
        </p:nvSpPr>
        <p:spPr bwMode="auto">
          <a:xfrm>
            <a:off x="4648200" y="533400"/>
            <a:ext cx="298450" cy="366713"/>
          </a:xfrm>
          <a:prstGeom prst="rect">
            <a:avLst/>
          </a:prstGeom>
          <a:noFill/>
          <a:ln w="9525">
            <a:noFill/>
            <a:miter lim="800000"/>
            <a:headEnd/>
            <a:tailEnd/>
          </a:ln>
          <a:effectLst/>
        </p:spPr>
        <p:txBody>
          <a:bodyPr wrap="none">
            <a:spAutoFit/>
          </a:bodyPr>
          <a:lstStyle/>
          <a:p>
            <a:r>
              <a:rPr lang="en-US" sz="1800" b="1"/>
              <a:t>1</a:t>
            </a:r>
          </a:p>
        </p:txBody>
      </p:sp>
      <p:sp>
        <p:nvSpPr>
          <p:cNvPr id="252983" name="Text Box 55"/>
          <p:cNvSpPr txBox="1">
            <a:spLocks noChangeArrowheads="1"/>
          </p:cNvSpPr>
          <p:nvPr/>
        </p:nvSpPr>
        <p:spPr bwMode="auto">
          <a:xfrm>
            <a:off x="4648200" y="914400"/>
            <a:ext cx="298450" cy="366713"/>
          </a:xfrm>
          <a:prstGeom prst="rect">
            <a:avLst/>
          </a:prstGeom>
          <a:noFill/>
          <a:ln w="9525">
            <a:noFill/>
            <a:miter lim="800000"/>
            <a:headEnd/>
            <a:tailEnd/>
          </a:ln>
          <a:effectLst/>
        </p:spPr>
        <p:txBody>
          <a:bodyPr wrap="none">
            <a:spAutoFit/>
          </a:bodyPr>
          <a:lstStyle/>
          <a:p>
            <a:r>
              <a:rPr lang="en-US" sz="1800" b="1"/>
              <a:t>5</a:t>
            </a:r>
          </a:p>
        </p:txBody>
      </p:sp>
      <p:sp>
        <p:nvSpPr>
          <p:cNvPr id="252984" name="Text Box 56"/>
          <p:cNvSpPr txBox="1">
            <a:spLocks noChangeArrowheads="1"/>
          </p:cNvSpPr>
          <p:nvPr/>
        </p:nvSpPr>
        <p:spPr bwMode="auto">
          <a:xfrm>
            <a:off x="4876800" y="533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2985" name="Text Box 57"/>
          <p:cNvSpPr txBox="1">
            <a:spLocks noChangeArrowheads="1"/>
          </p:cNvSpPr>
          <p:nvPr/>
        </p:nvSpPr>
        <p:spPr bwMode="auto">
          <a:xfrm>
            <a:off x="6477000" y="914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2986" name="Line 58"/>
          <p:cNvSpPr>
            <a:spLocks noChangeShapeType="1"/>
          </p:cNvSpPr>
          <p:nvPr/>
        </p:nvSpPr>
        <p:spPr bwMode="auto">
          <a:xfrm>
            <a:off x="0" y="1600200"/>
            <a:ext cx="7848600" cy="0"/>
          </a:xfrm>
          <a:prstGeom prst="line">
            <a:avLst/>
          </a:prstGeom>
          <a:noFill/>
          <a:ln w="9525">
            <a:solidFill>
              <a:schemeClr val="tx1"/>
            </a:solidFill>
            <a:round/>
            <a:headEnd/>
            <a:tailEnd/>
          </a:ln>
          <a:effectLst/>
        </p:spPr>
        <p:txBody>
          <a:bodyPr/>
          <a:lstStyle/>
          <a:p>
            <a:endParaRPr lang="en-US"/>
          </a:p>
        </p:txBody>
      </p:sp>
      <p:sp>
        <p:nvSpPr>
          <p:cNvPr id="252987" name="Text Box 59"/>
          <p:cNvSpPr txBox="1">
            <a:spLocks noChangeArrowheads="1"/>
          </p:cNvSpPr>
          <p:nvPr/>
        </p:nvSpPr>
        <p:spPr bwMode="auto">
          <a:xfrm>
            <a:off x="8001000" y="1447800"/>
            <a:ext cx="982663" cy="396875"/>
          </a:xfrm>
          <a:prstGeom prst="rect">
            <a:avLst/>
          </a:prstGeom>
          <a:noFill/>
          <a:ln w="9525">
            <a:noFill/>
            <a:miter lim="800000"/>
            <a:headEnd/>
            <a:tailEnd/>
          </a:ln>
          <a:effectLst/>
        </p:spPr>
        <p:txBody>
          <a:bodyPr wrap="none">
            <a:spAutoFit/>
          </a:bodyPr>
          <a:lstStyle/>
          <a:p>
            <a:r>
              <a:rPr lang="en-US" sz="2000">
                <a:solidFill>
                  <a:srgbClr val="FF0000"/>
                </a:solidFill>
              </a:rPr>
              <a:t>PASS 2</a:t>
            </a:r>
          </a:p>
        </p:txBody>
      </p:sp>
      <p:sp>
        <p:nvSpPr>
          <p:cNvPr id="252988" name="Text Box 60"/>
          <p:cNvSpPr txBox="1">
            <a:spLocks noChangeArrowheads="1"/>
          </p:cNvSpPr>
          <p:nvPr/>
        </p:nvSpPr>
        <p:spPr bwMode="auto">
          <a:xfrm>
            <a:off x="8001000" y="3429000"/>
            <a:ext cx="982663" cy="396875"/>
          </a:xfrm>
          <a:prstGeom prst="rect">
            <a:avLst/>
          </a:prstGeom>
          <a:noFill/>
          <a:ln w="9525">
            <a:noFill/>
            <a:miter lim="800000"/>
            <a:headEnd/>
            <a:tailEnd/>
          </a:ln>
          <a:effectLst/>
        </p:spPr>
        <p:txBody>
          <a:bodyPr wrap="none">
            <a:spAutoFit/>
          </a:bodyPr>
          <a:lstStyle/>
          <a:p>
            <a:r>
              <a:rPr lang="en-US" sz="2000">
                <a:solidFill>
                  <a:srgbClr val="FF0000"/>
                </a:solidFill>
              </a:rPr>
              <a:t>PASS 3</a:t>
            </a:r>
          </a:p>
        </p:txBody>
      </p:sp>
      <p:sp>
        <p:nvSpPr>
          <p:cNvPr id="252989" name="Line 61"/>
          <p:cNvSpPr>
            <a:spLocks noChangeShapeType="1"/>
          </p:cNvSpPr>
          <p:nvPr/>
        </p:nvSpPr>
        <p:spPr bwMode="auto">
          <a:xfrm>
            <a:off x="0" y="3657600"/>
            <a:ext cx="7924800" cy="0"/>
          </a:xfrm>
          <a:prstGeom prst="line">
            <a:avLst/>
          </a:prstGeom>
          <a:noFill/>
          <a:ln w="9525">
            <a:solidFill>
              <a:schemeClr val="tx1"/>
            </a:solidFill>
            <a:round/>
            <a:headEnd/>
            <a:tailEnd/>
          </a:ln>
          <a:effectLst/>
        </p:spPr>
        <p:txBody>
          <a:bodyPr/>
          <a:lstStyle/>
          <a:p>
            <a:endParaRPr lang="en-US"/>
          </a:p>
        </p:txBody>
      </p:sp>
      <p:sp>
        <p:nvSpPr>
          <p:cNvPr id="252990" name="Text Box 62"/>
          <p:cNvSpPr txBox="1">
            <a:spLocks noChangeArrowheads="1"/>
          </p:cNvSpPr>
          <p:nvPr/>
        </p:nvSpPr>
        <p:spPr bwMode="auto">
          <a:xfrm>
            <a:off x="7467600" y="685800"/>
            <a:ext cx="1333500" cy="366713"/>
          </a:xfrm>
          <a:prstGeom prst="rect">
            <a:avLst/>
          </a:prstGeom>
          <a:noFill/>
          <a:ln w="9525">
            <a:noFill/>
            <a:miter lim="800000"/>
            <a:headEnd/>
            <a:tailEnd/>
          </a:ln>
          <a:effectLst/>
        </p:spPr>
        <p:txBody>
          <a:bodyPr wrap="none">
            <a:spAutoFit/>
          </a:bodyPr>
          <a:lstStyle/>
          <a:p>
            <a:r>
              <a:rPr lang="en-US" sz="1800" b="1"/>
              <a:t>2-page runs</a:t>
            </a:r>
          </a:p>
        </p:txBody>
      </p:sp>
      <p:sp>
        <p:nvSpPr>
          <p:cNvPr id="252991" name="Text Box 63"/>
          <p:cNvSpPr txBox="1">
            <a:spLocks noChangeArrowheads="1"/>
          </p:cNvSpPr>
          <p:nvPr/>
        </p:nvSpPr>
        <p:spPr bwMode="auto">
          <a:xfrm>
            <a:off x="7467600" y="2362200"/>
            <a:ext cx="1333500" cy="366713"/>
          </a:xfrm>
          <a:prstGeom prst="rect">
            <a:avLst/>
          </a:prstGeom>
          <a:noFill/>
          <a:ln w="9525">
            <a:noFill/>
            <a:miter lim="800000"/>
            <a:headEnd/>
            <a:tailEnd/>
          </a:ln>
          <a:effectLst/>
        </p:spPr>
        <p:txBody>
          <a:bodyPr wrap="none">
            <a:spAutoFit/>
          </a:bodyPr>
          <a:lstStyle/>
          <a:p>
            <a:r>
              <a:rPr lang="en-US" sz="1800" b="1"/>
              <a:t>4-page runs</a:t>
            </a:r>
          </a:p>
        </p:txBody>
      </p:sp>
      <p:sp>
        <p:nvSpPr>
          <p:cNvPr id="252992" name="Text Box 64"/>
          <p:cNvSpPr txBox="1">
            <a:spLocks noChangeArrowheads="1"/>
          </p:cNvSpPr>
          <p:nvPr/>
        </p:nvSpPr>
        <p:spPr bwMode="auto">
          <a:xfrm>
            <a:off x="7543800" y="4800600"/>
            <a:ext cx="1333500" cy="366713"/>
          </a:xfrm>
          <a:prstGeom prst="rect">
            <a:avLst/>
          </a:prstGeom>
          <a:noFill/>
          <a:ln w="9525">
            <a:noFill/>
            <a:miter lim="800000"/>
            <a:headEnd/>
            <a:tailEnd/>
          </a:ln>
          <a:effectLst/>
        </p:spPr>
        <p:txBody>
          <a:bodyPr wrap="none">
            <a:spAutoFit/>
          </a:bodyPr>
          <a:lstStyle/>
          <a:p>
            <a:r>
              <a:rPr lang="en-US" sz="1800" b="1"/>
              <a:t>8-page runs</a:t>
            </a:r>
          </a:p>
        </p:txBody>
      </p:sp>
      <p:sp>
        <p:nvSpPr>
          <p:cNvPr id="252993" name="Text Box 65"/>
          <p:cNvSpPr txBox="1">
            <a:spLocks noChangeArrowheads="1"/>
          </p:cNvSpPr>
          <p:nvPr/>
        </p:nvSpPr>
        <p:spPr bwMode="auto">
          <a:xfrm>
            <a:off x="2819400" y="914400"/>
            <a:ext cx="298450" cy="366713"/>
          </a:xfrm>
          <a:prstGeom prst="rect">
            <a:avLst/>
          </a:prstGeom>
          <a:noFill/>
          <a:ln w="9525">
            <a:noFill/>
            <a:miter lim="800000"/>
            <a:headEnd/>
            <a:tailEnd/>
          </a:ln>
          <a:effectLst/>
        </p:spPr>
        <p:txBody>
          <a:bodyPr wrap="none">
            <a:spAutoFit/>
          </a:bodyPr>
          <a:lstStyle/>
          <a:p>
            <a:r>
              <a:rPr lang="en-US" sz="1800" b="1"/>
              <a:t>9</a:t>
            </a:r>
          </a:p>
        </p:txBody>
      </p:sp>
      <p:sp>
        <p:nvSpPr>
          <p:cNvPr id="252994" name="Text Box 66"/>
          <p:cNvSpPr txBox="1">
            <a:spLocks noChangeArrowheads="1"/>
          </p:cNvSpPr>
          <p:nvPr/>
        </p:nvSpPr>
        <p:spPr bwMode="auto">
          <a:xfrm>
            <a:off x="2590800" y="914400"/>
            <a:ext cx="298450" cy="366713"/>
          </a:xfrm>
          <a:prstGeom prst="rect">
            <a:avLst/>
          </a:prstGeom>
          <a:noFill/>
          <a:ln w="9525">
            <a:noFill/>
            <a:miter lim="800000"/>
            <a:headEnd/>
            <a:tailEnd/>
          </a:ln>
          <a:effectLst/>
        </p:spPr>
        <p:txBody>
          <a:bodyPr wrap="none">
            <a:spAutoFit/>
          </a:bodyPr>
          <a:lstStyle/>
          <a:p>
            <a:r>
              <a:rPr lang="en-US" sz="1800" b="1"/>
              <a:t>8</a:t>
            </a:r>
          </a:p>
        </p:txBody>
      </p:sp>
      <p:sp>
        <p:nvSpPr>
          <p:cNvPr id="252995" name="Text Box 67"/>
          <p:cNvSpPr txBox="1">
            <a:spLocks noChangeArrowheads="1"/>
          </p:cNvSpPr>
          <p:nvPr/>
        </p:nvSpPr>
        <p:spPr bwMode="auto">
          <a:xfrm>
            <a:off x="2819400" y="533400"/>
            <a:ext cx="298450" cy="366713"/>
          </a:xfrm>
          <a:prstGeom prst="rect">
            <a:avLst/>
          </a:prstGeom>
          <a:noFill/>
          <a:ln w="9525">
            <a:noFill/>
            <a:miter lim="800000"/>
            <a:headEnd/>
            <a:tailEnd/>
          </a:ln>
          <a:effectLst/>
        </p:spPr>
        <p:txBody>
          <a:bodyPr wrap="none">
            <a:spAutoFit/>
          </a:bodyPr>
          <a:lstStyle/>
          <a:p>
            <a:r>
              <a:rPr lang="en-US" sz="1800" b="1"/>
              <a:t>7</a:t>
            </a:r>
          </a:p>
        </p:txBody>
      </p:sp>
      <p:sp>
        <p:nvSpPr>
          <p:cNvPr id="252996" name="Text Box 68"/>
          <p:cNvSpPr txBox="1">
            <a:spLocks noChangeArrowheads="1"/>
          </p:cNvSpPr>
          <p:nvPr/>
        </p:nvSpPr>
        <p:spPr bwMode="auto">
          <a:xfrm>
            <a:off x="2590800" y="533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2997" name="Text Box 69"/>
          <p:cNvSpPr txBox="1">
            <a:spLocks noChangeArrowheads="1"/>
          </p:cNvSpPr>
          <p:nvPr/>
        </p:nvSpPr>
        <p:spPr bwMode="auto">
          <a:xfrm>
            <a:off x="990600" y="914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2998" name="Text Box 70"/>
          <p:cNvSpPr txBox="1">
            <a:spLocks noChangeArrowheads="1"/>
          </p:cNvSpPr>
          <p:nvPr/>
        </p:nvSpPr>
        <p:spPr bwMode="auto">
          <a:xfrm>
            <a:off x="762000" y="914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2999" name="Text Box 71"/>
          <p:cNvSpPr txBox="1">
            <a:spLocks noChangeArrowheads="1"/>
          </p:cNvSpPr>
          <p:nvPr/>
        </p:nvSpPr>
        <p:spPr bwMode="auto">
          <a:xfrm>
            <a:off x="762000" y="533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3000" name="Text Box 72"/>
          <p:cNvSpPr txBox="1">
            <a:spLocks noChangeArrowheads="1"/>
          </p:cNvSpPr>
          <p:nvPr/>
        </p:nvSpPr>
        <p:spPr bwMode="auto">
          <a:xfrm>
            <a:off x="990600" y="533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3001" name="Text Box 73"/>
          <p:cNvSpPr txBox="1">
            <a:spLocks noChangeArrowheads="1"/>
          </p:cNvSpPr>
          <p:nvPr/>
        </p:nvSpPr>
        <p:spPr bwMode="auto">
          <a:xfrm>
            <a:off x="4876800" y="914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3002" name="Text Box 74"/>
          <p:cNvSpPr txBox="1">
            <a:spLocks noChangeArrowheads="1"/>
          </p:cNvSpPr>
          <p:nvPr/>
        </p:nvSpPr>
        <p:spPr bwMode="auto">
          <a:xfrm>
            <a:off x="4876800" y="533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3003" name="Text Box 75"/>
          <p:cNvSpPr txBox="1">
            <a:spLocks noChangeArrowheads="1"/>
          </p:cNvSpPr>
          <p:nvPr/>
        </p:nvSpPr>
        <p:spPr bwMode="auto">
          <a:xfrm>
            <a:off x="4648200" y="914400"/>
            <a:ext cx="298450" cy="366713"/>
          </a:xfrm>
          <a:prstGeom prst="rect">
            <a:avLst/>
          </a:prstGeom>
          <a:noFill/>
          <a:ln w="9525">
            <a:noFill/>
            <a:miter lim="800000"/>
            <a:headEnd/>
            <a:tailEnd/>
          </a:ln>
          <a:effectLst/>
        </p:spPr>
        <p:txBody>
          <a:bodyPr wrap="none">
            <a:spAutoFit/>
          </a:bodyPr>
          <a:lstStyle/>
          <a:p>
            <a:r>
              <a:rPr lang="en-US" sz="1800" b="1"/>
              <a:t>5</a:t>
            </a:r>
          </a:p>
        </p:txBody>
      </p:sp>
      <p:sp>
        <p:nvSpPr>
          <p:cNvPr id="253004" name="Text Box 76"/>
          <p:cNvSpPr txBox="1">
            <a:spLocks noChangeArrowheads="1"/>
          </p:cNvSpPr>
          <p:nvPr/>
        </p:nvSpPr>
        <p:spPr bwMode="auto">
          <a:xfrm>
            <a:off x="6477000" y="914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3005" name="Text Box 77"/>
          <p:cNvSpPr txBox="1">
            <a:spLocks noChangeArrowheads="1"/>
          </p:cNvSpPr>
          <p:nvPr/>
        </p:nvSpPr>
        <p:spPr bwMode="auto">
          <a:xfrm>
            <a:off x="4648200" y="533400"/>
            <a:ext cx="298450" cy="366713"/>
          </a:xfrm>
          <a:prstGeom prst="rect">
            <a:avLst/>
          </a:prstGeom>
          <a:noFill/>
          <a:ln w="9525">
            <a:noFill/>
            <a:miter lim="800000"/>
            <a:headEnd/>
            <a:tailEnd/>
          </a:ln>
          <a:effectLst/>
        </p:spPr>
        <p:txBody>
          <a:bodyPr wrap="none">
            <a:spAutoFit/>
          </a:bodyPr>
          <a:lstStyle/>
          <a:p>
            <a:r>
              <a:rPr lang="en-US" sz="1800" b="1"/>
              <a:t>1</a:t>
            </a:r>
          </a:p>
        </p:txBody>
      </p:sp>
      <p:sp>
        <p:nvSpPr>
          <p:cNvPr id="253006" name="Line 78"/>
          <p:cNvSpPr>
            <a:spLocks noChangeShapeType="1"/>
          </p:cNvSpPr>
          <p:nvPr/>
        </p:nvSpPr>
        <p:spPr bwMode="auto">
          <a:xfrm>
            <a:off x="609600" y="152400"/>
            <a:ext cx="304800" cy="304800"/>
          </a:xfrm>
          <a:prstGeom prst="line">
            <a:avLst/>
          </a:prstGeom>
          <a:noFill/>
          <a:ln w="12700">
            <a:solidFill>
              <a:schemeClr val="tx1"/>
            </a:solidFill>
            <a:prstDash val="dash"/>
            <a:round/>
            <a:headEnd/>
            <a:tailEnd type="triangle" w="med" len="med"/>
          </a:ln>
          <a:effectLst/>
        </p:spPr>
        <p:txBody>
          <a:bodyPr/>
          <a:lstStyle/>
          <a:p>
            <a:endParaRPr lang="en-US"/>
          </a:p>
        </p:txBody>
      </p:sp>
      <p:sp>
        <p:nvSpPr>
          <p:cNvPr id="253007" name="Line 79"/>
          <p:cNvSpPr>
            <a:spLocks noChangeShapeType="1"/>
          </p:cNvSpPr>
          <p:nvPr/>
        </p:nvSpPr>
        <p:spPr bwMode="auto">
          <a:xfrm>
            <a:off x="4572000" y="152400"/>
            <a:ext cx="304800" cy="304800"/>
          </a:xfrm>
          <a:prstGeom prst="line">
            <a:avLst/>
          </a:prstGeom>
          <a:noFill/>
          <a:ln w="12700">
            <a:solidFill>
              <a:schemeClr val="tx1"/>
            </a:solidFill>
            <a:prstDash val="dash"/>
            <a:round/>
            <a:headEnd/>
            <a:tailEnd type="triangle" w="med" len="med"/>
          </a:ln>
          <a:effectLst/>
        </p:spPr>
        <p:txBody>
          <a:bodyPr/>
          <a:lstStyle/>
          <a:p>
            <a:endParaRPr lang="en-US"/>
          </a:p>
        </p:txBody>
      </p:sp>
      <p:sp>
        <p:nvSpPr>
          <p:cNvPr id="253008" name="Line 80"/>
          <p:cNvSpPr>
            <a:spLocks noChangeShapeType="1"/>
          </p:cNvSpPr>
          <p:nvPr/>
        </p:nvSpPr>
        <p:spPr bwMode="auto">
          <a:xfrm>
            <a:off x="2514600" y="152400"/>
            <a:ext cx="304800" cy="304800"/>
          </a:xfrm>
          <a:prstGeom prst="line">
            <a:avLst/>
          </a:prstGeom>
          <a:noFill/>
          <a:ln w="12700">
            <a:solidFill>
              <a:schemeClr val="tx1"/>
            </a:solidFill>
            <a:prstDash val="dash"/>
            <a:round/>
            <a:headEnd/>
            <a:tailEnd type="triangle" w="med" len="med"/>
          </a:ln>
          <a:effectLst/>
        </p:spPr>
        <p:txBody>
          <a:bodyPr/>
          <a:lstStyle/>
          <a:p>
            <a:endParaRPr lang="en-US"/>
          </a:p>
        </p:txBody>
      </p:sp>
      <p:sp>
        <p:nvSpPr>
          <p:cNvPr id="253009" name="Line 81"/>
          <p:cNvSpPr>
            <a:spLocks noChangeShapeType="1"/>
          </p:cNvSpPr>
          <p:nvPr/>
        </p:nvSpPr>
        <p:spPr bwMode="auto">
          <a:xfrm>
            <a:off x="6172200" y="152400"/>
            <a:ext cx="304800" cy="304800"/>
          </a:xfrm>
          <a:prstGeom prst="line">
            <a:avLst/>
          </a:prstGeom>
          <a:noFill/>
          <a:ln w="12700">
            <a:solidFill>
              <a:schemeClr val="tx1"/>
            </a:solidFill>
            <a:prstDash val="dash"/>
            <a:round/>
            <a:headEnd/>
            <a:tailEnd type="triangle" w="med" len="med"/>
          </a:ln>
          <a:effectLst/>
        </p:spPr>
        <p:txBody>
          <a:bodyPr/>
          <a:lstStyle/>
          <a:p>
            <a:endParaRPr lang="en-US"/>
          </a:p>
        </p:txBody>
      </p:sp>
      <p:sp>
        <p:nvSpPr>
          <p:cNvPr id="253010" name="Line 82"/>
          <p:cNvSpPr>
            <a:spLocks noChangeShapeType="1"/>
          </p:cNvSpPr>
          <p:nvPr/>
        </p:nvSpPr>
        <p:spPr bwMode="auto">
          <a:xfrm flipH="1">
            <a:off x="990600" y="152400"/>
            <a:ext cx="304800" cy="304800"/>
          </a:xfrm>
          <a:prstGeom prst="line">
            <a:avLst/>
          </a:prstGeom>
          <a:noFill/>
          <a:ln w="12700">
            <a:solidFill>
              <a:schemeClr val="tx1"/>
            </a:solidFill>
            <a:prstDash val="dash"/>
            <a:round/>
            <a:headEnd/>
            <a:tailEnd type="triangle" w="med" len="med"/>
          </a:ln>
          <a:effectLst/>
        </p:spPr>
        <p:txBody>
          <a:bodyPr/>
          <a:lstStyle/>
          <a:p>
            <a:endParaRPr lang="en-US"/>
          </a:p>
        </p:txBody>
      </p:sp>
      <p:sp>
        <p:nvSpPr>
          <p:cNvPr id="253011" name="Line 83"/>
          <p:cNvSpPr>
            <a:spLocks noChangeShapeType="1"/>
          </p:cNvSpPr>
          <p:nvPr/>
        </p:nvSpPr>
        <p:spPr bwMode="auto">
          <a:xfrm flipH="1">
            <a:off x="2895600" y="152400"/>
            <a:ext cx="304800" cy="304800"/>
          </a:xfrm>
          <a:prstGeom prst="line">
            <a:avLst/>
          </a:prstGeom>
          <a:noFill/>
          <a:ln w="12700">
            <a:solidFill>
              <a:schemeClr val="tx1"/>
            </a:solidFill>
            <a:prstDash val="dash"/>
            <a:round/>
            <a:headEnd/>
            <a:tailEnd type="triangle" w="med" len="med"/>
          </a:ln>
          <a:effectLst/>
        </p:spPr>
        <p:txBody>
          <a:bodyPr/>
          <a:lstStyle/>
          <a:p>
            <a:endParaRPr lang="en-US"/>
          </a:p>
        </p:txBody>
      </p:sp>
      <p:sp>
        <p:nvSpPr>
          <p:cNvPr id="253012" name="Line 84"/>
          <p:cNvSpPr>
            <a:spLocks noChangeShapeType="1"/>
          </p:cNvSpPr>
          <p:nvPr/>
        </p:nvSpPr>
        <p:spPr bwMode="auto">
          <a:xfrm flipH="1">
            <a:off x="4953000" y="152400"/>
            <a:ext cx="304800" cy="304800"/>
          </a:xfrm>
          <a:prstGeom prst="line">
            <a:avLst/>
          </a:prstGeom>
          <a:noFill/>
          <a:ln w="12700">
            <a:solidFill>
              <a:schemeClr val="tx1"/>
            </a:solidFill>
            <a:prstDash val="dash"/>
            <a:round/>
            <a:headEnd/>
            <a:tailEnd type="triangle" w="med" len="med"/>
          </a:ln>
          <a:effectLst/>
        </p:spPr>
        <p:txBody>
          <a:bodyPr/>
          <a:lstStyle/>
          <a:p>
            <a:endParaRPr lang="en-US"/>
          </a:p>
        </p:txBody>
      </p:sp>
      <p:sp>
        <p:nvSpPr>
          <p:cNvPr id="253013" name="Line 85"/>
          <p:cNvSpPr>
            <a:spLocks noChangeShapeType="1"/>
          </p:cNvSpPr>
          <p:nvPr/>
        </p:nvSpPr>
        <p:spPr bwMode="auto">
          <a:xfrm flipH="1">
            <a:off x="6629400" y="152400"/>
            <a:ext cx="228600" cy="304800"/>
          </a:xfrm>
          <a:prstGeom prst="line">
            <a:avLst/>
          </a:prstGeom>
          <a:noFill/>
          <a:ln w="12700">
            <a:solidFill>
              <a:schemeClr val="tx1"/>
            </a:solidFill>
            <a:prstDash val="dash"/>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2986"/>
                                        </p:tgtEl>
                                        <p:attrNameLst>
                                          <p:attrName>style.visibility</p:attrName>
                                        </p:attrNameLst>
                                      </p:cBhvr>
                                      <p:to>
                                        <p:strVal val="visible"/>
                                      </p:to>
                                    </p:set>
                                    <p:animEffect transition="in" filter="strips(downRight)">
                                      <p:cBhvr>
                                        <p:cTn id="7" dur="500"/>
                                        <p:tgtEl>
                                          <p:spTgt spid="252986"/>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52967"/>
                                        </p:tgtEl>
                                        <p:attrNameLst>
                                          <p:attrName>style.visibility</p:attrName>
                                        </p:attrNameLst>
                                      </p:cBhvr>
                                      <p:to>
                                        <p:strVal val="visible"/>
                                      </p:to>
                                    </p:set>
                                    <p:animEffect transition="in" filter="strips(downRight)">
                                      <p:cBhvr>
                                        <p:cTn id="10" dur="1000"/>
                                        <p:tgtEl>
                                          <p:spTgt spid="25296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52968"/>
                                        </p:tgtEl>
                                        <p:attrNameLst>
                                          <p:attrName>style.visibility</p:attrName>
                                        </p:attrNameLst>
                                      </p:cBhvr>
                                      <p:to>
                                        <p:strVal val="visible"/>
                                      </p:to>
                                    </p:set>
                                    <p:animEffect transition="in" filter="strips(downLeft)">
                                      <p:cBhvr>
                                        <p:cTn id="13" dur="1000"/>
                                        <p:tgtEl>
                                          <p:spTgt spid="252968"/>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52969"/>
                                        </p:tgtEl>
                                        <p:attrNameLst>
                                          <p:attrName>style.visibility</p:attrName>
                                        </p:attrNameLst>
                                      </p:cBhvr>
                                      <p:to>
                                        <p:strVal val="visible"/>
                                      </p:to>
                                    </p:set>
                                    <p:animEffect transition="in" filter="strips(downRight)">
                                      <p:cBhvr>
                                        <p:cTn id="16" dur="1000"/>
                                        <p:tgtEl>
                                          <p:spTgt spid="252969"/>
                                        </p:tgtEl>
                                      </p:cBhvr>
                                    </p:animEffect>
                                  </p:childTnLst>
                                </p:cTn>
                              </p:par>
                              <p:par>
                                <p:cTn id="17" presetID="18" presetClass="entr" presetSubtype="9" fill="hold" grpId="0" nodeType="withEffect">
                                  <p:stCondLst>
                                    <p:cond delay="0"/>
                                  </p:stCondLst>
                                  <p:childTnLst>
                                    <p:set>
                                      <p:cBhvr>
                                        <p:cTn id="18" dur="1" fill="hold">
                                          <p:stCondLst>
                                            <p:cond delay="0"/>
                                          </p:stCondLst>
                                        </p:cTn>
                                        <p:tgtEl>
                                          <p:spTgt spid="252970"/>
                                        </p:tgtEl>
                                        <p:attrNameLst>
                                          <p:attrName>style.visibility</p:attrName>
                                        </p:attrNameLst>
                                      </p:cBhvr>
                                      <p:to>
                                        <p:strVal val="visible"/>
                                      </p:to>
                                    </p:set>
                                    <p:animEffect transition="in" filter="strips(upLeft)">
                                      <p:cBhvr>
                                        <p:cTn id="19" dur="1000"/>
                                        <p:tgtEl>
                                          <p:spTgt spid="252970"/>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252991"/>
                                        </p:tgtEl>
                                        <p:attrNameLst>
                                          <p:attrName>style.visibility</p:attrName>
                                        </p:attrNameLst>
                                      </p:cBhvr>
                                      <p:to>
                                        <p:strVal val="visible"/>
                                      </p:to>
                                    </p:set>
                                  </p:childTnLst>
                                </p:cTn>
                              </p:par>
                            </p:childTnLst>
                          </p:cTn>
                        </p:par>
                        <p:par>
                          <p:cTn id="23" fill="hold">
                            <p:stCondLst>
                              <p:cond delay="1000"/>
                            </p:stCondLst>
                            <p:childTnLst>
                              <p:par>
                                <p:cTn id="24" presetID="49" presetClass="path" presetSubtype="0" accel="50000" decel="50000" fill="hold" grpId="0" nodeType="afterEffect">
                                  <p:stCondLst>
                                    <p:cond delay="0"/>
                                  </p:stCondLst>
                                  <p:childTnLst>
                                    <p:animMotion origin="layout" path="M -2.77778E-6 1.85185E-6 L 0.09202 0.18449 " pathEditMode="relative" rAng="0" ptsTypes="AA">
                                      <p:cBhvr>
                                        <p:cTn id="25" dur="1000" fill="hold"/>
                                        <p:tgtEl>
                                          <p:spTgt spid="252973"/>
                                        </p:tgtEl>
                                        <p:attrNameLst>
                                          <p:attrName>ppt_x</p:attrName>
                                          <p:attrName>ppt_y</p:attrName>
                                        </p:attrNameLst>
                                      </p:cBhvr>
                                      <p:rCtr x="46" y="92"/>
                                    </p:animMotion>
                                  </p:childTnLst>
                                </p:cTn>
                              </p:par>
                            </p:childTnLst>
                          </p:cTn>
                        </p:par>
                        <p:par>
                          <p:cTn id="26" fill="hold">
                            <p:stCondLst>
                              <p:cond delay="2000"/>
                            </p:stCondLst>
                            <p:childTnLst>
                              <p:par>
                                <p:cTn id="27" presetID="49" presetClass="path" presetSubtype="0" accel="50000" decel="50000" fill="hold" grpId="0" nodeType="afterEffect">
                                  <p:stCondLst>
                                    <p:cond delay="0"/>
                                  </p:stCondLst>
                                  <p:childTnLst>
                                    <p:animMotion origin="layout" path="M -2.77778E-6 1.85185E-6 L 0.09202 0.18449 " pathEditMode="relative" rAng="0" ptsTypes="AA">
                                      <p:cBhvr>
                                        <p:cTn id="28" dur="1000" fill="hold"/>
                                        <p:tgtEl>
                                          <p:spTgt spid="252974"/>
                                        </p:tgtEl>
                                        <p:attrNameLst>
                                          <p:attrName>ppt_x</p:attrName>
                                          <p:attrName>ppt_y</p:attrName>
                                        </p:attrNameLst>
                                      </p:cBhvr>
                                      <p:rCtr x="46" y="92"/>
                                    </p:animMotion>
                                  </p:childTnLst>
                                </p:cTn>
                              </p:par>
                            </p:childTnLst>
                          </p:cTn>
                        </p:par>
                        <p:par>
                          <p:cTn id="29" fill="hold">
                            <p:stCondLst>
                              <p:cond delay="3000"/>
                            </p:stCondLst>
                            <p:childTnLst>
                              <p:par>
                                <p:cTn id="30" presetID="49" presetClass="path" presetSubtype="0" accel="50000" decel="50000" fill="hold" grpId="0" nodeType="afterEffect">
                                  <p:stCondLst>
                                    <p:cond delay="0"/>
                                  </p:stCondLst>
                                  <p:childTnLst>
                                    <p:animMotion origin="layout" path="M -2.77778E-6 -3.7037E-6 L 0.09202 0.18449 " pathEditMode="relative" rAng="0" ptsTypes="AA">
                                      <p:cBhvr>
                                        <p:cTn id="31" dur="1000" fill="hold"/>
                                        <p:tgtEl>
                                          <p:spTgt spid="252975"/>
                                        </p:tgtEl>
                                        <p:attrNameLst>
                                          <p:attrName>ppt_x</p:attrName>
                                          <p:attrName>ppt_y</p:attrName>
                                        </p:attrNameLst>
                                      </p:cBhvr>
                                      <p:rCtr x="46" y="92"/>
                                    </p:animMotion>
                                  </p:childTnLst>
                                </p:cTn>
                              </p:par>
                              <p:par>
                                <p:cTn id="32" presetID="49" presetClass="path" presetSubtype="0" accel="50000" decel="50000" fill="hold" grpId="0" nodeType="withEffect">
                                  <p:stCondLst>
                                    <p:cond delay="0"/>
                                  </p:stCondLst>
                                  <p:childTnLst>
                                    <p:animMotion origin="layout" path="M -2.77778E-6 1.85185E-6 L -0.08298 0.24004 " pathEditMode="relative" rAng="0" ptsTypes="AA">
                                      <p:cBhvr>
                                        <p:cTn id="33" dur="1000" fill="hold"/>
                                        <p:tgtEl>
                                          <p:spTgt spid="252978"/>
                                        </p:tgtEl>
                                        <p:attrNameLst>
                                          <p:attrName>ppt_x</p:attrName>
                                          <p:attrName>ppt_y</p:attrName>
                                        </p:attrNameLst>
                                      </p:cBhvr>
                                      <p:rCtr x="-41" y="120"/>
                                    </p:animMotion>
                                  </p:childTnLst>
                                </p:cTn>
                              </p:par>
                            </p:childTnLst>
                          </p:cTn>
                        </p:par>
                        <p:par>
                          <p:cTn id="34" fill="hold">
                            <p:stCondLst>
                              <p:cond delay="4000"/>
                            </p:stCondLst>
                            <p:childTnLst>
                              <p:par>
                                <p:cTn id="35" presetID="49" presetClass="path" presetSubtype="0" accel="50000" decel="50000" fill="hold" grpId="0" nodeType="afterEffect">
                                  <p:stCondLst>
                                    <p:cond delay="0"/>
                                  </p:stCondLst>
                                  <p:childTnLst>
                                    <p:animMotion origin="layout" path="M -2.77778E-6 -3.7037E-6 L 0.06702 0.24005 " pathEditMode="relative" rAng="0" ptsTypes="AA">
                                      <p:cBhvr>
                                        <p:cTn id="36" dur="1000" fill="hold"/>
                                        <p:tgtEl>
                                          <p:spTgt spid="252976"/>
                                        </p:tgtEl>
                                        <p:attrNameLst>
                                          <p:attrName>ppt_x</p:attrName>
                                          <p:attrName>ppt_y</p:attrName>
                                        </p:attrNameLst>
                                      </p:cBhvr>
                                      <p:rCtr x="34" y="120"/>
                                    </p:animMotion>
                                  </p:childTnLst>
                                </p:cTn>
                              </p:par>
                            </p:childTnLst>
                          </p:cTn>
                        </p:par>
                        <p:par>
                          <p:cTn id="37" fill="hold">
                            <p:stCondLst>
                              <p:cond delay="5000"/>
                            </p:stCondLst>
                            <p:childTnLst>
                              <p:par>
                                <p:cTn id="38" presetID="49" presetClass="path" presetSubtype="0" accel="50000" decel="50000" fill="hold" grpId="0" nodeType="afterEffect">
                                  <p:stCondLst>
                                    <p:cond delay="0"/>
                                  </p:stCondLst>
                                  <p:childTnLst>
                                    <p:animMotion origin="layout" path="M -2.77778E-6 1.85185E-6 L -0.10798 0.2956 " pathEditMode="relative" rAng="0" ptsTypes="AA">
                                      <p:cBhvr>
                                        <p:cTn id="39" dur="1000" fill="hold"/>
                                        <p:tgtEl>
                                          <p:spTgt spid="252979"/>
                                        </p:tgtEl>
                                        <p:attrNameLst>
                                          <p:attrName>ppt_x</p:attrName>
                                          <p:attrName>ppt_y</p:attrName>
                                        </p:attrNameLst>
                                      </p:cBhvr>
                                      <p:rCtr x="-54" y="148"/>
                                    </p:animMotion>
                                  </p:childTnLst>
                                </p:cTn>
                              </p:par>
                            </p:childTnLst>
                          </p:cTn>
                        </p:par>
                        <p:par>
                          <p:cTn id="40" fill="hold">
                            <p:stCondLst>
                              <p:cond delay="6000"/>
                            </p:stCondLst>
                            <p:childTnLst>
                              <p:par>
                                <p:cTn id="41" presetID="49" presetClass="path" presetSubtype="0" accel="50000" decel="50000" fill="hold" grpId="0" nodeType="afterEffect">
                                  <p:stCondLst>
                                    <p:cond delay="0"/>
                                  </p:stCondLst>
                                  <p:childTnLst>
                                    <p:animMotion origin="layout" path="M -2.77778E-6 -3.7037E-6 L -0.10798 0.29561 " pathEditMode="relative" rAng="0" ptsTypes="AA">
                                      <p:cBhvr>
                                        <p:cTn id="42" dur="1000" fill="hold"/>
                                        <p:tgtEl>
                                          <p:spTgt spid="252980"/>
                                        </p:tgtEl>
                                        <p:attrNameLst>
                                          <p:attrName>ppt_x</p:attrName>
                                          <p:attrName>ppt_y</p:attrName>
                                        </p:attrNameLst>
                                      </p:cBhvr>
                                      <p:rCtr x="-54" y="148"/>
                                    </p:animMotion>
                                  </p:childTnLst>
                                </p:cTn>
                              </p:par>
                            </p:childTnLst>
                          </p:cTn>
                        </p:par>
                        <p:par>
                          <p:cTn id="43" fill="hold">
                            <p:stCondLst>
                              <p:cond delay="7000"/>
                            </p:stCondLst>
                            <p:childTnLst>
                              <p:par>
                                <p:cTn id="44" presetID="49" presetClass="path" presetSubtype="0" accel="50000" decel="50000" fill="hold" grpId="0" nodeType="afterEffect">
                                  <p:stCondLst>
                                    <p:cond delay="0"/>
                                  </p:stCondLst>
                                  <p:childTnLst>
                                    <p:animMotion origin="layout" path="M -2.77778E-6 -3.7037E-6 L -0.10798 0.29561 " pathEditMode="relative" rAng="0" ptsTypes="AA">
                                      <p:cBhvr>
                                        <p:cTn id="45" dur="1000" fill="hold"/>
                                        <p:tgtEl>
                                          <p:spTgt spid="252981"/>
                                        </p:tgtEl>
                                        <p:attrNameLst>
                                          <p:attrName>ppt_x</p:attrName>
                                          <p:attrName>ppt_y</p:attrName>
                                        </p:attrNameLst>
                                      </p:cBhvr>
                                      <p:rCtr x="-54" y="148"/>
                                    </p:animMotion>
                                  </p:childTnLst>
                                </p:cTn>
                              </p:par>
                            </p:childTnLst>
                          </p:cTn>
                        </p:par>
                      </p:childTnLst>
                    </p:cTn>
                  </p:par>
                  <p:par>
                    <p:cTn id="46" fill="hold">
                      <p:stCondLst>
                        <p:cond delay="indefinite"/>
                      </p:stCondLst>
                      <p:childTnLst>
                        <p:par>
                          <p:cTn id="47" fill="hold">
                            <p:stCondLst>
                              <p:cond delay="0"/>
                            </p:stCondLst>
                            <p:childTnLst>
                              <p:par>
                                <p:cTn id="48" presetID="49" presetClass="path" presetSubtype="0" accel="50000" decel="50000" fill="hold" grpId="0" nodeType="clickEffect">
                                  <p:stCondLst>
                                    <p:cond delay="0"/>
                                  </p:stCondLst>
                                  <p:childTnLst>
                                    <p:animMotion origin="layout" path="M -2.77778E-6 1.85185E-6 L 0.08368 0.24004 " pathEditMode="relative" rAng="0" ptsTypes="AA">
                                      <p:cBhvr>
                                        <p:cTn id="49" dur="1000" fill="hold"/>
                                        <p:tgtEl>
                                          <p:spTgt spid="252982"/>
                                        </p:tgtEl>
                                        <p:attrNameLst>
                                          <p:attrName>ppt_x</p:attrName>
                                          <p:attrName>ppt_y</p:attrName>
                                        </p:attrNameLst>
                                      </p:cBhvr>
                                      <p:rCtr x="42" y="120"/>
                                    </p:animMotion>
                                  </p:childTnLst>
                                </p:cTn>
                              </p:par>
                            </p:childTnLst>
                          </p:cTn>
                        </p:par>
                        <p:par>
                          <p:cTn id="50" fill="hold">
                            <p:stCondLst>
                              <p:cond delay="1000"/>
                            </p:stCondLst>
                            <p:childTnLst>
                              <p:par>
                                <p:cTn id="51" presetID="49" presetClass="path" presetSubtype="0" accel="50000" decel="50000" fill="hold" grpId="0" nodeType="afterEffect">
                                  <p:stCondLst>
                                    <p:cond delay="0"/>
                                  </p:stCondLst>
                                  <p:childTnLst>
                                    <p:animMotion origin="layout" path="M -2.77778E-6 -3.7037E-6 L -0.09132 0.18449 " pathEditMode="relative" rAng="0" ptsTypes="AA">
                                      <p:cBhvr>
                                        <p:cTn id="52" dur="1000" fill="hold"/>
                                        <p:tgtEl>
                                          <p:spTgt spid="252985"/>
                                        </p:tgtEl>
                                        <p:attrNameLst>
                                          <p:attrName>ppt_x</p:attrName>
                                          <p:attrName>ppt_y</p:attrName>
                                        </p:attrNameLst>
                                      </p:cBhvr>
                                      <p:rCtr x="-46" y="92"/>
                                    </p:animMotion>
                                  </p:childTnLst>
                                </p:cTn>
                              </p:par>
                            </p:childTnLst>
                          </p:cTn>
                        </p:par>
                        <p:par>
                          <p:cTn id="53" fill="hold">
                            <p:stCondLst>
                              <p:cond delay="2000"/>
                            </p:stCondLst>
                            <p:childTnLst>
                              <p:par>
                                <p:cTn id="54" presetID="49" presetClass="path" presetSubtype="0" accel="50000" decel="50000" fill="hold" grpId="0" nodeType="afterEffect">
                                  <p:stCondLst>
                                    <p:cond delay="0"/>
                                  </p:stCondLst>
                                  <p:childTnLst>
                                    <p:animMotion origin="layout" path="M -2.77778E-6 1.85185E-6 L 0.05868 0.2956 " pathEditMode="relative" rAng="0" ptsTypes="AA">
                                      <p:cBhvr>
                                        <p:cTn id="55" dur="1000" fill="hold"/>
                                        <p:tgtEl>
                                          <p:spTgt spid="252984"/>
                                        </p:tgtEl>
                                        <p:attrNameLst>
                                          <p:attrName>ppt_x</p:attrName>
                                          <p:attrName>ppt_y</p:attrName>
                                        </p:attrNameLst>
                                      </p:cBhvr>
                                      <p:rCtr x="29" y="148"/>
                                    </p:animMotion>
                                  </p:childTnLst>
                                </p:cTn>
                              </p:par>
                            </p:childTnLst>
                          </p:cTn>
                        </p:par>
                        <p:par>
                          <p:cTn id="56" fill="hold">
                            <p:stCondLst>
                              <p:cond delay="3000"/>
                            </p:stCondLst>
                            <p:childTnLst>
                              <p:par>
                                <p:cTn id="57" presetID="49" presetClass="path" presetSubtype="0" accel="50000" decel="50000" fill="hold" grpId="0" nodeType="afterEffect">
                                  <p:stCondLst>
                                    <p:cond delay="0"/>
                                  </p:stCondLst>
                                  <p:childTnLst>
                                    <p:animMotion origin="layout" path="M -2.77778E-6 -3.7037E-6 L 0.10868 0.24005 " pathEditMode="relative" rAng="0" ptsTypes="AA">
                                      <p:cBhvr>
                                        <p:cTn id="58" dur="1000" fill="hold"/>
                                        <p:tgtEl>
                                          <p:spTgt spid="252983"/>
                                        </p:tgtEl>
                                        <p:attrNameLst>
                                          <p:attrName>ppt_x</p:attrName>
                                          <p:attrName>ppt_y</p:attrName>
                                        </p:attrNameLst>
                                      </p:cBhvr>
                                      <p:rCtr x="54" y="120"/>
                                    </p:animMotion>
                                  </p:childTnLst>
                                </p:cTn>
                              </p:par>
                            </p:childTnLst>
                          </p:cTn>
                        </p:par>
                        <p:par>
                          <p:cTn id="59" fill="hold">
                            <p:stCondLst>
                              <p:cond delay="4000"/>
                            </p:stCondLst>
                            <p:childTnLst>
                              <p:par>
                                <p:cTn id="60" presetID="49" presetClass="path" presetSubtype="0" accel="50000" decel="50000" fill="hold" grpId="0" nodeType="afterEffect">
                                  <p:stCondLst>
                                    <p:cond delay="0"/>
                                  </p:stCondLst>
                                  <p:childTnLst>
                                    <p:animMotion origin="layout" path="M -0.00035 0.00439 L 0.075 0.3 " pathEditMode="relative" rAng="0" ptsTypes="AA">
                                      <p:cBhvr>
                                        <p:cTn id="61" dur="1000" fill="hold"/>
                                        <p:tgtEl>
                                          <p:spTgt spid="252977"/>
                                        </p:tgtEl>
                                        <p:attrNameLst>
                                          <p:attrName>ppt_x</p:attrName>
                                          <p:attrName>ppt_y</p:attrName>
                                        </p:attrNameLst>
                                      </p:cBhvr>
                                      <p:rCtr x="38" y="148"/>
                                    </p:animMotion>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252989"/>
                                        </p:tgtEl>
                                        <p:attrNameLst>
                                          <p:attrName>style.visibility</p:attrName>
                                        </p:attrNameLst>
                                      </p:cBhvr>
                                      <p:to>
                                        <p:strVal val="visible"/>
                                      </p:to>
                                    </p:set>
                                    <p:animEffect transition="in" filter="strips(downRight)">
                                      <p:cBhvr>
                                        <p:cTn id="66" dur="500"/>
                                        <p:tgtEl>
                                          <p:spTgt spid="252989"/>
                                        </p:tgtEl>
                                      </p:cBhvr>
                                    </p:animEffect>
                                  </p:childTnLst>
                                </p:cTn>
                              </p:par>
                              <p:par>
                                <p:cTn id="67" presetID="18" presetClass="entr" presetSubtype="6" fill="hold" grpId="0" nodeType="withEffect">
                                  <p:stCondLst>
                                    <p:cond delay="0"/>
                                  </p:stCondLst>
                                  <p:childTnLst>
                                    <p:set>
                                      <p:cBhvr>
                                        <p:cTn id="68" dur="1" fill="hold">
                                          <p:stCondLst>
                                            <p:cond delay="0"/>
                                          </p:stCondLst>
                                        </p:cTn>
                                        <p:tgtEl>
                                          <p:spTgt spid="252971"/>
                                        </p:tgtEl>
                                        <p:attrNameLst>
                                          <p:attrName>style.visibility</p:attrName>
                                        </p:attrNameLst>
                                      </p:cBhvr>
                                      <p:to>
                                        <p:strVal val="visible"/>
                                      </p:to>
                                    </p:set>
                                    <p:animEffect transition="in" filter="strips(downRight)">
                                      <p:cBhvr>
                                        <p:cTn id="69" dur="1000"/>
                                        <p:tgtEl>
                                          <p:spTgt spid="252971"/>
                                        </p:tgtEl>
                                      </p:cBhvr>
                                    </p:animEffect>
                                  </p:childTnLst>
                                </p:cTn>
                              </p:par>
                              <p:par>
                                <p:cTn id="70" presetID="18" presetClass="entr" presetSubtype="12" fill="hold" grpId="0" nodeType="withEffect">
                                  <p:stCondLst>
                                    <p:cond delay="0"/>
                                  </p:stCondLst>
                                  <p:childTnLst>
                                    <p:set>
                                      <p:cBhvr>
                                        <p:cTn id="71" dur="1" fill="hold">
                                          <p:stCondLst>
                                            <p:cond delay="0"/>
                                          </p:stCondLst>
                                        </p:cTn>
                                        <p:tgtEl>
                                          <p:spTgt spid="252972"/>
                                        </p:tgtEl>
                                        <p:attrNameLst>
                                          <p:attrName>style.visibility</p:attrName>
                                        </p:attrNameLst>
                                      </p:cBhvr>
                                      <p:to>
                                        <p:strVal val="visible"/>
                                      </p:to>
                                    </p:set>
                                    <p:animEffect transition="in" filter="strips(downLeft)">
                                      <p:cBhvr>
                                        <p:cTn id="72" dur="1000"/>
                                        <p:tgtEl>
                                          <p:spTgt spid="252972"/>
                                        </p:tgtEl>
                                      </p:cBhvr>
                                    </p:animEffec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252988"/>
                                        </p:tgtEl>
                                        <p:attrNameLst>
                                          <p:attrName>style.visibility</p:attrName>
                                        </p:attrNameLst>
                                      </p:cBhvr>
                                      <p:to>
                                        <p:strVal val="visible"/>
                                      </p:to>
                                    </p:se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25299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9" presetClass="path" presetSubtype="0" accel="50000" decel="50000" fill="hold" grpId="0" nodeType="clickEffect">
                                  <p:stCondLst>
                                    <p:cond delay="0"/>
                                  </p:stCondLst>
                                  <p:childTnLst>
                                    <p:animMotion origin="layout" path="M 0.00035 -0.0044 L -0.21597 0.28009 " pathEditMode="relative" rAng="0" ptsTypes="AA">
                                      <p:cBhvr>
                                        <p:cTn id="82" dur="1000" fill="hold"/>
                                        <p:tgtEl>
                                          <p:spTgt spid="252947"/>
                                        </p:tgtEl>
                                        <p:attrNameLst>
                                          <p:attrName>ppt_x</p:attrName>
                                          <p:attrName>ppt_y</p:attrName>
                                        </p:attrNameLst>
                                      </p:cBhvr>
                                      <p:rCtr x="-108" y="142"/>
                                    </p:animMotion>
                                  </p:childTnLst>
                                </p:cTn>
                              </p:par>
                            </p:childTnLst>
                          </p:cTn>
                        </p:par>
                        <p:par>
                          <p:cTn id="83" fill="hold">
                            <p:stCondLst>
                              <p:cond delay="1000"/>
                            </p:stCondLst>
                            <p:childTnLst>
                              <p:par>
                                <p:cTn id="84" presetID="49" presetClass="path" presetSubtype="0" accel="50000" decel="50000" fill="hold" grpId="0" nodeType="afterEffect">
                                  <p:stCondLst>
                                    <p:cond delay="0"/>
                                  </p:stCondLst>
                                  <p:childTnLst>
                                    <p:animMotion origin="layout" path="M 5.55556E-7 -4.44444E-6 L -0.21632 0.2845 " pathEditMode="relative" rAng="0" ptsTypes="AA">
                                      <p:cBhvr>
                                        <p:cTn id="85" dur="1000" fill="hold"/>
                                        <p:tgtEl>
                                          <p:spTgt spid="252948"/>
                                        </p:tgtEl>
                                        <p:attrNameLst>
                                          <p:attrName>ppt_x</p:attrName>
                                          <p:attrName>ppt_y</p:attrName>
                                        </p:attrNameLst>
                                      </p:cBhvr>
                                      <p:rCtr x="-108" y="142"/>
                                    </p:animMotion>
                                  </p:childTnLst>
                                </p:cTn>
                              </p:par>
                              <p:par>
                                <p:cTn id="86" presetID="49" presetClass="path" presetSubtype="0" accel="50000" decel="50000" fill="hold" grpId="0" nodeType="withEffect">
                                  <p:stCondLst>
                                    <p:cond delay="0"/>
                                  </p:stCondLst>
                                  <p:childTnLst>
                                    <p:animMotion origin="layout" path="M 3.33333E-6 1.11111E-6 L 0.2 0.4 " pathEditMode="relative" rAng="0" ptsTypes="AA">
                                      <p:cBhvr>
                                        <p:cTn id="87" dur="1000" fill="hold"/>
                                        <p:tgtEl>
                                          <p:spTgt spid="252946"/>
                                        </p:tgtEl>
                                        <p:attrNameLst>
                                          <p:attrName>ppt_x</p:attrName>
                                          <p:attrName>ppt_y</p:attrName>
                                        </p:attrNameLst>
                                      </p:cBhvr>
                                      <p:rCtr x="100" y="200"/>
                                    </p:animMotion>
                                  </p:childTnLst>
                                </p:cTn>
                              </p:par>
                            </p:childTnLst>
                          </p:cTn>
                        </p:par>
                        <p:par>
                          <p:cTn id="88" fill="hold">
                            <p:stCondLst>
                              <p:cond delay="2000"/>
                            </p:stCondLst>
                            <p:childTnLst>
                              <p:par>
                                <p:cTn id="89" presetID="49" presetClass="path" presetSubtype="0" accel="50000" decel="50000" fill="hold" grpId="0" nodeType="afterEffect">
                                  <p:stCondLst>
                                    <p:cond delay="0"/>
                                  </p:stCondLst>
                                  <p:childTnLst>
                                    <p:animMotion origin="layout" path="M -0.02465 -0.0044 L 0.2007 0.3912 " pathEditMode="relative" rAng="0" ptsTypes="AA">
                                      <p:cBhvr>
                                        <p:cTn id="90" dur="1000" fill="hold"/>
                                        <p:tgtEl>
                                          <p:spTgt spid="252950"/>
                                        </p:tgtEl>
                                        <p:attrNameLst>
                                          <p:attrName>ppt_x</p:attrName>
                                          <p:attrName>ppt_y</p:attrName>
                                        </p:attrNameLst>
                                      </p:cBhvr>
                                      <p:rCtr x="113" y="198"/>
                                    </p:animMotion>
                                  </p:childTnLst>
                                </p:cTn>
                              </p:par>
                              <p:par>
                                <p:cTn id="91" presetID="0" presetClass="path" presetSubtype="0" accel="50000" decel="50000" fill="hold" grpId="0" nodeType="withEffect">
                                  <p:stCondLst>
                                    <p:cond delay="0"/>
                                  </p:stCondLst>
                                  <p:childTnLst>
                                    <p:animMotion origin="layout" path="M 3.88889E-6 1.85185E-6 C -0.13195 0.05347 -0.26302 0.1044 -0.29896 0.16111 C -0.3349 0.21782 -0.23264 0.30278 -0.21528 0.34004 " pathEditMode="relative" rAng="0" ptsTypes="aaa">
                                      <p:cBhvr>
                                        <p:cTn id="92" dur="1000" fill="hold"/>
                                        <p:tgtEl>
                                          <p:spTgt spid="252941"/>
                                        </p:tgtEl>
                                        <p:attrNameLst>
                                          <p:attrName>ppt_x</p:attrName>
                                          <p:attrName>ppt_y</p:attrName>
                                        </p:attrNameLst>
                                      </p:cBhvr>
                                      <p:rCtr x="-168" y="170"/>
                                    </p:animMotion>
                                  </p:childTnLst>
                                </p:cTn>
                              </p:par>
                            </p:childTnLst>
                          </p:cTn>
                        </p:par>
                        <p:par>
                          <p:cTn id="93" fill="hold">
                            <p:stCondLst>
                              <p:cond delay="3000"/>
                            </p:stCondLst>
                            <p:childTnLst>
                              <p:par>
                                <p:cTn id="94" presetID="0" presetClass="path" presetSubtype="0" accel="50000" decel="50000" fill="hold" grpId="0" nodeType="afterEffect">
                                  <p:stCondLst>
                                    <p:cond delay="0"/>
                                  </p:stCondLst>
                                  <p:childTnLst>
                                    <p:animMotion origin="layout" path="M 5.55556E-7 -2.59259E-6 C 0.03299 0.12084 0.06615 0.23982 0.10312 0.30556 C 0.1401 0.3713 0.1974 0.3757 0.22222 0.39422 " pathEditMode="relative" rAng="0" ptsTypes="aaa">
                                      <p:cBhvr>
                                        <p:cTn id="95" dur="1000" fill="hold"/>
                                        <p:tgtEl>
                                          <p:spTgt spid="252943"/>
                                        </p:tgtEl>
                                        <p:attrNameLst>
                                          <p:attrName>ppt_x</p:attrName>
                                          <p:attrName>ppt_y</p:attrName>
                                        </p:attrNameLst>
                                      </p:cBhvr>
                                      <p:rCtr x="111" y="197"/>
                                    </p:animMotion>
                                  </p:childTnLst>
                                </p:cTn>
                              </p:par>
                              <p:par>
                                <p:cTn id="96" presetID="0" presetClass="path" presetSubtype="0" accel="50000" decel="50000" fill="hold" grpId="0" nodeType="withEffect">
                                  <p:stCondLst>
                                    <p:cond delay="0"/>
                                  </p:stCondLst>
                                  <p:childTnLst>
                                    <p:animMotion origin="layout" path="M 4.44444E-6 -7.40741E-7 C -0.00035 0.16366 -0.0007 0.32755 0.02812 0.40278 C 0.05694 0.47801 0.14895 0.44329 0.17291 0.45139 " pathEditMode="relative" ptsTypes="aaA">
                                      <p:cBhvr>
                                        <p:cTn id="97" dur="1000" fill="hold"/>
                                        <p:tgtEl>
                                          <p:spTgt spid="252942"/>
                                        </p:tgtEl>
                                        <p:attrNameLst>
                                          <p:attrName>ppt_x</p:attrName>
                                          <p:attrName>ppt_y</p:attrName>
                                        </p:attrNameLst>
                                      </p:cBhvr>
                                    </p:animMotion>
                                  </p:childTnLst>
                                </p:cTn>
                              </p:par>
                            </p:childTnLst>
                          </p:cTn>
                        </p:par>
                        <p:par>
                          <p:cTn id="98" fill="hold">
                            <p:stCondLst>
                              <p:cond delay="4000"/>
                            </p:stCondLst>
                            <p:childTnLst>
                              <p:par>
                                <p:cTn id="99" presetID="0" presetClass="path" presetSubtype="0" accel="50000" decel="50000" fill="hold" grpId="0" nodeType="afterEffect">
                                  <p:stCondLst>
                                    <p:cond delay="0"/>
                                  </p:stCondLst>
                                  <p:childTnLst>
                                    <p:animMotion origin="layout" path="M 3.88889E-6 1.85185E-6 C -0.029 0.14375 -0.05764 0.28541 -0.09375 0.35139 C -0.12986 0.41736 -0.1908 0.38634 -0.21632 0.3956 " pathEditMode="relative" rAng="0" ptsTypes="aaa">
                                      <p:cBhvr>
                                        <p:cTn id="100" dur="1000" fill="hold"/>
                                        <p:tgtEl>
                                          <p:spTgt spid="252940"/>
                                        </p:tgtEl>
                                        <p:attrNameLst>
                                          <p:attrName>ppt_x</p:attrName>
                                          <p:attrName>ppt_y</p:attrName>
                                        </p:attrNameLst>
                                      </p:cBhvr>
                                      <p:rCtr x="-108" y="209"/>
                                    </p:animMotion>
                                  </p:childTnLst>
                                </p:cTn>
                              </p:par>
                            </p:childTnLst>
                          </p:cTn>
                        </p:par>
                        <p:par>
                          <p:cTn id="101" fill="hold">
                            <p:stCondLst>
                              <p:cond delay="5000"/>
                            </p:stCondLst>
                            <p:childTnLst>
                              <p:par>
                                <p:cTn id="102" presetID="0" presetClass="path" presetSubtype="0" accel="50000" decel="50000" fill="hold" grpId="0" nodeType="afterEffect">
                                  <p:stCondLst>
                                    <p:cond delay="0"/>
                                  </p:stCondLst>
                                  <p:childTnLst>
                                    <p:animMotion origin="layout" path="M 5.55556E-7 1.85185E-6 C 0.03455 0.14907 0.06927 0.29699 0.10208 0.37222 C 0.1349 0.44745 0.17743 0.43472 0.19722 0.45116 " pathEditMode="relative" rAng="0" ptsTypes="aaa">
                                      <p:cBhvr>
                                        <p:cTn id="103" dur="1000" fill="hold"/>
                                        <p:tgtEl>
                                          <p:spTgt spid="252933"/>
                                        </p:tgtEl>
                                        <p:attrNameLst>
                                          <p:attrName>ppt_x</p:attrName>
                                          <p:attrName>ppt_y</p:attrName>
                                        </p:attrNameLst>
                                      </p:cBhvr>
                                      <p:rCtr x="99" y="225"/>
                                    </p:animMotion>
                                  </p:childTnLst>
                                </p:cTn>
                              </p:par>
                              <p:par>
                                <p:cTn id="104" presetID="0" presetClass="path" presetSubtype="0" accel="50000" decel="50000" fill="hold" grpId="0" nodeType="withEffect">
                                  <p:stCondLst>
                                    <p:cond delay="0"/>
                                  </p:stCondLst>
                                  <p:childTnLst>
                                    <p:animMotion origin="layout" path="M -2.77778E-6 -3.7037E-6 C -0.03663 0.14445 -0.07534 0.28403 -0.11041 0.35024 C -0.14548 0.41644 -0.18923 0.38727 -0.21007 0.39699 " pathEditMode="relative" rAng="0" ptsTypes="aaa">
                                      <p:cBhvr>
                                        <p:cTn id="105" dur="1000" fill="hold"/>
                                        <p:tgtEl>
                                          <p:spTgt spid="252934"/>
                                        </p:tgtEl>
                                        <p:attrNameLst>
                                          <p:attrName>ppt_x</p:attrName>
                                          <p:attrName>ppt_y</p:attrName>
                                        </p:attrNameLst>
                                      </p:cBhvr>
                                      <p:rCtr x="-105" y="208"/>
                                    </p:animMotion>
                                  </p:childTnLst>
                                </p:cTn>
                              </p:par>
                            </p:childTnLst>
                          </p:cTn>
                        </p:par>
                        <p:par>
                          <p:cTn id="106" fill="hold">
                            <p:stCondLst>
                              <p:cond delay="6000"/>
                            </p:stCondLst>
                            <p:childTnLst>
                              <p:par>
                                <p:cTn id="107" presetID="0" presetClass="path" presetSubtype="0" accel="50000" decel="50000" fill="hold" grpId="0" nodeType="afterEffect">
                                  <p:stCondLst>
                                    <p:cond delay="0"/>
                                  </p:stCondLst>
                                  <p:childTnLst>
                                    <p:animMotion origin="layout" path="M 5.55556E-7 1.85185E-6 C 0.02292 0.1787 0.04531 0.35532 0.07396 0.44028 C 0.1026 0.52523 0.15174 0.49514 0.17222 0.50949 " pathEditMode="relative" rAng="0" ptsTypes="aaa">
                                      <p:cBhvr>
                                        <p:cTn id="108" dur="1000" fill="hold"/>
                                        <p:tgtEl>
                                          <p:spTgt spid="252932"/>
                                        </p:tgtEl>
                                        <p:attrNameLst>
                                          <p:attrName>ppt_x</p:attrName>
                                          <p:attrName>ppt_y</p:attrName>
                                        </p:attrNameLst>
                                      </p:cBhvr>
                                      <p:rCtr x="86" y="262"/>
                                    </p:animMotion>
                                  </p:childTnLst>
                                </p:cTn>
                              </p:par>
                            </p:childTnLst>
                          </p:cTn>
                        </p:par>
                        <p:par>
                          <p:cTn id="109" fill="hold">
                            <p:stCondLst>
                              <p:cond delay="7000"/>
                            </p:stCondLst>
                            <p:childTnLst>
                              <p:par>
                                <p:cTn id="110" presetID="0" presetClass="path" presetSubtype="0" accel="50000" decel="50000" fill="hold" grpId="0" nodeType="afterEffect">
                                  <p:stCondLst>
                                    <p:cond delay="0"/>
                                  </p:stCondLst>
                                  <p:childTnLst>
                                    <p:animMotion origin="layout" path="M 0.00035 -0.05995 C 0.05312 0.14885 0.10208 0.35741 0.13889 0.44283 C 0.17569 0.52824 0.20399 0.45047 0.22118 0.45255 " pathEditMode="relative" rAng="0" ptsTypes="aaa">
                                      <p:cBhvr>
                                        <p:cTn id="111" dur="1000" fill="hold"/>
                                        <p:tgtEl>
                                          <p:spTgt spid="252935"/>
                                        </p:tgtEl>
                                        <p:attrNameLst>
                                          <p:attrName>ppt_x</p:attrName>
                                          <p:attrName>ppt_y</p:attrName>
                                        </p:attrNameLst>
                                      </p:cBhvr>
                                      <p:rCtr x="110" y="294"/>
                                    </p:animMotion>
                                  </p:childTnLst>
                                </p:cTn>
                              </p:par>
                            </p:childTnLst>
                          </p:cTn>
                        </p:par>
                        <p:par>
                          <p:cTn id="112" fill="hold">
                            <p:stCondLst>
                              <p:cond delay="8000"/>
                            </p:stCondLst>
                            <p:childTnLst>
                              <p:par>
                                <p:cTn id="113" presetID="0" presetClass="path" presetSubtype="0" accel="50000" decel="50000" fill="hold" grpId="0" nodeType="afterEffect">
                                  <p:stCondLst>
                                    <p:cond delay="0"/>
                                  </p:stCondLst>
                                  <p:childTnLst>
                                    <p:animMotion origin="layout" path="M 5.55556E-7 -3.7037E-6 C 0.04653 0.18936 0.09549 0.37824 0.12604 0.4625 C 0.1566 0.54676 0.1717 0.4963 0.18368 0.50533 " pathEditMode="relative" rAng="0" ptsTypes="aaa">
                                      <p:cBhvr>
                                        <p:cTn id="114" dur="1000" fill="hold"/>
                                        <p:tgtEl>
                                          <p:spTgt spid="252937"/>
                                        </p:tgtEl>
                                        <p:attrNameLst>
                                          <p:attrName>ppt_x</p:attrName>
                                          <p:attrName>ppt_y</p:attrName>
                                        </p:attrNameLst>
                                      </p:cBhvr>
                                      <p:rCtr x="92" y="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p:bldP spid="252933" grpId="0"/>
      <p:bldP spid="252934" grpId="0"/>
      <p:bldP spid="252935" grpId="0"/>
      <p:bldP spid="252937" grpId="0"/>
      <p:bldP spid="252940" grpId="0"/>
      <p:bldP spid="252941" grpId="0"/>
      <p:bldP spid="252942" grpId="0"/>
      <p:bldP spid="252943" grpId="0"/>
      <p:bldP spid="252946" grpId="0"/>
      <p:bldP spid="252947" grpId="0"/>
      <p:bldP spid="252948" grpId="0"/>
      <p:bldP spid="252950" grpId="0"/>
      <p:bldP spid="252967" grpId="0" animBg="1"/>
      <p:bldP spid="252968" grpId="0" animBg="1"/>
      <p:bldP spid="252969" grpId="0" animBg="1"/>
      <p:bldP spid="252970" grpId="0" animBg="1"/>
      <p:bldP spid="252971" grpId="0" animBg="1"/>
      <p:bldP spid="252972" grpId="0" animBg="1"/>
      <p:bldP spid="252973" grpId="0"/>
      <p:bldP spid="252974" grpId="0"/>
      <p:bldP spid="252975" grpId="0"/>
      <p:bldP spid="252976" grpId="0"/>
      <p:bldP spid="252977" grpId="0"/>
      <p:bldP spid="252978" grpId="0"/>
      <p:bldP spid="252979" grpId="0"/>
      <p:bldP spid="252980" grpId="0"/>
      <p:bldP spid="252981" grpId="0"/>
      <p:bldP spid="252982" grpId="0"/>
      <p:bldP spid="252983" grpId="0"/>
      <p:bldP spid="252984" grpId="0"/>
      <p:bldP spid="252985" grpId="0"/>
      <p:bldP spid="252986" grpId="0" animBg="1"/>
      <p:bldP spid="252988" grpId="0"/>
      <p:bldP spid="252989" grpId="0" animBg="1"/>
      <p:bldP spid="252991" grpId="0"/>
      <p:bldP spid="2529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88F4758-3CF5-4D54-AB67-222E60ADBBF4}" type="slidenum">
              <a:rPr lang="en-US"/>
              <a:pPr/>
              <a:t>11</a:t>
            </a:fld>
            <a:endParaRPr lang="en-US"/>
          </a:p>
        </p:txBody>
      </p:sp>
      <p:sp>
        <p:nvSpPr>
          <p:cNvPr id="53250" name="Rectangle 2"/>
          <p:cNvSpPr>
            <a:spLocks noGrp="1" noChangeArrowheads="1"/>
          </p:cNvSpPr>
          <p:nvPr>
            <p:ph type="title"/>
          </p:nvPr>
        </p:nvSpPr>
        <p:spPr/>
        <p:txBody>
          <a:bodyPr/>
          <a:lstStyle/>
          <a:p>
            <a:r>
              <a:rPr lang="en-US"/>
              <a:t>Can We Do Better ?</a:t>
            </a:r>
          </a:p>
        </p:txBody>
      </p:sp>
      <p:sp>
        <p:nvSpPr>
          <p:cNvPr id="53251" name="Rectangle 3"/>
          <p:cNvSpPr>
            <a:spLocks noGrp="1" noChangeArrowheads="1"/>
          </p:cNvSpPr>
          <p:nvPr>
            <p:ph type="body" idx="1"/>
          </p:nvPr>
        </p:nvSpPr>
        <p:spPr>
          <a:noFill/>
          <a:ln/>
        </p:spPr>
        <p:txBody>
          <a:bodyPr/>
          <a:lstStyle/>
          <a:p>
            <a:pPr eaLnBrk="0" hangingPunct="0">
              <a:spcBef>
                <a:spcPct val="0"/>
              </a:spcBef>
            </a:pPr>
            <a:r>
              <a:rPr lang="en-US" sz="2800"/>
              <a:t>We have more main memory</a:t>
            </a:r>
          </a:p>
          <a:p>
            <a:pPr eaLnBrk="0" hangingPunct="0">
              <a:spcBef>
                <a:spcPct val="0"/>
              </a:spcBef>
            </a:pPr>
            <a:r>
              <a:rPr lang="en-US" sz="2800"/>
              <a:t>Should use it to improve performance</a:t>
            </a:r>
          </a:p>
          <a:p>
            <a:pPr eaLnBrk="0" hangingPunct="0">
              <a:spcBef>
                <a:spcPct val="0"/>
              </a:spcBef>
            </a:pPr>
            <a:endParaRPr lang="en-US" sz="2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01447D1-1953-4A59-AA80-4B90D6687B7B}" type="slidenum">
              <a:rPr lang="en-US"/>
              <a:pPr/>
              <a:t>12</a:t>
            </a:fld>
            <a:endParaRPr lang="en-US"/>
          </a:p>
        </p:txBody>
      </p:sp>
      <p:sp>
        <p:nvSpPr>
          <p:cNvPr id="5427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5427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54276" name="Rectangle 4"/>
          <p:cNvSpPr>
            <a:spLocks noGrp="1" noChangeArrowheads="1"/>
          </p:cNvSpPr>
          <p:nvPr>
            <p:ph type="title"/>
          </p:nvPr>
        </p:nvSpPr>
        <p:spPr>
          <a:xfrm>
            <a:off x="685800" y="381000"/>
            <a:ext cx="7772400" cy="1143000"/>
          </a:xfrm>
          <a:noFill/>
          <a:ln/>
        </p:spPr>
        <p:txBody>
          <a:bodyPr lIns="92075" tIns="46038" rIns="92075" bIns="46038"/>
          <a:lstStyle/>
          <a:p>
            <a:r>
              <a:rPr lang="en-US"/>
              <a:t>Cost Model for Our Analysis</a:t>
            </a:r>
          </a:p>
        </p:txBody>
      </p:sp>
      <p:sp>
        <p:nvSpPr>
          <p:cNvPr id="54277" name="Rectangle 5"/>
          <p:cNvSpPr>
            <a:spLocks noGrp="1" noChangeArrowheads="1"/>
          </p:cNvSpPr>
          <p:nvPr>
            <p:ph type="body" idx="1"/>
          </p:nvPr>
        </p:nvSpPr>
        <p:spPr>
          <a:xfrm>
            <a:off x="533400" y="1752600"/>
            <a:ext cx="8229600" cy="4648200"/>
          </a:xfrm>
          <a:noFill/>
          <a:ln/>
        </p:spPr>
        <p:txBody>
          <a:bodyPr lIns="92075" tIns="46038" rIns="92075" bIns="46038"/>
          <a:lstStyle/>
          <a:p>
            <a:r>
              <a:rPr lang="en-US" b="1">
                <a:solidFill>
                  <a:schemeClr val="accent2"/>
                </a:solidFill>
              </a:rPr>
              <a:t>B:  </a:t>
            </a:r>
            <a:r>
              <a:rPr lang="en-US"/>
              <a:t>Block size</a:t>
            </a:r>
          </a:p>
          <a:p>
            <a:r>
              <a:rPr lang="en-US" b="1">
                <a:solidFill>
                  <a:schemeClr val="accent2"/>
                </a:solidFill>
              </a:rPr>
              <a:t>M: </a:t>
            </a:r>
            <a:r>
              <a:rPr lang="en-US"/>
              <a:t>Size of main memory</a:t>
            </a:r>
          </a:p>
          <a:p>
            <a:r>
              <a:rPr lang="en-US" b="1">
                <a:solidFill>
                  <a:schemeClr val="accent2"/>
                </a:solidFill>
              </a:rPr>
              <a:t>N:  </a:t>
            </a:r>
            <a:r>
              <a:rPr lang="en-US"/>
              <a:t>Number of records in the file</a:t>
            </a:r>
          </a:p>
          <a:p>
            <a:r>
              <a:rPr lang="en-US" b="1">
                <a:solidFill>
                  <a:schemeClr val="accent2"/>
                </a:solidFill>
              </a:rPr>
              <a:t>R:  </a:t>
            </a:r>
            <a:r>
              <a:rPr lang="en-US"/>
              <a:t>Size of one record</a:t>
            </a:r>
          </a:p>
          <a:p>
            <a:endParaRPr lang="en-US" i="1"/>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7D788D8B-CE0E-4FD8-833D-DD66B42EBB35}" type="slidenum">
              <a:rPr lang="en-US"/>
              <a:pPr/>
              <a:t>13</a:t>
            </a:fld>
            <a:endParaRPr lang="en-US"/>
          </a:p>
        </p:txBody>
      </p:sp>
      <p:sp>
        <p:nvSpPr>
          <p:cNvPr id="56322" name="Rectangle 2"/>
          <p:cNvSpPr>
            <a:spLocks noGrp="1" noChangeArrowheads="1"/>
          </p:cNvSpPr>
          <p:nvPr>
            <p:ph type="title"/>
          </p:nvPr>
        </p:nvSpPr>
        <p:spPr/>
        <p:txBody>
          <a:bodyPr/>
          <a:lstStyle/>
          <a:p>
            <a:r>
              <a:rPr lang="en-US"/>
              <a:t>External Merge-Sort</a:t>
            </a:r>
          </a:p>
        </p:txBody>
      </p:sp>
      <p:sp>
        <p:nvSpPr>
          <p:cNvPr id="56323" name="Rectangle 3"/>
          <p:cNvSpPr>
            <a:spLocks noGrp="1" noChangeArrowheads="1"/>
          </p:cNvSpPr>
          <p:nvPr>
            <p:ph type="body" idx="1"/>
          </p:nvPr>
        </p:nvSpPr>
        <p:spPr/>
        <p:txBody>
          <a:bodyPr/>
          <a:lstStyle/>
          <a:p>
            <a:r>
              <a:rPr lang="en-US"/>
              <a:t>Phase one: load M bytes in memory, sort</a:t>
            </a:r>
          </a:p>
          <a:p>
            <a:pPr lvl="1"/>
            <a:r>
              <a:rPr lang="en-US"/>
              <a:t>Result: runs of length M/R records</a:t>
            </a:r>
          </a:p>
        </p:txBody>
      </p:sp>
      <p:sp>
        <p:nvSpPr>
          <p:cNvPr id="56324" name="Rectangle 4"/>
          <p:cNvSpPr>
            <a:spLocks noChangeArrowheads="1"/>
          </p:cNvSpPr>
          <p:nvPr/>
        </p:nvSpPr>
        <p:spPr bwMode="auto">
          <a:xfrm>
            <a:off x="609600" y="5638800"/>
            <a:ext cx="1905000" cy="457200"/>
          </a:xfrm>
          <a:prstGeom prst="rect">
            <a:avLst/>
          </a:prstGeom>
          <a:noFill/>
          <a:ln w="9525">
            <a:noFill/>
            <a:miter lim="800000"/>
            <a:headEnd/>
            <a:tailEnd/>
          </a:ln>
          <a:effectLst/>
        </p:spPr>
        <p:txBody>
          <a:bodyPr wrap="none" anchor="ctr"/>
          <a:lstStyle/>
          <a:p>
            <a:endParaRPr lang="en-US"/>
          </a:p>
        </p:txBody>
      </p:sp>
      <p:sp>
        <p:nvSpPr>
          <p:cNvPr id="56325" name="Rectangle 5"/>
          <p:cNvSpPr>
            <a:spLocks noChangeArrowheads="1"/>
          </p:cNvSpPr>
          <p:nvPr/>
        </p:nvSpPr>
        <p:spPr bwMode="auto">
          <a:xfrm>
            <a:off x="3048000" y="5638800"/>
            <a:ext cx="2895600" cy="457200"/>
          </a:xfrm>
          <a:prstGeom prst="rect">
            <a:avLst/>
          </a:prstGeom>
          <a:noFill/>
          <a:ln w="9525">
            <a:noFill/>
            <a:miter lim="800000"/>
            <a:headEnd/>
            <a:tailEnd/>
          </a:ln>
          <a:effectLst/>
        </p:spPr>
        <p:txBody>
          <a:bodyPr wrap="none" anchor="ctr"/>
          <a:lstStyle/>
          <a:p>
            <a:endParaRPr lang="en-US"/>
          </a:p>
        </p:txBody>
      </p:sp>
      <p:sp>
        <p:nvSpPr>
          <p:cNvPr id="56326" name="Freeform 6"/>
          <p:cNvSpPr>
            <a:spLocks/>
          </p:cNvSpPr>
          <p:nvPr/>
        </p:nvSpPr>
        <p:spPr bwMode="auto">
          <a:xfrm>
            <a:off x="6761163" y="3487738"/>
            <a:ext cx="1393825" cy="254000"/>
          </a:xfrm>
          <a:custGeom>
            <a:avLst/>
            <a:gdLst/>
            <a:ahLst/>
            <a:cxnLst>
              <a:cxn ang="0">
                <a:pos x="877" y="81"/>
              </a:cxn>
              <a:cxn ang="0">
                <a:pos x="843" y="48"/>
              </a:cxn>
              <a:cxn ang="0">
                <a:pos x="749" y="24"/>
              </a:cxn>
              <a:cxn ang="0">
                <a:pos x="439" y="0"/>
              </a:cxn>
              <a:cxn ang="0">
                <a:pos x="129" y="24"/>
              </a:cxn>
              <a:cxn ang="0">
                <a:pos x="35" y="48"/>
              </a:cxn>
              <a:cxn ang="0">
                <a:pos x="0" y="81"/>
              </a:cxn>
              <a:cxn ang="0">
                <a:pos x="35" y="112"/>
              </a:cxn>
              <a:cxn ang="0">
                <a:pos x="129" y="136"/>
              </a:cxn>
              <a:cxn ang="0">
                <a:pos x="439" y="159"/>
              </a:cxn>
              <a:cxn ang="0">
                <a:pos x="749" y="136"/>
              </a:cxn>
              <a:cxn ang="0">
                <a:pos x="843" y="112"/>
              </a:cxn>
              <a:cxn ang="0">
                <a:pos x="877" y="81"/>
              </a:cxn>
            </a:cxnLst>
            <a:rect l="0" t="0" r="r" b="b"/>
            <a:pathLst>
              <a:path w="878" h="160">
                <a:moveTo>
                  <a:pt x="877" y="81"/>
                </a:moveTo>
                <a:lnTo>
                  <a:pt x="843" y="48"/>
                </a:lnTo>
                <a:lnTo>
                  <a:pt x="749" y="24"/>
                </a:lnTo>
                <a:lnTo>
                  <a:pt x="439" y="0"/>
                </a:lnTo>
                <a:lnTo>
                  <a:pt x="129" y="24"/>
                </a:lnTo>
                <a:lnTo>
                  <a:pt x="35" y="48"/>
                </a:lnTo>
                <a:lnTo>
                  <a:pt x="0" y="81"/>
                </a:lnTo>
                <a:lnTo>
                  <a:pt x="35" y="112"/>
                </a:lnTo>
                <a:lnTo>
                  <a:pt x="129" y="136"/>
                </a:lnTo>
                <a:lnTo>
                  <a:pt x="439" y="159"/>
                </a:lnTo>
                <a:lnTo>
                  <a:pt x="749" y="136"/>
                </a:lnTo>
                <a:lnTo>
                  <a:pt x="843" y="112"/>
                </a:lnTo>
                <a:lnTo>
                  <a:pt x="877" y="81"/>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6327" name="Freeform 7"/>
          <p:cNvSpPr>
            <a:spLocks/>
          </p:cNvSpPr>
          <p:nvPr/>
        </p:nvSpPr>
        <p:spPr bwMode="auto">
          <a:xfrm>
            <a:off x="1122363" y="3876675"/>
            <a:ext cx="1098550" cy="182563"/>
          </a:xfrm>
          <a:custGeom>
            <a:avLst/>
            <a:gdLst/>
            <a:ahLst/>
            <a:cxnLst>
              <a:cxn ang="0">
                <a:pos x="0" y="114"/>
              </a:cxn>
              <a:cxn ang="0">
                <a:pos x="0" y="0"/>
              </a:cxn>
              <a:cxn ang="0">
                <a:pos x="691" y="0"/>
              </a:cxn>
              <a:cxn ang="0">
                <a:pos x="691" y="114"/>
              </a:cxn>
              <a:cxn ang="0">
                <a:pos x="0" y="114"/>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6328" name="Freeform 8"/>
          <p:cNvSpPr>
            <a:spLocks/>
          </p:cNvSpPr>
          <p:nvPr/>
        </p:nvSpPr>
        <p:spPr bwMode="auto">
          <a:xfrm>
            <a:off x="1122363" y="4876800"/>
            <a:ext cx="1128712" cy="166688"/>
          </a:xfrm>
          <a:custGeom>
            <a:avLst/>
            <a:gdLst/>
            <a:ahLst/>
            <a:cxnLst>
              <a:cxn ang="0">
                <a:pos x="0" y="104"/>
              </a:cxn>
              <a:cxn ang="0">
                <a:pos x="0" y="0"/>
              </a:cxn>
              <a:cxn ang="0">
                <a:pos x="710" y="0"/>
              </a:cxn>
              <a:cxn ang="0">
                <a:pos x="710" y="104"/>
              </a:cxn>
              <a:cxn ang="0">
                <a:pos x="0" y="104"/>
              </a:cxn>
            </a:cxnLst>
            <a:rect l="0" t="0" r="r" b="b"/>
            <a:pathLst>
              <a:path w="711" h="105">
                <a:moveTo>
                  <a:pt x="0" y="104"/>
                </a:moveTo>
                <a:lnTo>
                  <a:pt x="0" y="0"/>
                </a:lnTo>
                <a:lnTo>
                  <a:pt x="710" y="0"/>
                </a:lnTo>
                <a:lnTo>
                  <a:pt x="710" y="104"/>
                </a:lnTo>
                <a:lnTo>
                  <a:pt x="0" y="10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6329" name="Freeform 9"/>
          <p:cNvSpPr>
            <a:spLocks/>
          </p:cNvSpPr>
          <p:nvPr/>
        </p:nvSpPr>
        <p:spPr bwMode="auto">
          <a:xfrm>
            <a:off x="976313" y="3522663"/>
            <a:ext cx="1387475" cy="265112"/>
          </a:xfrm>
          <a:custGeom>
            <a:avLst/>
            <a:gdLst/>
            <a:ahLst/>
            <a:cxnLst>
              <a:cxn ang="0">
                <a:pos x="873" y="84"/>
              </a:cxn>
              <a:cxn ang="0">
                <a:pos x="839" y="51"/>
              </a:cxn>
              <a:cxn ang="0">
                <a:pos x="745" y="24"/>
              </a:cxn>
              <a:cxn ang="0">
                <a:pos x="437" y="0"/>
              </a:cxn>
              <a:cxn ang="0">
                <a:pos x="128" y="24"/>
              </a:cxn>
              <a:cxn ang="0">
                <a:pos x="34" y="51"/>
              </a:cxn>
              <a:cxn ang="0">
                <a:pos x="0" y="84"/>
              </a:cxn>
              <a:cxn ang="0">
                <a:pos x="34" y="115"/>
              </a:cxn>
              <a:cxn ang="0">
                <a:pos x="128" y="142"/>
              </a:cxn>
              <a:cxn ang="0">
                <a:pos x="437" y="166"/>
              </a:cxn>
              <a:cxn ang="0">
                <a:pos x="745" y="142"/>
              </a:cxn>
              <a:cxn ang="0">
                <a:pos x="839" y="115"/>
              </a:cxn>
              <a:cxn ang="0">
                <a:pos x="873" y="84"/>
              </a:cxn>
            </a:cxnLst>
            <a:rect l="0" t="0" r="r" b="b"/>
            <a:pathLst>
              <a:path w="874" h="167">
                <a:moveTo>
                  <a:pt x="873" y="84"/>
                </a:moveTo>
                <a:lnTo>
                  <a:pt x="839" y="51"/>
                </a:lnTo>
                <a:lnTo>
                  <a:pt x="745" y="24"/>
                </a:lnTo>
                <a:lnTo>
                  <a:pt x="437" y="0"/>
                </a:lnTo>
                <a:lnTo>
                  <a:pt x="128" y="24"/>
                </a:lnTo>
                <a:lnTo>
                  <a:pt x="34" y="51"/>
                </a:lnTo>
                <a:lnTo>
                  <a:pt x="0" y="84"/>
                </a:lnTo>
                <a:lnTo>
                  <a:pt x="34" y="115"/>
                </a:lnTo>
                <a:lnTo>
                  <a:pt x="128" y="142"/>
                </a:lnTo>
                <a:lnTo>
                  <a:pt x="437" y="166"/>
                </a:lnTo>
                <a:lnTo>
                  <a:pt x="745" y="142"/>
                </a:lnTo>
                <a:lnTo>
                  <a:pt x="839" y="115"/>
                </a:lnTo>
                <a:lnTo>
                  <a:pt x="873" y="8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6330" name="Rectangle 10"/>
          <p:cNvSpPr>
            <a:spLocks noChangeArrowheads="1"/>
          </p:cNvSpPr>
          <p:nvPr/>
        </p:nvSpPr>
        <p:spPr bwMode="auto">
          <a:xfrm>
            <a:off x="3048000" y="5459413"/>
            <a:ext cx="3257550" cy="366712"/>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Bookman Old Style" pitchFamily="18" charset="0"/>
              </a:rPr>
              <a:t>M bytes of main memory</a:t>
            </a:r>
          </a:p>
        </p:txBody>
      </p:sp>
      <p:sp>
        <p:nvSpPr>
          <p:cNvPr id="56331" name="Freeform 11"/>
          <p:cNvSpPr>
            <a:spLocks/>
          </p:cNvSpPr>
          <p:nvPr/>
        </p:nvSpPr>
        <p:spPr bwMode="auto">
          <a:xfrm>
            <a:off x="6877050" y="3962400"/>
            <a:ext cx="1119188" cy="157163"/>
          </a:xfrm>
          <a:custGeom>
            <a:avLst/>
            <a:gdLst/>
            <a:ahLst/>
            <a:cxnLst>
              <a:cxn ang="0">
                <a:pos x="0" y="98"/>
              </a:cxn>
              <a:cxn ang="0">
                <a:pos x="0" y="0"/>
              </a:cxn>
              <a:cxn ang="0">
                <a:pos x="704" y="0"/>
              </a:cxn>
              <a:cxn ang="0">
                <a:pos x="704" y="98"/>
              </a:cxn>
              <a:cxn ang="0">
                <a:pos x="0" y="98"/>
              </a:cxn>
            </a:cxnLst>
            <a:rect l="0" t="0" r="r" b="b"/>
            <a:pathLst>
              <a:path w="705" h="99">
                <a:moveTo>
                  <a:pt x="0" y="98"/>
                </a:moveTo>
                <a:lnTo>
                  <a:pt x="0" y="0"/>
                </a:lnTo>
                <a:lnTo>
                  <a:pt x="704" y="0"/>
                </a:lnTo>
                <a:lnTo>
                  <a:pt x="704" y="98"/>
                </a:lnTo>
                <a:lnTo>
                  <a:pt x="0" y="98"/>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6332" name="Freeform 12"/>
          <p:cNvSpPr>
            <a:spLocks/>
          </p:cNvSpPr>
          <p:nvPr/>
        </p:nvSpPr>
        <p:spPr bwMode="auto">
          <a:xfrm>
            <a:off x="6891338" y="4243388"/>
            <a:ext cx="1120775" cy="142875"/>
          </a:xfrm>
          <a:custGeom>
            <a:avLst/>
            <a:gdLst/>
            <a:ahLst/>
            <a:cxnLst>
              <a:cxn ang="0">
                <a:pos x="0" y="89"/>
              </a:cxn>
              <a:cxn ang="0">
                <a:pos x="0" y="0"/>
              </a:cxn>
              <a:cxn ang="0">
                <a:pos x="705" y="0"/>
              </a:cxn>
              <a:cxn ang="0">
                <a:pos x="705" y="89"/>
              </a:cxn>
              <a:cxn ang="0">
                <a:pos x="0" y="8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6333" name="Freeform 13"/>
          <p:cNvSpPr>
            <a:spLocks/>
          </p:cNvSpPr>
          <p:nvPr/>
        </p:nvSpPr>
        <p:spPr bwMode="auto">
          <a:xfrm>
            <a:off x="2711450" y="3276600"/>
            <a:ext cx="3625850" cy="2492375"/>
          </a:xfrm>
          <a:custGeom>
            <a:avLst/>
            <a:gdLst/>
            <a:ahLst/>
            <a:cxnLst>
              <a:cxn ang="0">
                <a:pos x="0" y="1569"/>
              </a:cxn>
              <a:cxn ang="0">
                <a:pos x="0" y="0"/>
              </a:cxn>
              <a:cxn ang="0">
                <a:pos x="2283" y="0"/>
              </a:cxn>
              <a:cxn ang="0">
                <a:pos x="2283" y="1569"/>
              </a:cxn>
              <a:cxn ang="0">
                <a:pos x="0" y="1569"/>
              </a:cxn>
            </a:cxnLst>
            <a:rect l="0" t="0" r="r" b="b"/>
            <a:pathLst>
              <a:path w="2284" h="1570">
                <a:moveTo>
                  <a:pt x="0" y="1569"/>
                </a:moveTo>
                <a:lnTo>
                  <a:pt x="0" y="0"/>
                </a:lnTo>
                <a:lnTo>
                  <a:pt x="2283" y="0"/>
                </a:lnTo>
                <a:lnTo>
                  <a:pt x="2283" y="1569"/>
                </a:lnTo>
                <a:lnTo>
                  <a:pt x="0" y="1569"/>
                </a:lnTo>
              </a:path>
            </a:pathLst>
          </a:custGeom>
          <a:noFill/>
          <a:ln w="12700" cap="rnd" cmpd="sng">
            <a:solidFill>
              <a:srgbClr val="000000"/>
            </a:solidFill>
            <a:prstDash val="solid"/>
            <a:round/>
            <a:headEnd/>
            <a:tailEnd/>
          </a:ln>
          <a:effectLst/>
        </p:spPr>
        <p:txBody>
          <a:bodyPr/>
          <a:lstStyle/>
          <a:p>
            <a:endParaRPr lang="en-US"/>
          </a:p>
        </p:txBody>
      </p:sp>
      <p:sp>
        <p:nvSpPr>
          <p:cNvPr id="56334" name="Rectangle 14"/>
          <p:cNvSpPr>
            <a:spLocks noChangeArrowheads="1"/>
          </p:cNvSpPr>
          <p:nvPr/>
        </p:nvSpPr>
        <p:spPr bwMode="auto">
          <a:xfrm>
            <a:off x="7167563" y="5319713"/>
            <a:ext cx="714375"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Bookman Old Style" pitchFamily="18" charset="0"/>
              </a:rPr>
              <a:t>Disk</a:t>
            </a:r>
          </a:p>
        </p:txBody>
      </p:sp>
      <p:sp>
        <p:nvSpPr>
          <p:cNvPr id="56335" name="Rectangle 15"/>
          <p:cNvSpPr>
            <a:spLocks noChangeArrowheads="1"/>
          </p:cNvSpPr>
          <p:nvPr/>
        </p:nvSpPr>
        <p:spPr bwMode="auto">
          <a:xfrm>
            <a:off x="1304925" y="5353050"/>
            <a:ext cx="714375"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Bookman Old Style" pitchFamily="18" charset="0"/>
              </a:rPr>
              <a:t>Disk</a:t>
            </a:r>
          </a:p>
        </p:txBody>
      </p:sp>
      <p:sp>
        <p:nvSpPr>
          <p:cNvPr id="56336" name="Line 16"/>
          <p:cNvSpPr>
            <a:spLocks noChangeShapeType="1"/>
          </p:cNvSpPr>
          <p:nvPr/>
        </p:nvSpPr>
        <p:spPr bwMode="auto">
          <a:xfrm>
            <a:off x="992188" y="3644900"/>
            <a:ext cx="0" cy="1477963"/>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56337" name="Line 17"/>
          <p:cNvSpPr>
            <a:spLocks noChangeShapeType="1"/>
          </p:cNvSpPr>
          <p:nvPr/>
        </p:nvSpPr>
        <p:spPr bwMode="auto">
          <a:xfrm>
            <a:off x="2359025" y="3644900"/>
            <a:ext cx="0" cy="1477963"/>
          </a:xfrm>
          <a:prstGeom prst="line">
            <a:avLst/>
          </a:prstGeom>
          <a:noFill/>
          <a:ln w="12700">
            <a:solidFill>
              <a:schemeClr val="tx2"/>
            </a:solidFill>
            <a:round/>
            <a:headEnd type="none" w="sm" len="sm"/>
            <a:tailEnd type="none" w="sm" len="sm"/>
          </a:ln>
          <a:effectLst/>
        </p:spPr>
        <p:txBody>
          <a:bodyPr wrap="none" anchor="ctr"/>
          <a:lstStyle/>
          <a:p>
            <a:endParaRPr lang="en-US"/>
          </a:p>
        </p:txBody>
      </p:sp>
      <p:grpSp>
        <p:nvGrpSpPr>
          <p:cNvPr id="56338" name="Group 18"/>
          <p:cNvGrpSpPr>
            <a:grpSpLocks/>
          </p:cNvGrpSpPr>
          <p:nvPr/>
        </p:nvGrpSpPr>
        <p:grpSpPr bwMode="auto">
          <a:xfrm>
            <a:off x="993775" y="5122863"/>
            <a:ext cx="1365250" cy="185737"/>
            <a:chOff x="674" y="3611"/>
            <a:chExt cx="860" cy="117"/>
          </a:xfrm>
        </p:grpSpPr>
        <p:sp>
          <p:nvSpPr>
            <p:cNvPr id="56339" name="Arc 19"/>
            <p:cNvSpPr>
              <a:spLocks/>
            </p:cNvSpPr>
            <p:nvPr/>
          </p:nvSpPr>
          <p:spPr bwMode="auto">
            <a:xfrm>
              <a:off x="674" y="3611"/>
              <a:ext cx="456" cy="117"/>
            </a:xfrm>
            <a:custGeom>
              <a:avLst/>
              <a:gdLst>
                <a:gd name="G0" fmla="+- 21600 0 0"/>
                <a:gd name="G1" fmla="+- 185 0 0"/>
                <a:gd name="G2" fmla="+- 21600 0 0"/>
                <a:gd name="T0" fmla="*/ 21600 w 21600"/>
                <a:gd name="T1" fmla="*/ 21785 h 21785"/>
                <a:gd name="T2" fmla="*/ 1 w 21600"/>
                <a:gd name="T3" fmla="*/ 0 h 21785"/>
                <a:gd name="T4" fmla="*/ 21600 w 21600"/>
                <a:gd name="T5" fmla="*/ 185 h 21785"/>
              </a:gdLst>
              <a:ahLst/>
              <a:cxnLst>
                <a:cxn ang="0">
                  <a:pos x="T0" y="T1"/>
                </a:cxn>
                <a:cxn ang="0">
                  <a:pos x="T2" y="T3"/>
                </a:cxn>
                <a:cxn ang="0">
                  <a:pos x="T4" y="T5"/>
                </a:cxn>
              </a:cxnLst>
              <a:rect l="0" t="0" r="r" b="b"/>
              <a:pathLst>
                <a:path w="21600" h="21785" fill="none" extrusionOk="0">
                  <a:moveTo>
                    <a:pt x="21600" y="21785"/>
                  </a:moveTo>
                  <a:cubicBezTo>
                    <a:pt x="9670" y="21785"/>
                    <a:pt x="0" y="12114"/>
                    <a:pt x="0" y="185"/>
                  </a:cubicBezTo>
                  <a:cubicBezTo>
                    <a:pt x="-1" y="123"/>
                    <a:pt x="0" y="61"/>
                    <a:pt x="0" y="-1"/>
                  </a:cubicBezTo>
                </a:path>
                <a:path w="21600" h="21785" stroke="0" extrusionOk="0">
                  <a:moveTo>
                    <a:pt x="21600" y="21785"/>
                  </a:moveTo>
                  <a:cubicBezTo>
                    <a:pt x="9670" y="21785"/>
                    <a:pt x="0" y="12114"/>
                    <a:pt x="0" y="185"/>
                  </a:cubicBezTo>
                  <a:cubicBezTo>
                    <a:pt x="-1" y="123"/>
                    <a:pt x="0" y="61"/>
                    <a:pt x="0" y="-1"/>
                  </a:cubicBezTo>
                  <a:lnTo>
                    <a:pt x="21600" y="185"/>
                  </a:lnTo>
                  <a:close/>
                </a:path>
              </a:pathLst>
            </a:custGeom>
            <a:solidFill>
              <a:srgbClr val="99CCFF"/>
            </a:solidFill>
            <a:ln w="12700" cap="rnd">
              <a:solidFill>
                <a:schemeClr val="tx2"/>
              </a:solidFill>
              <a:round/>
              <a:headEnd/>
              <a:tailEnd/>
            </a:ln>
            <a:effectLst/>
          </p:spPr>
          <p:txBody>
            <a:bodyPr wrap="none" anchor="ctr"/>
            <a:lstStyle/>
            <a:p>
              <a:endParaRPr lang="en-US"/>
            </a:p>
          </p:txBody>
        </p:sp>
        <p:sp>
          <p:nvSpPr>
            <p:cNvPr id="56340" name="Arc 20"/>
            <p:cNvSpPr>
              <a:spLocks/>
            </p:cNvSpPr>
            <p:nvPr/>
          </p:nvSpPr>
          <p:spPr bwMode="auto">
            <a:xfrm>
              <a:off x="1078" y="3611"/>
              <a:ext cx="456" cy="117"/>
            </a:xfrm>
            <a:custGeom>
              <a:avLst/>
              <a:gdLst>
                <a:gd name="G0" fmla="+- 0 0 0"/>
                <a:gd name="G1" fmla="+- 185 0 0"/>
                <a:gd name="G2" fmla="+- 21600 0 0"/>
                <a:gd name="T0" fmla="*/ 21599 w 21600"/>
                <a:gd name="T1" fmla="*/ 0 h 21785"/>
                <a:gd name="T2" fmla="*/ 0 w 21600"/>
                <a:gd name="T3" fmla="*/ 21785 h 21785"/>
                <a:gd name="T4" fmla="*/ 0 w 21600"/>
                <a:gd name="T5" fmla="*/ 185 h 21785"/>
              </a:gdLst>
              <a:ahLst/>
              <a:cxnLst>
                <a:cxn ang="0">
                  <a:pos x="T0" y="T1"/>
                </a:cxn>
                <a:cxn ang="0">
                  <a:pos x="T2" y="T3"/>
                </a:cxn>
                <a:cxn ang="0">
                  <a:pos x="T4" y="T5"/>
                </a:cxn>
              </a:cxnLst>
              <a:rect l="0" t="0" r="r" b="b"/>
              <a:pathLst>
                <a:path w="21600" h="21785" fill="none" extrusionOk="0">
                  <a:moveTo>
                    <a:pt x="21599" y="-1"/>
                  </a:moveTo>
                  <a:cubicBezTo>
                    <a:pt x="21599" y="61"/>
                    <a:pt x="21600" y="123"/>
                    <a:pt x="21600" y="185"/>
                  </a:cubicBezTo>
                  <a:cubicBezTo>
                    <a:pt x="21600" y="12114"/>
                    <a:pt x="11929" y="21784"/>
                    <a:pt x="0" y="21785"/>
                  </a:cubicBezTo>
                </a:path>
                <a:path w="21600" h="21785" stroke="0" extrusionOk="0">
                  <a:moveTo>
                    <a:pt x="21599" y="-1"/>
                  </a:moveTo>
                  <a:cubicBezTo>
                    <a:pt x="21599" y="61"/>
                    <a:pt x="21600" y="123"/>
                    <a:pt x="21600" y="185"/>
                  </a:cubicBezTo>
                  <a:cubicBezTo>
                    <a:pt x="21600" y="12114"/>
                    <a:pt x="11929" y="21784"/>
                    <a:pt x="0" y="21785"/>
                  </a:cubicBezTo>
                  <a:lnTo>
                    <a:pt x="0" y="185"/>
                  </a:lnTo>
                  <a:close/>
                </a:path>
              </a:pathLst>
            </a:custGeom>
            <a:solidFill>
              <a:srgbClr val="99CCFF"/>
            </a:solidFill>
            <a:ln w="12700" cap="rnd">
              <a:solidFill>
                <a:schemeClr val="tx2"/>
              </a:solidFill>
              <a:round/>
              <a:headEnd/>
              <a:tailEnd/>
            </a:ln>
            <a:effectLst/>
          </p:spPr>
          <p:txBody>
            <a:bodyPr wrap="none" anchor="ctr"/>
            <a:lstStyle/>
            <a:p>
              <a:endParaRPr lang="en-US"/>
            </a:p>
          </p:txBody>
        </p:sp>
      </p:grpSp>
      <p:grpSp>
        <p:nvGrpSpPr>
          <p:cNvPr id="56341" name="Group 21"/>
          <p:cNvGrpSpPr>
            <a:grpSpLocks/>
          </p:cNvGrpSpPr>
          <p:nvPr/>
        </p:nvGrpSpPr>
        <p:grpSpPr bwMode="auto">
          <a:xfrm>
            <a:off x="6780213" y="5046663"/>
            <a:ext cx="1371600" cy="176212"/>
            <a:chOff x="4319" y="3563"/>
            <a:chExt cx="864" cy="111"/>
          </a:xfrm>
        </p:grpSpPr>
        <p:sp>
          <p:nvSpPr>
            <p:cNvPr id="56342" name="Arc 22"/>
            <p:cNvSpPr>
              <a:spLocks/>
            </p:cNvSpPr>
            <p:nvPr/>
          </p:nvSpPr>
          <p:spPr bwMode="auto">
            <a:xfrm>
              <a:off x="4319" y="3563"/>
              <a:ext cx="458" cy="111"/>
            </a:xfrm>
            <a:custGeom>
              <a:avLst/>
              <a:gdLst>
                <a:gd name="G0" fmla="+- 21600 0 0"/>
                <a:gd name="G1" fmla="+- 195 0 0"/>
                <a:gd name="G2" fmla="+- 21600 0 0"/>
                <a:gd name="T0" fmla="*/ 21600 w 21600"/>
                <a:gd name="T1" fmla="*/ 21795 h 21795"/>
                <a:gd name="T2" fmla="*/ 1 w 21600"/>
                <a:gd name="T3" fmla="*/ 0 h 21795"/>
                <a:gd name="T4" fmla="*/ 21600 w 21600"/>
                <a:gd name="T5" fmla="*/ 195 h 21795"/>
              </a:gdLst>
              <a:ahLst/>
              <a:cxnLst>
                <a:cxn ang="0">
                  <a:pos x="T0" y="T1"/>
                </a:cxn>
                <a:cxn ang="0">
                  <a:pos x="T2" y="T3"/>
                </a:cxn>
                <a:cxn ang="0">
                  <a:pos x="T4" y="T5"/>
                </a:cxn>
              </a:cxnLst>
              <a:rect l="0" t="0" r="r" b="b"/>
              <a:pathLst>
                <a:path w="21600" h="21795" fill="none" extrusionOk="0">
                  <a:moveTo>
                    <a:pt x="21600" y="21795"/>
                  </a:moveTo>
                  <a:cubicBezTo>
                    <a:pt x="9670" y="21795"/>
                    <a:pt x="0" y="12124"/>
                    <a:pt x="0" y="195"/>
                  </a:cubicBezTo>
                  <a:cubicBezTo>
                    <a:pt x="-1" y="129"/>
                    <a:pt x="0" y="64"/>
                    <a:pt x="0" y="-1"/>
                  </a:cubicBezTo>
                </a:path>
                <a:path w="21600" h="21795" stroke="0" extrusionOk="0">
                  <a:moveTo>
                    <a:pt x="21600" y="21795"/>
                  </a:moveTo>
                  <a:cubicBezTo>
                    <a:pt x="9670" y="21795"/>
                    <a:pt x="0" y="12124"/>
                    <a:pt x="0" y="195"/>
                  </a:cubicBezTo>
                  <a:cubicBezTo>
                    <a:pt x="-1" y="129"/>
                    <a:pt x="0" y="64"/>
                    <a:pt x="0" y="-1"/>
                  </a:cubicBezTo>
                  <a:lnTo>
                    <a:pt x="21600" y="195"/>
                  </a:lnTo>
                  <a:close/>
                </a:path>
              </a:pathLst>
            </a:custGeom>
            <a:solidFill>
              <a:srgbClr val="99CCFF"/>
            </a:solidFill>
            <a:ln w="12700" cap="rnd">
              <a:solidFill>
                <a:schemeClr val="tx2"/>
              </a:solidFill>
              <a:round/>
              <a:headEnd/>
              <a:tailEnd/>
            </a:ln>
            <a:effectLst/>
          </p:spPr>
          <p:txBody>
            <a:bodyPr wrap="none" anchor="ctr"/>
            <a:lstStyle/>
            <a:p>
              <a:endParaRPr lang="en-US"/>
            </a:p>
          </p:txBody>
        </p:sp>
        <p:sp>
          <p:nvSpPr>
            <p:cNvPr id="56343" name="Arc 23"/>
            <p:cNvSpPr>
              <a:spLocks/>
            </p:cNvSpPr>
            <p:nvPr/>
          </p:nvSpPr>
          <p:spPr bwMode="auto">
            <a:xfrm>
              <a:off x="4725" y="3563"/>
              <a:ext cx="458" cy="111"/>
            </a:xfrm>
            <a:custGeom>
              <a:avLst/>
              <a:gdLst>
                <a:gd name="G0" fmla="+- 0 0 0"/>
                <a:gd name="G1" fmla="+- 195 0 0"/>
                <a:gd name="G2" fmla="+- 21600 0 0"/>
                <a:gd name="T0" fmla="*/ 21599 w 21600"/>
                <a:gd name="T1" fmla="*/ 0 h 21795"/>
                <a:gd name="T2" fmla="*/ 0 w 21600"/>
                <a:gd name="T3" fmla="*/ 21795 h 21795"/>
                <a:gd name="T4" fmla="*/ 0 w 21600"/>
                <a:gd name="T5" fmla="*/ 195 h 21795"/>
              </a:gdLst>
              <a:ahLst/>
              <a:cxnLst>
                <a:cxn ang="0">
                  <a:pos x="T0" y="T1"/>
                </a:cxn>
                <a:cxn ang="0">
                  <a:pos x="T2" y="T3"/>
                </a:cxn>
                <a:cxn ang="0">
                  <a:pos x="T4" y="T5"/>
                </a:cxn>
              </a:cxnLst>
              <a:rect l="0" t="0" r="r" b="b"/>
              <a:pathLst>
                <a:path w="21600" h="21795" fill="none" extrusionOk="0">
                  <a:moveTo>
                    <a:pt x="21599" y="-1"/>
                  </a:moveTo>
                  <a:cubicBezTo>
                    <a:pt x="21599" y="64"/>
                    <a:pt x="21600" y="129"/>
                    <a:pt x="21600" y="195"/>
                  </a:cubicBezTo>
                  <a:cubicBezTo>
                    <a:pt x="21600" y="12124"/>
                    <a:pt x="11929" y="21794"/>
                    <a:pt x="0" y="21795"/>
                  </a:cubicBezTo>
                </a:path>
                <a:path w="21600" h="21795" stroke="0" extrusionOk="0">
                  <a:moveTo>
                    <a:pt x="21599" y="-1"/>
                  </a:moveTo>
                  <a:cubicBezTo>
                    <a:pt x="21599" y="64"/>
                    <a:pt x="21600" y="129"/>
                    <a:pt x="21600" y="195"/>
                  </a:cubicBezTo>
                  <a:cubicBezTo>
                    <a:pt x="21600" y="12124"/>
                    <a:pt x="11929" y="21794"/>
                    <a:pt x="0" y="21795"/>
                  </a:cubicBezTo>
                  <a:lnTo>
                    <a:pt x="0" y="195"/>
                  </a:lnTo>
                  <a:close/>
                </a:path>
              </a:pathLst>
            </a:custGeom>
            <a:solidFill>
              <a:srgbClr val="99CCFF"/>
            </a:solidFill>
            <a:ln w="12700" cap="rnd">
              <a:solidFill>
                <a:schemeClr val="tx2"/>
              </a:solidFill>
              <a:round/>
              <a:headEnd/>
              <a:tailEnd/>
            </a:ln>
            <a:effectLst/>
          </p:spPr>
          <p:txBody>
            <a:bodyPr wrap="none" anchor="ctr"/>
            <a:lstStyle/>
            <a:p>
              <a:endParaRPr lang="en-US"/>
            </a:p>
          </p:txBody>
        </p:sp>
      </p:grpSp>
      <p:sp>
        <p:nvSpPr>
          <p:cNvPr id="56344" name="Line 24"/>
          <p:cNvSpPr>
            <a:spLocks noChangeShapeType="1"/>
          </p:cNvSpPr>
          <p:nvPr/>
        </p:nvSpPr>
        <p:spPr bwMode="auto">
          <a:xfrm>
            <a:off x="6784975" y="3644900"/>
            <a:ext cx="0" cy="13970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56345" name="Line 25"/>
          <p:cNvSpPr>
            <a:spLocks noChangeShapeType="1"/>
          </p:cNvSpPr>
          <p:nvPr/>
        </p:nvSpPr>
        <p:spPr bwMode="auto">
          <a:xfrm>
            <a:off x="8151813" y="3644900"/>
            <a:ext cx="0" cy="13970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56346" name="Line 26"/>
          <p:cNvSpPr>
            <a:spLocks noChangeShapeType="1"/>
          </p:cNvSpPr>
          <p:nvPr/>
        </p:nvSpPr>
        <p:spPr bwMode="auto">
          <a:xfrm>
            <a:off x="2198688" y="3921125"/>
            <a:ext cx="1001712" cy="269875"/>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6347" name="Line 27"/>
          <p:cNvSpPr>
            <a:spLocks noChangeShapeType="1"/>
          </p:cNvSpPr>
          <p:nvPr/>
        </p:nvSpPr>
        <p:spPr bwMode="auto">
          <a:xfrm flipV="1">
            <a:off x="5867400" y="4475163"/>
            <a:ext cx="917575" cy="20637"/>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6348" name="Freeform 28"/>
          <p:cNvSpPr>
            <a:spLocks/>
          </p:cNvSpPr>
          <p:nvPr/>
        </p:nvSpPr>
        <p:spPr bwMode="auto">
          <a:xfrm>
            <a:off x="1122363" y="4154488"/>
            <a:ext cx="1098550" cy="182562"/>
          </a:xfrm>
          <a:custGeom>
            <a:avLst/>
            <a:gdLst/>
            <a:ahLst/>
            <a:cxnLst>
              <a:cxn ang="0">
                <a:pos x="0" y="114"/>
              </a:cxn>
              <a:cxn ang="0">
                <a:pos x="0" y="0"/>
              </a:cxn>
              <a:cxn ang="0">
                <a:pos x="691" y="0"/>
              </a:cxn>
              <a:cxn ang="0">
                <a:pos x="691" y="114"/>
              </a:cxn>
              <a:cxn ang="0">
                <a:pos x="0" y="114"/>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6349" name="Rectangle 29"/>
          <p:cNvSpPr>
            <a:spLocks noChangeArrowheads="1"/>
          </p:cNvSpPr>
          <p:nvPr/>
        </p:nvSpPr>
        <p:spPr bwMode="auto">
          <a:xfrm>
            <a:off x="7010400" y="4060825"/>
            <a:ext cx="822325" cy="701675"/>
          </a:xfrm>
          <a:prstGeom prst="rect">
            <a:avLst/>
          </a:prstGeom>
          <a:noFill/>
          <a:ln w="9525">
            <a:noFill/>
            <a:miter lim="800000"/>
            <a:headEnd/>
            <a:tailEnd/>
          </a:ln>
          <a:effectLst/>
        </p:spPr>
        <p:txBody>
          <a:bodyPr lIns="92075" tIns="46038" rIns="92075" bIns="46038">
            <a:spAutoFit/>
          </a:bodyPr>
          <a:lstStyle/>
          <a:p>
            <a:pPr eaLnBrk="0" hangingPunct="0"/>
            <a:r>
              <a:rPr lang="en-US" sz="4000">
                <a:solidFill>
                  <a:schemeClr val="tx2"/>
                </a:solidFill>
                <a:latin typeface="Book Antiqua" pitchFamily="18" charset="0"/>
              </a:rPr>
              <a:t>. . .</a:t>
            </a:r>
          </a:p>
        </p:txBody>
      </p:sp>
      <p:sp>
        <p:nvSpPr>
          <p:cNvPr id="56350" name="Freeform 30"/>
          <p:cNvSpPr>
            <a:spLocks/>
          </p:cNvSpPr>
          <p:nvPr/>
        </p:nvSpPr>
        <p:spPr bwMode="auto">
          <a:xfrm>
            <a:off x="6891338" y="4797425"/>
            <a:ext cx="1120775" cy="142875"/>
          </a:xfrm>
          <a:custGeom>
            <a:avLst/>
            <a:gdLst/>
            <a:ahLst/>
            <a:cxnLst>
              <a:cxn ang="0">
                <a:pos x="0" y="89"/>
              </a:cxn>
              <a:cxn ang="0">
                <a:pos x="0" y="0"/>
              </a:cxn>
              <a:cxn ang="0">
                <a:pos x="705" y="0"/>
              </a:cxn>
              <a:cxn ang="0">
                <a:pos x="705" y="89"/>
              </a:cxn>
              <a:cxn ang="0">
                <a:pos x="0" y="8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6351" name="Rectangle 31"/>
          <p:cNvSpPr>
            <a:spLocks noChangeArrowheads="1"/>
          </p:cNvSpPr>
          <p:nvPr/>
        </p:nvSpPr>
        <p:spPr bwMode="auto">
          <a:xfrm>
            <a:off x="1220788" y="4062413"/>
            <a:ext cx="819150" cy="701675"/>
          </a:xfrm>
          <a:prstGeom prst="rect">
            <a:avLst/>
          </a:prstGeom>
          <a:noFill/>
          <a:ln w="9525">
            <a:noFill/>
            <a:miter lim="800000"/>
            <a:headEnd/>
            <a:tailEnd/>
          </a:ln>
          <a:effectLst/>
        </p:spPr>
        <p:txBody>
          <a:bodyPr wrap="none" lIns="92075" tIns="46038" rIns="92075" bIns="46038">
            <a:spAutoFit/>
          </a:bodyPr>
          <a:lstStyle/>
          <a:p>
            <a:pPr eaLnBrk="0" hangingPunct="0"/>
            <a:r>
              <a:rPr lang="en-US" sz="4000">
                <a:solidFill>
                  <a:schemeClr val="tx2"/>
                </a:solidFill>
                <a:latin typeface="Book Antiqua" pitchFamily="18" charset="0"/>
              </a:rPr>
              <a:t>. . .</a:t>
            </a:r>
          </a:p>
        </p:txBody>
      </p:sp>
      <p:sp>
        <p:nvSpPr>
          <p:cNvPr id="56352" name="Rectangle 32"/>
          <p:cNvSpPr>
            <a:spLocks noChangeArrowheads="1"/>
          </p:cNvSpPr>
          <p:nvPr/>
        </p:nvSpPr>
        <p:spPr bwMode="auto">
          <a:xfrm>
            <a:off x="3276600" y="3429000"/>
            <a:ext cx="2590800" cy="2057400"/>
          </a:xfrm>
          <a:prstGeom prst="rect">
            <a:avLst/>
          </a:prstGeom>
          <a:solidFill>
            <a:srgbClr val="F6BF69"/>
          </a:solidFill>
          <a:ln w="9525">
            <a:solidFill>
              <a:schemeClr val="tx1"/>
            </a:solidFill>
            <a:miter lim="800000"/>
            <a:headEnd/>
            <a:tailEnd/>
          </a:ln>
          <a:effectLst/>
        </p:spPr>
        <p:txBody>
          <a:bodyPr wrap="none"/>
          <a:lstStyle/>
          <a:p>
            <a:endParaRPr lang="en-US"/>
          </a:p>
          <a:p>
            <a:r>
              <a:rPr lang="en-US"/>
              <a:t>M/R records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961B6BA9-8F96-4DD7-A185-35F8CCC9ECAE}" type="slidenum">
              <a:rPr lang="en-US"/>
              <a:pPr/>
              <a:t>14</a:t>
            </a:fld>
            <a:endParaRPr lang="en-US"/>
          </a:p>
        </p:txBody>
      </p:sp>
      <p:sp>
        <p:nvSpPr>
          <p:cNvPr id="57346" name="Rectangle 2"/>
          <p:cNvSpPr>
            <a:spLocks noGrp="1" noChangeArrowheads="1"/>
          </p:cNvSpPr>
          <p:nvPr>
            <p:ph type="title"/>
          </p:nvPr>
        </p:nvSpPr>
        <p:spPr>
          <a:xfrm>
            <a:off x="762000" y="228600"/>
            <a:ext cx="7772400" cy="1143000"/>
          </a:xfrm>
          <a:noFill/>
          <a:ln/>
        </p:spPr>
        <p:txBody>
          <a:bodyPr lIns="92075" tIns="46038" rIns="92075" bIns="46038"/>
          <a:lstStyle/>
          <a:p>
            <a:r>
              <a:rPr lang="en-US"/>
              <a:t>Phase Two</a:t>
            </a:r>
          </a:p>
        </p:txBody>
      </p:sp>
      <p:sp>
        <p:nvSpPr>
          <p:cNvPr id="57347" name="Rectangle 3"/>
          <p:cNvSpPr>
            <a:spLocks noGrp="1" noChangeArrowheads="1"/>
          </p:cNvSpPr>
          <p:nvPr>
            <p:ph type="body" idx="1"/>
          </p:nvPr>
        </p:nvSpPr>
        <p:spPr>
          <a:xfrm>
            <a:off x="0" y="1600200"/>
            <a:ext cx="8991600" cy="4114800"/>
          </a:xfrm>
          <a:noFill/>
          <a:ln/>
        </p:spPr>
        <p:txBody>
          <a:bodyPr lIns="92075" tIns="46038" rIns="92075" bIns="46038"/>
          <a:lstStyle/>
          <a:p>
            <a:r>
              <a:rPr lang="en-US"/>
              <a:t>Merge M/B – 1 runs into a new run</a:t>
            </a:r>
          </a:p>
          <a:p>
            <a:r>
              <a:rPr lang="en-US"/>
              <a:t>Result: runs have now M/R (M/B – 1) records</a:t>
            </a:r>
          </a:p>
        </p:txBody>
      </p:sp>
      <p:sp>
        <p:nvSpPr>
          <p:cNvPr id="57348" name="Rectangle 4"/>
          <p:cNvSpPr>
            <a:spLocks noChangeArrowheads="1"/>
          </p:cNvSpPr>
          <p:nvPr/>
        </p:nvSpPr>
        <p:spPr bwMode="auto">
          <a:xfrm>
            <a:off x="609600" y="5638800"/>
            <a:ext cx="1905000" cy="457200"/>
          </a:xfrm>
          <a:prstGeom prst="rect">
            <a:avLst/>
          </a:prstGeom>
          <a:noFill/>
          <a:ln w="9525">
            <a:noFill/>
            <a:miter lim="800000"/>
            <a:headEnd/>
            <a:tailEnd/>
          </a:ln>
          <a:effectLst/>
        </p:spPr>
        <p:txBody>
          <a:bodyPr wrap="none" anchor="ctr"/>
          <a:lstStyle/>
          <a:p>
            <a:endParaRPr lang="en-US"/>
          </a:p>
        </p:txBody>
      </p:sp>
      <p:sp>
        <p:nvSpPr>
          <p:cNvPr id="57349" name="Rectangle 5"/>
          <p:cNvSpPr>
            <a:spLocks noChangeArrowheads="1"/>
          </p:cNvSpPr>
          <p:nvPr/>
        </p:nvSpPr>
        <p:spPr bwMode="auto">
          <a:xfrm>
            <a:off x="3048000" y="5638800"/>
            <a:ext cx="2895600" cy="457200"/>
          </a:xfrm>
          <a:prstGeom prst="rect">
            <a:avLst/>
          </a:prstGeom>
          <a:noFill/>
          <a:ln w="9525">
            <a:noFill/>
            <a:miter lim="800000"/>
            <a:headEnd/>
            <a:tailEnd/>
          </a:ln>
          <a:effectLst/>
        </p:spPr>
        <p:txBody>
          <a:bodyPr wrap="none" anchor="ctr"/>
          <a:lstStyle/>
          <a:p>
            <a:endParaRPr lang="en-US"/>
          </a:p>
        </p:txBody>
      </p:sp>
      <p:sp>
        <p:nvSpPr>
          <p:cNvPr id="57350" name="Freeform 6"/>
          <p:cNvSpPr>
            <a:spLocks/>
          </p:cNvSpPr>
          <p:nvPr/>
        </p:nvSpPr>
        <p:spPr bwMode="auto">
          <a:xfrm>
            <a:off x="6761163" y="3487738"/>
            <a:ext cx="1393825" cy="254000"/>
          </a:xfrm>
          <a:custGeom>
            <a:avLst/>
            <a:gdLst/>
            <a:ahLst/>
            <a:cxnLst>
              <a:cxn ang="0">
                <a:pos x="877" y="81"/>
              </a:cxn>
              <a:cxn ang="0">
                <a:pos x="843" y="48"/>
              </a:cxn>
              <a:cxn ang="0">
                <a:pos x="749" y="24"/>
              </a:cxn>
              <a:cxn ang="0">
                <a:pos x="439" y="0"/>
              </a:cxn>
              <a:cxn ang="0">
                <a:pos x="129" y="24"/>
              </a:cxn>
              <a:cxn ang="0">
                <a:pos x="35" y="48"/>
              </a:cxn>
              <a:cxn ang="0">
                <a:pos x="0" y="81"/>
              </a:cxn>
              <a:cxn ang="0">
                <a:pos x="35" y="112"/>
              </a:cxn>
              <a:cxn ang="0">
                <a:pos x="129" y="136"/>
              </a:cxn>
              <a:cxn ang="0">
                <a:pos x="439" y="159"/>
              </a:cxn>
              <a:cxn ang="0">
                <a:pos x="749" y="136"/>
              </a:cxn>
              <a:cxn ang="0">
                <a:pos x="843" y="112"/>
              </a:cxn>
              <a:cxn ang="0">
                <a:pos x="877" y="81"/>
              </a:cxn>
            </a:cxnLst>
            <a:rect l="0" t="0" r="r" b="b"/>
            <a:pathLst>
              <a:path w="878" h="160">
                <a:moveTo>
                  <a:pt x="877" y="81"/>
                </a:moveTo>
                <a:lnTo>
                  <a:pt x="843" y="48"/>
                </a:lnTo>
                <a:lnTo>
                  <a:pt x="749" y="24"/>
                </a:lnTo>
                <a:lnTo>
                  <a:pt x="439" y="0"/>
                </a:lnTo>
                <a:lnTo>
                  <a:pt x="129" y="24"/>
                </a:lnTo>
                <a:lnTo>
                  <a:pt x="35" y="48"/>
                </a:lnTo>
                <a:lnTo>
                  <a:pt x="0" y="81"/>
                </a:lnTo>
                <a:lnTo>
                  <a:pt x="35" y="112"/>
                </a:lnTo>
                <a:lnTo>
                  <a:pt x="129" y="136"/>
                </a:lnTo>
                <a:lnTo>
                  <a:pt x="439" y="159"/>
                </a:lnTo>
                <a:lnTo>
                  <a:pt x="749" y="136"/>
                </a:lnTo>
                <a:lnTo>
                  <a:pt x="843" y="112"/>
                </a:lnTo>
                <a:lnTo>
                  <a:pt x="877" y="81"/>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7351" name="Freeform 7"/>
          <p:cNvSpPr>
            <a:spLocks/>
          </p:cNvSpPr>
          <p:nvPr/>
        </p:nvSpPr>
        <p:spPr bwMode="auto">
          <a:xfrm>
            <a:off x="1122363" y="3876675"/>
            <a:ext cx="1098550" cy="182563"/>
          </a:xfrm>
          <a:custGeom>
            <a:avLst/>
            <a:gdLst/>
            <a:ahLst/>
            <a:cxnLst>
              <a:cxn ang="0">
                <a:pos x="0" y="114"/>
              </a:cxn>
              <a:cxn ang="0">
                <a:pos x="0" y="0"/>
              </a:cxn>
              <a:cxn ang="0">
                <a:pos x="691" y="0"/>
              </a:cxn>
              <a:cxn ang="0">
                <a:pos x="691" y="114"/>
              </a:cxn>
              <a:cxn ang="0">
                <a:pos x="0" y="114"/>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7352" name="Freeform 8"/>
          <p:cNvSpPr>
            <a:spLocks/>
          </p:cNvSpPr>
          <p:nvPr/>
        </p:nvSpPr>
        <p:spPr bwMode="auto">
          <a:xfrm>
            <a:off x="1122363" y="4876800"/>
            <a:ext cx="1128712" cy="166688"/>
          </a:xfrm>
          <a:custGeom>
            <a:avLst/>
            <a:gdLst/>
            <a:ahLst/>
            <a:cxnLst>
              <a:cxn ang="0">
                <a:pos x="0" y="104"/>
              </a:cxn>
              <a:cxn ang="0">
                <a:pos x="0" y="0"/>
              </a:cxn>
              <a:cxn ang="0">
                <a:pos x="710" y="0"/>
              </a:cxn>
              <a:cxn ang="0">
                <a:pos x="710" y="104"/>
              </a:cxn>
              <a:cxn ang="0">
                <a:pos x="0" y="104"/>
              </a:cxn>
            </a:cxnLst>
            <a:rect l="0" t="0" r="r" b="b"/>
            <a:pathLst>
              <a:path w="711" h="105">
                <a:moveTo>
                  <a:pt x="0" y="104"/>
                </a:moveTo>
                <a:lnTo>
                  <a:pt x="0" y="0"/>
                </a:lnTo>
                <a:lnTo>
                  <a:pt x="710" y="0"/>
                </a:lnTo>
                <a:lnTo>
                  <a:pt x="710" y="104"/>
                </a:lnTo>
                <a:lnTo>
                  <a:pt x="0" y="10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7353" name="Freeform 9"/>
          <p:cNvSpPr>
            <a:spLocks/>
          </p:cNvSpPr>
          <p:nvPr/>
        </p:nvSpPr>
        <p:spPr bwMode="auto">
          <a:xfrm>
            <a:off x="976313" y="3522663"/>
            <a:ext cx="1387475" cy="265112"/>
          </a:xfrm>
          <a:custGeom>
            <a:avLst/>
            <a:gdLst/>
            <a:ahLst/>
            <a:cxnLst>
              <a:cxn ang="0">
                <a:pos x="873" y="84"/>
              </a:cxn>
              <a:cxn ang="0">
                <a:pos x="839" y="51"/>
              </a:cxn>
              <a:cxn ang="0">
                <a:pos x="745" y="24"/>
              </a:cxn>
              <a:cxn ang="0">
                <a:pos x="437" y="0"/>
              </a:cxn>
              <a:cxn ang="0">
                <a:pos x="128" y="24"/>
              </a:cxn>
              <a:cxn ang="0">
                <a:pos x="34" y="51"/>
              </a:cxn>
              <a:cxn ang="0">
                <a:pos x="0" y="84"/>
              </a:cxn>
              <a:cxn ang="0">
                <a:pos x="34" y="115"/>
              </a:cxn>
              <a:cxn ang="0">
                <a:pos x="128" y="142"/>
              </a:cxn>
              <a:cxn ang="0">
                <a:pos x="437" y="166"/>
              </a:cxn>
              <a:cxn ang="0">
                <a:pos x="745" y="142"/>
              </a:cxn>
              <a:cxn ang="0">
                <a:pos x="839" y="115"/>
              </a:cxn>
              <a:cxn ang="0">
                <a:pos x="873" y="84"/>
              </a:cxn>
            </a:cxnLst>
            <a:rect l="0" t="0" r="r" b="b"/>
            <a:pathLst>
              <a:path w="874" h="167">
                <a:moveTo>
                  <a:pt x="873" y="84"/>
                </a:moveTo>
                <a:lnTo>
                  <a:pt x="839" y="51"/>
                </a:lnTo>
                <a:lnTo>
                  <a:pt x="745" y="24"/>
                </a:lnTo>
                <a:lnTo>
                  <a:pt x="437" y="0"/>
                </a:lnTo>
                <a:lnTo>
                  <a:pt x="128" y="24"/>
                </a:lnTo>
                <a:lnTo>
                  <a:pt x="34" y="51"/>
                </a:lnTo>
                <a:lnTo>
                  <a:pt x="0" y="84"/>
                </a:lnTo>
                <a:lnTo>
                  <a:pt x="34" y="115"/>
                </a:lnTo>
                <a:lnTo>
                  <a:pt x="128" y="142"/>
                </a:lnTo>
                <a:lnTo>
                  <a:pt x="437" y="166"/>
                </a:lnTo>
                <a:lnTo>
                  <a:pt x="745" y="142"/>
                </a:lnTo>
                <a:lnTo>
                  <a:pt x="839" y="115"/>
                </a:lnTo>
                <a:lnTo>
                  <a:pt x="873" y="8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7354" name="Rectangle 10"/>
          <p:cNvSpPr>
            <a:spLocks noChangeArrowheads="1"/>
          </p:cNvSpPr>
          <p:nvPr/>
        </p:nvSpPr>
        <p:spPr bwMode="auto">
          <a:xfrm>
            <a:off x="3048000" y="5459413"/>
            <a:ext cx="3257550" cy="366712"/>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Bookman Old Style" pitchFamily="18" charset="0"/>
              </a:rPr>
              <a:t>M bytes of main memory</a:t>
            </a:r>
          </a:p>
        </p:txBody>
      </p:sp>
      <p:sp>
        <p:nvSpPr>
          <p:cNvPr id="57355" name="Freeform 11"/>
          <p:cNvSpPr>
            <a:spLocks/>
          </p:cNvSpPr>
          <p:nvPr/>
        </p:nvSpPr>
        <p:spPr bwMode="auto">
          <a:xfrm>
            <a:off x="6877050" y="3962400"/>
            <a:ext cx="1119188" cy="157163"/>
          </a:xfrm>
          <a:custGeom>
            <a:avLst/>
            <a:gdLst/>
            <a:ahLst/>
            <a:cxnLst>
              <a:cxn ang="0">
                <a:pos x="0" y="98"/>
              </a:cxn>
              <a:cxn ang="0">
                <a:pos x="0" y="0"/>
              </a:cxn>
              <a:cxn ang="0">
                <a:pos x="704" y="0"/>
              </a:cxn>
              <a:cxn ang="0">
                <a:pos x="704" y="98"/>
              </a:cxn>
              <a:cxn ang="0">
                <a:pos x="0" y="98"/>
              </a:cxn>
            </a:cxnLst>
            <a:rect l="0" t="0" r="r" b="b"/>
            <a:pathLst>
              <a:path w="705" h="99">
                <a:moveTo>
                  <a:pt x="0" y="98"/>
                </a:moveTo>
                <a:lnTo>
                  <a:pt x="0" y="0"/>
                </a:lnTo>
                <a:lnTo>
                  <a:pt x="704" y="0"/>
                </a:lnTo>
                <a:lnTo>
                  <a:pt x="704" y="98"/>
                </a:lnTo>
                <a:lnTo>
                  <a:pt x="0" y="98"/>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7356" name="Freeform 12"/>
          <p:cNvSpPr>
            <a:spLocks/>
          </p:cNvSpPr>
          <p:nvPr/>
        </p:nvSpPr>
        <p:spPr bwMode="auto">
          <a:xfrm>
            <a:off x="6891338" y="4243388"/>
            <a:ext cx="1120775" cy="142875"/>
          </a:xfrm>
          <a:custGeom>
            <a:avLst/>
            <a:gdLst/>
            <a:ahLst/>
            <a:cxnLst>
              <a:cxn ang="0">
                <a:pos x="0" y="89"/>
              </a:cxn>
              <a:cxn ang="0">
                <a:pos x="0" y="0"/>
              </a:cxn>
              <a:cxn ang="0">
                <a:pos x="705" y="0"/>
              </a:cxn>
              <a:cxn ang="0">
                <a:pos x="705" y="89"/>
              </a:cxn>
              <a:cxn ang="0">
                <a:pos x="0" y="8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7357" name="Freeform 13"/>
          <p:cNvSpPr>
            <a:spLocks/>
          </p:cNvSpPr>
          <p:nvPr/>
        </p:nvSpPr>
        <p:spPr bwMode="auto">
          <a:xfrm>
            <a:off x="2711450" y="3276600"/>
            <a:ext cx="3625850" cy="2492375"/>
          </a:xfrm>
          <a:custGeom>
            <a:avLst/>
            <a:gdLst/>
            <a:ahLst/>
            <a:cxnLst>
              <a:cxn ang="0">
                <a:pos x="0" y="1569"/>
              </a:cxn>
              <a:cxn ang="0">
                <a:pos x="0" y="0"/>
              </a:cxn>
              <a:cxn ang="0">
                <a:pos x="2283" y="0"/>
              </a:cxn>
              <a:cxn ang="0">
                <a:pos x="2283" y="1569"/>
              </a:cxn>
              <a:cxn ang="0">
                <a:pos x="0" y="1569"/>
              </a:cxn>
            </a:cxnLst>
            <a:rect l="0" t="0" r="r" b="b"/>
            <a:pathLst>
              <a:path w="2284" h="1570">
                <a:moveTo>
                  <a:pt x="0" y="1569"/>
                </a:moveTo>
                <a:lnTo>
                  <a:pt x="0" y="0"/>
                </a:lnTo>
                <a:lnTo>
                  <a:pt x="2283" y="0"/>
                </a:lnTo>
                <a:lnTo>
                  <a:pt x="2283" y="1569"/>
                </a:lnTo>
                <a:lnTo>
                  <a:pt x="0" y="1569"/>
                </a:lnTo>
              </a:path>
            </a:pathLst>
          </a:custGeom>
          <a:noFill/>
          <a:ln w="12700" cap="rnd" cmpd="sng">
            <a:solidFill>
              <a:srgbClr val="000000"/>
            </a:solidFill>
            <a:prstDash val="solid"/>
            <a:round/>
            <a:headEnd/>
            <a:tailEnd/>
          </a:ln>
          <a:effectLst/>
        </p:spPr>
        <p:txBody>
          <a:bodyPr/>
          <a:lstStyle/>
          <a:p>
            <a:endParaRPr lang="en-US"/>
          </a:p>
        </p:txBody>
      </p:sp>
      <p:sp>
        <p:nvSpPr>
          <p:cNvPr id="57358" name="Rectangle 14"/>
          <p:cNvSpPr>
            <a:spLocks noChangeArrowheads="1"/>
          </p:cNvSpPr>
          <p:nvPr/>
        </p:nvSpPr>
        <p:spPr bwMode="auto">
          <a:xfrm>
            <a:off x="7167563" y="5319713"/>
            <a:ext cx="714375"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Bookman Old Style" pitchFamily="18" charset="0"/>
              </a:rPr>
              <a:t>Disk</a:t>
            </a:r>
          </a:p>
        </p:txBody>
      </p:sp>
      <p:sp>
        <p:nvSpPr>
          <p:cNvPr id="57359" name="Rectangle 15"/>
          <p:cNvSpPr>
            <a:spLocks noChangeArrowheads="1"/>
          </p:cNvSpPr>
          <p:nvPr/>
        </p:nvSpPr>
        <p:spPr bwMode="auto">
          <a:xfrm>
            <a:off x="1304925" y="5353050"/>
            <a:ext cx="714375"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Bookman Old Style" pitchFamily="18" charset="0"/>
              </a:rPr>
              <a:t>Disk</a:t>
            </a:r>
          </a:p>
        </p:txBody>
      </p:sp>
      <p:sp>
        <p:nvSpPr>
          <p:cNvPr id="57360" name="Line 16"/>
          <p:cNvSpPr>
            <a:spLocks noChangeShapeType="1"/>
          </p:cNvSpPr>
          <p:nvPr/>
        </p:nvSpPr>
        <p:spPr bwMode="auto">
          <a:xfrm>
            <a:off x="992188" y="3644900"/>
            <a:ext cx="0" cy="1477963"/>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57361" name="Line 17"/>
          <p:cNvSpPr>
            <a:spLocks noChangeShapeType="1"/>
          </p:cNvSpPr>
          <p:nvPr/>
        </p:nvSpPr>
        <p:spPr bwMode="auto">
          <a:xfrm>
            <a:off x="2359025" y="3644900"/>
            <a:ext cx="0" cy="1477963"/>
          </a:xfrm>
          <a:prstGeom prst="line">
            <a:avLst/>
          </a:prstGeom>
          <a:noFill/>
          <a:ln w="12700">
            <a:solidFill>
              <a:schemeClr val="tx2"/>
            </a:solidFill>
            <a:round/>
            <a:headEnd type="none" w="sm" len="sm"/>
            <a:tailEnd type="none" w="sm" len="sm"/>
          </a:ln>
          <a:effectLst/>
        </p:spPr>
        <p:txBody>
          <a:bodyPr wrap="none" anchor="ctr"/>
          <a:lstStyle/>
          <a:p>
            <a:endParaRPr lang="en-US"/>
          </a:p>
        </p:txBody>
      </p:sp>
      <p:grpSp>
        <p:nvGrpSpPr>
          <p:cNvPr id="57362" name="Group 18"/>
          <p:cNvGrpSpPr>
            <a:grpSpLocks/>
          </p:cNvGrpSpPr>
          <p:nvPr/>
        </p:nvGrpSpPr>
        <p:grpSpPr bwMode="auto">
          <a:xfrm>
            <a:off x="993775" y="5122863"/>
            <a:ext cx="1365250" cy="185737"/>
            <a:chOff x="674" y="3611"/>
            <a:chExt cx="860" cy="117"/>
          </a:xfrm>
        </p:grpSpPr>
        <p:sp>
          <p:nvSpPr>
            <p:cNvPr id="57363" name="Arc 19"/>
            <p:cNvSpPr>
              <a:spLocks/>
            </p:cNvSpPr>
            <p:nvPr/>
          </p:nvSpPr>
          <p:spPr bwMode="auto">
            <a:xfrm>
              <a:off x="674" y="3611"/>
              <a:ext cx="456" cy="117"/>
            </a:xfrm>
            <a:custGeom>
              <a:avLst/>
              <a:gdLst>
                <a:gd name="G0" fmla="+- 21600 0 0"/>
                <a:gd name="G1" fmla="+- 185 0 0"/>
                <a:gd name="G2" fmla="+- 21600 0 0"/>
                <a:gd name="T0" fmla="*/ 21600 w 21600"/>
                <a:gd name="T1" fmla="*/ 21785 h 21785"/>
                <a:gd name="T2" fmla="*/ 1 w 21600"/>
                <a:gd name="T3" fmla="*/ 0 h 21785"/>
                <a:gd name="T4" fmla="*/ 21600 w 21600"/>
                <a:gd name="T5" fmla="*/ 185 h 21785"/>
              </a:gdLst>
              <a:ahLst/>
              <a:cxnLst>
                <a:cxn ang="0">
                  <a:pos x="T0" y="T1"/>
                </a:cxn>
                <a:cxn ang="0">
                  <a:pos x="T2" y="T3"/>
                </a:cxn>
                <a:cxn ang="0">
                  <a:pos x="T4" y="T5"/>
                </a:cxn>
              </a:cxnLst>
              <a:rect l="0" t="0" r="r" b="b"/>
              <a:pathLst>
                <a:path w="21600" h="21785" fill="none" extrusionOk="0">
                  <a:moveTo>
                    <a:pt x="21600" y="21785"/>
                  </a:moveTo>
                  <a:cubicBezTo>
                    <a:pt x="9670" y="21785"/>
                    <a:pt x="0" y="12114"/>
                    <a:pt x="0" y="185"/>
                  </a:cubicBezTo>
                  <a:cubicBezTo>
                    <a:pt x="-1" y="123"/>
                    <a:pt x="0" y="61"/>
                    <a:pt x="0" y="-1"/>
                  </a:cubicBezTo>
                </a:path>
                <a:path w="21600" h="21785" stroke="0" extrusionOk="0">
                  <a:moveTo>
                    <a:pt x="21600" y="21785"/>
                  </a:moveTo>
                  <a:cubicBezTo>
                    <a:pt x="9670" y="21785"/>
                    <a:pt x="0" y="12114"/>
                    <a:pt x="0" y="185"/>
                  </a:cubicBezTo>
                  <a:cubicBezTo>
                    <a:pt x="-1" y="123"/>
                    <a:pt x="0" y="61"/>
                    <a:pt x="0" y="-1"/>
                  </a:cubicBezTo>
                  <a:lnTo>
                    <a:pt x="21600" y="185"/>
                  </a:lnTo>
                  <a:close/>
                </a:path>
              </a:pathLst>
            </a:custGeom>
            <a:solidFill>
              <a:srgbClr val="99CCFF"/>
            </a:solidFill>
            <a:ln w="12700" cap="rnd">
              <a:solidFill>
                <a:schemeClr val="tx2"/>
              </a:solidFill>
              <a:round/>
              <a:headEnd/>
              <a:tailEnd/>
            </a:ln>
            <a:effectLst/>
          </p:spPr>
          <p:txBody>
            <a:bodyPr wrap="none" anchor="ctr"/>
            <a:lstStyle/>
            <a:p>
              <a:endParaRPr lang="en-US"/>
            </a:p>
          </p:txBody>
        </p:sp>
        <p:sp>
          <p:nvSpPr>
            <p:cNvPr id="57364" name="Arc 20"/>
            <p:cNvSpPr>
              <a:spLocks/>
            </p:cNvSpPr>
            <p:nvPr/>
          </p:nvSpPr>
          <p:spPr bwMode="auto">
            <a:xfrm>
              <a:off x="1078" y="3611"/>
              <a:ext cx="456" cy="117"/>
            </a:xfrm>
            <a:custGeom>
              <a:avLst/>
              <a:gdLst>
                <a:gd name="G0" fmla="+- 0 0 0"/>
                <a:gd name="G1" fmla="+- 185 0 0"/>
                <a:gd name="G2" fmla="+- 21600 0 0"/>
                <a:gd name="T0" fmla="*/ 21599 w 21600"/>
                <a:gd name="T1" fmla="*/ 0 h 21785"/>
                <a:gd name="T2" fmla="*/ 0 w 21600"/>
                <a:gd name="T3" fmla="*/ 21785 h 21785"/>
                <a:gd name="T4" fmla="*/ 0 w 21600"/>
                <a:gd name="T5" fmla="*/ 185 h 21785"/>
              </a:gdLst>
              <a:ahLst/>
              <a:cxnLst>
                <a:cxn ang="0">
                  <a:pos x="T0" y="T1"/>
                </a:cxn>
                <a:cxn ang="0">
                  <a:pos x="T2" y="T3"/>
                </a:cxn>
                <a:cxn ang="0">
                  <a:pos x="T4" y="T5"/>
                </a:cxn>
              </a:cxnLst>
              <a:rect l="0" t="0" r="r" b="b"/>
              <a:pathLst>
                <a:path w="21600" h="21785" fill="none" extrusionOk="0">
                  <a:moveTo>
                    <a:pt x="21599" y="-1"/>
                  </a:moveTo>
                  <a:cubicBezTo>
                    <a:pt x="21599" y="61"/>
                    <a:pt x="21600" y="123"/>
                    <a:pt x="21600" y="185"/>
                  </a:cubicBezTo>
                  <a:cubicBezTo>
                    <a:pt x="21600" y="12114"/>
                    <a:pt x="11929" y="21784"/>
                    <a:pt x="0" y="21785"/>
                  </a:cubicBezTo>
                </a:path>
                <a:path w="21600" h="21785" stroke="0" extrusionOk="0">
                  <a:moveTo>
                    <a:pt x="21599" y="-1"/>
                  </a:moveTo>
                  <a:cubicBezTo>
                    <a:pt x="21599" y="61"/>
                    <a:pt x="21600" y="123"/>
                    <a:pt x="21600" y="185"/>
                  </a:cubicBezTo>
                  <a:cubicBezTo>
                    <a:pt x="21600" y="12114"/>
                    <a:pt x="11929" y="21784"/>
                    <a:pt x="0" y="21785"/>
                  </a:cubicBezTo>
                  <a:lnTo>
                    <a:pt x="0" y="185"/>
                  </a:lnTo>
                  <a:close/>
                </a:path>
              </a:pathLst>
            </a:custGeom>
            <a:solidFill>
              <a:srgbClr val="99CCFF"/>
            </a:solidFill>
            <a:ln w="12700" cap="rnd">
              <a:solidFill>
                <a:schemeClr val="tx2"/>
              </a:solidFill>
              <a:round/>
              <a:headEnd/>
              <a:tailEnd/>
            </a:ln>
            <a:effectLst/>
          </p:spPr>
          <p:txBody>
            <a:bodyPr wrap="none" anchor="ctr"/>
            <a:lstStyle/>
            <a:p>
              <a:endParaRPr lang="en-US"/>
            </a:p>
          </p:txBody>
        </p:sp>
      </p:grpSp>
      <p:grpSp>
        <p:nvGrpSpPr>
          <p:cNvPr id="57365" name="Group 21"/>
          <p:cNvGrpSpPr>
            <a:grpSpLocks/>
          </p:cNvGrpSpPr>
          <p:nvPr/>
        </p:nvGrpSpPr>
        <p:grpSpPr bwMode="auto">
          <a:xfrm>
            <a:off x="6780213" y="5046663"/>
            <a:ext cx="1371600" cy="176212"/>
            <a:chOff x="4319" y="3563"/>
            <a:chExt cx="864" cy="111"/>
          </a:xfrm>
        </p:grpSpPr>
        <p:sp>
          <p:nvSpPr>
            <p:cNvPr id="57366" name="Arc 22"/>
            <p:cNvSpPr>
              <a:spLocks/>
            </p:cNvSpPr>
            <p:nvPr/>
          </p:nvSpPr>
          <p:spPr bwMode="auto">
            <a:xfrm>
              <a:off x="4319" y="3563"/>
              <a:ext cx="458" cy="111"/>
            </a:xfrm>
            <a:custGeom>
              <a:avLst/>
              <a:gdLst>
                <a:gd name="G0" fmla="+- 21600 0 0"/>
                <a:gd name="G1" fmla="+- 195 0 0"/>
                <a:gd name="G2" fmla="+- 21600 0 0"/>
                <a:gd name="T0" fmla="*/ 21600 w 21600"/>
                <a:gd name="T1" fmla="*/ 21795 h 21795"/>
                <a:gd name="T2" fmla="*/ 1 w 21600"/>
                <a:gd name="T3" fmla="*/ 0 h 21795"/>
                <a:gd name="T4" fmla="*/ 21600 w 21600"/>
                <a:gd name="T5" fmla="*/ 195 h 21795"/>
              </a:gdLst>
              <a:ahLst/>
              <a:cxnLst>
                <a:cxn ang="0">
                  <a:pos x="T0" y="T1"/>
                </a:cxn>
                <a:cxn ang="0">
                  <a:pos x="T2" y="T3"/>
                </a:cxn>
                <a:cxn ang="0">
                  <a:pos x="T4" y="T5"/>
                </a:cxn>
              </a:cxnLst>
              <a:rect l="0" t="0" r="r" b="b"/>
              <a:pathLst>
                <a:path w="21600" h="21795" fill="none" extrusionOk="0">
                  <a:moveTo>
                    <a:pt x="21600" y="21795"/>
                  </a:moveTo>
                  <a:cubicBezTo>
                    <a:pt x="9670" y="21795"/>
                    <a:pt x="0" y="12124"/>
                    <a:pt x="0" y="195"/>
                  </a:cubicBezTo>
                  <a:cubicBezTo>
                    <a:pt x="-1" y="129"/>
                    <a:pt x="0" y="64"/>
                    <a:pt x="0" y="-1"/>
                  </a:cubicBezTo>
                </a:path>
                <a:path w="21600" h="21795" stroke="0" extrusionOk="0">
                  <a:moveTo>
                    <a:pt x="21600" y="21795"/>
                  </a:moveTo>
                  <a:cubicBezTo>
                    <a:pt x="9670" y="21795"/>
                    <a:pt x="0" y="12124"/>
                    <a:pt x="0" y="195"/>
                  </a:cubicBezTo>
                  <a:cubicBezTo>
                    <a:pt x="-1" y="129"/>
                    <a:pt x="0" y="64"/>
                    <a:pt x="0" y="-1"/>
                  </a:cubicBezTo>
                  <a:lnTo>
                    <a:pt x="21600" y="195"/>
                  </a:lnTo>
                  <a:close/>
                </a:path>
              </a:pathLst>
            </a:custGeom>
            <a:solidFill>
              <a:srgbClr val="99CCFF"/>
            </a:solidFill>
            <a:ln w="12700" cap="rnd">
              <a:solidFill>
                <a:schemeClr val="tx2"/>
              </a:solidFill>
              <a:round/>
              <a:headEnd/>
              <a:tailEnd/>
            </a:ln>
            <a:effectLst/>
          </p:spPr>
          <p:txBody>
            <a:bodyPr wrap="none" anchor="ctr"/>
            <a:lstStyle/>
            <a:p>
              <a:endParaRPr lang="en-US"/>
            </a:p>
          </p:txBody>
        </p:sp>
        <p:sp>
          <p:nvSpPr>
            <p:cNvPr id="57367" name="Arc 23"/>
            <p:cNvSpPr>
              <a:spLocks/>
            </p:cNvSpPr>
            <p:nvPr/>
          </p:nvSpPr>
          <p:spPr bwMode="auto">
            <a:xfrm>
              <a:off x="4725" y="3563"/>
              <a:ext cx="458" cy="111"/>
            </a:xfrm>
            <a:custGeom>
              <a:avLst/>
              <a:gdLst>
                <a:gd name="G0" fmla="+- 0 0 0"/>
                <a:gd name="G1" fmla="+- 195 0 0"/>
                <a:gd name="G2" fmla="+- 21600 0 0"/>
                <a:gd name="T0" fmla="*/ 21599 w 21600"/>
                <a:gd name="T1" fmla="*/ 0 h 21795"/>
                <a:gd name="T2" fmla="*/ 0 w 21600"/>
                <a:gd name="T3" fmla="*/ 21795 h 21795"/>
                <a:gd name="T4" fmla="*/ 0 w 21600"/>
                <a:gd name="T5" fmla="*/ 195 h 21795"/>
              </a:gdLst>
              <a:ahLst/>
              <a:cxnLst>
                <a:cxn ang="0">
                  <a:pos x="T0" y="T1"/>
                </a:cxn>
                <a:cxn ang="0">
                  <a:pos x="T2" y="T3"/>
                </a:cxn>
                <a:cxn ang="0">
                  <a:pos x="T4" y="T5"/>
                </a:cxn>
              </a:cxnLst>
              <a:rect l="0" t="0" r="r" b="b"/>
              <a:pathLst>
                <a:path w="21600" h="21795" fill="none" extrusionOk="0">
                  <a:moveTo>
                    <a:pt x="21599" y="-1"/>
                  </a:moveTo>
                  <a:cubicBezTo>
                    <a:pt x="21599" y="64"/>
                    <a:pt x="21600" y="129"/>
                    <a:pt x="21600" y="195"/>
                  </a:cubicBezTo>
                  <a:cubicBezTo>
                    <a:pt x="21600" y="12124"/>
                    <a:pt x="11929" y="21794"/>
                    <a:pt x="0" y="21795"/>
                  </a:cubicBezTo>
                </a:path>
                <a:path w="21600" h="21795" stroke="0" extrusionOk="0">
                  <a:moveTo>
                    <a:pt x="21599" y="-1"/>
                  </a:moveTo>
                  <a:cubicBezTo>
                    <a:pt x="21599" y="64"/>
                    <a:pt x="21600" y="129"/>
                    <a:pt x="21600" y="195"/>
                  </a:cubicBezTo>
                  <a:cubicBezTo>
                    <a:pt x="21600" y="12124"/>
                    <a:pt x="11929" y="21794"/>
                    <a:pt x="0" y="21795"/>
                  </a:cubicBezTo>
                  <a:lnTo>
                    <a:pt x="0" y="195"/>
                  </a:lnTo>
                  <a:close/>
                </a:path>
              </a:pathLst>
            </a:custGeom>
            <a:solidFill>
              <a:srgbClr val="99CCFF"/>
            </a:solidFill>
            <a:ln w="12700" cap="rnd">
              <a:solidFill>
                <a:schemeClr val="tx2"/>
              </a:solidFill>
              <a:round/>
              <a:headEnd/>
              <a:tailEnd/>
            </a:ln>
            <a:effectLst/>
          </p:spPr>
          <p:txBody>
            <a:bodyPr wrap="none" anchor="ctr"/>
            <a:lstStyle/>
            <a:p>
              <a:endParaRPr lang="en-US"/>
            </a:p>
          </p:txBody>
        </p:sp>
      </p:grpSp>
      <p:sp>
        <p:nvSpPr>
          <p:cNvPr id="57368" name="Line 24"/>
          <p:cNvSpPr>
            <a:spLocks noChangeShapeType="1"/>
          </p:cNvSpPr>
          <p:nvPr/>
        </p:nvSpPr>
        <p:spPr bwMode="auto">
          <a:xfrm>
            <a:off x="6784975" y="3644900"/>
            <a:ext cx="0" cy="13970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57369" name="Line 25"/>
          <p:cNvSpPr>
            <a:spLocks noChangeShapeType="1"/>
          </p:cNvSpPr>
          <p:nvPr/>
        </p:nvSpPr>
        <p:spPr bwMode="auto">
          <a:xfrm>
            <a:off x="8151813" y="3644900"/>
            <a:ext cx="0" cy="13970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57370" name="Line 26"/>
          <p:cNvSpPr>
            <a:spLocks noChangeShapeType="1"/>
          </p:cNvSpPr>
          <p:nvPr/>
        </p:nvSpPr>
        <p:spPr bwMode="auto">
          <a:xfrm flipV="1">
            <a:off x="2198688" y="3736975"/>
            <a:ext cx="1046162" cy="18415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7371" name="Line 27"/>
          <p:cNvSpPr>
            <a:spLocks noChangeShapeType="1"/>
          </p:cNvSpPr>
          <p:nvPr/>
        </p:nvSpPr>
        <p:spPr bwMode="auto">
          <a:xfrm>
            <a:off x="2198688" y="4291013"/>
            <a:ext cx="1046162" cy="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7372" name="Line 28"/>
          <p:cNvSpPr>
            <a:spLocks noChangeShapeType="1"/>
          </p:cNvSpPr>
          <p:nvPr/>
        </p:nvSpPr>
        <p:spPr bwMode="auto">
          <a:xfrm>
            <a:off x="4451350" y="3921125"/>
            <a:ext cx="642938" cy="461963"/>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7373" name="Line 29"/>
          <p:cNvSpPr>
            <a:spLocks noChangeShapeType="1"/>
          </p:cNvSpPr>
          <p:nvPr/>
        </p:nvSpPr>
        <p:spPr bwMode="auto">
          <a:xfrm flipV="1">
            <a:off x="4451350" y="4568825"/>
            <a:ext cx="642938" cy="3683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7374" name="Line 30"/>
          <p:cNvSpPr>
            <a:spLocks noChangeShapeType="1"/>
          </p:cNvSpPr>
          <p:nvPr/>
        </p:nvSpPr>
        <p:spPr bwMode="auto">
          <a:xfrm>
            <a:off x="6140450" y="4475163"/>
            <a:ext cx="644525" cy="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7375" name="Freeform 31"/>
          <p:cNvSpPr>
            <a:spLocks/>
          </p:cNvSpPr>
          <p:nvPr/>
        </p:nvSpPr>
        <p:spPr bwMode="auto">
          <a:xfrm>
            <a:off x="1122363" y="4154488"/>
            <a:ext cx="1098550" cy="182562"/>
          </a:xfrm>
          <a:custGeom>
            <a:avLst/>
            <a:gdLst/>
            <a:ahLst/>
            <a:cxnLst>
              <a:cxn ang="0">
                <a:pos x="0" y="114"/>
              </a:cxn>
              <a:cxn ang="0">
                <a:pos x="0" y="0"/>
              </a:cxn>
              <a:cxn ang="0">
                <a:pos x="691" y="0"/>
              </a:cxn>
              <a:cxn ang="0">
                <a:pos x="691" y="114"/>
              </a:cxn>
              <a:cxn ang="0">
                <a:pos x="0" y="114"/>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7376" name="Line 32"/>
          <p:cNvSpPr>
            <a:spLocks noChangeShapeType="1"/>
          </p:cNvSpPr>
          <p:nvPr/>
        </p:nvSpPr>
        <p:spPr bwMode="auto">
          <a:xfrm>
            <a:off x="2279650" y="4937125"/>
            <a:ext cx="965200" cy="277813"/>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7377" name="Line 33"/>
          <p:cNvSpPr>
            <a:spLocks noChangeShapeType="1"/>
          </p:cNvSpPr>
          <p:nvPr/>
        </p:nvSpPr>
        <p:spPr bwMode="auto">
          <a:xfrm>
            <a:off x="4451350" y="4291013"/>
            <a:ext cx="642938" cy="18415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7378" name="Rectangle 34"/>
          <p:cNvSpPr>
            <a:spLocks noChangeArrowheads="1"/>
          </p:cNvSpPr>
          <p:nvPr/>
        </p:nvSpPr>
        <p:spPr bwMode="auto">
          <a:xfrm>
            <a:off x="7010400" y="4060825"/>
            <a:ext cx="822325" cy="701675"/>
          </a:xfrm>
          <a:prstGeom prst="rect">
            <a:avLst/>
          </a:prstGeom>
          <a:noFill/>
          <a:ln w="9525">
            <a:noFill/>
            <a:miter lim="800000"/>
            <a:headEnd/>
            <a:tailEnd/>
          </a:ln>
          <a:effectLst/>
        </p:spPr>
        <p:txBody>
          <a:bodyPr lIns="92075" tIns="46038" rIns="92075" bIns="46038">
            <a:spAutoFit/>
          </a:bodyPr>
          <a:lstStyle/>
          <a:p>
            <a:pPr eaLnBrk="0" hangingPunct="0"/>
            <a:r>
              <a:rPr lang="en-US" sz="4000">
                <a:solidFill>
                  <a:schemeClr val="tx2"/>
                </a:solidFill>
                <a:latin typeface="Book Antiqua" pitchFamily="18" charset="0"/>
              </a:rPr>
              <a:t>. . .</a:t>
            </a:r>
          </a:p>
        </p:txBody>
      </p:sp>
      <p:sp>
        <p:nvSpPr>
          <p:cNvPr id="57379" name="Freeform 35"/>
          <p:cNvSpPr>
            <a:spLocks/>
          </p:cNvSpPr>
          <p:nvPr/>
        </p:nvSpPr>
        <p:spPr bwMode="auto">
          <a:xfrm>
            <a:off x="6891338" y="4797425"/>
            <a:ext cx="1120775" cy="142875"/>
          </a:xfrm>
          <a:custGeom>
            <a:avLst/>
            <a:gdLst/>
            <a:ahLst/>
            <a:cxnLst>
              <a:cxn ang="0">
                <a:pos x="0" y="89"/>
              </a:cxn>
              <a:cxn ang="0">
                <a:pos x="0" y="0"/>
              </a:cxn>
              <a:cxn ang="0">
                <a:pos x="705" y="0"/>
              </a:cxn>
              <a:cxn ang="0">
                <a:pos x="705" y="89"/>
              </a:cxn>
              <a:cxn ang="0">
                <a:pos x="0" y="8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7380" name="Rectangle 36"/>
          <p:cNvSpPr>
            <a:spLocks noChangeArrowheads="1"/>
          </p:cNvSpPr>
          <p:nvPr/>
        </p:nvSpPr>
        <p:spPr bwMode="auto">
          <a:xfrm>
            <a:off x="1220788" y="4062413"/>
            <a:ext cx="819150" cy="701675"/>
          </a:xfrm>
          <a:prstGeom prst="rect">
            <a:avLst/>
          </a:prstGeom>
          <a:noFill/>
          <a:ln w="9525">
            <a:noFill/>
            <a:miter lim="800000"/>
            <a:headEnd/>
            <a:tailEnd/>
          </a:ln>
          <a:effectLst/>
        </p:spPr>
        <p:txBody>
          <a:bodyPr wrap="none" lIns="92075" tIns="46038" rIns="92075" bIns="46038">
            <a:spAutoFit/>
          </a:bodyPr>
          <a:lstStyle/>
          <a:p>
            <a:pPr eaLnBrk="0" hangingPunct="0"/>
            <a:r>
              <a:rPr lang="en-US" sz="4000">
                <a:solidFill>
                  <a:schemeClr val="tx2"/>
                </a:solidFill>
                <a:latin typeface="Book Antiqua" pitchFamily="18" charset="0"/>
              </a:rPr>
              <a:t>. . .</a:t>
            </a:r>
          </a:p>
        </p:txBody>
      </p:sp>
      <p:sp>
        <p:nvSpPr>
          <p:cNvPr id="57381" name="Rectangle 37"/>
          <p:cNvSpPr>
            <a:spLocks noChangeArrowheads="1"/>
          </p:cNvSpPr>
          <p:nvPr/>
        </p:nvSpPr>
        <p:spPr bwMode="auto">
          <a:xfrm>
            <a:off x="3276600" y="4953000"/>
            <a:ext cx="1471613" cy="466725"/>
          </a:xfrm>
          <a:prstGeom prst="rect">
            <a:avLst/>
          </a:prstGeom>
          <a:solidFill>
            <a:srgbClr val="F6BF69"/>
          </a:solidFill>
          <a:ln w="9525">
            <a:solidFill>
              <a:schemeClr val="tx1"/>
            </a:solidFill>
            <a:miter lim="800000"/>
            <a:headEnd/>
            <a:tailEnd/>
          </a:ln>
          <a:effectLst/>
        </p:spPr>
        <p:txBody>
          <a:bodyPr wrap="none" anchor="ctr">
            <a:spAutoFit/>
          </a:bodyPr>
          <a:lstStyle/>
          <a:p>
            <a:r>
              <a:rPr lang="en-US"/>
              <a:t>Input M/B</a:t>
            </a:r>
          </a:p>
        </p:txBody>
      </p:sp>
      <p:sp>
        <p:nvSpPr>
          <p:cNvPr id="57382" name="Rectangle 38"/>
          <p:cNvSpPr>
            <a:spLocks noChangeArrowheads="1"/>
          </p:cNvSpPr>
          <p:nvPr/>
        </p:nvSpPr>
        <p:spPr bwMode="auto">
          <a:xfrm>
            <a:off x="3276600" y="3429000"/>
            <a:ext cx="1447800" cy="466725"/>
          </a:xfrm>
          <a:prstGeom prst="rect">
            <a:avLst/>
          </a:prstGeom>
          <a:solidFill>
            <a:srgbClr val="F6BF69"/>
          </a:solidFill>
          <a:ln w="9525">
            <a:solidFill>
              <a:schemeClr val="tx1"/>
            </a:solidFill>
            <a:miter lim="800000"/>
            <a:headEnd/>
            <a:tailEnd/>
          </a:ln>
          <a:effectLst/>
        </p:spPr>
        <p:txBody>
          <a:bodyPr anchor="ctr">
            <a:spAutoFit/>
          </a:bodyPr>
          <a:lstStyle/>
          <a:p>
            <a:r>
              <a:rPr lang="en-US"/>
              <a:t>Input 1</a:t>
            </a:r>
          </a:p>
        </p:txBody>
      </p:sp>
      <p:sp>
        <p:nvSpPr>
          <p:cNvPr id="57383" name="Rectangle 39"/>
          <p:cNvSpPr>
            <a:spLocks noChangeArrowheads="1"/>
          </p:cNvSpPr>
          <p:nvPr/>
        </p:nvSpPr>
        <p:spPr bwMode="auto">
          <a:xfrm>
            <a:off x="3276600" y="4114800"/>
            <a:ext cx="1447800" cy="466725"/>
          </a:xfrm>
          <a:prstGeom prst="rect">
            <a:avLst/>
          </a:prstGeom>
          <a:solidFill>
            <a:srgbClr val="F6BF69"/>
          </a:solidFill>
          <a:ln w="9525">
            <a:solidFill>
              <a:schemeClr val="tx1"/>
            </a:solidFill>
            <a:miter lim="800000"/>
            <a:headEnd/>
            <a:tailEnd/>
          </a:ln>
          <a:effectLst/>
        </p:spPr>
        <p:txBody>
          <a:bodyPr anchor="ctr">
            <a:spAutoFit/>
          </a:bodyPr>
          <a:lstStyle/>
          <a:p>
            <a:r>
              <a:rPr lang="en-US"/>
              <a:t>Input 2</a:t>
            </a:r>
          </a:p>
        </p:txBody>
      </p:sp>
      <p:sp>
        <p:nvSpPr>
          <p:cNvPr id="57384" name="Text Box 40"/>
          <p:cNvSpPr txBox="1">
            <a:spLocks noChangeArrowheads="1"/>
          </p:cNvSpPr>
          <p:nvPr/>
        </p:nvSpPr>
        <p:spPr bwMode="auto">
          <a:xfrm>
            <a:off x="3565525" y="4460875"/>
            <a:ext cx="717550" cy="457200"/>
          </a:xfrm>
          <a:prstGeom prst="rect">
            <a:avLst/>
          </a:prstGeom>
          <a:noFill/>
          <a:ln w="9525">
            <a:noFill/>
            <a:miter lim="800000"/>
            <a:headEnd/>
            <a:tailEnd/>
          </a:ln>
          <a:effectLst/>
        </p:spPr>
        <p:txBody>
          <a:bodyPr wrap="none">
            <a:spAutoFit/>
          </a:bodyPr>
          <a:lstStyle/>
          <a:p>
            <a:r>
              <a:rPr lang="en-US"/>
              <a:t>. . . .</a:t>
            </a:r>
          </a:p>
        </p:txBody>
      </p:sp>
      <p:sp>
        <p:nvSpPr>
          <p:cNvPr id="57385" name="Rectangle 41"/>
          <p:cNvSpPr>
            <a:spLocks noChangeArrowheads="1"/>
          </p:cNvSpPr>
          <p:nvPr/>
        </p:nvSpPr>
        <p:spPr bwMode="auto">
          <a:xfrm>
            <a:off x="5119688" y="4191000"/>
            <a:ext cx="1039812" cy="466725"/>
          </a:xfrm>
          <a:prstGeom prst="rect">
            <a:avLst/>
          </a:prstGeom>
          <a:solidFill>
            <a:srgbClr val="F6BF69"/>
          </a:solidFill>
          <a:ln w="9525">
            <a:solidFill>
              <a:schemeClr val="tx1"/>
            </a:solidFill>
            <a:miter lim="800000"/>
            <a:headEnd/>
            <a:tailEnd/>
          </a:ln>
          <a:effectLst/>
        </p:spPr>
        <p:txBody>
          <a:bodyPr wrap="none" anchor="ctr">
            <a:spAutoFit/>
          </a:bodyPr>
          <a:lstStyle/>
          <a:p>
            <a:pPr algn="ctr"/>
            <a:r>
              <a:rPr lang="en-US"/>
              <a:t>Output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D96CE948-3D0C-4A4C-84DF-6D8642215EAD}" type="slidenum">
              <a:rPr lang="en-US"/>
              <a:pPr/>
              <a:t>15</a:t>
            </a:fld>
            <a:endParaRPr lang="en-US"/>
          </a:p>
        </p:txBody>
      </p:sp>
      <p:sp>
        <p:nvSpPr>
          <p:cNvPr id="59394" name="Rectangle 2"/>
          <p:cNvSpPr>
            <a:spLocks noGrp="1" noChangeArrowheads="1"/>
          </p:cNvSpPr>
          <p:nvPr>
            <p:ph type="title"/>
          </p:nvPr>
        </p:nvSpPr>
        <p:spPr>
          <a:xfrm>
            <a:off x="762000" y="228600"/>
            <a:ext cx="7772400" cy="1143000"/>
          </a:xfrm>
          <a:noFill/>
          <a:ln/>
        </p:spPr>
        <p:txBody>
          <a:bodyPr lIns="92075" tIns="46038" rIns="92075" bIns="46038"/>
          <a:lstStyle/>
          <a:p>
            <a:r>
              <a:rPr lang="en-US"/>
              <a:t>Phase Three</a:t>
            </a:r>
          </a:p>
        </p:txBody>
      </p:sp>
      <p:sp>
        <p:nvSpPr>
          <p:cNvPr id="59395" name="Rectangle 3"/>
          <p:cNvSpPr>
            <a:spLocks noGrp="1" noChangeArrowheads="1"/>
          </p:cNvSpPr>
          <p:nvPr>
            <p:ph type="body" idx="1"/>
          </p:nvPr>
        </p:nvSpPr>
        <p:spPr>
          <a:xfrm>
            <a:off x="0" y="1600200"/>
            <a:ext cx="8991600" cy="4114800"/>
          </a:xfrm>
          <a:noFill/>
          <a:ln/>
        </p:spPr>
        <p:txBody>
          <a:bodyPr lIns="92075" tIns="46038" rIns="92075" bIns="46038"/>
          <a:lstStyle/>
          <a:p>
            <a:r>
              <a:rPr lang="en-US"/>
              <a:t>Merge M/B – 1 runs into a new run</a:t>
            </a:r>
          </a:p>
          <a:p>
            <a:r>
              <a:rPr lang="en-US"/>
              <a:t>Result: runs have now M/R (M/B – 1)</a:t>
            </a:r>
            <a:r>
              <a:rPr lang="en-US" baseline="30000"/>
              <a:t>2</a:t>
            </a:r>
            <a:r>
              <a:rPr lang="en-US"/>
              <a:t> records</a:t>
            </a:r>
          </a:p>
        </p:txBody>
      </p:sp>
      <p:sp>
        <p:nvSpPr>
          <p:cNvPr id="59396" name="Rectangle 4"/>
          <p:cNvSpPr>
            <a:spLocks noChangeArrowheads="1"/>
          </p:cNvSpPr>
          <p:nvPr/>
        </p:nvSpPr>
        <p:spPr bwMode="auto">
          <a:xfrm>
            <a:off x="609600" y="5638800"/>
            <a:ext cx="1905000" cy="457200"/>
          </a:xfrm>
          <a:prstGeom prst="rect">
            <a:avLst/>
          </a:prstGeom>
          <a:noFill/>
          <a:ln w="9525">
            <a:noFill/>
            <a:miter lim="800000"/>
            <a:headEnd/>
            <a:tailEnd/>
          </a:ln>
          <a:effectLst/>
        </p:spPr>
        <p:txBody>
          <a:bodyPr wrap="none" anchor="ctr"/>
          <a:lstStyle/>
          <a:p>
            <a:endParaRPr lang="en-US"/>
          </a:p>
        </p:txBody>
      </p:sp>
      <p:sp>
        <p:nvSpPr>
          <p:cNvPr id="59397" name="Rectangle 5"/>
          <p:cNvSpPr>
            <a:spLocks noChangeArrowheads="1"/>
          </p:cNvSpPr>
          <p:nvPr/>
        </p:nvSpPr>
        <p:spPr bwMode="auto">
          <a:xfrm>
            <a:off x="3048000" y="5638800"/>
            <a:ext cx="2895600" cy="457200"/>
          </a:xfrm>
          <a:prstGeom prst="rect">
            <a:avLst/>
          </a:prstGeom>
          <a:noFill/>
          <a:ln w="9525">
            <a:noFill/>
            <a:miter lim="800000"/>
            <a:headEnd/>
            <a:tailEnd/>
          </a:ln>
          <a:effectLst/>
        </p:spPr>
        <p:txBody>
          <a:bodyPr wrap="none" anchor="ctr"/>
          <a:lstStyle/>
          <a:p>
            <a:endParaRPr lang="en-US"/>
          </a:p>
        </p:txBody>
      </p:sp>
      <p:sp>
        <p:nvSpPr>
          <p:cNvPr id="59398" name="Freeform 6"/>
          <p:cNvSpPr>
            <a:spLocks/>
          </p:cNvSpPr>
          <p:nvPr/>
        </p:nvSpPr>
        <p:spPr bwMode="auto">
          <a:xfrm>
            <a:off x="6761163" y="3487738"/>
            <a:ext cx="1393825" cy="254000"/>
          </a:xfrm>
          <a:custGeom>
            <a:avLst/>
            <a:gdLst/>
            <a:ahLst/>
            <a:cxnLst>
              <a:cxn ang="0">
                <a:pos x="877" y="81"/>
              </a:cxn>
              <a:cxn ang="0">
                <a:pos x="843" y="48"/>
              </a:cxn>
              <a:cxn ang="0">
                <a:pos x="749" y="24"/>
              </a:cxn>
              <a:cxn ang="0">
                <a:pos x="439" y="0"/>
              </a:cxn>
              <a:cxn ang="0">
                <a:pos x="129" y="24"/>
              </a:cxn>
              <a:cxn ang="0">
                <a:pos x="35" y="48"/>
              </a:cxn>
              <a:cxn ang="0">
                <a:pos x="0" y="81"/>
              </a:cxn>
              <a:cxn ang="0">
                <a:pos x="35" y="112"/>
              </a:cxn>
              <a:cxn ang="0">
                <a:pos x="129" y="136"/>
              </a:cxn>
              <a:cxn ang="0">
                <a:pos x="439" y="159"/>
              </a:cxn>
              <a:cxn ang="0">
                <a:pos x="749" y="136"/>
              </a:cxn>
              <a:cxn ang="0">
                <a:pos x="843" y="112"/>
              </a:cxn>
              <a:cxn ang="0">
                <a:pos x="877" y="81"/>
              </a:cxn>
            </a:cxnLst>
            <a:rect l="0" t="0" r="r" b="b"/>
            <a:pathLst>
              <a:path w="878" h="160">
                <a:moveTo>
                  <a:pt x="877" y="81"/>
                </a:moveTo>
                <a:lnTo>
                  <a:pt x="843" y="48"/>
                </a:lnTo>
                <a:lnTo>
                  <a:pt x="749" y="24"/>
                </a:lnTo>
                <a:lnTo>
                  <a:pt x="439" y="0"/>
                </a:lnTo>
                <a:lnTo>
                  <a:pt x="129" y="24"/>
                </a:lnTo>
                <a:lnTo>
                  <a:pt x="35" y="48"/>
                </a:lnTo>
                <a:lnTo>
                  <a:pt x="0" y="81"/>
                </a:lnTo>
                <a:lnTo>
                  <a:pt x="35" y="112"/>
                </a:lnTo>
                <a:lnTo>
                  <a:pt x="129" y="136"/>
                </a:lnTo>
                <a:lnTo>
                  <a:pt x="439" y="159"/>
                </a:lnTo>
                <a:lnTo>
                  <a:pt x="749" y="136"/>
                </a:lnTo>
                <a:lnTo>
                  <a:pt x="843" y="112"/>
                </a:lnTo>
                <a:lnTo>
                  <a:pt x="877" y="81"/>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9399" name="Freeform 7"/>
          <p:cNvSpPr>
            <a:spLocks/>
          </p:cNvSpPr>
          <p:nvPr/>
        </p:nvSpPr>
        <p:spPr bwMode="auto">
          <a:xfrm>
            <a:off x="1122363" y="3876675"/>
            <a:ext cx="1098550" cy="182563"/>
          </a:xfrm>
          <a:custGeom>
            <a:avLst/>
            <a:gdLst/>
            <a:ahLst/>
            <a:cxnLst>
              <a:cxn ang="0">
                <a:pos x="0" y="114"/>
              </a:cxn>
              <a:cxn ang="0">
                <a:pos x="0" y="0"/>
              </a:cxn>
              <a:cxn ang="0">
                <a:pos x="691" y="0"/>
              </a:cxn>
              <a:cxn ang="0">
                <a:pos x="691" y="114"/>
              </a:cxn>
              <a:cxn ang="0">
                <a:pos x="0" y="114"/>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9400" name="Freeform 8"/>
          <p:cNvSpPr>
            <a:spLocks/>
          </p:cNvSpPr>
          <p:nvPr/>
        </p:nvSpPr>
        <p:spPr bwMode="auto">
          <a:xfrm>
            <a:off x="1122363" y="4876800"/>
            <a:ext cx="1128712" cy="166688"/>
          </a:xfrm>
          <a:custGeom>
            <a:avLst/>
            <a:gdLst/>
            <a:ahLst/>
            <a:cxnLst>
              <a:cxn ang="0">
                <a:pos x="0" y="104"/>
              </a:cxn>
              <a:cxn ang="0">
                <a:pos x="0" y="0"/>
              </a:cxn>
              <a:cxn ang="0">
                <a:pos x="710" y="0"/>
              </a:cxn>
              <a:cxn ang="0">
                <a:pos x="710" y="104"/>
              </a:cxn>
              <a:cxn ang="0">
                <a:pos x="0" y="104"/>
              </a:cxn>
            </a:cxnLst>
            <a:rect l="0" t="0" r="r" b="b"/>
            <a:pathLst>
              <a:path w="711" h="105">
                <a:moveTo>
                  <a:pt x="0" y="104"/>
                </a:moveTo>
                <a:lnTo>
                  <a:pt x="0" y="0"/>
                </a:lnTo>
                <a:lnTo>
                  <a:pt x="710" y="0"/>
                </a:lnTo>
                <a:lnTo>
                  <a:pt x="710" y="104"/>
                </a:lnTo>
                <a:lnTo>
                  <a:pt x="0" y="10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9401" name="Freeform 9"/>
          <p:cNvSpPr>
            <a:spLocks/>
          </p:cNvSpPr>
          <p:nvPr/>
        </p:nvSpPr>
        <p:spPr bwMode="auto">
          <a:xfrm>
            <a:off x="976313" y="3522663"/>
            <a:ext cx="1387475" cy="265112"/>
          </a:xfrm>
          <a:custGeom>
            <a:avLst/>
            <a:gdLst/>
            <a:ahLst/>
            <a:cxnLst>
              <a:cxn ang="0">
                <a:pos x="873" y="84"/>
              </a:cxn>
              <a:cxn ang="0">
                <a:pos x="839" y="51"/>
              </a:cxn>
              <a:cxn ang="0">
                <a:pos x="745" y="24"/>
              </a:cxn>
              <a:cxn ang="0">
                <a:pos x="437" y="0"/>
              </a:cxn>
              <a:cxn ang="0">
                <a:pos x="128" y="24"/>
              </a:cxn>
              <a:cxn ang="0">
                <a:pos x="34" y="51"/>
              </a:cxn>
              <a:cxn ang="0">
                <a:pos x="0" y="84"/>
              </a:cxn>
              <a:cxn ang="0">
                <a:pos x="34" y="115"/>
              </a:cxn>
              <a:cxn ang="0">
                <a:pos x="128" y="142"/>
              </a:cxn>
              <a:cxn ang="0">
                <a:pos x="437" y="166"/>
              </a:cxn>
              <a:cxn ang="0">
                <a:pos x="745" y="142"/>
              </a:cxn>
              <a:cxn ang="0">
                <a:pos x="839" y="115"/>
              </a:cxn>
              <a:cxn ang="0">
                <a:pos x="873" y="84"/>
              </a:cxn>
            </a:cxnLst>
            <a:rect l="0" t="0" r="r" b="b"/>
            <a:pathLst>
              <a:path w="874" h="167">
                <a:moveTo>
                  <a:pt x="873" y="84"/>
                </a:moveTo>
                <a:lnTo>
                  <a:pt x="839" y="51"/>
                </a:lnTo>
                <a:lnTo>
                  <a:pt x="745" y="24"/>
                </a:lnTo>
                <a:lnTo>
                  <a:pt x="437" y="0"/>
                </a:lnTo>
                <a:lnTo>
                  <a:pt x="128" y="24"/>
                </a:lnTo>
                <a:lnTo>
                  <a:pt x="34" y="51"/>
                </a:lnTo>
                <a:lnTo>
                  <a:pt x="0" y="84"/>
                </a:lnTo>
                <a:lnTo>
                  <a:pt x="34" y="115"/>
                </a:lnTo>
                <a:lnTo>
                  <a:pt x="128" y="142"/>
                </a:lnTo>
                <a:lnTo>
                  <a:pt x="437" y="166"/>
                </a:lnTo>
                <a:lnTo>
                  <a:pt x="745" y="142"/>
                </a:lnTo>
                <a:lnTo>
                  <a:pt x="839" y="115"/>
                </a:lnTo>
                <a:lnTo>
                  <a:pt x="873" y="8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9402" name="Rectangle 10"/>
          <p:cNvSpPr>
            <a:spLocks noChangeArrowheads="1"/>
          </p:cNvSpPr>
          <p:nvPr/>
        </p:nvSpPr>
        <p:spPr bwMode="auto">
          <a:xfrm>
            <a:off x="3048000" y="5459413"/>
            <a:ext cx="3257550" cy="366712"/>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Bookman Old Style" pitchFamily="18" charset="0"/>
              </a:rPr>
              <a:t>M bytes of main memory</a:t>
            </a:r>
          </a:p>
        </p:txBody>
      </p:sp>
      <p:sp>
        <p:nvSpPr>
          <p:cNvPr id="59403" name="Freeform 11"/>
          <p:cNvSpPr>
            <a:spLocks/>
          </p:cNvSpPr>
          <p:nvPr/>
        </p:nvSpPr>
        <p:spPr bwMode="auto">
          <a:xfrm>
            <a:off x="6877050" y="3962400"/>
            <a:ext cx="1119188" cy="157163"/>
          </a:xfrm>
          <a:custGeom>
            <a:avLst/>
            <a:gdLst/>
            <a:ahLst/>
            <a:cxnLst>
              <a:cxn ang="0">
                <a:pos x="0" y="98"/>
              </a:cxn>
              <a:cxn ang="0">
                <a:pos x="0" y="0"/>
              </a:cxn>
              <a:cxn ang="0">
                <a:pos x="704" y="0"/>
              </a:cxn>
              <a:cxn ang="0">
                <a:pos x="704" y="98"/>
              </a:cxn>
              <a:cxn ang="0">
                <a:pos x="0" y="98"/>
              </a:cxn>
            </a:cxnLst>
            <a:rect l="0" t="0" r="r" b="b"/>
            <a:pathLst>
              <a:path w="705" h="99">
                <a:moveTo>
                  <a:pt x="0" y="98"/>
                </a:moveTo>
                <a:lnTo>
                  <a:pt x="0" y="0"/>
                </a:lnTo>
                <a:lnTo>
                  <a:pt x="704" y="0"/>
                </a:lnTo>
                <a:lnTo>
                  <a:pt x="704" y="98"/>
                </a:lnTo>
                <a:lnTo>
                  <a:pt x="0" y="98"/>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9404" name="Freeform 12"/>
          <p:cNvSpPr>
            <a:spLocks/>
          </p:cNvSpPr>
          <p:nvPr/>
        </p:nvSpPr>
        <p:spPr bwMode="auto">
          <a:xfrm>
            <a:off x="6891338" y="4243388"/>
            <a:ext cx="1120775" cy="142875"/>
          </a:xfrm>
          <a:custGeom>
            <a:avLst/>
            <a:gdLst/>
            <a:ahLst/>
            <a:cxnLst>
              <a:cxn ang="0">
                <a:pos x="0" y="89"/>
              </a:cxn>
              <a:cxn ang="0">
                <a:pos x="0" y="0"/>
              </a:cxn>
              <a:cxn ang="0">
                <a:pos x="705" y="0"/>
              </a:cxn>
              <a:cxn ang="0">
                <a:pos x="705" y="89"/>
              </a:cxn>
              <a:cxn ang="0">
                <a:pos x="0" y="8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9405" name="Freeform 13"/>
          <p:cNvSpPr>
            <a:spLocks/>
          </p:cNvSpPr>
          <p:nvPr/>
        </p:nvSpPr>
        <p:spPr bwMode="auto">
          <a:xfrm>
            <a:off x="2711450" y="3276600"/>
            <a:ext cx="3625850" cy="2492375"/>
          </a:xfrm>
          <a:custGeom>
            <a:avLst/>
            <a:gdLst/>
            <a:ahLst/>
            <a:cxnLst>
              <a:cxn ang="0">
                <a:pos x="0" y="1569"/>
              </a:cxn>
              <a:cxn ang="0">
                <a:pos x="0" y="0"/>
              </a:cxn>
              <a:cxn ang="0">
                <a:pos x="2283" y="0"/>
              </a:cxn>
              <a:cxn ang="0">
                <a:pos x="2283" y="1569"/>
              </a:cxn>
              <a:cxn ang="0">
                <a:pos x="0" y="1569"/>
              </a:cxn>
            </a:cxnLst>
            <a:rect l="0" t="0" r="r" b="b"/>
            <a:pathLst>
              <a:path w="2284" h="1570">
                <a:moveTo>
                  <a:pt x="0" y="1569"/>
                </a:moveTo>
                <a:lnTo>
                  <a:pt x="0" y="0"/>
                </a:lnTo>
                <a:lnTo>
                  <a:pt x="2283" y="0"/>
                </a:lnTo>
                <a:lnTo>
                  <a:pt x="2283" y="1569"/>
                </a:lnTo>
                <a:lnTo>
                  <a:pt x="0" y="1569"/>
                </a:lnTo>
              </a:path>
            </a:pathLst>
          </a:custGeom>
          <a:noFill/>
          <a:ln w="12700" cap="rnd" cmpd="sng">
            <a:solidFill>
              <a:srgbClr val="000000"/>
            </a:solidFill>
            <a:prstDash val="solid"/>
            <a:round/>
            <a:headEnd/>
            <a:tailEnd/>
          </a:ln>
          <a:effectLst/>
        </p:spPr>
        <p:txBody>
          <a:bodyPr/>
          <a:lstStyle/>
          <a:p>
            <a:endParaRPr lang="en-US"/>
          </a:p>
        </p:txBody>
      </p:sp>
      <p:sp>
        <p:nvSpPr>
          <p:cNvPr id="59406" name="Rectangle 14"/>
          <p:cNvSpPr>
            <a:spLocks noChangeArrowheads="1"/>
          </p:cNvSpPr>
          <p:nvPr/>
        </p:nvSpPr>
        <p:spPr bwMode="auto">
          <a:xfrm>
            <a:off x="7167563" y="5319713"/>
            <a:ext cx="714375"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Bookman Old Style" pitchFamily="18" charset="0"/>
              </a:rPr>
              <a:t>Disk</a:t>
            </a:r>
          </a:p>
        </p:txBody>
      </p:sp>
      <p:sp>
        <p:nvSpPr>
          <p:cNvPr id="59407" name="Rectangle 15"/>
          <p:cNvSpPr>
            <a:spLocks noChangeArrowheads="1"/>
          </p:cNvSpPr>
          <p:nvPr/>
        </p:nvSpPr>
        <p:spPr bwMode="auto">
          <a:xfrm>
            <a:off x="1304925" y="5353050"/>
            <a:ext cx="714375"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Bookman Old Style" pitchFamily="18" charset="0"/>
              </a:rPr>
              <a:t>Disk</a:t>
            </a:r>
          </a:p>
        </p:txBody>
      </p:sp>
      <p:sp>
        <p:nvSpPr>
          <p:cNvPr id="59408" name="Line 16"/>
          <p:cNvSpPr>
            <a:spLocks noChangeShapeType="1"/>
          </p:cNvSpPr>
          <p:nvPr/>
        </p:nvSpPr>
        <p:spPr bwMode="auto">
          <a:xfrm>
            <a:off x="992188" y="3644900"/>
            <a:ext cx="0" cy="1477963"/>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59409" name="Line 17"/>
          <p:cNvSpPr>
            <a:spLocks noChangeShapeType="1"/>
          </p:cNvSpPr>
          <p:nvPr/>
        </p:nvSpPr>
        <p:spPr bwMode="auto">
          <a:xfrm>
            <a:off x="2359025" y="3644900"/>
            <a:ext cx="0" cy="1477963"/>
          </a:xfrm>
          <a:prstGeom prst="line">
            <a:avLst/>
          </a:prstGeom>
          <a:noFill/>
          <a:ln w="12700">
            <a:solidFill>
              <a:schemeClr val="tx2"/>
            </a:solidFill>
            <a:round/>
            <a:headEnd type="none" w="sm" len="sm"/>
            <a:tailEnd type="none" w="sm" len="sm"/>
          </a:ln>
          <a:effectLst/>
        </p:spPr>
        <p:txBody>
          <a:bodyPr wrap="none" anchor="ctr"/>
          <a:lstStyle/>
          <a:p>
            <a:endParaRPr lang="en-US"/>
          </a:p>
        </p:txBody>
      </p:sp>
      <p:grpSp>
        <p:nvGrpSpPr>
          <p:cNvPr id="59410" name="Group 18"/>
          <p:cNvGrpSpPr>
            <a:grpSpLocks/>
          </p:cNvGrpSpPr>
          <p:nvPr/>
        </p:nvGrpSpPr>
        <p:grpSpPr bwMode="auto">
          <a:xfrm>
            <a:off x="993775" y="5122863"/>
            <a:ext cx="1365250" cy="185737"/>
            <a:chOff x="674" y="3611"/>
            <a:chExt cx="860" cy="117"/>
          </a:xfrm>
        </p:grpSpPr>
        <p:sp>
          <p:nvSpPr>
            <p:cNvPr id="59411" name="Arc 19"/>
            <p:cNvSpPr>
              <a:spLocks/>
            </p:cNvSpPr>
            <p:nvPr/>
          </p:nvSpPr>
          <p:spPr bwMode="auto">
            <a:xfrm>
              <a:off x="674" y="3611"/>
              <a:ext cx="456" cy="117"/>
            </a:xfrm>
            <a:custGeom>
              <a:avLst/>
              <a:gdLst>
                <a:gd name="G0" fmla="+- 21600 0 0"/>
                <a:gd name="G1" fmla="+- 185 0 0"/>
                <a:gd name="G2" fmla="+- 21600 0 0"/>
                <a:gd name="T0" fmla="*/ 21600 w 21600"/>
                <a:gd name="T1" fmla="*/ 21785 h 21785"/>
                <a:gd name="T2" fmla="*/ 1 w 21600"/>
                <a:gd name="T3" fmla="*/ 0 h 21785"/>
                <a:gd name="T4" fmla="*/ 21600 w 21600"/>
                <a:gd name="T5" fmla="*/ 185 h 21785"/>
              </a:gdLst>
              <a:ahLst/>
              <a:cxnLst>
                <a:cxn ang="0">
                  <a:pos x="T0" y="T1"/>
                </a:cxn>
                <a:cxn ang="0">
                  <a:pos x="T2" y="T3"/>
                </a:cxn>
                <a:cxn ang="0">
                  <a:pos x="T4" y="T5"/>
                </a:cxn>
              </a:cxnLst>
              <a:rect l="0" t="0" r="r" b="b"/>
              <a:pathLst>
                <a:path w="21600" h="21785" fill="none" extrusionOk="0">
                  <a:moveTo>
                    <a:pt x="21600" y="21785"/>
                  </a:moveTo>
                  <a:cubicBezTo>
                    <a:pt x="9670" y="21785"/>
                    <a:pt x="0" y="12114"/>
                    <a:pt x="0" y="185"/>
                  </a:cubicBezTo>
                  <a:cubicBezTo>
                    <a:pt x="-1" y="123"/>
                    <a:pt x="0" y="61"/>
                    <a:pt x="0" y="-1"/>
                  </a:cubicBezTo>
                </a:path>
                <a:path w="21600" h="21785" stroke="0" extrusionOk="0">
                  <a:moveTo>
                    <a:pt x="21600" y="21785"/>
                  </a:moveTo>
                  <a:cubicBezTo>
                    <a:pt x="9670" y="21785"/>
                    <a:pt x="0" y="12114"/>
                    <a:pt x="0" y="185"/>
                  </a:cubicBezTo>
                  <a:cubicBezTo>
                    <a:pt x="-1" y="123"/>
                    <a:pt x="0" y="61"/>
                    <a:pt x="0" y="-1"/>
                  </a:cubicBezTo>
                  <a:lnTo>
                    <a:pt x="21600" y="185"/>
                  </a:lnTo>
                  <a:close/>
                </a:path>
              </a:pathLst>
            </a:custGeom>
            <a:solidFill>
              <a:srgbClr val="99CCFF"/>
            </a:solidFill>
            <a:ln w="12700" cap="rnd">
              <a:solidFill>
                <a:schemeClr val="tx2"/>
              </a:solidFill>
              <a:round/>
              <a:headEnd/>
              <a:tailEnd/>
            </a:ln>
            <a:effectLst/>
          </p:spPr>
          <p:txBody>
            <a:bodyPr wrap="none" anchor="ctr"/>
            <a:lstStyle/>
            <a:p>
              <a:endParaRPr lang="en-US"/>
            </a:p>
          </p:txBody>
        </p:sp>
        <p:sp>
          <p:nvSpPr>
            <p:cNvPr id="59412" name="Arc 20"/>
            <p:cNvSpPr>
              <a:spLocks/>
            </p:cNvSpPr>
            <p:nvPr/>
          </p:nvSpPr>
          <p:spPr bwMode="auto">
            <a:xfrm>
              <a:off x="1078" y="3611"/>
              <a:ext cx="456" cy="117"/>
            </a:xfrm>
            <a:custGeom>
              <a:avLst/>
              <a:gdLst>
                <a:gd name="G0" fmla="+- 0 0 0"/>
                <a:gd name="G1" fmla="+- 185 0 0"/>
                <a:gd name="G2" fmla="+- 21600 0 0"/>
                <a:gd name="T0" fmla="*/ 21599 w 21600"/>
                <a:gd name="T1" fmla="*/ 0 h 21785"/>
                <a:gd name="T2" fmla="*/ 0 w 21600"/>
                <a:gd name="T3" fmla="*/ 21785 h 21785"/>
                <a:gd name="T4" fmla="*/ 0 w 21600"/>
                <a:gd name="T5" fmla="*/ 185 h 21785"/>
              </a:gdLst>
              <a:ahLst/>
              <a:cxnLst>
                <a:cxn ang="0">
                  <a:pos x="T0" y="T1"/>
                </a:cxn>
                <a:cxn ang="0">
                  <a:pos x="T2" y="T3"/>
                </a:cxn>
                <a:cxn ang="0">
                  <a:pos x="T4" y="T5"/>
                </a:cxn>
              </a:cxnLst>
              <a:rect l="0" t="0" r="r" b="b"/>
              <a:pathLst>
                <a:path w="21600" h="21785" fill="none" extrusionOk="0">
                  <a:moveTo>
                    <a:pt x="21599" y="-1"/>
                  </a:moveTo>
                  <a:cubicBezTo>
                    <a:pt x="21599" y="61"/>
                    <a:pt x="21600" y="123"/>
                    <a:pt x="21600" y="185"/>
                  </a:cubicBezTo>
                  <a:cubicBezTo>
                    <a:pt x="21600" y="12114"/>
                    <a:pt x="11929" y="21784"/>
                    <a:pt x="0" y="21785"/>
                  </a:cubicBezTo>
                </a:path>
                <a:path w="21600" h="21785" stroke="0" extrusionOk="0">
                  <a:moveTo>
                    <a:pt x="21599" y="-1"/>
                  </a:moveTo>
                  <a:cubicBezTo>
                    <a:pt x="21599" y="61"/>
                    <a:pt x="21600" y="123"/>
                    <a:pt x="21600" y="185"/>
                  </a:cubicBezTo>
                  <a:cubicBezTo>
                    <a:pt x="21600" y="12114"/>
                    <a:pt x="11929" y="21784"/>
                    <a:pt x="0" y="21785"/>
                  </a:cubicBezTo>
                  <a:lnTo>
                    <a:pt x="0" y="185"/>
                  </a:lnTo>
                  <a:close/>
                </a:path>
              </a:pathLst>
            </a:custGeom>
            <a:solidFill>
              <a:srgbClr val="99CCFF"/>
            </a:solidFill>
            <a:ln w="12700" cap="rnd">
              <a:solidFill>
                <a:schemeClr val="tx2"/>
              </a:solidFill>
              <a:round/>
              <a:headEnd/>
              <a:tailEnd/>
            </a:ln>
            <a:effectLst/>
          </p:spPr>
          <p:txBody>
            <a:bodyPr wrap="none" anchor="ctr"/>
            <a:lstStyle/>
            <a:p>
              <a:endParaRPr lang="en-US"/>
            </a:p>
          </p:txBody>
        </p:sp>
      </p:grpSp>
      <p:grpSp>
        <p:nvGrpSpPr>
          <p:cNvPr id="59413" name="Group 21"/>
          <p:cNvGrpSpPr>
            <a:grpSpLocks/>
          </p:cNvGrpSpPr>
          <p:nvPr/>
        </p:nvGrpSpPr>
        <p:grpSpPr bwMode="auto">
          <a:xfrm>
            <a:off x="6780213" y="5046663"/>
            <a:ext cx="1371600" cy="176212"/>
            <a:chOff x="4319" y="3563"/>
            <a:chExt cx="864" cy="111"/>
          </a:xfrm>
        </p:grpSpPr>
        <p:sp>
          <p:nvSpPr>
            <p:cNvPr id="59414" name="Arc 22"/>
            <p:cNvSpPr>
              <a:spLocks/>
            </p:cNvSpPr>
            <p:nvPr/>
          </p:nvSpPr>
          <p:spPr bwMode="auto">
            <a:xfrm>
              <a:off x="4319" y="3563"/>
              <a:ext cx="458" cy="111"/>
            </a:xfrm>
            <a:custGeom>
              <a:avLst/>
              <a:gdLst>
                <a:gd name="G0" fmla="+- 21600 0 0"/>
                <a:gd name="G1" fmla="+- 195 0 0"/>
                <a:gd name="G2" fmla="+- 21600 0 0"/>
                <a:gd name="T0" fmla="*/ 21600 w 21600"/>
                <a:gd name="T1" fmla="*/ 21795 h 21795"/>
                <a:gd name="T2" fmla="*/ 1 w 21600"/>
                <a:gd name="T3" fmla="*/ 0 h 21795"/>
                <a:gd name="T4" fmla="*/ 21600 w 21600"/>
                <a:gd name="T5" fmla="*/ 195 h 21795"/>
              </a:gdLst>
              <a:ahLst/>
              <a:cxnLst>
                <a:cxn ang="0">
                  <a:pos x="T0" y="T1"/>
                </a:cxn>
                <a:cxn ang="0">
                  <a:pos x="T2" y="T3"/>
                </a:cxn>
                <a:cxn ang="0">
                  <a:pos x="T4" y="T5"/>
                </a:cxn>
              </a:cxnLst>
              <a:rect l="0" t="0" r="r" b="b"/>
              <a:pathLst>
                <a:path w="21600" h="21795" fill="none" extrusionOk="0">
                  <a:moveTo>
                    <a:pt x="21600" y="21795"/>
                  </a:moveTo>
                  <a:cubicBezTo>
                    <a:pt x="9670" y="21795"/>
                    <a:pt x="0" y="12124"/>
                    <a:pt x="0" y="195"/>
                  </a:cubicBezTo>
                  <a:cubicBezTo>
                    <a:pt x="-1" y="129"/>
                    <a:pt x="0" y="64"/>
                    <a:pt x="0" y="-1"/>
                  </a:cubicBezTo>
                </a:path>
                <a:path w="21600" h="21795" stroke="0" extrusionOk="0">
                  <a:moveTo>
                    <a:pt x="21600" y="21795"/>
                  </a:moveTo>
                  <a:cubicBezTo>
                    <a:pt x="9670" y="21795"/>
                    <a:pt x="0" y="12124"/>
                    <a:pt x="0" y="195"/>
                  </a:cubicBezTo>
                  <a:cubicBezTo>
                    <a:pt x="-1" y="129"/>
                    <a:pt x="0" y="64"/>
                    <a:pt x="0" y="-1"/>
                  </a:cubicBezTo>
                  <a:lnTo>
                    <a:pt x="21600" y="195"/>
                  </a:lnTo>
                  <a:close/>
                </a:path>
              </a:pathLst>
            </a:custGeom>
            <a:solidFill>
              <a:srgbClr val="99CCFF"/>
            </a:solidFill>
            <a:ln w="12700" cap="rnd">
              <a:solidFill>
                <a:schemeClr val="tx2"/>
              </a:solidFill>
              <a:round/>
              <a:headEnd/>
              <a:tailEnd/>
            </a:ln>
            <a:effectLst/>
          </p:spPr>
          <p:txBody>
            <a:bodyPr wrap="none" anchor="ctr"/>
            <a:lstStyle/>
            <a:p>
              <a:endParaRPr lang="en-US"/>
            </a:p>
          </p:txBody>
        </p:sp>
        <p:sp>
          <p:nvSpPr>
            <p:cNvPr id="59415" name="Arc 23"/>
            <p:cNvSpPr>
              <a:spLocks/>
            </p:cNvSpPr>
            <p:nvPr/>
          </p:nvSpPr>
          <p:spPr bwMode="auto">
            <a:xfrm>
              <a:off x="4725" y="3563"/>
              <a:ext cx="458" cy="111"/>
            </a:xfrm>
            <a:custGeom>
              <a:avLst/>
              <a:gdLst>
                <a:gd name="G0" fmla="+- 0 0 0"/>
                <a:gd name="G1" fmla="+- 195 0 0"/>
                <a:gd name="G2" fmla="+- 21600 0 0"/>
                <a:gd name="T0" fmla="*/ 21599 w 21600"/>
                <a:gd name="T1" fmla="*/ 0 h 21795"/>
                <a:gd name="T2" fmla="*/ 0 w 21600"/>
                <a:gd name="T3" fmla="*/ 21795 h 21795"/>
                <a:gd name="T4" fmla="*/ 0 w 21600"/>
                <a:gd name="T5" fmla="*/ 195 h 21795"/>
              </a:gdLst>
              <a:ahLst/>
              <a:cxnLst>
                <a:cxn ang="0">
                  <a:pos x="T0" y="T1"/>
                </a:cxn>
                <a:cxn ang="0">
                  <a:pos x="T2" y="T3"/>
                </a:cxn>
                <a:cxn ang="0">
                  <a:pos x="T4" y="T5"/>
                </a:cxn>
              </a:cxnLst>
              <a:rect l="0" t="0" r="r" b="b"/>
              <a:pathLst>
                <a:path w="21600" h="21795" fill="none" extrusionOk="0">
                  <a:moveTo>
                    <a:pt x="21599" y="-1"/>
                  </a:moveTo>
                  <a:cubicBezTo>
                    <a:pt x="21599" y="64"/>
                    <a:pt x="21600" y="129"/>
                    <a:pt x="21600" y="195"/>
                  </a:cubicBezTo>
                  <a:cubicBezTo>
                    <a:pt x="21600" y="12124"/>
                    <a:pt x="11929" y="21794"/>
                    <a:pt x="0" y="21795"/>
                  </a:cubicBezTo>
                </a:path>
                <a:path w="21600" h="21795" stroke="0" extrusionOk="0">
                  <a:moveTo>
                    <a:pt x="21599" y="-1"/>
                  </a:moveTo>
                  <a:cubicBezTo>
                    <a:pt x="21599" y="64"/>
                    <a:pt x="21600" y="129"/>
                    <a:pt x="21600" y="195"/>
                  </a:cubicBezTo>
                  <a:cubicBezTo>
                    <a:pt x="21600" y="12124"/>
                    <a:pt x="11929" y="21794"/>
                    <a:pt x="0" y="21795"/>
                  </a:cubicBezTo>
                  <a:lnTo>
                    <a:pt x="0" y="195"/>
                  </a:lnTo>
                  <a:close/>
                </a:path>
              </a:pathLst>
            </a:custGeom>
            <a:solidFill>
              <a:srgbClr val="99CCFF"/>
            </a:solidFill>
            <a:ln w="12700" cap="rnd">
              <a:solidFill>
                <a:schemeClr val="tx2"/>
              </a:solidFill>
              <a:round/>
              <a:headEnd/>
              <a:tailEnd/>
            </a:ln>
            <a:effectLst/>
          </p:spPr>
          <p:txBody>
            <a:bodyPr wrap="none" anchor="ctr"/>
            <a:lstStyle/>
            <a:p>
              <a:endParaRPr lang="en-US"/>
            </a:p>
          </p:txBody>
        </p:sp>
      </p:grpSp>
      <p:sp>
        <p:nvSpPr>
          <p:cNvPr id="59416" name="Line 24"/>
          <p:cNvSpPr>
            <a:spLocks noChangeShapeType="1"/>
          </p:cNvSpPr>
          <p:nvPr/>
        </p:nvSpPr>
        <p:spPr bwMode="auto">
          <a:xfrm>
            <a:off x="6784975" y="3644900"/>
            <a:ext cx="0" cy="13970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59417" name="Line 25"/>
          <p:cNvSpPr>
            <a:spLocks noChangeShapeType="1"/>
          </p:cNvSpPr>
          <p:nvPr/>
        </p:nvSpPr>
        <p:spPr bwMode="auto">
          <a:xfrm>
            <a:off x="8151813" y="3644900"/>
            <a:ext cx="0" cy="13970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59418" name="Line 26"/>
          <p:cNvSpPr>
            <a:spLocks noChangeShapeType="1"/>
          </p:cNvSpPr>
          <p:nvPr/>
        </p:nvSpPr>
        <p:spPr bwMode="auto">
          <a:xfrm flipV="1">
            <a:off x="2198688" y="3736975"/>
            <a:ext cx="1046162" cy="18415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9419" name="Line 27"/>
          <p:cNvSpPr>
            <a:spLocks noChangeShapeType="1"/>
          </p:cNvSpPr>
          <p:nvPr/>
        </p:nvSpPr>
        <p:spPr bwMode="auto">
          <a:xfrm>
            <a:off x="2198688" y="4291013"/>
            <a:ext cx="1046162" cy="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9420" name="Line 28"/>
          <p:cNvSpPr>
            <a:spLocks noChangeShapeType="1"/>
          </p:cNvSpPr>
          <p:nvPr/>
        </p:nvSpPr>
        <p:spPr bwMode="auto">
          <a:xfrm>
            <a:off x="4451350" y="3921125"/>
            <a:ext cx="642938" cy="461963"/>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9421" name="Line 29"/>
          <p:cNvSpPr>
            <a:spLocks noChangeShapeType="1"/>
          </p:cNvSpPr>
          <p:nvPr/>
        </p:nvSpPr>
        <p:spPr bwMode="auto">
          <a:xfrm flipV="1">
            <a:off x="4451350" y="4568825"/>
            <a:ext cx="642938" cy="3683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9422" name="Line 30"/>
          <p:cNvSpPr>
            <a:spLocks noChangeShapeType="1"/>
          </p:cNvSpPr>
          <p:nvPr/>
        </p:nvSpPr>
        <p:spPr bwMode="auto">
          <a:xfrm>
            <a:off x="6140450" y="4475163"/>
            <a:ext cx="644525" cy="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9423" name="Freeform 31"/>
          <p:cNvSpPr>
            <a:spLocks/>
          </p:cNvSpPr>
          <p:nvPr/>
        </p:nvSpPr>
        <p:spPr bwMode="auto">
          <a:xfrm>
            <a:off x="1122363" y="4154488"/>
            <a:ext cx="1098550" cy="182562"/>
          </a:xfrm>
          <a:custGeom>
            <a:avLst/>
            <a:gdLst/>
            <a:ahLst/>
            <a:cxnLst>
              <a:cxn ang="0">
                <a:pos x="0" y="114"/>
              </a:cxn>
              <a:cxn ang="0">
                <a:pos x="0" y="0"/>
              </a:cxn>
              <a:cxn ang="0">
                <a:pos x="691" y="0"/>
              </a:cxn>
              <a:cxn ang="0">
                <a:pos x="691" y="114"/>
              </a:cxn>
              <a:cxn ang="0">
                <a:pos x="0" y="114"/>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9424" name="Line 32"/>
          <p:cNvSpPr>
            <a:spLocks noChangeShapeType="1"/>
          </p:cNvSpPr>
          <p:nvPr/>
        </p:nvSpPr>
        <p:spPr bwMode="auto">
          <a:xfrm>
            <a:off x="2279650" y="4937125"/>
            <a:ext cx="965200" cy="277813"/>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9425" name="Line 33"/>
          <p:cNvSpPr>
            <a:spLocks noChangeShapeType="1"/>
          </p:cNvSpPr>
          <p:nvPr/>
        </p:nvSpPr>
        <p:spPr bwMode="auto">
          <a:xfrm>
            <a:off x="4451350" y="4291013"/>
            <a:ext cx="642938" cy="18415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9426" name="Rectangle 34"/>
          <p:cNvSpPr>
            <a:spLocks noChangeArrowheads="1"/>
          </p:cNvSpPr>
          <p:nvPr/>
        </p:nvSpPr>
        <p:spPr bwMode="auto">
          <a:xfrm>
            <a:off x="7010400" y="4060825"/>
            <a:ext cx="822325" cy="701675"/>
          </a:xfrm>
          <a:prstGeom prst="rect">
            <a:avLst/>
          </a:prstGeom>
          <a:noFill/>
          <a:ln w="9525">
            <a:noFill/>
            <a:miter lim="800000"/>
            <a:headEnd/>
            <a:tailEnd/>
          </a:ln>
          <a:effectLst/>
        </p:spPr>
        <p:txBody>
          <a:bodyPr lIns="92075" tIns="46038" rIns="92075" bIns="46038">
            <a:spAutoFit/>
          </a:bodyPr>
          <a:lstStyle/>
          <a:p>
            <a:pPr eaLnBrk="0" hangingPunct="0"/>
            <a:r>
              <a:rPr lang="en-US" sz="4000">
                <a:solidFill>
                  <a:schemeClr val="tx2"/>
                </a:solidFill>
                <a:latin typeface="Book Antiqua" pitchFamily="18" charset="0"/>
              </a:rPr>
              <a:t>. . .</a:t>
            </a:r>
          </a:p>
        </p:txBody>
      </p:sp>
      <p:sp>
        <p:nvSpPr>
          <p:cNvPr id="59427" name="Freeform 35"/>
          <p:cNvSpPr>
            <a:spLocks/>
          </p:cNvSpPr>
          <p:nvPr/>
        </p:nvSpPr>
        <p:spPr bwMode="auto">
          <a:xfrm>
            <a:off x="6891338" y="4797425"/>
            <a:ext cx="1120775" cy="142875"/>
          </a:xfrm>
          <a:custGeom>
            <a:avLst/>
            <a:gdLst/>
            <a:ahLst/>
            <a:cxnLst>
              <a:cxn ang="0">
                <a:pos x="0" y="89"/>
              </a:cxn>
              <a:cxn ang="0">
                <a:pos x="0" y="0"/>
              </a:cxn>
              <a:cxn ang="0">
                <a:pos x="705" y="0"/>
              </a:cxn>
              <a:cxn ang="0">
                <a:pos x="705" y="89"/>
              </a:cxn>
              <a:cxn ang="0">
                <a:pos x="0" y="8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59428" name="Rectangle 36"/>
          <p:cNvSpPr>
            <a:spLocks noChangeArrowheads="1"/>
          </p:cNvSpPr>
          <p:nvPr/>
        </p:nvSpPr>
        <p:spPr bwMode="auto">
          <a:xfrm>
            <a:off x="1220788" y="4062413"/>
            <a:ext cx="819150" cy="701675"/>
          </a:xfrm>
          <a:prstGeom prst="rect">
            <a:avLst/>
          </a:prstGeom>
          <a:noFill/>
          <a:ln w="9525">
            <a:noFill/>
            <a:miter lim="800000"/>
            <a:headEnd/>
            <a:tailEnd/>
          </a:ln>
          <a:effectLst/>
        </p:spPr>
        <p:txBody>
          <a:bodyPr wrap="none" lIns="92075" tIns="46038" rIns="92075" bIns="46038">
            <a:spAutoFit/>
          </a:bodyPr>
          <a:lstStyle/>
          <a:p>
            <a:pPr eaLnBrk="0" hangingPunct="0"/>
            <a:r>
              <a:rPr lang="en-US" sz="4000">
                <a:solidFill>
                  <a:schemeClr val="tx2"/>
                </a:solidFill>
                <a:latin typeface="Book Antiqua" pitchFamily="18" charset="0"/>
              </a:rPr>
              <a:t>. . .</a:t>
            </a:r>
          </a:p>
        </p:txBody>
      </p:sp>
      <p:sp>
        <p:nvSpPr>
          <p:cNvPr id="59429" name="Rectangle 37"/>
          <p:cNvSpPr>
            <a:spLocks noChangeArrowheads="1"/>
          </p:cNvSpPr>
          <p:nvPr/>
        </p:nvSpPr>
        <p:spPr bwMode="auto">
          <a:xfrm>
            <a:off x="3276600" y="4953000"/>
            <a:ext cx="1471613" cy="466725"/>
          </a:xfrm>
          <a:prstGeom prst="rect">
            <a:avLst/>
          </a:prstGeom>
          <a:solidFill>
            <a:srgbClr val="F6BF69"/>
          </a:solidFill>
          <a:ln w="9525">
            <a:solidFill>
              <a:schemeClr val="tx1"/>
            </a:solidFill>
            <a:miter lim="800000"/>
            <a:headEnd/>
            <a:tailEnd/>
          </a:ln>
          <a:effectLst/>
        </p:spPr>
        <p:txBody>
          <a:bodyPr wrap="none" anchor="ctr">
            <a:spAutoFit/>
          </a:bodyPr>
          <a:lstStyle/>
          <a:p>
            <a:r>
              <a:rPr lang="en-US"/>
              <a:t>Input M/B</a:t>
            </a:r>
          </a:p>
        </p:txBody>
      </p:sp>
      <p:sp>
        <p:nvSpPr>
          <p:cNvPr id="59430" name="Rectangle 38"/>
          <p:cNvSpPr>
            <a:spLocks noChangeArrowheads="1"/>
          </p:cNvSpPr>
          <p:nvPr/>
        </p:nvSpPr>
        <p:spPr bwMode="auto">
          <a:xfrm>
            <a:off x="3276600" y="3429000"/>
            <a:ext cx="1447800" cy="466725"/>
          </a:xfrm>
          <a:prstGeom prst="rect">
            <a:avLst/>
          </a:prstGeom>
          <a:solidFill>
            <a:srgbClr val="F6BF69"/>
          </a:solidFill>
          <a:ln w="9525">
            <a:solidFill>
              <a:schemeClr val="tx1"/>
            </a:solidFill>
            <a:miter lim="800000"/>
            <a:headEnd/>
            <a:tailEnd/>
          </a:ln>
          <a:effectLst/>
        </p:spPr>
        <p:txBody>
          <a:bodyPr anchor="ctr">
            <a:spAutoFit/>
          </a:bodyPr>
          <a:lstStyle/>
          <a:p>
            <a:r>
              <a:rPr lang="en-US"/>
              <a:t>Input 1</a:t>
            </a:r>
          </a:p>
        </p:txBody>
      </p:sp>
      <p:sp>
        <p:nvSpPr>
          <p:cNvPr id="59431" name="Rectangle 39"/>
          <p:cNvSpPr>
            <a:spLocks noChangeArrowheads="1"/>
          </p:cNvSpPr>
          <p:nvPr/>
        </p:nvSpPr>
        <p:spPr bwMode="auto">
          <a:xfrm>
            <a:off x="3276600" y="4114800"/>
            <a:ext cx="1447800" cy="466725"/>
          </a:xfrm>
          <a:prstGeom prst="rect">
            <a:avLst/>
          </a:prstGeom>
          <a:solidFill>
            <a:srgbClr val="F6BF69"/>
          </a:solidFill>
          <a:ln w="9525">
            <a:solidFill>
              <a:schemeClr val="tx1"/>
            </a:solidFill>
            <a:miter lim="800000"/>
            <a:headEnd/>
            <a:tailEnd/>
          </a:ln>
          <a:effectLst/>
        </p:spPr>
        <p:txBody>
          <a:bodyPr anchor="ctr">
            <a:spAutoFit/>
          </a:bodyPr>
          <a:lstStyle/>
          <a:p>
            <a:r>
              <a:rPr lang="en-US"/>
              <a:t>Input 2</a:t>
            </a:r>
          </a:p>
        </p:txBody>
      </p:sp>
      <p:sp>
        <p:nvSpPr>
          <p:cNvPr id="59432" name="Text Box 40"/>
          <p:cNvSpPr txBox="1">
            <a:spLocks noChangeArrowheads="1"/>
          </p:cNvSpPr>
          <p:nvPr/>
        </p:nvSpPr>
        <p:spPr bwMode="auto">
          <a:xfrm>
            <a:off x="3565525" y="4460875"/>
            <a:ext cx="717550" cy="457200"/>
          </a:xfrm>
          <a:prstGeom prst="rect">
            <a:avLst/>
          </a:prstGeom>
          <a:noFill/>
          <a:ln w="9525">
            <a:noFill/>
            <a:miter lim="800000"/>
            <a:headEnd/>
            <a:tailEnd/>
          </a:ln>
          <a:effectLst/>
        </p:spPr>
        <p:txBody>
          <a:bodyPr wrap="none">
            <a:spAutoFit/>
          </a:bodyPr>
          <a:lstStyle/>
          <a:p>
            <a:r>
              <a:rPr lang="en-US"/>
              <a:t>. . . .</a:t>
            </a:r>
          </a:p>
        </p:txBody>
      </p:sp>
      <p:sp>
        <p:nvSpPr>
          <p:cNvPr id="59433" name="Rectangle 41"/>
          <p:cNvSpPr>
            <a:spLocks noChangeArrowheads="1"/>
          </p:cNvSpPr>
          <p:nvPr/>
        </p:nvSpPr>
        <p:spPr bwMode="auto">
          <a:xfrm>
            <a:off x="5119688" y="4191000"/>
            <a:ext cx="1039812" cy="466725"/>
          </a:xfrm>
          <a:prstGeom prst="rect">
            <a:avLst/>
          </a:prstGeom>
          <a:solidFill>
            <a:srgbClr val="F6BF69"/>
          </a:solidFill>
          <a:ln w="9525">
            <a:solidFill>
              <a:schemeClr val="tx1"/>
            </a:solidFill>
            <a:miter lim="800000"/>
            <a:headEnd/>
            <a:tailEnd/>
          </a:ln>
          <a:effectLst/>
        </p:spPr>
        <p:txBody>
          <a:bodyPr wrap="none" anchor="ctr">
            <a:spAutoFit/>
          </a:bodyPr>
          <a:lstStyle/>
          <a:p>
            <a:pPr algn="ctr"/>
            <a:r>
              <a:rPr lang="en-US"/>
              <a:t>Output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AF67B5F0-9AEE-424E-859A-D6477BA4F6AB}" type="slidenum">
              <a:rPr lang="en-US"/>
              <a:pPr/>
              <a:t>16</a:t>
            </a:fld>
            <a:endParaRPr lang="en-US"/>
          </a:p>
        </p:txBody>
      </p:sp>
      <p:sp>
        <p:nvSpPr>
          <p:cNvPr id="614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614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61444" name="Rectangle 4"/>
          <p:cNvSpPr>
            <a:spLocks noGrp="1" noChangeArrowheads="1"/>
          </p:cNvSpPr>
          <p:nvPr>
            <p:ph type="title"/>
          </p:nvPr>
        </p:nvSpPr>
        <p:spPr>
          <a:xfrm>
            <a:off x="609600" y="152400"/>
            <a:ext cx="7772400" cy="762000"/>
          </a:xfrm>
          <a:noFill/>
          <a:ln/>
        </p:spPr>
        <p:txBody>
          <a:bodyPr lIns="92075" tIns="46038" rIns="92075" bIns="46038"/>
          <a:lstStyle/>
          <a:p>
            <a:r>
              <a:rPr lang="en-US"/>
              <a:t>Cost of External Merge Sort</a:t>
            </a:r>
          </a:p>
        </p:txBody>
      </p:sp>
      <p:sp>
        <p:nvSpPr>
          <p:cNvPr id="61445" name="Rectangle 5"/>
          <p:cNvSpPr>
            <a:spLocks noGrp="1" noChangeArrowheads="1"/>
          </p:cNvSpPr>
          <p:nvPr>
            <p:ph type="body" idx="1"/>
          </p:nvPr>
        </p:nvSpPr>
        <p:spPr>
          <a:xfrm>
            <a:off x="304800" y="914400"/>
            <a:ext cx="8610600" cy="5181600"/>
          </a:xfrm>
          <a:noFill/>
          <a:ln/>
        </p:spPr>
        <p:txBody>
          <a:bodyPr lIns="92075" tIns="46038" rIns="92075" bIns="46038"/>
          <a:lstStyle/>
          <a:p>
            <a:pPr>
              <a:lnSpc>
                <a:spcPct val="90000"/>
              </a:lnSpc>
            </a:pPr>
            <a:r>
              <a:rPr lang="en-US"/>
              <a:t>Number of passes:</a:t>
            </a:r>
          </a:p>
          <a:p>
            <a:pPr>
              <a:lnSpc>
                <a:spcPct val="90000"/>
              </a:lnSpc>
            </a:pPr>
            <a:r>
              <a:rPr lang="en-US"/>
              <a:t>Think differently</a:t>
            </a:r>
          </a:p>
          <a:p>
            <a:pPr lvl="1">
              <a:lnSpc>
                <a:spcPct val="90000"/>
              </a:lnSpc>
            </a:pPr>
            <a:r>
              <a:rPr lang="en-US"/>
              <a:t>Given B = 4KB,  M = 64MB, R = 0.1KB</a:t>
            </a:r>
          </a:p>
          <a:p>
            <a:pPr lvl="1">
              <a:lnSpc>
                <a:spcPct val="90000"/>
              </a:lnSpc>
            </a:pPr>
            <a:r>
              <a:rPr lang="en-US"/>
              <a:t>Pass 1:  runs of length M/R = 640000</a:t>
            </a:r>
          </a:p>
          <a:p>
            <a:pPr lvl="2">
              <a:lnSpc>
                <a:spcPct val="90000"/>
              </a:lnSpc>
            </a:pPr>
            <a:r>
              <a:rPr lang="en-US"/>
              <a:t>Have now sorted runs of 640000 records</a:t>
            </a:r>
          </a:p>
          <a:p>
            <a:pPr lvl="1">
              <a:lnSpc>
                <a:spcPct val="90000"/>
              </a:lnSpc>
            </a:pPr>
            <a:r>
              <a:rPr lang="en-US"/>
              <a:t>Pass 2:  runs increase by a factor of M/B – 1 = 16000</a:t>
            </a:r>
          </a:p>
          <a:p>
            <a:pPr lvl="2">
              <a:lnSpc>
                <a:spcPct val="90000"/>
              </a:lnSpc>
            </a:pPr>
            <a:r>
              <a:rPr lang="en-US"/>
              <a:t>Have now sorted runs of 10,240,000,000 = 10</a:t>
            </a:r>
            <a:r>
              <a:rPr lang="en-US" baseline="30000"/>
              <a:t>10 </a:t>
            </a:r>
            <a:r>
              <a:rPr lang="en-US"/>
              <a:t> records</a:t>
            </a:r>
          </a:p>
          <a:p>
            <a:pPr lvl="1">
              <a:lnSpc>
                <a:spcPct val="90000"/>
              </a:lnSpc>
            </a:pPr>
            <a:r>
              <a:rPr lang="en-US"/>
              <a:t>Pass 3:  runs increase by a factor of M/B – 1 = 16000</a:t>
            </a:r>
          </a:p>
          <a:p>
            <a:pPr lvl="2">
              <a:lnSpc>
                <a:spcPct val="90000"/>
              </a:lnSpc>
            </a:pPr>
            <a:r>
              <a:rPr lang="en-US"/>
              <a:t>Have now sorted runs of 10</a:t>
            </a:r>
            <a:r>
              <a:rPr lang="en-US" baseline="30000"/>
              <a:t>14 </a:t>
            </a:r>
            <a:r>
              <a:rPr lang="en-US"/>
              <a:t> records</a:t>
            </a:r>
          </a:p>
          <a:p>
            <a:pPr lvl="2">
              <a:lnSpc>
                <a:spcPct val="90000"/>
              </a:lnSpc>
            </a:pPr>
            <a:r>
              <a:rPr lang="en-US"/>
              <a:t>Nobody has so much data !</a:t>
            </a:r>
          </a:p>
          <a:p>
            <a:pPr>
              <a:lnSpc>
                <a:spcPct val="90000"/>
              </a:lnSpc>
            </a:pPr>
            <a:r>
              <a:rPr lang="en-US"/>
              <a:t>Can sort everything in 2 or 3 passes !</a:t>
            </a:r>
          </a:p>
        </p:txBody>
      </p:sp>
      <p:graphicFrame>
        <p:nvGraphicFramePr>
          <p:cNvPr id="61446" name="Object 6"/>
          <p:cNvGraphicFramePr>
            <a:graphicFrameLocks/>
          </p:cNvGraphicFramePr>
          <p:nvPr/>
        </p:nvGraphicFramePr>
        <p:xfrm>
          <a:off x="4495800" y="990600"/>
          <a:ext cx="3560763" cy="558800"/>
        </p:xfrm>
        <a:graphic>
          <a:graphicData uri="http://schemas.openxmlformats.org/presentationml/2006/ole">
            <p:oleObj spid="_x0000_s61446" name="Equation" r:id="rId4" imgW="1409400" imgH="228600" progId="Equation.3">
              <p:embed/>
            </p:oleObj>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07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076" name="Rectangle 4"/>
          <p:cNvSpPr>
            <a:spLocks noGrp="1" noChangeArrowheads="1"/>
          </p:cNvSpPr>
          <p:nvPr>
            <p:ph type="ctrTitle"/>
          </p:nvPr>
        </p:nvSpPr>
        <p:spPr>
          <a:xfrm>
            <a:off x="685800" y="2286000"/>
            <a:ext cx="7772400" cy="1143000"/>
          </a:xfrm>
          <a:noFill/>
          <a:ln/>
        </p:spPr>
        <p:txBody>
          <a:bodyPr/>
          <a:lstStyle/>
          <a:p>
            <a:pPr algn="ctr"/>
            <a:r>
              <a:rPr lang="en-US" dirty="0" smtClean="0"/>
              <a:t>Extra Materials on </a:t>
            </a:r>
            <a:r>
              <a:rPr lang="en-US" dirty="0" smtClean="0"/>
              <a:t>Sorting</a:t>
            </a:r>
            <a:br>
              <a:rPr lang="en-US" dirty="0" smtClean="0"/>
            </a:br>
            <a:r>
              <a:rPr lang="en-US" dirty="0" smtClean="0"/>
              <a:t>Read only after we have covered B+ tree, and only if you want to know more about sorting</a:t>
            </a:r>
            <a:br>
              <a:rPr lang="en-US" dirty="0" smtClean="0"/>
            </a:br>
            <a:endParaRPr lang="en-US" dirty="0"/>
          </a:p>
        </p:txBody>
      </p:sp>
      <p:sp>
        <p:nvSpPr>
          <p:cNvPr id="3077" name="Rectangle 5"/>
          <p:cNvSpPr>
            <a:spLocks noGrp="1" noChangeArrowheads="1"/>
          </p:cNvSpPr>
          <p:nvPr>
            <p:ph type="subTitle" idx="1"/>
          </p:nvPr>
        </p:nvSpPr>
        <p:spPr>
          <a:noFill/>
          <a:ln/>
        </p:spPr>
        <p:txBody>
          <a:bodyPr/>
          <a:lstStyle/>
          <a:p>
            <a:pPr marL="342900" indent="-342900"/>
            <a:r>
              <a:rPr lang="en-US"/>
              <a:t>Chapter 13</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512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5124" name="Rectangle 4"/>
          <p:cNvSpPr>
            <a:spLocks noGrp="1" noChangeArrowheads="1"/>
          </p:cNvSpPr>
          <p:nvPr>
            <p:ph type="title"/>
          </p:nvPr>
        </p:nvSpPr>
        <p:spPr>
          <a:noFill/>
          <a:ln/>
        </p:spPr>
        <p:txBody>
          <a:bodyPr/>
          <a:lstStyle/>
          <a:p>
            <a:r>
              <a:rPr lang="en-US"/>
              <a:t>Why Sort?</a:t>
            </a:r>
          </a:p>
        </p:txBody>
      </p:sp>
      <p:sp>
        <p:nvSpPr>
          <p:cNvPr id="5125" name="Rectangle 5"/>
          <p:cNvSpPr>
            <a:spLocks noGrp="1" noChangeArrowheads="1"/>
          </p:cNvSpPr>
          <p:nvPr>
            <p:ph type="body" idx="1"/>
          </p:nvPr>
        </p:nvSpPr>
        <p:spPr>
          <a:xfrm>
            <a:off x="152400" y="1828800"/>
            <a:ext cx="8686800" cy="4495800"/>
          </a:xfrm>
          <a:noFill/>
          <a:ln/>
        </p:spPr>
        <p:txBody>
          <a:bodyPr/>
          <a:lstStyle/>
          <a:p>
            <a:r>
              <a:rPr lang="en-US"/>
              <a:t>A classic problem in computer science!</a:t>
            </a:r>
          </a:p>
          <a:p>
            <a:r>
              <a:rPr lang="en-US"/>
              <a:t>Data requested in sorted order </a:t>
            </a:r>
          </a:p>
          <a:p>
            <a:pPr lvl="1">
              <a:buSzPct val="75000"/>
            </a:pPr>
            <a:r>
              <a:rPr lang="en-US"/>
              <a:t>e.g., find students in increasing </a:t>
            </a:r>
            <a:r>
              <a:rPr lang="en-US" i="1"/>
              <a:t>gpa</a:t>
            </a:r>
            <a:r>
              <a:rPr lang="en-US"/>
              <a:t> order</a:t>
            </a:r>
          </a:p>
          <a:p>
            <a:r>
              <a:rPr lang="en-US"/>
              <a:t>Sorting is first step in </a:t>
            </a:r>
            <a:r>
              <a:rPr lang="en-US" i="1"/>
              <a:t>bulk loading </a:t>
            </a:r>
            <a:r>
              <a:rPr lang="en-US"/>
              <a:t>B+ tree index.</a:t>
            </a:r>
          </a:p>
          <a:p>
            <a:r>
              <a:rPr lang="en-US"/>
              <a:t>Sorting useful for eliminating </a:t>
            </a:r>
            <a:r>
              <a:rPr lang="en-US" i="1"/>
              <a:t>duplicate copies </a:t>
            </a:r>
            <a:r>
              <a:rPr lang="en-US"/>
              <a:t>in a collection of records (Why?)</a:t>
            </a:r>
          </a:p>
          <a:p>
            <a:r>
              <a:rPr lang="en-US" i="1"/>
              <a:t>Sort-merge</a:t>
            </a:r>
            <a:r>
              <a:rPr lang="en-US"/>
              <a:t> join algorithm involves sorting.</a:t>
            </a:r>
          </a:p>
          <a:p>
            <a:r>
              <a:rPr lang="en-US"/>
              <a:t>Problem: sort 1Gb of data with 1Mb of RAM.</a:t>
            </a:r>
          </a:p>
          <a:p>
            <a:pPr lvl="1">
              <a:buSzPct val="75000"/>
            </a:pPr>
            <a:r>
              <a:rPr lang="en-US"/>
              <a:t>why not virtual memory?</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717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7172" name="Rectangle 4"/>
          <p:cNvSpPr>
            <a:spLocks noGrp="1" noChangeArrowheads="1"/>
          </p:cNvSpPr>
          <p:nvPr>
            <p:ph type="title"/>
          </p:nvPr>
        </p:nvSpPr>
        <p:spPr>
          <a:noFill/>
          <a:ln/>
        </p:spPr>
        <p:txBody>
          <a:bodyPr/>
          <a:lstStyle/>
          <a:p>
            <a:r>
              <a:rPr lang="en-US"/>
              <a:t>2-Way Sort: Requires 3 Buffers</a:t>
            </a:r>
          </a:p>
        </p:txBody>
      </p:sp>
      <p:sp>
        <p:nvSpPr>
          <p:cNvPr id="7173" name="Rectangle 5"/>
          <p:cNvSpPr>
            <a:spLocks noGrp="1" noChangeArrowheads="1"/>
          </p:cNvSpPr>
          <p:nvPr>
            <p:ph type="body" idx="1"/>
          </p:nvPr>
        </p:nvSpPr>
        <p:spPr>
          <a:xfrm>
            <a:off x="304800" y="1752600"/>
            <a:ext cx="8763000" cy="4724400"/>
          </a:xfrm>
          <a:noFill/>
          <a:ln/>
        </p:spPr>
        <p:txBody>
          <a:bodyPr/>
          <a:lstStyle/>
          <a:p>
            <a:r>
              <a:rPr lang="en-US"/>
              <a:t>Pass 1: Read a page, sort it, write it.</a:t>
            </a:r>
          </a:p>
          <a:p>
            <a:pPr lvl="1">
              <a:buSzPct val="75000"/>
            </a:pPr>
            <a:r>
              <a:rPr lang="en-US"/>
              <a:t>only one buffer page is used</a:t>
            </a:r>
          </a:p>
          <a:p>
            <a:r>
              <a:rPr lang="en-US"/>
              <a:t>Pass 2, 3, …, etc.:</a:t>
            </a:r>
          </a:p>
          <a:p>
            <a:pPr lvl="1">
              <a:buSzPct val="75000"/>
            </a:pPr>
            <a:r>
              <a:rPr lang="en-US"/>
              <a:t> three buffer pages used.</a:t>
            </a:r>
          </a:p>
        </p:txBody>
      </p:sp>
      <p:sp>
        <p:nvSpPr>
          <p:cNvPr id="7174" name="Freeform 6"/>
          <p:cNvSpPr>
            <a:spLocks/>
          </p:cNvSpPr>
          <p:nvPr/>
        </p:nvSpPr>
        <p:spPr bwMode="auto">
          <a:xfrm>
            <a:off x="6992938" y="4138613"/>
            <a:ext cx="1316037" cy="220662"/>
          </a:xfrm>
          <a:custGeom>
            <a:avLst/>
            <a:gdLst/>
            <a:ahLst/>
            <a:cxnLst>
              <a:cxn ang="0">
                <a:pos x="828" y="70"/>
              </a:cxn>
              <a:cxn ang="0">
                <a:pos x="796" y="42"/>
              </a:cxn>
              <a:cxn ang="0">
                <a:pos x="707" y="21"/>
              </a:cxn>
              <a:cxn ang="0">
                <a:pos x="414" y="0"/>
              </a:cxn>
              <a:cxn ang="0">
                <a:pos x="122" y="21"/>
              </a:cxn>
              <a:cxn ang="0">
                <a:pos x="33" y="42"/>
              </a:cxn>
              <a:cxn ang="0">
                <a:pos x="0" y="70"/>
              </a:cxn>
              <a:cxn ang="0">
                <a:pos x="33" y="97"/>
              </a:cxn>
              <a:cxn ang="0">
                <a:pos x="122" y="118"/>
              </a:cxn>
              <a:cxn ang="0">
                <a:pos x="414" y="138"/>
              </a:cxn>
              <a:cxn ang="0">
                <a:pos x="707" y="118"/>
              </a:cxn>
              <a:cxn ang="0">
                <a:pos x="796" y="97"/>
              </a:cxn>
              <a:cxn ang="0">
                <a:pos x="828" y="70"/>
              </a:cxn>
            </a:cxnLst>
            <a:rect l="0" t="0" r="r" b="b"/>
            <a:pathLst>
              <a:path w="829" h="139">
                <a:moveTo>
                  <a:pt x="828" y="70"/>
                </a:moveTo>
                <a:lnTo>
                  <a:pt x="796" y="42"/>
                </a:lnTo>
                <a:lnTo>
                  <a:pt x="707" y="21"/>
                </a:lnTo>
                <a:lnTo>
                  <a:pt x="414" y="0"/>
                </a:lnTo>
                <a:lnTo>
                  <a:pt x="122" y="21"/>
                </a:lnTo>
                <a:lnTo>
                  <a:pt x="33" y="42"/>
                </a:lnTo>
                <a:lnTo>
                  <a:pt x="0" y="70"/>
                </a:lnTo>
                <a:lnTo>
                  <a:pt x="33" y="97"/>
                </a:lnTo>
                <a:lnTo>
                  <a:pt x="122" y="118"/>
                </a:lnTo>
                <a:lnTo>
                  <a:pt x="414" y="138"/>
                </a:lnTo>
                <a:lnTo>
                  <a:pt x="707" y="118"/>
                </a:lnTo>
                <a:lnTo>
                  <a:pt x="796" y="97"/>
                </a:lnTo>
                <a:lnTo>
                  <a:pt x="828" y="70"/>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75" name="Freeform 7"/>
          <p:cNvSpPr>
            <a:spLocks/>
          </p:cNvSpPr>
          <p:nvPr/>
        </p:nvSpPr>
        <p:spPr bwMode="auto">
          <a:xfrm>
            <a:off x="1647825" y="4535488"/>
            <a:ext cx="1039813" cy="150812"/>
          </a:xfrm>
          <a:custGeom>
            <a:avLst/>
            <a:gdLst/>
            <a:ahLst/>
            <a:cxnLst>
              <a:cxn ang="0">
                <a:pos x="0" y="94"/>
              </a:cxn>
              <a:cxn ang="0">
                <a:pos x="0" y="0"/>
              </a:cxn>
              <a:cxn ang="0">
                <a:pos x="654" y="0"/>
              </a:cxn>
              <a:cxn ang="0">
                <a:pos x="654" y="94"/>
              </a:cxn>
              <a:cxn ang="0">
                <a:pos x="0" y="94"/>
              </a:cxn>
            </a:cxnLst>
            <a:rect l="0" t="0" r="r" b="b"/>
            <a:pathLst>
              <a:path w="655" h="95">
                <a:moveTo>
                  <a:pt x="0" y="94"/>
                </a:moveTo>
                <a:lnTo>
                  <a:pt x="0" y="0"/>
                </a:lnTo>
                <a:lnTo>
                  <a:pt x="654" y="0"/>
                </a:lnTo>
                <a:lnTo>
                  <a:pt x="654" y="94"/>
                </a:lnTo>
                <a:lnTo>
                  <a:pt x="0" y="94"/>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76" name="Freeform 8"/>
          <p:cNvSpPr>
            <a:spLocks/>
          </p:cNvSpPr>
          <p:nvPr/>
        </p:nvSpPr>
        <p:spPr bwMode="auto">
          <a:xfrm>
            <a:off x="1647825" y="5283200"/>
            <a:ext cx="1068388" cy="138113"/>
          </a:xfrm>
          <a:custGeom>
            <a:avLst/>
            <a:gdLst/>
            <a:ahLst/>
            <a:cxnLst>
              <a:cxn ang="0">
                <a:pos x="0" y="86"/>
              </a:cxn>
              <a:cxn ang="0">
                <a:pos x="0" y="0"/>
              </a:cxn>
              <a:cxn ang="0">
                <a:pos x="672" y="0"/>
              </a:cxn>
              <a:cxn ang="0">
                <a:pos x="672" y="86"/>
              </a:cxn>
              <a:cxn ang="0">
                <a:pos x="0" y="86"/>
              </a:cxn>
            </a:cxnLst>
            <a:rect l="0" t="0" r="r" b="b"/>
            <a:pathLst>
              <a:path w="673" h="87">
                <a:moveTo>
                  <a:pt x="0" y="86"/>
                </a:moveTo>
                <a:lnTo>
                  <a:pt x="0" y="0"/>
                </a:lnTo>
                <a:lnTo>
                  <a:pt x="672" y="0"/>
                </a:lnTo>
                <a:lnTo>
                  <a:pt x="672" y="86"/>
                </a:lnTo>
                <a:lnTo>
                  <a:pt x="0" y="86"/>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77" name="Freeform 9"/>
          <p:cNvSpPr>
            <a:spLocks/>
          </p:cNvSpPr>
          <p:nvPr/>
        </p:nvSpPr>
        <p:spPr bwMode="auto">
          <a:xfrm>
            <a:off x="1509713" y="4167188"/>
            <a:ext cx="1314450" cy="219075"/>
          </a:xfrm>
          <a:custGeom>
            <a:avLst/>
            <a:gdLst/>
            <a:ahLst/>
            <a:cxnLst>
              <a:cxn ang="0">
                <a:pos x="827" y="69"/>
              </a:cxn>
              <a:cxn ang="0">
                <a:pos x="795" y="42"/>
              </a:cxn>
              <a:cxn ang="0">
                <a:pos x="706" y="20"/>
              </a:cxn>
              <a:cxn ang="0">
                <a:pos x="414" y="0"/>
              </a:cxn>
              <a:cxn ang="0">
                <a:pos x="121" y="20"/>
              </a:cxn>
              <a:cxn ang="0">
                <a:pos x="32" y="42"/>
              </a:cxn>
              <a:cxn ang="0">
                <a:pos x="0" y="69"/>
              </a:cxn>
              <a:cxn ang="0">
                <a:pos x="32" y="95"/>
              </a:cxn>
              <a:cxn ang="0">
                <a:pos x="121" y="117"/>
              </a:cxn>
              <a:cxn ang="0">
                <a:pos x="414" y="137"/>
              </a:cxn>
              <a:cxn ang="0">
                <a:pos x="706" y="117"/>
              </a:cxn>
              <a:cxn ang="0">
                <a:pos x="795" y="95"/>
              </a:cxn>
              <a:cxn ang="0">
                <a:pos x="827" y="69"/>
              </a:cxn>
            </a:cxnLst>
            <a:rect l="0" t="0" r="r" b="b"/>
            <a:pathLst>
              <a:path w="828" h="138">
                <a:moveTo>
                  <a:pt x="827" y="69"/>
                </a:moveTo>
                <a:lnTo>
                  <a:pt x="795" y="42"/>
                </a:lnTo>
                <a:lnTo>
                  <a:pt x="706" y="20"/>
                </a:lnTo>
                <a:lnTo>
                  <a:pt x="414" y="0"/>
                </a:lnTo>
                <a:lnTo>
                  <a:pt x="121" y="20"/>
                </a:lnTo>
                <a:lnTo>
                  <a:pt x="32" y="42"/>
                </a:lnTo>
                <a:lnTo>
                  <a:pt x="0" y="69"/>
                </a:lnTo>
                <a:lnTo>
                  <a:pt x="32" y="95"/>
                </a:lnTo>
                <a:lnTo>
                  <a:pt x="121" y="117"/>
                </a:lnTo>
                <a:lnTo>
                  <a:pt x="414" y="137"/>
                </a:lnTo>
                <a:lnTo>
                  <a:pt x="706" y="117"/>
                </a:lnTo>
                <a:lnTo>
                  <a:pt x="795" y="95"/>
                </a:lnTo>
                <a:lnTo>
                  <a:pt x="827" y="69"/>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78" name="Rectangle 10"/>
          <p:cNvSpPr>
            <a:spLocks noChangeArrowheads="1"/>
          </p:cNvSpPr>
          <p:nvPr/>
        </p:nvSpPr>
        <p:spPr bwMode="auto">
          <a:xfrm>
            <a:off x="3536950" y="5605463"/>
            <a:ext cx="2730500" cy="363537"/>
          </a:xfrm>
          <a:prstGeom prst="rect">
            <a:avLst/>
          </a:prstGeom>
          <a:noFill/>
          <a:ln w="9525">
            <a:noFill/>
            <a:miter lim="800000"/>
            <a:headEnd/>
            <a:tailEnd/>
          </a:ln>
          <a:effectLst/>
        </p:spPr>
        <p:txBody>
          <a:bodyPr lIns="90488" tIns="44450" rIns="90488" bIns="44450">
            <a:spAutoFit/>
          </a:bodyPr>
          <a:lstStyle/>
          <a:p>
            <a:pPr eaLnBrk="0" hangingPunct="0"/>
            <a:r>
              <a:rPr lang="en-US" sz="1800" b="1">
                <a:solidFill>
                  <a:srgbClr val="005400"/>
                </a:solidFill>
                <a:latin typeface="Bookman Old Style" pitchFamily="18" charset="0"/>
              </a:rPr>
              <a:t>Main memory buffers</a:t>
            </a:r>
          </a:p>
        </p:txBody>
      </p:sp>
      <p:sp>
        <p:nvSpPr>
          <p:cNvPr id="7179" name="Freeform 11"/>
          <p:cNvSpPr>
            <a:spLocks/>
          </p:cNvSpPr>
          <p:nvPr/>
        </p:nvSpPr>
        <p:spPr bwMode="auto">
          <a:xfrm>
            <a:off x="7102475" y="4833938"/>
            <a:ext cx="1055688" cy="138112"/>
          </a:xfrm>
          <a:custGeom>
            <a:avLst/>
            <a:gdLst/>
            <a:ahLst/>
            <a:cxnLst>
              <a:cxn ang="0">
                <a:pos x="0" y="86"/>
              </a:cxn>
              <a:cxn ang="0">
                <a:pos x="0" y="0"/>
              </a:cxn>
              <a:cxn ang="0">
                <a:pos x="664" y="0"/>
              </a:cxn>
              <a:cxn ang="0">
                <a:pos x="664" y="86"/>
              </a:cxn>
              <a:cxn ang="0">
                <a:pos x="0" y="86"/>
              </a:cxn>
            </a:cxnLst>
            <a:rect l="0" t="0" r="r" b="b"/>
            <a:pathLst>
              <a:path w="665" h="87">
                <a:moveTo>
                  <a:pt x="0" y="86"/>
                </a:moveTo>
                <a:lnTo>
                  <a:pt x="0" y="0"/>
                </a:lnTo>
                <a:lnTo>
                  <a:pt x="664" y="0"/>
                </a:lnTo>
                <a:lnTo>
                  <a:pt x="664" y="86"/>
                </a:lnTo>
                <a:lnTo>
                  <a:pt x="0" y="86"/>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80" name="Freeform 12"/>
          <p:cNvSpPr>
            <a:spLocks/>
          </p:cNvSpPr>
          <p:nvPr/>
        </p:nvSpPr>
        <p:spPr bwMode="auto">
          <a:xfrm>
            <a:off x="7116763" y="5065713"/>
            <a:ext cx="1055687" cy="125412"/>
          </a:xfrm>
          <a:custGeom>
            <a:avLst/>
            <a:gdLst/>
            <a:ahLst/>
            <a:cxnLst>
              <a:cxn ang="0">
                <a:pos x="0" y="78"/>
              </a:cxn>
              <a:cxn ang="0">
                <a:pos x="0" y="0"/>
              </a:cxn>
              <a:cxn ang="0">
                <a:pos x="664" y="0"/>
              </a:cxn>
              <a:cxn ang="0">
                <a:pos x="664" y="78"/>
              </a:cxn>
              <a:cxn ang="0">
                <a:pos x="0" y="78"/>
              </a:cxn>
            </a:cxnLst>
            <a:rect l="0" t="0" r="r" b="b"/>
            <a:pathLst>
              <a:path w="665" h="79">
                <a:moveTo>
                  <a:pt x="0" y="78"/>
                </a:moveTo>
                <a:lnTo>
                  <a:pt x="0" y="0"/>
                </a:lnTo>
                <a:lnTo>
                  <a:pt x="664" y="0"/>
                </a:lnTo>
                <a:lnTo>
                  <a:pt x="664" y="78"/>
                </a:lnTo>
                <a:lnTo>
                  <a:pt x="0" y="78"/>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81" name="Freeform 13"/>
          <p:cNvSpPr>
            <a:spLocks/>
          </p:cNvSpPr>
          <p:nvPr/>
        </p:nvSpPr>
        <p:spPr bwMode="auto">
          <a:xfrm>
            <a:off x="3657600" y="4281488"/>
            <a:ext cx="1127125" cy="444500"/>
          </a:xfrm>
          <a:custGeom>
            <a:avLst/>
            <a:gdLst/>
            <a:ahLst/>
            <a:cxnLst>
              <a:cxn ang="0">
                <a:pos x="0" y="279"/>
              </a:cxn>
              <a:cxn ang="0">
                <a:pos x="0" y="0"/>
              </a:cxn>
              <a:cxn ang="0">
                <a:pos x="709" y="0"/>
              </a:cxn>
              <a:cxn ang="0">
                <a:pos x="709" y="279"/>
              </a:cxn>
              <a:cxn ang="0">
                <a:pos x="0" y="279"/>
              </a:cxn>
            </a:cxnLst>
            <a:rect l="0" t="0" r="r" b="b"/>
            <a:pathLst>
              <a:path w="710" h="280">
                <a:moveTo>
                  <a:pt x="0" y="279"/>
                </a:moveTo>
                <a:lnTo>
                  <a:pt x="0" y="0"/>
                </a:lnTo>
                <a:lnTo>
                  <a:pt x="709" y="0"/>
                </a:lnTo>
                <a:lnTo>
                  <a:pt x="709" y="279"/>
                </a:lnTo>
                <a:lnTo>
                  <a:pt x="0" y="279"/>
                </a:lnTo>
              </a:path>
            </a:pathLst>
          </a:custGeom>
          <a:solidFill>
            <a:srgbClr val="F6BF69"/>
          </a:solidFill>
          <a:ln w="12700" cap="rnd" cmpd="sng">
            <a:solidFill>
              <a:schemeClr val="tx2"/>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82" name="Freeform 14"/>
          <p:cNvSpPr>
            <a:spLocks/>
          </p:cNvSpPr>
          <p:nvPr/>
        </p:nvSpPr>
        <p:spPr bwMode="auto">
          <a:xfrm>
            <a:off x="5410200" y="4757738"/>
            <a:ext cx="1001713" cy="360362"/>
          </a:xfrm>
          <a:custGeom>
            <a:avLst/>
            <a:gdLst/>
            <a:ahLst/>
            <a:cxnLst>
              <a:cxn ang="0">
                <a:pos x="0" y="226"/>
              </a:cxn>
              <a:cxn ang="0">
                <a:pos x="0" y="0"/>
              </a:cxn>
              <a:cxn ang="0">
                <a:pos x="630" y="0"/>
              </a:cxn>
              <a:cxn ang="0">
                <a:pos x="630" y="226"/>
              </a:cxn>
              <a:cxn ang="0">
                <a:pos x="0" y="226"/>
              </a:cxn>
            </a:cxnLst>
            <a:rect l="0" t="0" r="r" b="b"/>
            <a:pathLst>
              <a:path w="631" h="227">
                <a:moveTo>
                  <a:pt x="0" y="226"/>
                </a:moveTo>
                <a:lnTo>
                  <a:pt x="0" y="0"/>
                </a:lnTo>
                <a:lnTo>
                  <a:pt x="630" y="0"/>
                </a:lnTo>
                <a:lnTo>
                  <a:pt x="630" y="226"/>
                </a:lnTo>
                <a:lnTo>
                  <a:pt x="0" y="226"/>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83" name="Freeform 15"/>
          <p:cNvSpPr>
            <a:spLocks/>
          </p:cNvSpPr>
          <p:nvPr/>
        </p:nvSpPr>
        <p:spPr bwMode="auto">
          <a:xfrm>
            <a:off x="3630613" y="5124450"/>
            <a:ext cx="1127125" cy="446088"/>
          </a:xfrm>
          <a:custGeom>
            <a:avLst/>
            <a:gdLst/>
            <a:ahLst/>
            <a:cxnLst>
              <a:cxn ang="0">
                <a:pos x="0" y="280"/>
              </a:cxn>
              <a:cxn ang="0">
                <a:pos x="0" y="0"/>
              </a:cxn>
              <a:cxn ang="0">
                <a:pos x="709" y="0"/>
              </a:cxn>
              <a:cxn ang="0">
                <a:pos x="709" y="280"/>
              </a:cxn>
              <a:cxn ang="0">
                <a:pos x="0" y="280"/>
              </a:cxn>
            </a:cxnLst>
            <a:rect l="0" t="0" r="r" b="b"/>
            <a:pathLst>
              <a:path w="710" h="281">
                <a:moveTo>
                  <a:pt x="0" y="280"/>
                </a:moveTo>
                <a:lnTo>
                  <a:pt x="0" y="0"/>
                </a:lnTo>
                <a:lnTo>
                  <a:pt x="709" y="0"/>
                </a:lnTo>
                <a:lnTo>
                  <a:pt x="709" y="280"/>
                </a:lnTo>
                <a:lnTo>
                  <a:pt x="0" y="280"/>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84" name="Freeform 16"/>
          <p:cNvSpPr>
            <a:spLocks/>
          </p:cNvSpPr>
          <p:nvPr/>
        </p:nvSpPr>
        <p:spPr bwMode="auto">
          <a:xfrm>
            <a:off x="3152775" y="3963988"/>
            <a:ext cx="3433763" cy="2055812"/>
          </a:xfrm>
          <a:custGeom>
            <a:avLst/>
            <a:gdLst/>
            <a:ahLst/>
            <a:cxnLst>
              <a:cxn ang="0">
                <a:pos x="0" y="1294"/>
              </a:cxn>
              <a:cxn ang="0">
                <a:pos x="0" y="0"/>
              </a:cxn>
              <a:cxn ang="0">
                <a:pos x="2162" y="0"/>
              </a:cxn>
              <a:cxn ang="0">
                <a:pos x="2162" y="1294"/>
              </a:cxn>
              <a:cxn ang="0">
                <a:pos x="0" y="1294"/>
              </a:cxn>
            </a:cxnLst>
            <a:rect l="0" t="0" r="r" b="b"/>
            <a:pathLst>
              <a:path w="2163" h="1295">
                <a:moveTo>
                  <a:pt x="0" y="1294"/>
                </a:moveTo>
                <a:lnTo>
                  <a:pt x="0" y="0"/>
                </a:lnTo>
                <a:lnTo>
                  <a:pt x="2162" y="0"/>
                </a:lnTo>
                <a:lnTo>
                  <a:pt x="2162" y="1294"/>
                </a:lnTo>
                <a:lnTo>
                  <a:pt x="0" y="1294"/>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7185" name="Rectangle 17"/>
          <p:cNvSpPr>
            <a:spLocks noChangeArrowheads="1"/>
          </p:cNvSpPr>
          <p:nvPr/>
        </p:nvSpPr>
        <p:spPr bwMode="auto">
          <a:xfrm>
            <a:off x="3636963" y="4319588"/>
            <a:ext cx="1042987"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5400"/>
                </a:solidFill>
                <a:latin typeface="Bookman Old Style" pitchFamily="18" charset="0"/>
              </a:rPr>
              <a:t>INPUT 1</a:t>
            </a:r>
          </a:p>
        </p:txBody>
      </p:sp>
      <p:sp>
        <p:nvSpPr>
          <p:cNvPr id="7186" name="Rectangle 18"/>
          <p:cNvSpPr>
            <a:spLocks noChangeArrowheads="1"/>
          </p:cNvSpPr>
          <p:nvPr/>
        </p:nvSpPr>
        <p:spPr bwMode="auto">
          <a:xfrm>
            <a:off x="3636963" y="5164138"/>
            <a:ext cx="1042987"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5400"/>
                </a:solidFill>
                <a:latin typeface="Bookman Old Style" pitchFamily="18" charset="0"/>
              </a:rPr>
              <a:t>INPUT 2</a:t>
            </a:r>
          </a:p>
        </p:txBody>
      </p:sp>
      <p:sp>
        <p:nvSpPr>
          <p:cNvPr id="7187" name="Rectangle 19"/>
          <p:cNvSpPr>
            <a:spLocks noChangeArrowheads="1"/>
          </p:cNvSpPr>
          <p:nvPr/>
        </p:nvSpPr>
        <p:spPr bwMode="auto">
          <a:xfrm>
            <a:off x="5359400" y="4768850"/>
            <a:ext cx="1063625"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5400"/>
                </a:solidFill>
                <a:latin typeface="Bookman Old Style" pitchFamily="18" charset="0"/>
              </a:rPr>
              <a:t>OUTPUT</a:t>
            </a:r>
          </a:p>
        </p:txBody>
      </p:sp>
      <p:sp>
        <p:nvSpPr>
          <p:cNvPr id="7188" name="Rectangle 20"/>
          <p:cNvSpPr>
            <a:spLocks noChangeArrowheads="1"/>
          </p:cNvSpPr>
          <p:nvPr/>
        </p:nvSpPr>
        <p:spPr bwMode="auto">
          <a:xfrm>
            <a:off x="7369175" y="5718175"/>
            <a:ext cx="711200"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5400"/>
                </a:solidFill>
                <a:latin typeface="Bookman Old Style" pitchFamily="18" charset="0"/>
              </a:rPr>
              <a:t>Disk</a:t>
            </a:r>
          </a:p>
        </p:txBody>
      </p:sp>
      <p:sp>
        <p:nvSpPr>
          <p:cNvPr id="7189" name="Rectangle 21"/>
          <p:cNvSpPr>
            <a:spLocks noChangeArrowheads="1"/>
          </p:cNvSpPr>
          <p:nvPr/>
        </p:nvSpPr>
        <p:spPr bwMode="auto">
          <a:xfrm>
            <a:off x="1817688" y="5745163"/>
            <a:ext cx="711200" cy="363537"/>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5400"/>
                </a:solidFill>
                <a:latin typeface="Bookman Old Style" pitchFamily="18" charset="0"/>
              </a:rPr>
              <a:t>Disk</a:t>
            </a:r>
          </a:p>
        </p:txBody>
      </p:sp>
      <p:sp>
        <p:nvSpPr>
          <p:cNvPr id="7190" name="Line 22"/>
          <p:cNvSpPr>
            <a:spLocks noChangeShapeType="1"/>
          </p:cNvSpPr>
          <p:nvPr/>
        </p:nvSpPr>
        <p:spPr bwMode="auto">
          <a:xfrm>
            <a:off x="1524000" y="4267200"/>
            <a:ext cx="0" cy="1219200"/>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7191" name="Line 23"/>
          <p:cNvSpPr>
            <a:spLocks noChangeShapeType="1"/>
          </p:cNvSpPr>
          <p:nvPr/>
        </p:nvSpPr>
        <p:spPr bwMode="auto">
          <a:xfrm>
            <a:off x="2819400" y="4267200"/>
            <a:ext cx="0" cy="1219200"/>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grpSp>
        <p:nvGrpSpPr>
          <p:cNvPr id="2" name="Group 26"/>
          <p:cNvGrpSpPr>
            <a:grpSpLocks/>
          </p:cNvGrpSpPr>
          <p:nvPr/>
        </p:nvGrpSpPr>
        <p:grpSpPr bwMode="auto">
          <a:xfrm>
            <a:off x="1527175" y="5486400"/>
            <a:ext cx="1292225" cy="152400"/>
            <a:chOff x="962" y="3456"/>
            <a:chExt cx="814" cy="96"/>
          </a:xfrm>
        </p:grpSpPr>
        <p:sp>
          <p:nvSpPr>
            <p:cNvPr id="7192" name="Arc 24"/>
            <p:cNvSpPr>
              <a:spLocks/>
            </p:cNvSpPr>
            <p:nvPr/>
          </p:nvSpPr>
          <p:spPr bwMode="auto">
            <a:xfrm>
              <a:off x="962"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a:lstStyle/>
            <a:p>
              <a:pPr eaLnBrk="0" hangingPunct="0"/>
              <a:endParaRPr lang="en-US">
                <a:solidFill>
                  <a:srgbClr val="005400"/>
                </a:solidFill>
              </a:endParaRPr>
            </a:p>
          </p:txBody>
        </p:sp>
        <p:sp>
          <p:nvSpPr>
            <p:cNvPr id="7193" name="Arc 25"/>
            <p:cNvSpPr>
              <a:spLocks/>
            </p:cNvSpPr>
            <p:nvPr/>
          </p:nvSpPr>
          <p:spPr bwMode="auto">
            <a:xfrm>
              <a:off x="1344"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a:lstStyle/>
            <a:p>
              <a:pPr eaLnBrk="0" hangingPunct="0"/>
              <a:endParaRPr lang="en-US">
                <a:solidFill>
                  <a:srgbClr val="005400"/>
                </a:solidFill>
              </a:endParaRPr>
            </a:p>
          </p:txBody>
        </p:sp>
      </p:grpSp>
      <p:grpSp>
        <p:nvGrpSpPr>
          <p:cNvPr id="3" name="Group 29"/>
          <p:cNvGrpSpPr>
            <a:grpSpLocks/>
          </p:cNvGrpSpPr>
          <p:nvPr/>
        </p:nvGrpSpPr>
        <p:grpSpPr bwMode="auto">
          <a:xfrm>
            <a:off x="7013575" y="5486400"/>
            <a:ext cx="1292225" cy="152400"/>
            <a:chOff x="4418" y="3456"/>
            <a:chExt cx="814" cy="96"/>
          </a:xfrm>
        </p:grpSpPr>
        <p:sp>
          <p:nvSpPr>
            <p:cNvPr id="7195" name="Arc 27"/>
            <p:cNvSpPr>
              <a:spLocks/>
            </p:cNvSpPr>
            <p:nvPr/>
          </p:nvSpPr>
          <p:spPr bwMode="auto">
            <a:xfrm>
              <a:off x="4418"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a:lstStyle/>
            <a:p>
              <a:pPr eaLnBrk="0" hangingPunct="0"/>
              <a:endParaRPr lang="en-US">
                <a:solidFill>
                  <a:srgbClr val="005400"/>
                </a:solidFill>
              </a:endParaRPr>
            </a:p>
          </p:txBody>
        </p:sp>
        <p:sp>
          <p:nvSpPr>
            <p:cNvPr id="7196" name="Arc 28"/>
            <p:cNvSpPr>
              <a:spLocks/>
            </p:cNvSpPr>
            <p:nvPr/>
          </p:nvSpPr>
          <p:spPr bwMode="auto">
            <a:xfrm>
              <a:off x="4800"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a:lstStyle/>
            <a:p>
              <a:pPr eaLnBrk="0" hangingPunct="0"/>
              <a:endParaRPr lang="en-US">
                <a:solidFill>
                  <a:srgbClr val="005400"/>
                </a:solidFill>
              </a:endParaRPr>
            </a:p>
          </p:txBody>
        </p:sp>
      </p:grpSp>
      <p:sp>
        <p:nvSpPr>
          <p:cNvPr id="7198" name="Line 30"/>
          <p:cNvSpPr>
            <a:spLocks noChangeShapeType="1"/>
          </p:cNvSpPr>
          <p:nvPr/>
        </p:nvSpPr>
        <p:spPr bwMode="auto">
          <a:xfrm>
            <a:off x="7010400" y="4267200"/>
            <a:ext cx="0" cy="1219200"/>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7199" name="Line 31"/>
          <p:cNvSpPr>
            <a:spLocks noChangeShapeType="1"/>
          </p:cNvSpPr>
          <p:nvPr/>
        </p:nvSpPr>
        <p:spPr bwMode="auto">
          <a:xfrm>
            <a:off x="8305800" y="4267200"/>
            <a:ext cx="0" cy="1219200"/>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7200" name="Line 32"/>
          <p:cNvSpPr>
            <a:spLocks noChangeShapeType="1"/>
          </p:cNvSpPr>
          <p:nvPr/>
        </p:nvSpPr>
        <p:spPr bwMode="auto">
          <a:xfrm>
            <a:off x="2667000" y="4572000"/>
            <a:ext cx="990600" cy="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7201" name="Line 33"/>
          <p:cNvSpPr>
            <a:spLocks noChangeShapeType="1"/>
          </p:cNvSpPr>
          <p:nvPr/>
        </p:nvSpPr>
        <p:spPr bwMode="auto">
          <a:xfrm>
            <a:off x="2667000" y="5334000"/>
            <a:ext cx="990600" cy="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7202" name="Line 34"/>
          <p:cNvSpPr>
            <a:spLocks noChangeShapeType="1"/>
          </p:cNvSpPr>
          <p:nvPr/>
        </p:nvSpPr>
        <p:spPr bwMode="auto">
          <a:xfrm>
            <a:off x="4800600" y="4495800"/>
            <a:ext cx="609600" cy="3810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7203" name="Line 35"/>
          <p:cNvSpPr>
            <a:spLocks noChangeShapeType="1"/>
          </p:cNvSpPr>
          <p:nvPr/>
        </p:nvSpPr>
        <p:spPr bwMode="auto">
          <a:xfrm flipV="1">
            <a:off x="4800600" y="5029200"/>
            <a:ext cx="609600" cy="304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7204" name="Line 36"/>
          <p:cNvSpPr>
            <a:spLocks noChangeShapeType="1"/>
          </p:cNvSpPr>
          <p:nvPr/>
        </p:nvSpPr>
        <p:spPr bwMode="auto">
          <a:xfrm>
            <a:off x="6400800" y="4953000"/>
            <a:ext cx="609600" cy="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E490634C-3B08-4CB4-9B5E-DDEF7C198A48}" type="slidenum">
              <a:rPr lang="en-US">
                <a:solidFill>
                  <a:srgbClr val="000000"/>
                </a:solidFill>
              </a:rPr>
              <a:pPr/>
              <a:t>2</a:t>
            </a:fld>
            <a:endParaRPr lang="en-US">
              <a:solidFill>
                <a:srgbClr val="000000"/>
              </a:solidFill>
            </a:endParaRPr>
          </a:p>
        </p:txBody>
      </p:sp>
      <p:sp>
        <p:nvSpPr>
          <p:cNvPr id="459778" name="Rectangle 2"/>
          <p:cNvSpPr>
            <a:spLocks noGrp="1" noChangeArrowheads="1"/>
          </p:cNvSpPr>
          <p:nvPr>
            <p:ph type="title"/>
          </p:nvPr>
        </p:nvSpPr>
        <p:spPr>
          <a:xfrm>
            <a:off x="685800" y="228600"/>
            <a:ext cx="7772400" cy="1143000"/>
          </a:xfrm>
        </p:spPr>
        <p:txBody>
          <a:bodyPr/>
          <a:lstStyle/>
          <a:p>
            <a:r>
              <a:rPr lang="en-US" dirty="0" smtClean="0"/>
              <a:t>Motivation</a:t>
            </a:r>
            <a:endParaRPr lang="en-US" dirty="0"/>
          </a:p>
        </p:txBody>
      </p:sp>
      <p:sp>
        <p:nvSpPr>
          <p:cNvPr id="459779" name="Text Box 3"/>
          <p:cNvSpPr txBox="1">
            <a:spLocks noChangeArrowheads="1"/>
          </p:cNvSpPr>
          <p:nvPr/>
        </p:nvSpPr>
        <p:spPr bwMode="auto">
          <a:xfrm>
            <a:off x="304800" y="1371600"/>
            <a:ext cx="8454943" cy="4524315"/>
          </a:xfrm>
          <a:prstGeom prst="rect">
            <a:avLst/>
          </a:prstGeom>
          <a:noFill/>
          <a:ln w="9525">
            <a:noFill/>
            <a:miter lim="800000"/>
            <a:headEnd/>
            <a:tailEnd/>
          </a:ln>
          <a:effectLst/>
        </p:spPr>
        <p:txBody>
          <a:bodyPr wrap="none">
            <a:spAutoFit/>
          </a:bodyPr>
          <a:lstStyle/>
          <a:p>
            <a:pPr eaLnBrk="0" hangingPunct="0"/>
            <a:r>
              <a:rPr lang="en-US" dirty="0">
                <a:solidFill>
                  <a:srgbClr val="000000"/>
                </a:solidFill>
                <a:latin typeface="Tahoma" pitchFamily="34" charset="0"/>
              </a:rPr>
              <a:t>Sells(	bar,	beer,	price  )	Bars(	bar,	</a:t>
            </a:r>
            <a:r>
              <a:rPr lang="en-US" dirty="0" err="1">
                <a:solidFill>
                  <a:srgbClr val="000000"/>
                </a:solidFill>
                <a:latin typeface="Tahoma" pitchFamily="34" charset="0"/>
              </a:rPr>
              <a:t>addr</a:t>
            </a:r>
            <a:r>
              <a:rPr lang="en-US" dirty="0">
                <a:solidFill>
                  <a:srgbClr val="000000"/>
                </a:solidFill>
                <a:latin typeface="Tahoma" pitchFamily="34" charset="0"/>
              </a:rPr>
              <a:t>        )</a:t>
            </a:r>
          </a:p>
          <a:p>
            <a:pPr eaLnBrk="0" hangingPunct="0"/>
            <a:r>
              <a:rPr lang="en-US" dirty="0">
                <a:solidFill>
                  <a:srgbClr val="000000"/>
                </a:solidFill>
                <a:latin typeface="Tahoma" pitchFamily="34" charset="0"/>
              </a:rPr>
              <a:t>	Joe’s	Bud	2.50			Joe’s	Maple St.</a:t>
            </a:r>
          </a:p>
          <a:p>
            <a:pPr eaLnBrk="0" hangingPunct="0"/>
            <a:r>
              <a:rPr lang="en-US" dirty="0">
                <a:solidFill>
                  <a:srgbClr val="000000"/>
                </a:solidFill>
                <a:latin typeface="Tahoma" pitchFamily="34" charset="0"/>
              </a:rPr>
              <a:t>	Joe’s	Miller	2.75			Sue’s	River Rd.</a:t>
            </a:r>
          </a:p>
          <a:p>
            <a:pPr eaLnBrk="0" hangingPunct="0"/>
            <a:r>
              <a:rPr lang="en-US" dirty="0">
                <a:solidFill>
                  <a:srgbClr val="000000"/>
                </a:solidFill>
                <a:latin typeface="Tahoma" pitchFamily="34" charset="0"/>
              </a:rPr>
              <a:t>	Sue’s	Bud	2.50</a:t>
            </a:r>
          </a:p>
          <a:p>
            <a:pPr eaLnBrk="0" hangingPunct="0"/>
            <a:r>
              <a:rPr lang="en-US" dirty="0">
                <a:solidFill>
                  <a:srgbClr val="000000"/>
                </a:solidFill>
                <a:latin typeface="Tahoma" pitchFamily="34" charset="0"/>
              </a:rPr>
              <a:t>	Sue’s	Coors	3.00</a:t>
            </a:r>
          </a:p>
          <a:p>
            <a:pPr eaLnBrk="0" hangingPunct="0"/>
            <a:endParaRPr lang="en-US" dirty="0">
              <a:solidFill>
                <a:srgbClr val="000000"/>
              </a:solidFill>
              <a:latin typeface="Tahoma" pitchFamily="34" charset="0"/>
            </a:endParaRPr>
          </a:p>
          <a:p>
            <a:pPr eaLnBrk="0" hangingPunct="0"/>
            <a:r>
              <a:rPr lang="en-US" dirty="0">
                <a:solidFill>
                  <a:srgbClr val="000000"/>
                </a:solidFill>
                <a:latin typeface="Tahoma" pitchFamily="34" charset="0"/>
              </a:rPr>
              <a:t> </a:t>
            </a:r>
          </a:p>
          <a:p>
            <a:pPr eaLnBrk="0" hangingPunct="0"/>
            <a:r>
              <a:rPr lang="en-US" dirty="0">
                <a:solidFill>
                  <a:srgbClr val="000000"/>
                </a:solidFill>
                <a:latin typeface="Tahoma" pitchFamily="34" charset="0"/>
              </a:rPr>
              <a:t>Query: Find all locations that sell beer for less than 2.75.</a:t>
            </a:r>
          </a:p>
          <a:p>
            <a:pPr eaLnBrk="0" hangingPunct="0"/>
            <a:endParaRPr lang="en-US" dirty="0">
              <a:solidFill>
                <a:srgbClr val="000000"/>
              </a:solidFill>
              <a:latin typeface="Tahoma" pitchFamily="34" charset="0"/>
            </a:endParaRPr>
          </a:p>
          <a:p>
            <a:pPr eaLnBrk="0" hangingPunct="0"/>
            <a:r>
              <a:rPr lang="en-US" dirty="0">
                <a:solidFill>
                  <a:srgbClr val="000000"/>
                </a:solidFill>
                <a:latin typeface="Tahoma" pitchFamily="34" charset="0"/>
              </a:rPr>
              <a:t>	 Select </a:t>
            </a:r>
            <a:r>
              <a:rPr lang="en-US" dirty="0" err="1" smtClean="0">
                <a:solidFill>
                  <a:srgbClr val="000000"/>
                </a:solidFill>
                <a:latin typeface="Tahoma" pitchFamily="34" charset="0"/>
              </a:rPr>
              <a:t>Bars.addr</a:t>
            </a:r>
            <a:endParaRPr lang="en-US" dirty="0">
              <a:solidFill>
                <a:srgbClr val="000000"/>
              </a:solidFill>
              <a:latin typeface="Tahoma" pitchFamily="34" charset="0"/>
            </a:endParaRPr>
          </a:p>
          <a:p>
            <a:pPr eaLnBrk="0" hangingPunct="0"/>
            <a:r>
              <a:rPr lang="en-US" dirty="0">
                <a:solidFill>
                  <a:srgbClr val="000000"/>
                </a:solidFill>
                <a:latin typeface="Tahoma" pitchFamily="34" charset="0"/>
              </a:rPr>
              <a:t>           From Sells, Bars</a:t>
            </a:r>
          </a:p>
          <a:p>
            <a:pPr eaLnBrk="0" hangingPunct="0"/>
            <a:r>
              <a:rPr lang="en-US" dirty="0">
                <a:solidFill>
                  <a:srgbClr val="000000"/>
                </a:solidFill>
                <a:latin typeface="Tahoma" pitchFamily="34" charset="0"/>
              </a:rPr>
              <a:t>           Where (Sells.bar = Bars.bar) and (</a:t>
            </a:r>
            <a:r>
              <a:rPr lang="en-US" dirty="0" err="1">
                <a:solidFill>
                  <a:srgbClr val="000000"/>
                </a:solidFill>
                <a:latin typeface="Tahoma" pitchFamily="34" charset="0"/>
              </a:rPr>
              <a:t>Sells.price</a:t>
            </a:r>
            <a:r>
              <a:rPr lang="en-US" dirty="0">
                <a:solidFill>
                  <a:srgbClr val="000000"/>
                </a:solidFill>
                <a:latin typeface="Tahoma" pitchFamily="34" charset="0"/>
              </a:rPr>
              <a:t> &lt; 2.75)</a:t>
            </a:r>
          </a:p>
        </p:txBody>
      </p:sp>
      <p:grpSp>
        <p:nvGrpSpPr>
          <p:cNvPr id="2" name="Group 4"/>
          <p:cNvGrpSpPr>
            <a:grpSpLocks/>
          </p:cNvGrpSpPr>
          <p:nvPr/>
        </p:nvGrpSpPr>
        <p:grpSpPr bwMode="auto">
          <a:xfrm>
            <a:off x="1219200" y="1447800"/>
            <a:ext cx="2667000" cy="1828800"/>
            <a:chOff x="1008" y="912"/>
            <a:chExt cx="1680" cy="1152"/>
          </a:xfrm>
        </p:grpSpPr>
        <p:sp>
          <p:nvSpPr>
            <p:cNvPr id="459781" name="Rectangle 5"/>
            <p:cNvSpPr>
              <a:spLocks noChangeArrowheads="1"/>
            </p:cNvSpPr>
            <p:nvPr/>
          </p:nvSpPr>
          <p:spPr bwMode="auto">
            <a:xfrm>
              <a:off x="1008" y="912"/>
              <a:ext cx="1680" cy="1152"/>
            </a:xfrm>
            <a:prstGeom prst="rect">
              <a:avLst/>
            </a:prstGeom>
            <a:noFill/>
            <a:ln w="9525">
              <a:solidFill>
                <a:schemeClr val="tx1"/>
              </a:solidFill>
              <a:miter lim="800000"/>
              <a:headEnd/>
              <a:tailEnd/>
            </a:ln>
            <a:effectLst/>
          </p:spPr>
          <p:txBody>
            <a:bodyPr wrap="none" anchor="ctr"/>
            <a:lstStyle/>
            <a:p>
              <a:pPr eaLnBrk="0" hangingPunct="0">
                <a:spcBef>
                  <a:spcPct val="20000"/>
                </a:spcBef>
                <a:buFontTx/>
                <a:buChar char="•"/>
              </a:pPr>
              <a:endParaRPr lang="en-US">
                <a:solidFill>
                  <a:srgbClr val="000000"/>
                </a:solidFill>
              </a:endParaRPr>
            </a:p>
          </p:txBody>
        </p:sp>
        <p:sp>
          <p:nvSpPr>
            <p:cNvPr id="459782" name="Line 6"/>
            <p:cNvSpPr>
              <a:spLocks noChangeShapeType="1"/>
            </p:cNvSpPr>
            <p:nvPr/>
          </p:nvSpPr>
          <p:spPr bwMode="auto">
            <a:xfrm>
              <a:off x="1008" y="1152"/>
              <a:ext cx="1680" cy="0"/>
            </a:xfrm>
            <a:prstGeom prst="line">
              <a:avLst/>
            </a:prstGeom>
            <a:noFill/>
            <a:ln w="9525">
              <a:solidFill>
                <a:schemeClr val="tx1"/>
              </a:solidFill>
              <a:round/>
              <a:headEnd/>
              <a:tailEnd/>
            </a:ln>
            <a:effectLst/>
          </p:spPr>
          <p:txBody>
            <a:bodyPr/>
            <a:lstStyle/>
            <a:p>
              <a:pPr eaLnBrk="0" hangingPunct="0">
                <a:spcBef>
                  <a:spcPct val="20000"/>
                </a:spcBef>
                <a:buFontTx/>
                <a:buChar char="•"/>
              </a:pPr>
              <a:endParaRPr lang="en-US">
                <a:solidFill>
                  <a:srgbClr val="000000"/>
                </a:solidFill>
              </a:endParaRPr>
            </a:p>
          </p:txBody>
        </p:sp>
        <p:sp>
          <p:nvSpPr>
            <p:cNvPr id="459783" name="Line 7"/>
            <p:cNvSpPr>
              <a:spLocks noChangeShapeType="1"/>
            </p:cNvSpPr>
            <p:nvPr/>
          </p:nvSpPr>
          <p:spPr bwMode="auto">
            <a:xfrm>
              <a:off x="1536" y="912"/>
              <a:ext cx="0" cy="1152"/>
            </a:xfrm>
            <a:prstGeom prst="line">
              <a:avLst/>
            </a:prstGeom>
            <a:noFill/>
            <a:ln w="9525">
              <a:solidFill>
                <a:schemeClr val="tx1"/>
              </a:solidFill>
              <a:round/>
              <a:headEnd/>
              <a:tailEnd/>
            </a:ln>
            <a:effectLst/>
          </p:spPr>
          <p:txBody>
            <a:bodyPr/>
            <a:lstStyle/>
            <a:p>
              <a:pPr eaLnBrk="0" hangingPunct="0">
                <a:spcBef>
                  <a:spcPct val="20000"/>
                </a:spcBef>
                <a:buFontTx/>
                <a:buChar char="•"/>
              </a:pPr>
              <a:endParaRPr lang="en-US">
                <a:solidFill>
                  <a:srgbClr val="000000"/>
                </a:solidFill>
              </a:endParaRPr>
            </a:p>
          </p:txBody>
        </p:sp>
        <p:sp>
          <p:nvSpPr>
            <p:cNvPr id="459784" name="Line 8"/>
            <p:cNvSpPr>
              <a:spLocks noChangeShapeType="1"/>
            </p:cNvSpPr>
            <p:nvPr/>
          </p:nvSpPr>
          <p:spPr bwMode="auto">
            <a:xfrm>
              <a:off x="2160" y="912"/>
              <a:ext cx="0" cy="1152"/>
            </a:xfrm>
            <a:prstGeom prst="line">
              <a:avLst/>
            </a:prstGeom>
            <a:noFill/>
            <a:ln w="9525">
              <a:solidFill>
                <a:schemeClr val="tx1"/>
              </a:solidFill>
              <a:round/>
              <a:headEnd/>
              <a:tailEnd/>
            </a:ln>
            <a:effectLst/>
          </p:spPr>
          <p:txBody>
            <a:bodyPr/>
            <a:lstStyle/>
            <a:p>
              <a:pPr eaLnBrk="0" hangingPunct="0">
                <a:spcBef>
                  <a:spcPct val="20000"/>
                </a:spcBef>
                <a:buFontTx/>
                <a:buChar char="•"/>
              </a:pPr>
              <a:endParaRPr lang="en-US">
                <a:solidFill>
                  <a:srgbClr val="000000"/>
                </a:solidFill>
              </a:endParaRPr>
            </a:p>
          </p:txBody>
        </p:sp>
      </p:grpSp>
      <p:sp>
        <p:nvSpPr>
          <p:cNvPr id="459785" name="Rectangle 9"/>
          <p:cNvSpPr>
            <a:spLocks noChangeArrowheads="1"/>
          </p:cNvSpPr>
          <p:nvPr/>
        </p:nvSpPr>
        <p:spPr bwMode="auto">
          <a:xfrm>
            <a:off x="5715000" y="1447800"/>
            <a:ext cx="2286000" cy="1143000"/>
          </a:xfrm>
          <a:prstGeom prst="rect">
            <a:avLst/>
          </a:prstGeom>
          <a:noFill/>
          <a:ln w="9525">
            <a:solidFill>
              <a:schemeClr val="tx1"/>
            </a:solidFill>
            <a:miter lim="800000"/>
            <a:headEnd/>
            <a:tailEnd/>
          </a:ln>
          <a:effectLst/>
        </p:spPr>
        <p:txBody>
          <a:bodyPr wrap="none" anchor="ctr"/>
          <a:lstStyle/>
          <a:p>
            <a:pPr eaLnBrk="0" hangingPunct="0">
              <a:spcBef>
                <a:spcPct val="20000"/>
              </a:spcBef>
              <a:buFontTx/>
              <a:buChar char="•"/>
            </a:pPr>
            <a:endParaRPr lang="en-US">
              <a:solidFill>
                <a:srgbClr val="000000"/>
              </a:solidFill>
            </a:endParaRPr>
          </a:p>
        </p:txBody>
      </p:sp>
      <p:sp>
        <p:nvSpPr>
          <p:cNvPr id="459786" name="Line 10"/>
          <p:cNvSpPr>
            <a:spLocks noChangeShapeType="1"/>
          </p:cNvSpPr>
          <p:nvPr/>
        </p:nvSpPr>
        <p:spPr bwMode="auto">
          <a:xfrm>
            <a:off x="5715000" y="1828800"/>
            <a:ext cx="2286000" cy="0"/>
          </a:xfrm>
          <a:prstGeom prst="line">
            <a:avLst/>
          </a:prstGeom>
          <a:noFill/>
          <a:ln w="9525">
            <a:solidFill>
              <a:schemeClr val="tx1"/>
            </a:solidFill>
            <a:round/>
            <a:headEnd/>
            <a:tailEnd/>
          </a:ln>
          <a:effectLst/>
        </p:spPr>
        <p:txBody>
          <a:bodyPr/>
          <a:lstStyle/>
          <a:p>
            <a:pPr eaLnBrk="0" hangingPunct="0">
              <a:spcBef>
                <a:spcPct val="20000"/>
              </a:spcBef>
              <a:buFontTx/>
              <a:buChar char="•"/>
            </a:pPr>
            <a:endParaRPr lang="en-US">
              <a:solidFill>
                <a:srgbClr val="000000"/>
              </a:solidFill>
            </a:endParaRPr>
          </a:p>
        </p:txBody>
      </p:sp>
      <p:sp>
        <p:nvSpPr>
          <p:cNvPr id="459787" name="Line 11"/>
          <p:cNvSpPr>
            <a:spLocks noChangeShapeType="1"/>
          </p:cNvSpPr>
          <p:nvPr/>
        </p:nvSpPr>
        <p:spPr bwMode="auto">
          <a:xfrm>
            <a:off x="6629400" y="1447800"/>
            <a:ext cx="0" cy="1143000"/>
          </a:xfrm>
          <a:prstGeom prst="line">
            <a:avLst/>
          </a:prstGeom>
          <a:noFill/>
          <a:ln w="9525">
            <a:solidFill>
              <a:schemeClr val="tx1"/>
            </a:solidFill>
            <a:round/>
            <a:headEnd/>
            <a:tailEnd/>
          </a:ln>
          <a:effectLst/>
        </p:spPr>
        <p:txBody>
          <a:bodyPr/>
          <a:lstStyle/>
          <a:p>
            <a:pPr eaLnBrk="0" hangingPunct="0">
              <a:spcBef>
                <a:spcPct val="20000"/>
              </a:spcBef>
              <a:buFontTx/>
              <a:buChar char="•"/>
            </a:pPr>
            <a:endParaRPr lang="en-US">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921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9220" name="Rectangle 4"/>
          <p:cNvSpPr>
            <a:spLocks noGrp="1" noChangeArrowheads="1"/>
          </p:cNvSpPr>
          <p:nvPr>
            <p:ph type="title"/>
          </p:nvPr>
        </p:nvSpPr>
        <p:spPr>
          <a:noFill/>
          <a:ln/>
        </p:spPr>
        <p:txBody>
          <a:bodyPr/>
          <a:lstStyle/>
          <a:p>
            <a:r>
              <a:rPr lang="en-US"/>
              <a:t>Two-Way External Merge Sort</a:t>
            </a:r>
          </a:p>
        </p:txBody>
      </p:sp>
      <p:sp>
        <p:nvSpPr>
          <p:cNvPr id="9221" name="Rectangle 5"/>
          <p:cNvSpPr>
            <a:spLocks noGrp="1" noChangeArrowheads="1"/>
          </p:cNvSpPr>
          <p:nvPr>
            <p:ph type="body" sz="half" idx="1"/>
          </p:nvPr>
        </p:nvSpPr>
        <p:spPr>
          <a:xfrm>
            <a:off x="0" y="1524000"/>
            <a:ext cx="4191000" cy="4343400"/>
          </a:xfrm>
          <a:noFill/>
          <a:ln/>
        </p:spPr>
        <p:txBody>
          <a:bodyPr/>
          <a:lstStyle/>
          <a:p>
            <a:r>
              <a:rPr lang="en-US" sz="2400"/>
              <a:t>Each pass we read + write each page in file.</a:t>
            </a:r>
          </a:p>
          <a:p>
            <a:r>
              <a:rPr lang="en-US" sz="2400"/>
              <a:t>N pages in the file =&gt; the number of passes</a:t>
            </a:r>
          </a:p>
          <a:p>
            <a:pPr>
              <a:buFont typeface="Wingdings" pitchFamily="2" charset="2"/>
              <a:buNone/>
            </a:pPr>
            <a:endParaRPr lang="en-US" sz="2400"/>
          </a:p>
          <a:p>
            <a:r>
              <a:rPr lang="en-US" sz="2400"/>
              <a:t>So toal cost is:</a:t>
            </a:r>
          </a:p>
          <a:p>
            <a:pPr>
              <a:buFont typeface="Wingdings" pitchFamily="2" charset="2"/>
              <a:buNone/>
            </a:pPr>
            <a:endParaRPr lang="en-US" sz="2400"/>
          </a:p>
          <a:p>
            <a:pPr>
              <a:buFont typeface="Wingdings" pitchFamily="2" charset="2"/>
              <a:buNone/>
            </a:pPr>
            <a:r>
              <a:rPr lang="en-US" sz="2400"/>
              <a:t> </a:t>
            </a:r>
          </a:p>
          <a:p>
            <a:r>
              <a:rPr lang="en-US" sz="2400" i="1" u="sng"/>
              <a:t>Idea:</a:t>
            </a:r>
            <a:r>
              <a:rPr lang="en-US" sz="2400" i="1"/>
              <a:t>  </a:t>
            </a:r>
            <a:r>
              <a:rPr lang="en-US" sz="2400" b="1" i="1"/>
              <a:t>Divide and conquer: </a:t>
            </a:r>
            <a:r>
              <a:rPr lang="en-US" sz="2400"/>
              <a:t>sort subfiles and merge</a:t>
            </a:r>
          </a:p>
        </p:txBody>
      </p:sp>
      <p:graphicFrame>
        <p:nvGraphicFramePr>
          <p:cNvPr id="9222" name="Object 6">
            <a:hlinkClick r:id="" action="ppaction://ole?verb=0"/>
          </p:cNvPr>
          <p:cNvGraphicFramePr>
            <a:graphicFrameLocks/>
          </p:cNvGraphicFramePr>
          <p:nvPr/>
        </p:nvGraphicFramePr>
        <p:xfrm>
          <a:off x="914400" y="3052763"/>
          <a:ext cx="2628900" cy="550862"/>
        </p:xfrm>
        <a:graphic>
          <a:graphicData uri="http://schemas.openxmlformats.org/presentationml/2006/ole">
            <p:oleObj spid="_x0000_s275458" name="Equation" r:id="rId4" imgW="2628720" imgH="550800" progId="Equation.3">
              <p:embed/>
            </p:oleObj>
          </a:graphicData>
        </a:graphic>
      </p:graphicFrame>
      <p:graphicFrame>
        <p:nvGraphicFramePr>
          <p:cNvPr id="9223" name="Object 7">
            <a:hlinkClick r:id="" action="ppaction://ole?verb=0"/>
          </p:cNvPr>
          <p:cNvGraphicFramePr>
            <a:graphicFrameLocks/>
          </p:cNvGraphicFramePr>
          <p:nvPr/>
        </p:nvGraphicFramePr>
        <p:xfrm>
          <a:off x="904875" y="4000500"/>
          <a:ext cx="2805113" cy="738188"/>
        </p:xfrm>
        <a:graphic>
          <a:graphicData uri="http://schemas.openxmlformats.org/presentationml/2006/ole">
            <p:oleObj spid="_x0000_s275459" name="Equation" r:id="rId5" imgW="2804760" imgH="738000" progId="Equation.3">
              <p:embed/>
            </p:oleObj>
          </a:graphicData>
        </a:graphic>
      </p:graphicFrame>
      <p:sp>
        <p:nvSpPr>
          <p:cNvPr id="9224" name="Rectangle 8"/>
          <p:cNvSpPr>
            <a:spLocks noChangeArrowheads="1"/>
          </p:cNvSpPr>
          <p:nvPr/>
        </p:nvSpPr>
        <p:spPr bwMode="auto">
          <a:xfrm>
            <a:off x="7937500" y="1403350"/>
            <a:ext cx="9223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Input file</a:t>
            </a:r>
          </a:p>
        </p:txBody>
      </p:sp>
      <p:sp>
        <p:nvSpPr>
          <p:cNvPr id="9225" name="Rectangle 9"/>
          <p:cNvSpPr>
            <a:spLocks noChangeArrowheads="1"/>
          </p:cNvSpPr>
          <p:nvPr/>
        </p:nvSpPr>
        <p:spPr bwMode="auto">
          <a:xfrm>
            <a:off x="7937500" y="1916113"/>
            <a:ext cx="11890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1-page runs</a:t>
            </a:r>
          </a:p>
        </p:txBody>
      </p:sp>
      <p:sp>
        <p:nvSpPr>
          <p:cNvPr id="9226" name="Rectangle 10"/>
          <p:cNvSpPr>
            <a:spLocks noChangeArrowheads="1"/>
          </p:cNvSpPr>
          <p:nvPr/>
        </p:nvSpPr>
        <p:spPr bwMode="auto">
          <a:xfrm>
            <a:off x="7937500" y="2514600"/>
            <a:ext cx="11890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2-page runs</a:t>
            </a:r>
          </a:p>
        </p:txBody>
      </p:sp>
      <p:sp>
        <p:nvSpPr>
          <p:cNvPr id="9227" name="Rectangle 11"/>
          <p:cNvSpPr>
            <a:spLocks noChangeArrowheads="1"/>
          </p:cNvSpPr>
          <p:nvPr/>
        </p:nvSpPr>
        <p:spPr bwMode="auto">
          <a:xfrm>
            <a:off x="7937500" y="3541713"/>
            <a:ext cx="11890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4-page runs</a:t>
            </a:r>
          </a:p>
        </p:txBody>
      </p:sp>
      <p:sp>
        <p:nvSpPr>
          <p:cNvPr id="9228" name="Rectangle 12"/>
          <p:cNvSpPr>
            <a:spLocks noChangeArrowheads="1"/>
          </p:cNvSpPr>
          <p:nvPr/>
        </p:nvSpPr>
        <p:spPr bwMode="auto">
          <a:xfrm>
            <a:off x="8023225" y="5338763"/>
            <a:ext cx="11890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8-page runs</a:t>
            </a:r>
          </a:p>
        </p:txBody>
      </p:sp>
      <p:sp>
        <p:nvSpPr>
          <p:cNvPr id="9229" name="Rectangle 13"/>
          <p:cNvSpPr>
            <a:spLocks noChangeArrowheads="1"/>
          </p:cNvSpPr>
          <p:nvPr/>
        </p:nvSpPr>
        <p:spPr bwMode="auto">
          <a:xfrm>
            <a:off x="7853363" y="1662113"/>
            <a:ext cx="7493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5400"/>
                </a:solidFill>
              </a:rPr>
              <a:t>PASS 0</a:t>
            </a:r>
          </a:p>
        </p:txBody>
      </p:sp>
      <p:sp>
        <p:nvSpPr>
          <p:cNvPr id="9230" name="Rectangle 14"/>
          <p:cNvSpPr>
            <a:spLocks noChangeArrowheads="1"/>
          </p:cNvSpPr>
          <p:nvPr/>
        </p:nvSpPr>
        <p:spPr bwMode="auto">
          <a:xfrm>
            <a:off x="7853363" y="2174875"/>
            <a:ext cx="7493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5400"/>
                </a:solidFill>
              </a:rPr>
              <a:t>PASS 1</a:t>
            </a:r>
          </a:p>
        </p:txBody>
      </p:sp>
      <p:sp>
        <p:nvSpPr>
          <p:cNvPr id="9231" name="Rectangle 15"/>
          <p:cNvSpPr>
            <a:spLocks noChangeArrowheads="1"/>
          </p:cNvSpPr>
          <p:nvPr/>
        </p:nvSpPr>
        <p:spPr bwMode="auto">
          <a:xfrm>
            <a:off x="7853363" y="2944813"/>
            <a:ext cx="7493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5400"/>
                </a:solidFill>
              </a:rPr>
              <a:t>PASS 2</a:t>
            </a:r>
          </a:p>
        </p:txBody>
      </p:sp>
      <p:sp>
        <p:nvSpPr>
          <p:cNvPr id="9232" name="Rectangle 16"/>
          <p:cNvSpPr>
            <a:spLocks noChangeArrowheads="1"/>
          </p:cNvSpPr>
          <p:nvPr/>
        </p:nvSpPr>
        <p:spPr bwMode="auto">
          <a:xfrm>
            <a:off x="7853363" y="4229100"/>
            <a:ext cx="7493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5400"/>
                </a:solidFill>
              </a:rPr>
              <a:t>PASS 3</a:t>
            </a:r>
          </a:p>
        </p:txBody>
      </p:sp>
      <p:sp>
        <p:nvSpPr>
          <p:cNvPr id="9233" name="Freeform 17"/>
          <p:cNvSpPr>
            <a:spLocks/>
          </p:cNvSpPr>
          <p:nvPr/>
        </p:nvSpPr>
        <p:spPr bwMode="auto">
          <a:xfrm>
            <a:off x="4146550" y="191928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34" name="Freeform 18"/>
          <p:cNvSpPr>
            <a:spLocks/>
          </p:cNvSpPr>
          <p:nvPr/>
        </p:nvSpPr>
        <p:spPr bwMode="auto">
          <a:xfrm>
            <a:off x="4621213" y="19192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35" name="Freeform 19"/>
          <p:cNvSpPr>
            <a:spLocks/>
          </p:cNvSpPr>
          <p:nvPr/>
        </p:nvSpPr>
        <p:spPr bwMode="auto">
          <a:xfrm>
            <a:off x="5097463" y="19192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36" name="Freeform 20"/>
          <p:cNvSpPr>
            <a:spLocks/>
          </p:cNvSpPr>
          <p:nvPr/>
        </p:nvSpPr>
        <p:spPr bwMode="auto">
          <a:xfrm>
            <a:off x="5573713" y="19192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37" name="Freeform 21"/>
          <p:cNvSpPr>
            <a:spLocks/>
          </p:cNvSpPr>
          <p:nvPr/>
        </p:nvSpPr>
        <p:spPr bwMode="auto">
          <a:xfrm>
            <a:off x="6049963" y="19192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38" name="Freeform 22"/>
          <p:cNvSpPr>
            <a:spLocks/>
          </p:cNvSpPr>
          <p:nvPr/>
        </p:nvSpPr>
        <p:spPr bwMode="auto">
          <a:xfrm>
            <a:off x="6526213" y="191928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39" name="Freeform 23"/>
          <p:cNvSpPr>
            <a:spLocks/>
          </p:cNvSpPr>
          <p:nvPr/>
        </p:nvSpPr>
        <p:spPr bwMode="auto">
          <a:xfrm>
            <a:off x="7002463" y="191928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0" name="Freeform 24"/>
          <p:cNvSpPr>
            <a:spLocks/>
          </p:cNvSpPr>
          <p:nvPr/>
        </p:nvSpPr>
        <p:spPr bwMode="auto">
          <a:xfrm>
            <a:off x="7477125" y="1919288"/>
            <a:ext cx="319088"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1" name="Freeform 25"/>
          <p:cNvSpPr>
            <a:spLocks/>
          </p:cNvSpPr>
          <p:nvPr/>
        </p:nvSpPr>
        <p:spPr bwMode="auto">
          <a:xfrm>
            <a:off x="4383088" y="243363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2" name="Freeform 26"/>
          <p:cNvSpPr>
            <a:spLocks/>
          </p:cNvSpPr>
          <p:nvPr/>
        </p:nvSpPr>
        <p:spPr bwMode="auto">
          <a:xfrm>
            <a:off x="4383088" y="268922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3" name="Freeform 27"/>
          <p:cNvSpPr>
            <a:spLocks/>
          </p:cNvSpPr>
          <p:nvPr/>
        </p:nvSpPr>
        <p:spPr bwMode="auto">
          <a:xfrm>
            <a:off x="5335588" y="243363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4" name="Freeform 28"/>
          <p:cNvSpPr>
            <a:spLocks/>
          </p:cNvSpPr>
          <p:nvPr/>
        </p:nvSpPr>
        <p:spPr bwMode="auto">
          <a:xfrm>
            <a:off x="5335588" y="268922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5" name="Freeform 29"/>
          <p:cNvSpPr>
            <a:spLocks/>
          </p:cNvSpPr>
          <p:nvPr/>
        </p:nvSpPr>
        <p:spPr bwMode="auto">
          <a:xfrm>
            <a:off x="6288088" y="243363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6" name="Freeform 30"/>
          <p:cNvSpPr>
            <a:spLocks/>
          </p:cNvSpPr>
          <p:nvPr/>
        </p:nvSpPr>
        <p:spPr bwMode="auto">
          <a:xfrm>
            <a:off x="6288088" y="268922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7" name="Freeform 31"/>
          <p:cNvSpPr>
            <a:spLocks/>
          </p:cNvSpPr>
          <p:nvPr/>
        </p:nvSpPr>
        <p:spPr bwMode="auto">
          <a:xfrm>
            <a:off x="7240588" y="243363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solidFill>
            <a:schemeClr val="tx2"/>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8" name="Freeform 32"/>
          <p:cNvSpPr>
            <a:spLocks/>
          </p:cNvSpPr>
          <p:nvPr/>
        </p:nvSpPr>
        <p:spPr bwMode="auto">
          <a:xfrm>
            <a:off x="7240588" y="2689225"/>
            <a:ext cx="317500" cy="258763"/>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49" name="Freeform 33"/>
          <p:cNvSpPr>
            <a:spLocks/>
          </p:cNvSpPr>
          <p:nvPr/>
        </p:nvSpPr>
        <p:spPr bwMode="auto">
          <a:xfrm>
            <a:off x="4859338" y="3459163"/>
            <a:ext cx="320675" cy="258762"/>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0" name="Freeform 34"/>
          <p:cNvSpPr>
            <a:spLocks/>
          </p:cNvSpPr>
          <p:nvPr/>
        </p:nvSpPr>
        <p:spPr bwMode="auto">
          <a:xfrm>
            <a:off x="4859338" y="3716338"/>
            <a:ext cx="320675" cy="257175"/>
          </a:xfrm>
          <a:custGeom>
            <a:avLst/>
            <a:gdLst/>
            <a:ahLst/>
            <a:cxnLst>
              <a:cxn ang="0">
                <a:pos x="0" y="161"/>
              </a:cxn>
              <a:cxn ang="0">
                <a:pos x="0" y="0"/>
              </a:cxn>
              <a:cxn ang="0">
                <a:pos x="201" y="0"/>
              </a:cxn>
              <a:cxn ang="0">
                <a:pos x="201" y="161"/>
              </a:cxn>
              <a:cxn ang="0">
                <a:pos x="0" y="161"/>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1" name="Freeform 35"/>
          <p:cNvSpPr>
            <a:spLocks/>
          </p:cNvSpPr>
          <p:nvPr/>
        </p:nvSpPr>
        <p:spPr bwMode="auto">
          <a:xfrm>
            <a:off x="4859338" y="3971925"/>
            <a:ext cx="320675" cy="258763"/>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2" name="Freeform 36"/>
          <p:cNvSpPr>
            <a:spLocks/>
          </p:cNvSpPr>
          <p:nvPr/>
        </p:nvSpPr>
        <p:spPr bwMode="auto">
          <a:xfrm>
            <a:off x="6762750" y="3201988"/>
            <a:ext cx="320675" cy="258762"/>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solidFill>
            <a:schemeClr val="tx2"/>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3" name="Freeform 37"/>
          <p:cNvSpPr>
            <a:spLocks/>
          </p:cNvSpPr>
          <p:nvPr/>
        </p:nvSpPr>
        <p:spPr bwMode="auto">
          <a:xfrm>
            <a:off x="6762750" y="3459163"/>
            <a:ext cx="320675" cy="258762"/>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4" name="Freeform 38"/>
          <p:cNvSpPr>
            <a:spLocks/>
          </p:cNvSpPr>
          <p:nvPr/>
        </p:nvSpPr>
        <p:spPr bwMode="auto">
          <a:xfrm>
            <a:off x="6762750" y="3716338"/>
            <a:ext cx="320675" cy="257175"/>
          </a:xfrm>
          <a:custGeom>
            <a:avLst/>
            <a:gdLst/>
            <a:ahLst/>
            <a:cxnLst>
              <a:cxn ang="0">
                <a:pos x="0" y="161"/>
              </a:cxn>
              <a:cxn ang="0">
                <a:pos x="0" y="0"/>
              </a:cxn>
              <a:cxn ang="0">
                <a:pos x="201" y="0"/>
              </a:cxn>
              <a:cxn ang="0">
                <a:pos x="201" y="161"/>
              </a:cxn>
              <a:cxn ang="0">
                <a:pos x="0" y="161"/>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5" name="Freeform 39"/>
          <p:cNvSpPr>
            <a:spLocks/>
          </p:cNvSpPr>
          <p:nvPr/>
        </p:nvSpPr>
        <p:spPr bwMode="auto">
          <a:xfrm>
            <a:off x="6762750" y="3971925"/>
            <a:ext cx="320675" cy="258763"/>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6" name="Freeform 40"/>
          <p:cNvSpPr>
            <a:spLocks/>
          </p:cNvSpPr>
          <p:nvPr/>
        </p:nvSpPr>
        <p:spPr bwMode="auto">
          <a:xfrm>
            <a:off x="5811838" y="4486275"/>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7" name="Freeform 41"/>
          <p:cNvSpPr>
            <a:spLocks/>
          </p:cNvSpPr>
          <p:nvPr/>
        </p:nvSpPr>
        <p:spPr bwMode="auto">
          <a:xfrm>
            <a:off x="5811838" y="4741863"/>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8" name="Freeform 42"/>
          <p:cNvSpPr>
            <a:spLocks/>
          </p:cNvSpPr>
          <p:nvPr/>
        </p:nvSpPr>
        <p:spPr bwMode="auto">
          <a:xfrm>
            <a:off x="5811838" y="49990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59" name="Freeform 43"/>
          <p:cNvSpPr>
            <a:spLocks/>
          </p:cNvSpPr>
          <p:nvPr/>
        </p:nvSpPr>
        <p:spPr bwMode="auto">
          <a:xfrm>
            <a:off x="5811838" y="5256213"/>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60" name="Freeform 44"/>
          <p:cNvSpPr>
            <a:spLocks/>
          </p:cNvSpPr>
          <p:nvPr/>
        </p:nvSpPr>
        <p:spPr bwMode="auto">
          <a:xfrm>
            <a:off x="5811838" y="5511800"/>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61" name="Freeform 45"/>
          <p:cNvSpPr>
            <a:spLocks/>
          </p:cNvSpPr>
          <p:nvPr/>
        </p:nvSpPr>
        <p:spPr bwMode="auto">
          <a:xfrm>
            <a:off x="5811838" y="576897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62" name="Freeform 46"/>
          <p:cNvSpPr>
            <a:spLocks/>
          </p:cNvSpPr>
          <p:nvPr/>
        </p:nvSpPr>
        <p:spPr bwMode="auto">
          <a:xfrm>
            <a:off x="5811838" y="6026150"/>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63" name="Freeform 47"/>
          <p:cNvSpPr>
            <a:spLocks/>
          </p:cNvSpPr>
          <p:nvPr/>
        </p:nvSpPr>
        <p:spPr bwMode="auto">
          <a:xfrm>
            <a:off x="5811838" y="62817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64" name="Rectangle 48"/>
          <p:cNvSpPr>
            <a:spLocks noChangeArrowheads="1"/>
          </p:cNvSpPr>
          <p:nvPr/>
        </p:nvSpPr>
        <p:spPr bwMode="auto">
          <a:xfrm>
            <a:off x="5826125" y="6280150"/>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9</a:t>
            </a:r>
          </a:p>
        </p:txBody>
      </p:sp>
      <p:sp>
        <p:nvSpPr>
          <p:cNvPr id="9265" name="Freeform 49"/>
          <p:cNvSpPr>
            <a:spLocks/>
          </p:cNvSpPr>
          <p:nvPr/>
        </p:nvSpPr>
        <p:spPr bwMode="auto">
          <a:xfrm>
            <a:off x="4621213" y="14049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66" name="Freeform 50"/>
          <p:cNvSpPr>
            <a:spLocks/>
          </p:cNvSpPr>
          <p:nvPr/>
        </p:nvSpPr>
        <p:spPr bwMode="auto">
          <a:xfrm>
            <a:off x="5097463" y="14049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67" name="Freeform 51"/>
          <p:cNvSpPr>
            <a:spLocks/>
          </p:cNvSpPr>
          <p:nvPr/>
        </p:nvSpPr>
        <p:spPr bwMode="auto">
          <a:xfrm>
            <a:off x="5573713" y="14049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68" name="Freeform 52"/>
          <p:cNvSpPr>
            <a:spLocks/>
          </p:cNvSpPr>
          <p:nvPr/>
        </p:nvSpPr>
        <p:spPr bwMode="auto">
          <a:xfrm>
            <a:off x="6049963" y="14049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69" name="Freeform 53"/>
          <p:cNvSpPr>
            <a:spLocks/>
          </p:cNvSpPr>
          <p:nvPr/>
        </p:nvSpPr>
        <p:spPr bwMode="auto">
          <a:xfrm>
            <a:off x="6526213" y="1404938"/>
            <a:ext cx="317500" cy="258762"/>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70" name="Freeform 54"/>
          <p:cNvSpPr>
            <a:spLocks/>
          </p:cNvSpPr>
          <p:nvPr/>
        </p:nvSpPr>
        <p:spPr bwMode="auto">
          <a:xfrm>
            <a:off x="7002463" y="1404938"/>
            <a:ext cx="317500" cy="258762"/>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71" name="Freeform 55"/>
          <p:cNvSpPr>
            <a:spLocks/>
          </p:cNvSpPr>
          <p:nvPr/>
        </p:nvSpPr>
        <p:spPr bwMode="auto">
          <a:xfrm>
            <a:off x="7477125" y="1404938"/>
            <a:ext cx="319088"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chemeClr val="tx2"/>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72" name="Freeform 56"/>
          <p:cNvSpPr>
            <a:spLocks/>
          </p:cNvSpPr>
          <p:nvPr/>
        </p:nvSpPr>
        <p:spPr bwMode="auto">
          <a:xfrm>
            <a:off x="4146550" y="1404938"/>
            <a:ext cx="317500" cy="258762"/>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273" name="Rectangle 57"/>
          <p:cNvSpPr>
            <a:spLocks noChangeArrowheads="1"/>
          </p:cNvSpPr>
          <p:nvPr/>
        </p:nvSpPr>
        <p:spPr bwMode="auto">
          <a:xfrm>
            <a:off x="4108450"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3,4</a:t>
            </a:r>
          </a:p>
        </p:txBody>
      </p:sp>
      <p:sp>
        <p:nvSpPr>
          <p:cNvPr id="9274" name="Rectangle 58"/>
          <p:cNvSpPr>
            <a:spLocks noChangeArrowheads="1"/>
          </p:cNvSpPr>
          <p:nvPr/>
        </p:nvSpPr>
        <p:spPr bwMode="auto">
          <a:xfrm>
            <a:off x="4575175" y="140335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6,2</a:t>
            </a:r>
          </a:p>
        </p:txBody>
      </p:sp>
      <p:sp>
        <p:nvSpPr>
          <p:cNvPr id="9275" name="Rectangle 59"/>
          <p:cNvSpPr>
            <a:spLocks noChangeArrowheads="1"/>
          </p:cNvSpPr>
          <p:nvPr/>
        </p:nvSpPr>
        <p:spPr bwMode="auto">
          <a:xfrm>
            <a:off x="5051425"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9,4</a:t>
            </a:r>
          </a:p>
        </p:txBody>
      </p:sp>
      <p:sp>
        <p:nvSpPr>
          <p:cNvPr id="9276" name="Rectangle 60"/>
          <p:cNvSpPr>
            <a:spLocks noChangeArrowheads="1"/>
          </p:cNvSpPr>
          <p:nvPr/>
        </p:nvSpPr>
        <p:spPr bwMode="auto">
          <a:xfrm>
            <a:off x="5527675"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8,7</a:t>
            </a:r>
          </a:p>
        </p:txBody>
      </p:sp>
      <p:sp>
        <p:nvSpPr>
          <p:cNvPr id="9277" name="Rectangle 61"/>
          <p:cNvSpPr>
            <a:spLocks noChangeArrowheads="1"/>
          </p:cNvSpPr>
          <p:nvPr/>
        </p:nvSpPr>
        <p:spPr bwMode="auto">
          <a:xfrm>
            <a:off x="6003925"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5,6</a:t>
            </a:r>
          </a:p>
        </p:txBody>
      </p:sp>
      <p:sp>
        <p:nvSpPr>
          <p:cNvPr id="9278" name="Rectangle 62"/>
          <p:cNvSpPr>
            <a:spLocks noChangeArrowheads="1"/>
          </p:cNvSpPr>
          <p:nvPr/>
        </p:nvSpPr>
        <p:spPr bwMode="auto">
          <a:xfrm>
            <a:off x="6480175"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3,1</a:t>
            </a:r>
          </a:p>
        </p:txBody>
      </p:sp>
      <p:sp>
        <p:nvSpPr>
          <p:cNvPr id="9279" name="Rectangle 63"/>
          <p:cNvSpPr>
            <a:spLocks noChangeArrowheads="1"/>
          </p:cNvSpPr>
          <p:nvPr/>
        </p:nvSpPr>
        <p:spPr bwMode="auto">
          <a:xfrm>
            <a:off x="7026275" y="1403350"/>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2</a:t>
            </a:r>
          </a:p>
        </p:txBody>
      </p:sp>
      <p:sp>
        <p:nvSpPr>
          <p:cNvPr id="9280" name="Rectangle 64"/>
          <p:cNvSpPr>
            <a:spLocks noChangeArrowheads="1"/>
          </p:cNvSpPr>
          <p:nvPr/>
        </p:nvSpPr>
        <p:spPr bwMode="auto">
          <a:xfrm>
            <a:off x="4098925"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3,4</a:t>
            </a:r>
          </a:p>
        </p:txBody>
      </p:sp>
      <p:sp>
        <p:nvSpPr>
          <p:cNvPr id="9281" name="Rectangle 65"/>
          <p:cNvSpPr>
            <a:spLocks noChangeArrowheads="1"/>
          </p:cNvSpPr>
          <p:nvPr/>
        </p:nvSpPr>
        <p:spPr bwMode="auto">
          <a:xfrm>
            <a:off x="6003925"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5,6</a:t>
            </a:r>
          </a:p>
        </p:txBody>
      </p:sp>
      <p:sp>
        <p:nvSpPr>
          <p:cNvPr id="9282" name="Rectangle 66"/>
          <p:cNvSpPr>
            <a:spLocks noChangeArrowheads="1"/>
          </p:cNvSpPr>
          <p:nvPr/>
        </p:nvSpPr>
        <p:spPr bwMode="auto">
          <a:xfrm>
            <a:off x="4575175"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2,6</a:t>
            </a:r>
          </a:p>
        </p:txBody>
      </p:sp>
      <p:sp>
        <p:nvSpPr>
          <p:cNvPr id="9283" name="Rectangle 67"/>
          <p:cNvSpPr>
            <a:spLocks noChangeArrowheads="1"/>
          </p:cNvSpPr>
          <p:nvPr/>
        </p:nvSpPr>
        <p:spPr bwMode="auto">
          <a:xfrm>
            <a:off x="5051425"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4,9</a:t>
            </a:r>
          </a:p>
        </p:txBody>
      </p:sp>
      <p:sp>
        <p:nvSpPr>
          <p:cNvPr id="9284" name="Rectangle 68"/>
          <p:cNvSpPr>
            <a:spLocks noChangeArrowheads="1"/>
          </p:cNvSpPr>
          <p:nvPr/>
        </p:nvSpPr>
        <p:spPr bwMode="auto">
          <a:xfrm>
            <a:off x="5537200"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7,8</a:t>
            </a:r>
          </a:p>
        </p:txBody>
      </p:sp>
      <p:sp>
        <p:nvSpPr>
          <p:cNvPr id="9285" name="Rectangle 69"/>
          <p:cNvSpPr>
            <a:spLocks noChangeArrowheads="1"/>
          </p:cNvSpPr>
          <p:nvPr/>
        </p:nvSpPr>
        <p:spPr bwMode="auto">
          <a:xfrm>
            <a:off x="6470650" y="19161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1,3</a:t>
            </a:r>
          </a:p>
        </p:txBody>
      </p:sp>
      <p:sp>
        <p:nvSpPr>
          <p:cNvPr id="9286" name="Rectangle 70"/>
          <p:cNvSpPr>
            <a:spLocks noChangeArrowheads="1"/>
          </p:cNvSpPr>
          <p:nvPr/>
        </p:nvSpPr>
        <p:spPr bwMode="auto">
          <a:xfrm>
            <a:off x="7015163" y="1916113"/>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2</a:t>
            </a:r>
          </a:p>
        </p:txBody>
      </p:sp>
      <p:sp>
        <p:nvSpPr>
          <p:cNvPr id="9287" name="Rectangle 71"/>
          <p:cNvSpPr>
            <a:spLocks noChangeArrowheads="1"/>
          </p:cNvSpPr>
          <p:nvPr/>
        </p:nvSpPr>
        <p:spPr bwMode="auto">
          <a:xfrm>
            <a:off x="4327525" y="245110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2,3</a:t>
            </a:r>
          </a:p>
        </p:txBody>
      </p:sp>
      <p:sp>
        <p:nvSpPr>
          <p:cNvPr id="9288" name="Rectangle 72"/>
          <p:cNvSpPr>
            <a:spLocks noChangeArrowheads="1"/>
          </p:cNvSpPr>
          <p:nvPr/>
        </p:nvSpPr>
        <p:spPr bwMode="auto">
          <a:xfrm>
            <a:off x="4337050" y="26971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4,6</a:t>
            </a:r>
          </a:p>
        </p:txBody>
      </p:sp>
      <p:sp>
        <p:nvSpPr>
          <p:cNvPr id="9289" name="Rectangle 73"/>
          <p:cNvSpPr>
            <a:spLocks noChangeArrowheads="1"/>
          </p:cNvSpPr>
          <p:nvPr/>
        </p:nvSpPr>
        <p:spPr bwMode="auto">
          <a:xfrm>
            <a:off x="5289550" y="23987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4,7</a:t>
            </a:r>
          </a:p>
        </p:txBody>
      </p:sp>
      <p:sp>
        <p:nvSpPr>
          <p:cNvPr id="9290" name="Rectangle 74"/>
          <p:cNvSpPr>
            <a:spLocks noChangeArrowheads="1"/>
          </p:cNvSpPr>
          <p:nvPr/>
        </p:nvSpPr>
        <p:spPr bwMode="auto">
          <a:xfrm>
            <a:off x="5280025" y="26654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8,9</a:t>
            </a:r>
          </a:p>
        </p:txBody>
      </p:sp>
      <p:sp>
        <p:nvSpPr>
          <p:cNvPr id="9291" name="Rectangle 75"/>
          <p:cNvSpPr>
            <a:spLocks noChangeArrowheads="1"/>
          </p:cNvSpPr>
          <p:nvPr/>
        </p:nvSpPr>
        <p:spPr bwMode="auto">
          <a:xfrm>
            <a:off x="6262688" y="241935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1,3</a:t>
            </a:r>
          </a:p>
        </p:txBody>
      </p:sp>
      <p:sp>
        <p:nvSpPr>
          <p:cNvPr id="9292" name="Rectangle 76"/>
          <p:cNvSpPr>
            <a:spLocks noChangeArrowheads="1"/>
          </p:cNvSpPr>
          <p:nvPr/>
        </p:nvSpPr>
        <p:spPr bwMode="auto">
          <a:xfrm>
            <a:off x="6251575" y="26654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5,6</a:t>
            </a:r>
          </a:p>
        </p:txBody>
      </p:sp>
      <p:sp>
        <p:nvSpPr>
          <p:cNvPr id="9293" name="Rectangle 77"/>
          <p:cNvSpPr>
            <a:spLocks noChangeArrowheads="1"/>
          </p:cNvSpPr>
          <p:nvPr/>
        </p:nvSpPr>
        <p:spPr bwMode="auto">
          <a:xfrm>
            <a:off x="7253288" y="2665413"/>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2</a:t>
            </a:r>
          </a:p>
        </p:txBody>
      </p:sp>
      <p:sp>
        <p:nvSpPr>
          <p:cNvPr id="9294" name="Rectangle 78"/>
          <p:cNvSpPr>
            <a:spLocks noChangeArrowheads="1"/>
          </p:cNvSpPr>
          <p:nvPr/>
        </p:nvSpPr>
        <p:spPr bwMode="auto">
          <a:xfrm>
            <a:off x="4813300" y="320992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2,3</a:t>
            </a:r>
          </a:p>
        </p:txBody>
      </p:sp>
      <p:sp>
        <p:nvSpPr>
          <p:cNvPr id="9295" name="Rectangle 79"/>
          <p:cNvSpPr>
            <a:spLocks noChangeArrowheads="1"/>
          </p:cNvSpPr>
          <p:nvPr/>
        </p:nvSpPr>
        <p:spPr bwMode="auto">
          <a:xfrm>
            <a:off x="4813300" y="34782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4,4</a:t>
            </a:r>
          </a:p>
        </p:txBody>
      </p:sp>
      <p:sp>
        <p:nvSpPr>
          <p:cNvPr id="9296" name="Rectangle 80"/>
          <p:cNvSpPr>
            <a:spLocks noChangeArrowheads="1"/>
          </p:cNvSpPr>
          <p:nvPr/>
        </p:nvSpPr>
        <p:spPr bwMode="auto">
          <a:xfrm>
            <a:off x="4822825" y="372427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6,7</a:t>
            </a:r>
          </a:p>
        </p:txBody>
      </p:sp>
      <p:sp>
        <p:nvSpPr>
          <p:cNvPr id="9297" name="Rectangle 81"/>
          <p:cNvSpPr>
            <a:spLocks noChangeArrowheads="1"/>
          </p:cNvSpPr>
          <p:nvPr/>
        </p:nvSpPr>
        <p:spPr bwMode="auto">
          <a:xfrm>
            <a:off x="4813300" y="399097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8,9</a:t>
            </a:r>
          </a:p>
        </p:txBody>
      </p:sp>
      <p:sp>
        <p:nvSpPr>
          <p:cNvPr id="9298" name="Rectangle 82"/>
          <p:cNvSpPr>
            <a:spLocks noChangeArrowheads="1"/>
          </p:cNvSpPr>
          <p:nvPr/>
        </p:nvSpPr>
        <p:spPr bwMode="auto">
          <a:xfrm>
            <a:off x="6719888" y="34782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1,2</a:t>
            </a:r>
          </a:p>
        </p:txBody>
      </p:sp>
      <p:sp>
        <p:nvSpPr>
          <p:cNvPr id="9299" name="Rectangle 83"/>
          <p:cNvSpPr>
            <a:spLocks noChangeArrowheads="1"/>
          </p:cNvSpPr>
          <p:nvPr/>
        </p:nvSpPr>
        <p:spPr bwMode="auto">
          <a:xfrm>
            <a:off x="6719888" y="372427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3,5</a:t>
            </a:r>
          </a:p>
        </p:txBody>
      </p:sp>
      <p:sp>
        <p:nvSpPr>
          <p:cNvPr id="9300" name="Rectangle 84"/>
          <p:cNvSpPr>
            <a:spLocks noChangeArrowheads="1"/>
          </p:cNvSpPr>
          <p:nvPr/>
        </p:nvSpPr>
        <p:spPr bwMode="auto">
          <a:xfrm>
            <a:off x="6799263" y="3959225"/>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6</a:t>
            </a:r>
          </a:p>
        </p:txBody>
      </p:sp>
      <p:sp>
        <p:nvSpPr>
          <p:cNvPr id="9301" name="Rectangle 85"/>
          <p:cNvSpPr>
            <a:spLocks noChangeArrowheads="1"/>
          </p:cNvSpPr>
          <p:nvPr/>
        </p:nvSpPr>
        <p:spPr bwMode="auto">
          <a:xfrm>
            <a:off x="5765800" y="474980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1,2</a:t>
            </a:r>
          </a:p>
        </p:txBody>
      </p:sp>
      <p:sp>
        <p:nvSpPr>
          <p:cNvPr id="9302" name="Rectangle 86"/>
          <p:cNvSpPr>
            <a:spLocks noChangeArrowheads="1"/>
          </p:cNvSpPr>
          <p:nvPr/>
        </p:nvSpPr>
        <p:spPr bwMode="auto">
          <a:xfrm>
            <a:off x="5765800" y="499745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2,3</a:t>
            </a:r>
          </a:p>
        </p:txBody>
      </p:sp>
      <p:sp>
        <p:nvSpPr>
          <p:cNvPr id="9303" name="Rectangle 87"/>
          <p:cNvSpPr>
            <a:spLocks noChangeArrowheads="1"/>
          </p:cNvSpPr>
          <p:nvPr/>
        </p:nvSpPr>
        <p:spPr bwMode="auto">
          <a:xfrm>
            <a:off x="5765800" y="5253038"/>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3,4</a:t>
            </a:r>
          </a:p>
        </p:txBody>
      </p:sp>
      <p:sp>
        <p:nvSpPr>
          <p:cNvPr id="9304" name="Rectangle 88"/>
          <p:cNvSpPr>
            <a:spLocks noChangeArrowheads="1"/>
          </p:cNvSpPr>
          <p:nvPr/>
        </p:nvSpPr>
        <p:spPr bwMode="auto">
          <a:xfrm>
            <a:off x="5765800" y="552132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4,5</a:t>
            </a:r>
          </a:p>
        </p:txBody>
      </p:sp>
      <p:sp>
        <p:nvSpPr>
          <p:cNvPr id="9305" name="Rectangle 89"/>
          <p:cNvSpPr>
            <a:spLocks noChangeArrowheads="1"/>
          </p:cNvSpPr>
          <p:nvPr/>
        </p:nvSpPr>
        <p:spPr bwMode="auto">
          <a:xfrm>
            <a:off x="5765800" y="5767388"/>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6,6</a:t>
            </a:r>
          </a:p>
        </p:txBody>
      </p:sp>
      <p:sp>
        <p:nvSpPr>
          <p:cNvPr id="9306" name="Rectangle 90"/>
          <p:cNvSpPr>
            <a:spLocks noChangeArrowheads="1"/>
          </p:cNvSpPr>
          <p:nvPr/>
        </p:nvSpPr>
        <p:spPr bwMode="auto">
          <a:xfrm>
            <a:off x="5765800" y="602297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rPr>
              <a:t>7,8</a:t>
            </a:r>
          </a:p>
        </p:txBody>
      </p:sp>
      <p:sp>
        <p:nvSpPr>
          <p:cNvPr id="9307" name="Freeform 91"/>
          <p:cNvSpPr>
            <a:spLocks/>
          </p:cNvSpPr>
          <p:nvPr/>
        </p:nvSpPr>
        <p:spPr bwMode="auto">
          <a:xfrm>
            <a:off x="4859338" y="3209925"/>
            <a:ext cx="320675" cy="258763"/>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9308" name="Line 92"/>
          <p:cNvSpPr>
            <a:spLocks noChangeShapeType="1"/>
          </p:cNvSpPr>
          <p:nvPr/>
        </p:nvSpPr>
        <p:spPr bwMode="auto">
          <a:xfrm>
            <a:off x="4038600" y="1828800"/>
            <a:ext cx="381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9309" name="Line 93"/>
          <p:cNvSpPr>
            <a:spLocks noChangeShapeType="1"/>
          </p:cNvSpPr>
          <p:nvPr/>
        </p:nvSpPr>
        <p:spPr bwMode="auto">
          <a:xfrm>
            <a:off x="4038600" y="2286000"/>
            <a:ext cx="381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9310" name="Line 94"/>
          <p:cNvSpPr>
            <a:spLocks noChangeShapeType="1"/>
          </p:cNvSpPr>
          <p:nvPr/>
        </p:nvSpPr>
        <p:spPr bwMode="auto">
          <a:xfrm>
            <a:off x="4110038" y="3048000"/>
            <a:ext cx="381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9311" name="Line 95"/>
          <p:cNvSpPr>
            <a:spLocks noChangeShapeType="1"/>
          </p:cNvSpPr>
          <p:nvPr/>
        </p:nvSpPr>
        <p:spPr bwMode="auto">
          <a:xfrm>
            <a:off x="4110038" y="4343400"/>
            <a:ext cx="381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9312" name="Line 96"/>
          <p:cNvSpPr>
            <a:spLocks noChangeShapeType="1"/>
          </p:cNvSpPr>
          <p:nvPr/>
        </p:nvSpPr>
        <p:spPr bwMode="auto">
          <a:xfrm>
            <a:off x="4321175" y="1676400"/>
            <a:ext cx="0"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13" name="Line 97"/>
          <p:cNvSpPr>
            <a:spLocks noChangeShapeType="1"/>
          </p:cNvSpPr>
          <p:nvPr/>
        </p:nvSpPr>
        <p:spPr bwMode="auto">
          <a:xfrm>
            <a:off x="4745038" y="1676400"/>
            <a:ext cx="0"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14" name="Line 98"/>
          <p:cNvSpPr>
            <a:spLocks noChangeShapeType="1"/>
          </p:cNvSpPr>
          <p:nvPr/>
        </p:nvSpPr>
        <p:spPr bwMode="auto">
          <a:xfrm>
            <a:off x="5240338" y="1676400"/>
            <a:ext cx="0"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15" name="Line 99"/>
          <p:cNvSpPr>
            <a:spLocks noChangeShapeType="1"/>
          </p:cNvSpPr>
          <p:nvPr/>
        </p:nvSpPr>
        <p:spPr bwMode="auto">
          <a:xfrm>
            <a:off x="5734050" y="1676400"/>
            <a:ext cx="0"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16" name="Line 100"/>
          <p:cNvSpPr>
            <a:spLocks noChangeShapeType="1"/>
          </p:cNvSpPr>
          <p:nvPr/>
        </p:nvSpPr>
        <p:spPr bwMode="auto">
          <a:xfrm>
            <a:off x="6229350" y="1676400"/>
            <a:ext cx="0"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17" name="Line 101"/>
          <p:cNvSpPr>
            <a:spLocks noChangeShapeType="1"/>
          </p:cNvSpPr>
          <p:nvPr/>
        </p:nvSpPr>
        <p:spPr bwMode="auto">
          <a:xfrm>
            <a:off x="6653213" y="1676400"/>
            <a:ext cx="0"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18" name="Line 102"/>
          <p:cNvSpPr>
            <a:spLocks noChangeShapeType="1"/>
          </p:cNvSpPr>
          <p:nvPr/>
        </p:nvSpPr>
        <p:spPr bwMode="auto">
          <a:xfrm>
            <a:off x="7146925" y="1676400"/>
            <a:ext cx="0"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19" name="Line 103"/>
          <p:cNvSpPr>
            <a:spLocks noChangeShapeType="1"/>
          </p:cNvSpPr>
          <p:nvPr/>
        </p:nvSpPr>
        <p:spPr bwMode="auto">
          <a:xfrm>
            <a:off x="7642225" y="1676400"/>
            <a:ext cx="0"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0" name="Line 104"/>
          <p:cNvSpPr>
            <a:spLocks noChangeShapeType="1"/>
          </p:cNvSpPr>
          <p:nvPr/>
        </p:nvSpPr>
        <p:spPr bwMode="auto">
          <a:xfrm>
            <a:off x="4251325" y="2209800"/>
            <a:ext cx="211138"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1" name="Line 105"/>
          <p:cNvSpPr>
            <a:spLocks noChangeShapeType="1"/>
          </p:cNvSpPr>
          <p:nvPr/>
        </p:nvSpPr>
        <p:spPr bwMode="auto">
          <a:xfrm flipH="1">
            <a:off x="4533900" y="2209800"/>
            <a:ext cx="211138"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2" name="Line 106"/>
          <p:cNvSpPr>
            <a:spLocks noChangeShapeType="1"/>
          </p:cNvSpPr>
          <p:nvPr/>
        </p:nvSpPr>
        <p:spPr bwMode="auto">
          <a:xfrm>
            <a:off x="5240338" y="2209800"/>
            <a:ext cx="211137"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3" name="Line 107"/>
          <p:cNvSpPr>
            <a:spLocks noChangeShapeType="1"/>
          </p:cNvSpPr>
          <p:nvPr/>
        </p:nvSpPr>
        <p:spPr bwMode="auto">
          <a:xfrm flipH="1">
            <a:off x="5522913" y="2209800"/>
            <a:ext cx="211137"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4" name="Line 108"/>
          <p:cNvSpPr>
            <a:spLocks noChangeShapeType="1"/>
          </p:cNvSpPr>
          <p:nvPr/>
        </p:nvSpPr>
        <p:spPr bwMode="auto">
          <a:xfrm>
            <a:off x="6229350" y="2209800"/>
            <a:ext cx="211138"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5" name="Line 109"/>
          <p:cNvSpPr>
            <a:spLocks noChangeShapeType="1"/>
          </p:cNvSpPr>
          <p:nvPr/>
        </p:nvSpPr>
        <p:spPr bwMode="auto">
          <a:xfrm flipH="1">
            <a:off x="6511925" y="2209800"/>
            <a:ext cx="211138"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6" name="Line 110"/>
          <p:cNvSpPr>
            <a:spLocks noChangeShapeType="1"/>
          </p:cNvSpPr>
          <p:nvPr/>
        </p:nvSpPr>
        <p:spPr bwMode="auto">
          <a:xfrm>
            <a:off x="7146925" y="2209800"/>
            <a:ext cx="212725"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7" name="Line 111"/>
          <p:cNvSpPr>
            <a:spLocks noChangeShapeType="1"/>
          </p:cNvSpPr>
          <p:nvPr/>
        </p:nvSpPr>
        <p:spPr bwMode="auto">
          <a:xfrm flipH="1">
            <a:off x="7429500" y="2209800"/>
            <a:ext cx="212725"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8" name="Line 112"/>
          <p:cNvSpPr>
            <a:spLocks noChangeShapeType="1"/>
          </p:cNvSpPr>
          <p:nvPr/>
        </p:nvSpPr>
        <p:spPr bwMode="auto">
          <a:xfrm>
            <a:off x="4533900" y="2971800"/>
            <a:ext cx="423863"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29" name="Line 113"/>
          <p:cNvSpPr>
            <a:spLocks noChangeShapeType="1"/>
          </p:cNvSpPr>
          <p:nvPr/>
        </p:nvSpPr>
        <p:spPr bwMode="auto">
          <a:xfrm flipH="1">
            <a:off x="5099050" y="2971800"/>
            <a:ext cx="352425"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30" name="Line 114"/>
          <p:cNvSpPr>
            <a:spLocks noChangeShapeType="1"/>
          </p:cNvSpPr>
          <p:nvPr/>
        </p:nvSpPr>
        <p:spPr bwMode="auto">
          <a:xfrm>
            <a:off x="6440488" y="2971800"/>
            <a:ext cx="423862"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31" name="Line 115"/>
          <p:cNvSpPr>
            <a:spLocks noChangeShapeType="1"/>
          </p:cNvSpPr>
          <p:nvPr/>
        </p:nvSpPr>
        <p:spPr bwMode="auto">
          <a:xfrm flipH="1">
            <a:off x="7005638" y="2971800"/>
            <a:ext cx="354012"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32" name="Line 116"/>
          <p:cNvSpPr>
            <a:spLocks noChangeShapeType="1"/>
          </p:cNvSpPr>
          <p:nvPr/>
        </p:nvSpPr>
        <p:spPr bwMode="auto">
          <a:xfrm>
            <a:off x="5027613" y="4267200"/>
            <a:ext cx="847725"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33" name="Line 117"/>
          <p:cNvSpPr>
            <a:spLocks noChangeShapeType="1"/>
          </p:cNvSpPr>
          <p:nvPr/>
        </p:nvSpPr>
        <p:spPr bwMode="auto">
          <a:xfrm flipH="1">
            <a:off x="6016625" y="4267200"/>
            <a:ext cx="919163" cy="228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9334" name="Line 118"/>
          <p:cNvSpPr>
            <a:spLocks noChangeShapeType="1"/>
          </p:cNvSpPr>
          <p:nvPr/>
        </p:nvSpPr>
        <p:spPr bwMode="auto">
          <a:xfrm>
            <a:off x="4038600" y="1219200"/>
            <a:ext cx="0" cy="5486400"/>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126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1268" name="Rectangle 4"/>
          <p:cNvSpPr>
            <a:spLocks noGrp="1" noChangeArrowheads="1"/>
          </p:cNvSpPr>
          <p:nvPr>
            <p:ph type="title"/>
          </p:nvPr>
        </p:nvSpPr>
        <p:spPr>
          <a:noFill/>
          <a:ln/>
        </p:spPr>
        <p:txBody>
          <a:bodyPr/>
          <a:lstStyle/>
          <a:p>
            <a:r>
              <a:rPr lang="en-US"/>
              <a:t>General External Merge Sort</a:t>
            </a:r>
          </a:p>
        </p:txBody>
      </p:sp>
      <p:sp>
        <p:nvSpPr>
          <p:cNvPr id="11269" name="Rectangle 5"/>
          <p:cNvSpPr>
            <a:spLocks noGrp="1" noChangeArrowheads="1"/>
          </p:cNvSpPr>
          <p:nvPr>
            <p:ph type="body" idx="1"/>
          </p:nvPr>
        </p:nvSpPr>
        <p:spPr>
          <a:xfrm>
            <a:off x="76200" y="2057400"/>
            <a:ext cx="8991600" cy="4114800"/>
          </a:xfrm>
          <a:noFill/>
          <a:ln/>
        </p:spPr>
        <p:txBody>
          <a:bodyPr/>
          <a:lstStyle/>
          <a:p>
            <a:r>
              <a:rPr lang="en-US"/>
              <a:t>To sort a file with </a:t>
            </a:r>
            <a:r>
              <a:rPr lang="en-US" i="1"/>
              <a:t>N</a:t>
            </a:r>
            <a:r>
              <a:rPr lang="en-US"/>
              <a:t> pages using </a:t>
            </a:r>
            <a:r>
              <a:rPr lang="en-US" i="1"/>
              <a:t>B</a:t>
            </a:r>
            <a:r>
              <a:rPr lang="en-US"/>
              <a:t> buffer pages:</a:t>
            </a:r>
          </a:p>
          <a:p>
            <a:pPr lvl="1">
              <a:buSzPct val="75000"/>
            </a:pPr>
            <a:r>
              <a:rPr lang="en-US">
                <a:solidFill>
                  <a:schemeClr val="accent2"/>
                </a:solidFill>
              </a:rPr>
              <a:t>Pass 0: use </a:t>
            </a:r>
            <a:r>
              <a:rPr lang="en-US" i="1">
                <a:solidFill>
                  <a:schemeClr val="accent2"/>
                </a:solidFill>
              </a:rPr>
              <a:t>B </a:t>
            </a:r>
            <a:r>
              <a:rPr lang="en-US">
                <a:solidFill>
                  <a:schemeClr val="accent2"/>
                </a:solidFill>
              </a:rPr>
              <a:t>buffer pages. </a:t>
            </a:r>
            <a:r>
              <a:rPr lang="en-US"/>
              <a:t>Produce              sorted runs of</a:t>
            </a:r>
            <a:r>
              <a:rPr lang="en-US" i="1"/>
              <a:t> B</a:t>
            </a:r>
            <a:r>
              <a:rPr lang="en-US"/>
              <a:t> pages each.</a:t>
            </a:r>
            <a:r>
              <a:rPr lang="en-US" i="1"/>
              <a:t> </a:t>
            </a:r>
            <a:endParaRPr lang="en-US"/>
          </a:p>
          <a:p>
            <a:pPr lvl="1">
              <a:buSzPct val="75000"/>
            </a:pPr>
            <a:r>
              <a:rPr lang="en-US">
                <a:solidFill>
                  <a:schemeClr val="accent2"/>
                </a:solidFill>
              </a:rPr>
              <a:t>Pass 2, …,  etc.: merge </a:t>
            </a:r>
            <a:r>
              <a:rPr lang="en-US" i="1">
                <a:solidFill>
                  <a:schemeClr val="accent2"/>
                </a:solidFill>
              </a:rPr>
              <a:t>B-1 </a:t>
            </a:r>
            <a:r>
              <a:rPr lang="en-US">
                <a:solidFill>
                  <a:schemeClr val="accent2"/>
                </a:solidFill>
              </a:rPr>
              <a:t>runs</a:t>
            </a:r>
            <a:r>
              <a:rPr lang="en-US"/>
              <a:t>. </a:t>
            </a:r>
          </a:p>
        </p:txBody>
      </p:sp>
      <p:graphicFrame>
        <p:nvGraphicFramePr>
          <p:cNvPr id="11270" name="Object 6">
            <a:hlinkClick r:id="" action="ppaction://ole?verb=0"/>
          </p:cNvPr>
          <p:cNvGraphicFramePr>
            <a:graphicFrameLocks/>
          </p:cNvGraphicFramePr>
          <p:nvPr/>
        </p:nvGraphicFramePr>
        <p:xfrm>
          <a:off x="5710238" y="2590800"/>
          <a:ext cx="2001837" cy="723900"/>
        </p:xfrm>
        <a:graphic>
          <a:graphicData uri="http://schemas.openxmlformats.org/presentationml/2006/ole">
            <p:oleObj spid="_x0000_s276482" name="Equation" r:id="rId4" imgW="2001600" imgH="723600" progId="Equation.3">
              <p:embed/>
            </p:oleObj>
          </a:graphicData>
        </a:graphic>
      </p:graphicFrame>
      <p:sp>
        <p:nvSpPr>
          <p:cNvPr id="11271" name="Freeform 7"/>
          <p:cNvSpPr>
            <a:spLocks/>
          </p:cNvSpPr>
          <p:nvPr/>
        </p:nvSpPr>
        <p:spPr bwMode="auto">
          <a:xfrm>
            <a:off x="6837363" y="4097338"/>
            <a:ext cx="1393825" cy="254000"/>
          </a:xfrm>
          <a:custGeom>
            <a:avLst/>
            <a:gdLst/>
            <a:ahLst/>
            <a:cxnLst>
              <a:cxn ang="0">
                <a:pos x="877" y="81"/>
              </a:cxn>
              <a:cxn ang="0">
                <a:pos x="843" y="48"/>
              </a:cxn>
              <a:cxn ang="0">
                <a:pos x="749" y="24"/>
              </a:cxn>
              <a:cxn ang="0">
                <a:pos x="439" y="0"/>
              </a:cxn>
              <a:cxn ang="0">
                <a:pos x="129" y="24"/>
              </a:cxn>
              <a:cxn ang="0">
                <a:pos x="35" y="48"/>
              </a:cxn>
              <a:cxn ang="0">
                <a:pos x="0" y="81"/>
              </a:cxn>
              <a:cxn ang="0">
                <a:pos x="35" y="112"/>
              </a:cxn>
              <a:cxn ang="0">
                <a:pos x="129" y="136"/>
              </a:cxn>
              <a:cxn ang="0">
                <a:pos x="439" y="159"/>
              </a:cxn>
              <a:cxn ang="0">
                <a:pos x="749" y="136"/>
              </a:cxn>
              <a:cxn ang="0">
                <a:pos x="843" y="112"/>
              </a:cxn>
              <a:cxn ang="0">
                <a:pos x="877" y="81"/>
              </a:cxn>
            </a:cxnLst>
            <a:rect l="0" t="0" r="r" b="b"/>
            <a:pathLst>
              <a:path w="878" h="160">
                <a:moveTo>
                  <a:pt x="877" y="81"/>
                </a:moveTo>
                <a:lnTo>
                  <a:pt x="843" y="48"/>
                </a:lnTo>
                <a:lnTo>
                  <a:pt x="749" y="24"/>
                </a:lnTo>
                <a:lnTo>
                  <a:pt x="439" y="0"/>
                </a:lnTo>
                <a:lnTo>
                  <a:pt x="129" y="24"/>
                </a:lnTo>
                <a:lnTo>
                  <a:pt x="35" y="48"/>
                </a:lnTo>
                <a:lnTo>
                  <a:pt x="0" y="81"/>
                </a:lnTo>
                <a:lnTo>
                  <a:pt x="35" y="112"/>
                </a:lnTo>
                <a:lnTo>
                  <a:pt x="129" y="136"/>
                </a:lnTo>
                <a:lnTo>
                  <a:pt x="439" y="159"/>
                </a:lnTo>
                <a:lnTo>
                  <a:pt x="749" y="136"/>
                </a:lnTo>
                <a:lnTo>
                  <a:pt x="843" y="112"/>
                </a:lnTo>
                <a:lnTo>
                  <a:pt x="877" y="81"/>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72" name="Freeform 8"/>
          <p:cNvSpPr>
            <a:spLocks/>
          </p:cNvSpPr>
          <p:nvPr/>
        </p:nvSpPr>
        <p:spPr bwMode="auto">
          <a:xfrm>
            <a:off x="1198563" y="4486275"/>
            <a:ext cx="1098550" cy="182563"/>
          </a:xfrm>
          <a:custGeom>
            <a:avLst/>
            <a:gdLst/>
            <a:ahLst/>
            <a:cxnLst>
              <a:cxn ang="0">
                <a:pos x="0" y="114"/>
              </a:cxn>
              <a:cxn ang="0">
                <a:pos x="0" y="0"/>
              </a:cxn>
              <a:cxn ang="0">
                <a:pos x="691" y="0"/>
              </a:cxn>
              <a:cxn ang="0">
                <a:pos x="691" y="114"/>
              </a:cxn>
              <a:cxn ang="0">
                <a:pos x="0" y="114"/>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73" name="Freeform 9"/>
          <p:cNvSpPr>
            <a:spLocks/>
          </p:cNvSpPr>
          <p:nvPr/>
        </p:nvSpPr>
        <p:spPr bwMode="auto">
          <a:xfrm>
            <a:off x="1198563" y="5486400"/>
            <a:ext cx="1128712" cy="166688"/>
          </a:xfrm>
          <a:custGeom>
            <a:avLst/>
            <a:gdLst/>
            <a:ahLst/>
            <a:cxnLst>
              <a:cxn ang="0">
                <a:pos x="0" y="104"/>
              </a:cxn>
              <a:cxn ang="0">
                <a:pos x="0" y="0"/>
              </a:cxn>
              <a:cxn ang="0">
                <a:pos x="710" y="0"/>
              </a:cxn>
              <a:cxn ang="0">
                <a:pos x="710" y="104"/>
              </a:cxn>
              <a:cxn ang="0">
                <a:pos x="0" y="104"/>
              </a:cxn>
            </a:cxnLst>
            <a:rect l="0" t="0" r="r" b="b"/>
            <a:pathLst>
              <a:path w="711" h="105">
                <a:moveTo>
                  <a:pt x="0" y="104"/>
                </a:moveTo>
                <a:lnTo>
                  <a:pt x="0" y="0"/>
                </a:lnTo>
                <a:lnTo>
                  <a:pt x="710" y="0"/>
                </a:lnTo>
                <a:lnTo>
                  <a:pt x="710" y="104"/>
                </a:lnTo>
                <a:lnTo>
                  <a:pt x="0" y="104"/>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74" name="Freeform 10"/>
          <p:cNvSpPr>
            <a:spLocks/>
          </p:cNvSpPr>
          <p:nvPr/>
        </p:nvSpPr>
        <p:spPr bwMode="auto">
          <a:xfrm>
            <a:off x="1052513" y="4132263"/>
            <a:ext cx="1387475" cy="265112"/>
          </a:xfrm>
          <a:custGeom>
            <a:avLst/>
            <a:gdLst/>
            <a:ahLst/>
            <a:cxnLst>
              <a:cxn ang="0">
                <a:pos x="873" y="84"/>
              </a:cxn>
              <a:cxn ang="0">
                <a:pos x="839" y="51"/>
              </a:cxn>
              <a:cxn ang="0">
                <a:pos x="745" y="24"/>
              </a:cxn>
              <a:cxn ang="0">
                <a:pos x="437" y="0"/>
              </a:cxn>
              <a:cxn ang="0">
                <a:pos x="128" y="24"/>
              </a:cxn>
              <a:cxn ang="0">
                <a:pos x="34" y="51"/>
              </a:cxn>
              <a:cxn ang="0">
                <a:pos x="0" y="84"/>
              </a:cxn>
              <a:cxn ang="0">
                <a:pos x="34" y="115"/>
              </a:cxn>
              <a:cxn ang="0">
                <a:pos x="128" y="142"/>
              </a:cxn>
              <a:cxn ang="0">
                <a:pos x="437" y="166"/>
              </a:cxn>
              <a:cxn ang="0">
                <a:pos x="745" y="142"/>
              </a:cxn>
              <a:cxn ang="0">
                <a:pos x="839" y="115"/>
              </a:cxn>
              <a:cxn ang="0">
                <a:pos x="873" y="84"/>
              </a:cxn>
            </a:cxnLst>
            <a:rect l="0" t="0" r="r" b="b"/>
            <a:pathLst>
              <a:path w="874" h="167">
                <a:moveTo>
                  <a:pt x="873" y="84"/>
                </a:moveTo>
                <a:lnTo>
                  <a:pt x="839" y="51"/>
                </a:lnTo>
                <a:lnTo>
                  <a:pt x="745" y="24"/>
                </a:lnTo>
                <a:lnTo>
                  <a:pt x="437" y="0"/>
                </a:lnTo>
                <a:lnTo>
                  <a:pt x="128" y="24"/>
                </a:lnTo>
                <a:lnTo>
                  <a:pt x="34" y="51"/>
                </a:lnTo>
                <a:lnTo>
                  <a:pt x="0" y="84"/>
                </a:lnTo>
                <a:lnTo>
                  <a:pt x="34" y="115"/>
                </a:lnTo>
                <a:lnTo>
                  <a:pt x="128" y="142"/>
                </a:lnTo>
                <a:lnTo>
                  <a:pt x="437" y="166"/>
                </a:lnTo>
                <a:lnTo>
                  <a:pt x="745" y="142"/>
                </a:lnTo>
                <a:lnTo>
                  <a:pt x="839" y="115"/>
                </a:lnTo>
                <a:lnTo>
                  <a:pt x="873" y="84"/>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75" name="Rectangle 11"/>
          <p:cNvSpPr>
            <a:spLocks noChangeArrowheads="1"/>
          </p:cNvSpPr>
          <p:nvPr/>
        </p:nvSpPr>
        <p:spPr bwMode="auto">
          <a:xfrm>
            <a:off x="3327400" y="6070600"/>
            <a:ext cx="3065463" cy="363538"/>
          </a:xfrm>
          <a:prstGeom prst="rect">
            <a:avLst/>
          </a:prstGeom>
          <a:noFill/>
          <a:ln w="9525">
            <a:noFill/>
            <a:miter lim="800000"/>
            <a:headEnd/>
            <a:tailEnd/>
          </a:ln>
          <a:effectLst/>
        </p:spPr>
        <p:txBody>
          <a:bodyPr lIns="90488" tIns="44450" rIns="90488" bIns="44450">
            <a:spAutoFit/>
          </a:bodyPr>
          <a:lstStyle/>
          <a:p>
            <a:pPr eaLnBrk="0" hangingPunct="0"/>
            <a:r>
              <a:rPr lang="en-US" sz="1800" b="1">
                <a:solidFill>
                  <a:srgbClr val="005400"/>
                </a:solidFill>
                <a:latin typeface="Bookman Old Style" pitchFamily="18" charset="0"/>
              </a:rPr>
              <a:t>B Main memory buffers</a:t>
            </a:r>
          </a:p>
        </p:txBody>
      </p:sp>
      <p:sp>
        <p:nvSpPr>
          <p:cNvPr id="11276" name="Freeform 12"/>
          <p:cNvSpPr>
            <a:spLocks/>
          </p:cNvSpPr>
          <p:nvPr/>
        </p:nvSpPr>
        <p:spPr bwMode="auto">
          <a:xfrm>
            <a:off x="6953250" y="4572000"/>
            <a:ext cx="1119188" cy="157163"/>
          </a:xfrm>
          <a:custGeom>
            <a:avLst/>
            <a:gdLst/>
            <a:ahLst/>
            <a:cxnLst>
              <a:cxn ang="0">
                <a:pos x="0" y="98"/>
              </a:cxn>
              <a:cxn ang="0">
                <a:pos x="0" y="0"/>
              </a:cxn>
              <a:cxn ang="0">
                <a:pos x="704" y="0"/>
              </a:cxn>
              <a:cxn ang="0">
                <a:pos x="704" y="98"/>
              </a:cxn>
              <a:cxn ang="0">
                <a:pos x="0" y="98"/>
              </a:cxn>
            </a:cxnLst>
            <a:rect l="0" t="0" r="r" b="b"/>
            <a:pathLst>
              <a:path w="705" h="99">
                <a:moveTo>
                  <a:pt x="0" y="98"/>
                </a:moveTo>
                <a:lnTo>
                  <a:pt x="0" y="0"/>
                </a:lnTo>
                <a:lnTo>
                  <a:pt x="704" y="0"/>
                </a:lnTo>
                <a:lnTo>
                  <a:pt x="704" y="98"/>
                </a:lnTo>
                <a:lnTo>
                  <a:pt x="0" y="98"/>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77" name="Freeform 13"/>
          <p:cNvSpPr>
            <a:spLocks/>
          </p:cNvSpPr>
          <p:nvPr/>
        </p:nvSpPr>
        <p:spPr bwMode="auto">
          <a:xfrm>
            <a:off x="6967538" y="4852988"/>
            <a:ext cx="1120775" cy="142875"/>
          </a:xfrm>
          <a:custGeom>
            <a:avLst/>
            <a:gdLst/>
            <a:ahLst/>
            <a:cxnLst>
              <a:cxn ang="0">
                <a:pos x="0" y="89"/>
              </a:cxn>
              <a:cxn ang="0">
                <a:pos x="0" y="0"/>
              </a:cxn>
              <a:cxn ang="0">
                <a:pos x="705" y="0"/>
              </a:cxn>
              <a:cxn ang="0">
                <a:pos x="705" y="89"/>
              </a:cxn>
              <a:cxn ang="0">
                <a:pos x="0" y="8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78" name="Freeform 14"/>
          <p:cNvSpPr>
            <a:spLocks/>
          </p:cNvSpPr>
          <p:nvPr/>
        </p:nvSpPr>
        <p:spPr bwMode="auto">
          <a:xfrm>
            <a:off x="3321050" y="3994150"/>
            <a:ext cx="1189038" cy="538163"/>
          </a:xfrm>
          <a:custGeom>
            <a:avLst/>
            <a:gdLst/>
            <a:ahLst/>
            <a:cxnLst>
              <a:cxn ang="0">
                <a:pos x="0" y="338"/>
              </a:cxn>
              <a:cxn ang="0">
                <a:pos x="0" y="0"/>
              </a:cxn>
              <a:cxn ang="0">
                <a:pos x="748" y="0"/>
              </a:cxn>
              <a:cxn ang="0">
                <a:pos x="748" y="338"/>
              </a:cxn>
              <a:cxn ang="0">
                <a:pos x="0" y="338"/>
              </a:cxn>
            </a:cxnLst>
            <a:rect l="0" t="0" r="r" b="b"/>
            <a:pathLst>
              <a:path w="749" h="339">
                <a:moveTo>
                  <a:pt x="0" y="338"/>
                </a:moveTo>
                <a:lnTo>
                  <a:pt x="0" y="0"/>
                </a:lnTo>
                <a:lnTo>
                  <a:pt x="748" y="0"/>
                </a:lnTo>
                <a:lnTo>
                  <a:pt x="748" y="338"/>
                </a:lnTo>
                <a:lnTo>
                  <a:pt x="0" y="338"/>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79" name="Freeform 15"/>
          <p:cNvSpPr>
            <a:spLocks/>
          </p:cNvSpPr>
          <p:nvPr/>
        </p:nvSpPr>
        <p:spPr bwMode="auto">
          <a:xfrm>
            <a:off x="5170488" y="4848225"/>
            <a:ext cx="1058862" cy="436563"/>
          </a:xfrm>
          <a:custGeom>
            <a:avLst/>
            <a:gdLst/>
            <a:ahLst/>
            <a:cxnLst>
              <a:cxn ang="0">
                <a:pos x="0" y="274"/>
              </a:cxn>
              <a:cxn ang="0">
                <a:pos x="0" y="0"/>
              </a:cxn>
              <a:cxn ang="0">
                <a:pos x="666" y="0"/>
              </a:cxn>
              <a:cxn ang="0">
                <a:pos x="666" y="274"/>
              </a:cxn>
              <a:cxn ang="0">
                <a:pos x="0" y="274"/>
              </a:cxn>
            </a:cxnLst>
            <a:rect l="0" t="0" r="r" b="b"/>
            <a:pathLst>
              <a:path w="667" h="275">
                <a:moveTo>
                  <a:pt x="0" y="274"/>
                </a:moveTo>
                <a:lnTo>
                  <a:pt x="0" y="0"/>
                </a:lnTo>
                <a:lnTo>
                  <a:pt x="666" y="0"/>
                </a:lnTo>
                <a:lnTo>
                  <a:pt x="666" y="274"/>
                </a:lnTo>
                <a:lnTo>
                  <a:pt x="0" y="274"/>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80" name="Freeform 16"/>
          <p:cNvSpPr>
            <a:spLocks/>
          </p:cNvSpPr>
          <p:nvPr/>
        </p:nvSpPr>
        <p:spPr bwMode="auto">
          <a:xfrm>
            <a:off x="3292475" y="5570538"/>
            <a:ext cx="1189038" cy="539750"/>
          </a:xfrm>
          <a:custGeom>
            <a:avLst/>
            <a:gdLst/>
            <a:ahLst/>
            <a:cxnLst>
              <a:cxn ang="0">
                <a:pos x="0" y="339"/>
              </a:cxn>
              <a:cxn ang="0">
                <a:pos x="0" y="0"/>
              </a:cxn>
              <a:cxn ang="0">
                <a:pos x="748" y="0"/>
              </a:cxn>
              <a:cxn ang="0">
                <a:pos x="748" y="339"/>
              </a:cxn>
              <a:cxn ang="0">
                <a:pos x="0" y="339"/>
              </a:cxn>
            </a:cxnLst>
            <a:rect l="0" t="0" r="r" b="b"/>
            <a:pathLst>
              <a:path w="749" h="340">
                <a:moveTo>
                  <a:pt x="0" y="339"/>
                </a:moveTo>
                <a:lnTo>
                  <a:pt x="0" y="0"/>
                </a:lnTo>
                <a:lnTo>
                  <a:pt x="748" y="0"/>
                </a:lnTo>
                <a:lnTo>
                  <a:pt x="748" y="339"/>
                </a:lnTo>
                <a:lnTo>
                  <a:pt x="0" y="339"/>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81" name="Freeform 17"/>
          <p:cNvSpPr>
            <a:spLocks/>
          </p:cNvSpPr>
          <p:nvPr/>
        </p:nvSpPr>
        <p:spPr bwMode="auto">
          <a:xfrm>
            <a:off x="2787650" y="3886200"/>
            <a:ext cx="3625850" cy="2492375"/>
          </a:xfrm>
          <a:custGeom>
            <a:avLst/>
            <a:gdLst/>
            <a:ahLst/>
            <a:cxnLst>
              <a:cxn ang="0">
                <a:pos x="0" y="1569"/>
              </a:cxn>
              <a:cxn ang="0">
                <a:pos x="0" y="0"/>
              </a:cxn>
              <a:cxn ang="0">
                <a:pos x="2283" y="0"/>
              </a:cxn>
              <a:cxn ang="0">
                <a:pos x="2283" y="1569"/>
              </a:cxn>
              <a:cxn ang="0">
                <a:pos x="0" y="1569"/>
              </a:cxn>
            </a:cxnLst>
            <a:rect l="0" t="0" r="r" b="b"/>
            <a:pathLst>
              <a:path w="2284" h="1570">
                <a:moveTo>
                  <a:pt x="0" y="1569"/>
                </a:moveTo>
                <a:lnTo>
                  <a:pt x="0" y="0"/>
                </a:lnTo>
                <a:lnTo>
                  <a:pt x="2283" y="0"/>
                </a:lnTo>
                <a:lnTo>
                  <a:pt x="2283" y="1569"/>
                </a:lnTo>
                <a:lnTo>
                  <a:pt x="0" y="1569"/>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282" name="Rectangle 18"/>
          <p:cNvSpPr>
            <a:spLocks noChangeArrowheads="1"/>
          </p:cNvSpPr>
          <p:nvPr/>
        </p:nvSpPr>
        <p:spPr bwMode="auto">
          <a:xfrm>
            <a:off x="3303588" y="4049713"/>
            <a:ext cx="1042987"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0000"/>
                </a:solidFill>
                <a:latin typeface="Bookman Old Style" pitchFamily="18" charset="0"/>
              </a:rPr>
              <a:t>INPUT 1</a:t>
            </a:r>
          </a:p>
        </p:txBody>
      </p:sp>
      <p:sp>
        <p:nvSpPr>
          <p:cNvPr id="11283" name="Rectangle 19"/>
          <p:cNvSpPr>
            <a:spLocks noChangeArrowheads="1"/>
          </p:cNvSpPr>
          <p:nvPr/>
        </p:nvSpPr>
        <p:spPr bwMode="auto">
          <a:xfrm>
            <a:off x="3224213" y="5627688"/>
            <a:ext cx="1262062"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0000"/>
                </a:solidFill>
                <a:latin typeface="Bookman Old Style" pitchFamily="18" charset="0"/>
              </a:rPr>
              <a:t>INPUT B-1</a:t>
            </a:r>
          </a:p>
        </p:txBody>
      </p:sp>
      <p:sp>
        <p:nvSpPr>
          <p:cNvPr id="11284" name="Rectangle 20"/>
          <p:cNvSpPr>
            <a:spLocks noChangeArrowheads="1"/>
          </p:cNvSpPr>
          <p:nvPr/>
        </p:nvSpPr>
        <p:spPr bwMode="auto">
          <a:xfrm>
            <a:off x="5122863" y="4872038"/>
            <a:ext cx="1063625"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0000"/>
                </a:solidFill>
                <a:latin typeface="Bookman Old Style" pitchFamily="18" charset="0"/>
              </a:rPr>
              <a:t>OUTPUT</a:t>
            </a:r>
          </a:p>
        </p:txBody>
      </p:sp>
      <p:sp>
        <p:nvSpPr>
          <p:cNvPr id="11285" name="Rectangle 21"/>
          <p:cNvSpPr>
            <a:spLocks noChangeArrowheads="1"/>
          </p:cNvSpPr>
          <p:nvPr/>
        </p:nvSpPr>
        <p:spPr bwMode="auto">
          <a:xfrm>
            <a:off x="7245350" y="5930900"/>
            <a:ext cx="711200"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5400"/>
                </a:solidFill>
                <a:latin typeface="Bookman Old Style" pitchFamily="18" charset="0"/>
              </a:rPr>
              <a:t>Disk</a:t>
            </a:r>
          </a:p>
        </p:txBody>
      </p:sp>
      <p:sp>
        <p:nvSpPr>
          <p:cNvPr id="11286" name="Rectangle 22"/>
          <p:cNvSpPr>
            <a:spLocks noChangeArrowheads="1"/>
          </p:cNvSpPr>
          <p:nvPr/>
        </p:nvSpPr>
        <p:spPr bwMode="auto">
          <a:xfrm>
            <a:off x="1382713" y="5962650"/>
            <a:ext cx="711200"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5400"/>
                </a:solidFill>
                <a:latin typeface="Bookman Old Style" pitchFamily="18" charset="0"/>
              </a:rPr>
              <a:t>Disk</a:t>
            </a:r>
          </a:p>
        </p:txBody>
      </p:sp>
      <p:sp>
        <p:nvSpPr>
          <p:cNvPr id="11287" name="Line 23"/>
          <p:cNvSpPr>
            <a:spLocks noChangeShapeType="1"/>
          </p:cNvSpPr>
          <p:nvPr/>
        </p:nvSpPr>
        <p:spPr bwMode="auto">
          <a:xfrm>
            <a:off x="1068388" y="4254500"/>
            <a:ext cx="0" cy="1477963"/>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11288" name="Line 24"/>
          <p:cNvSpPr>
            <a:spLocks noChangeShapeType="1"/>
          </p:cNvSpPr>
          <p:nvPr/>
        </p:nvSpPr>
        <p:spPr bwMode="auto">
          <a:xfrm>
            <a:off x="2435225" y="4254500"/>
            <a:ext cx="0" cy="1477963"/>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grpSp>
        <p:nvGrpSpPr>
          <p:cNvPr id="2" name="Group 27"/>
          <p:cNvGrpSpPr>
            <a:grpSpLocks/>
          </p:cNvGrpSpPr>
          <p:nvPr/>
        </p:nvGrpSpPr>
        <p:grpSpPr bwMode="auto">
          <a:xfrm>
            <a:off x="1071563" y="5732463"/>
            <a:ext cx="1363662" cy="190500"/>
            <a:chOff x="675" y="3611"/>
            <a:chExt cx="859" cy="120"/>
          </a:xfrm>
        </p:grpSpPr>
        <p:sp>
          <p:nvSpPr>
            <p:cNvPr id="11289" name="Arc 25"/>
            <p:cNvSpPr>
              <a:spLocks/>
            </p:cNvSpPr>
            <p:nvPr/>
          </p:nvSpPr>
          <p:spPr bwMode="auto">
            <a:xfrm>
              <a:off x="675" y="3611"/>
              <a:ext cx="456" cy="120"/>
            </a:xfrm>
            <a:custGeom>
              <a:avLst/>
              <a:gdLst>
                <a:gd name="G0" fmla="+- 21600 0 0"/>
                <a:gd name="G1" fmla="+- 744 0 0"/>
                <a:gd name="G2" fmla="+- 21600 0 0"/>
                <a:gd name="T0" fmla="*/ 21457 w 21600"/>
                <a:gd name="T1" fmla="*/ 22344 h 22344"/>
                <a:gd name="T2" fmla="*/ 13 w 21600"/>
                <a:gd name="T3" fmla="*/ 0 h 22344"/>
                <a:gd name="T4" fmla="*/ 21600 w 21600"/>
                <a:gd name="T5" fmla="*/ 744 h 22344"/>
              </a:gdLst>
              <a:ahLst/>
              <a:cxnLst>
                <a:cxn ang="0">
                  <a:pos x="T0" y="T1"/>
                </a:cxn>
                <a:cxn ang="0">
                  <a:pos x="T2" y="T3"/>
                </a:cxn>
                <a:cxn ang="0">
                  <a:pos x="T4" y="T5"/>
                </a:cxn>
              </a:cxnLst>
              <a:rect l="0" t="0" r="r" b="b"/>
              <a:pathLst>
                <a:path w="21600" h="22344" fill="none" extrusionOk="0">
                  <a:moveTo>
                    <a:pt x="21457" y="22343"/>
                  </a:moveTo>
                  <a:cubicBezTo>
                    <a:pt x="9583" y="22264"/>
                    <a:pt x="0" y="12617"/>
                    <a:pt x="0" y="744"/>
                  </a:cubicBezTo>
                  <a:cubicBezTo>
                    <a:pt x="-1" y="495"/>
                    <a:pt x="4" y="247"/>
                    <a:pt x="12" y="-1"/>
                  </a:cubicBezTo>
                </a:path>
                <a:path w="21600" h="22344" stroke="0" extrusionOk="0">
                  <a:moveTo>
                    <a:pt x="21457" y="22343"/>
                  </a:moveTo>
                  <a:cubicBezTo>
                    <a:pt x="9583" y="22264"/>
                    <a:pt x="0" y="12617"/>
                    <a:pt x="0" y="744"/>
                  </a:cubicBezTo>
                  <a:cubicBezTo>
                    <a:pt x="-1" y="495"/>
                    <a:pt x="4" y="247"/>
                    <a:pt x="12" y="-1"/>
                  </a:cubicBezTo>
                  <a:lnTo>
                    <a:pt x="21600" y="744"/>
                  </a:lnTo>
                  <a:close/>
                </a:path>
              </a:pathLst>
            </a:custGeom>
            <a:solidFill>
              <a:srgbClr val="99CCFF"/>
            </a:solidFill>
            <a:ln w="12700" cap="rnd">
              <a:solidFill>
                <a:schemeClr val="tx2"/>
              </a:solidFill>
              <a:round/>
              <a:headEnd/>
              <a:tailEnd/>
            </a:ln>
            <a:effectLst/>
          </p:spPr>
          <p:txBody>
            <a:bodyPr/>
            <a:lstStyle/>
            <a:p>
              <a:pPr eaLnBrk="0" hangingPunct="0"/>
              <a:endParaRPr lang="en-US">
                <a:solidFill>
                  <a:srgbClr val="005400"/>
                </a:solidFill>
              </a:endParaRPr>
            </a:p>
          </p:txBody>
        </p:sp>
        <p:sp>
          <p:nvSpPr>
            <p:cNvPr id="11290" name="Arc 26"/>
            <p:cNvSpPr>
              <a:spLocks/>
            </p:cNvSpPr>
            <p:nvPr/>
          </p:nvSpPr>
          <p:spPr bwMode="auto">
            <a:xfrm>
              <a:off x="1078" y="3611"/>
              <a:ext cx="456" cy="117"/>
            </a:xfrm>
            <a:custGeom>
              <a:avLst/>
              <a:gdLst>
                <a:gd name="G0" fmla="+- 0 0 0"/>
                <a:gd name="G1" fmla="+- 187 0 0"/>
                <a:gd name="G2" fmla="+- 21600 0 0"/>
                <a:gd name="T0" fmla="*/ 21599 w 21600"/>
                <a:gd name="T1" fmla="*/ 0 h 21787"/>
                <a:gd name="T2" fmla="*/ 0 w 21600"/>
                <a:gd name="T3" fmla="*/ 21787 h 21787"/>
                <a:gd name="T4" fmla="*/ 0 w 21600"/>
                <a:gd name="T5" fmla="*/ 187 h 21787"/>
              </a:gdLst>
              <a:ahLst/>
              <a:cxnLst>
                <a:cxn ang="0">
                  <a:pos x="T0" y="T1"/>
                </a:cxn>
                <a:cxn ang="0">
                  <a:pos x="T2" y="T3"/>
                </a:cxn>
                <a:cxn ang="0">
                  <a:pos x="T4" y="T5"/>
                </a:cxn>
              </a:cxnLst>
              <a:rect l="0" t="0" r="r" b="b"/>
              <a:pathLst>
                <a:path w="21600" h="21787" fill="none" extrusionOk="0">
                  <a:moveTo>
                    <a:pt x="21599" y="-1"/>
                  </a:moveTo>
                  <a:cubicBezTo>
                    <a:pt x="21599" y="62"/>
                    <a:pt x="21600" y="124"/>
                    <a:pt x="21600" y="187"/>
                  </a:cubicBezTo>
                  <a:cubicBezTo>
                    <a:pt x="21600" y="12116"/>
                    <a:pt x="11929" y="21786"/>
                    <a:pt x="0" y="21787"/>
                  </a:cubicBezTo>
                </a:path>
                <a:path w="21600" h="21787" stroke="0" extrusionOk="0">
                  <a:moveTo>
                    <a:pt x="21599" y="-1"/>
                  </a:moveTo>
                  <a:cubicBezTo>
                    <a:pt x="21599" y="62"/>
                    <a:pt x="21600" y="124"/>
                    <a:pt x="21600" y="187"/>
                  </a:cubicBezTo>
                  <a:cubicBezTo>
                    <a:pt x="21600" y="12116"/>
                    <a:pt x="11929" y="21786"/>
                    <a:pt x="0" y="21787"/>
                  </a:cubicBezTo>
                  <a:lnTo>
                    <a:pt x="0" y="187"/>
                  </a:lnTo>
                  <a:close/>
                </a:path>
              </a:pathLst>
            </a:custGeom>
            <a:solidFill>
              <a:srgbClr val="99CCFF"/>
            </a:solidFill>
            <a:ln w="12700" cap="rnd">
              <a:solidFill>
                <a:schemeClr val="tx2"/>
              </a:solidFill>
              <a:round/>
              <a:headEnd/>
              <a:tailEnd/>
            </a:ln>
            <a:effectLst/>
          </p:spPr>
          <p:txBody>
            <a:bodyPr/>
            <a:lstStyle/>
            <a:p>
              <a:pPr eaLnBrk="0" hangingPunct="0"/>
              <a:endParaRPr lang="en-US">
                <a:solidFill>
                  <a:srgbClr val="005400"/>
                </a:solidFill>
              </a:endParaRPr>
            </a:p>
          </p:txBody>
        </p:sp>
      </p:grpSp>
      <p:grpSp>
        <p:nvGrpSpPr>
          <p:cNvPr id="3" name="Group 30"/>
          <p:cNvGrpSpPr>
            <a:grpSpLocks/>
          </p:cNvGrpSpPr>
          <p:nvPr/>
        </p:nvGrpSpPr>
        <p:grpSpPr bwMode="auto">
          <a:xfrm>
            <a:off x="6858000" y="5656263"/>
            <a:ext cx="1370013" cy="179387"/>
            <a:chOff x="4320" y="3563"/>
            <a:chExt cx="863" cy="113"/>
          </a:xfrm>
        </p:grpSpPr>
        <p:sp>
          <p:nvSpPr>
            <p:cNvPr id="11292" name="Arc 28"/>
            <p:cNvSpPr>
              <a:spLocks/>
            </p:cNvSpPr>
            <p:nvPr/>
          </p:nvSpPr>
          <p:spPr bwMode="auto">
            <a:xfrm>
              <a:off x="4320" y="3563"/>
              <a:ext cx="458" cy="113"/>
            </a:xfrm>
            <a:custGeom>
              <a:avLst/>
              <a:gdLst>
                <a:gd name="G0" fmla="+- 21600 0 0"/>
                <a:gd name="G1" fmla="+- 589 0 0"/>
                <a:gd name="G2" fmla="+- 21600 0 0"/>
                <a:gd name="T0" fmla="*/ 21457 w 21600"/>
                <a:gd name="T1" fmla="*/ 22189 h 22189"/>
                <a:gd name="T2" fmla="*/ 8 w 21600"/>
                <a:gd name="T3" fmla="*/ 0 h 22189"/>
                <a:gd name="T4" fmla="*/ 21600 w 21600"/>
                <a:gd name="T5" fmla="*/ 589 h 22189"/>
              </a:gdLst>
              <a:ahLst/>
              <a:cxnLst>
                <a:cxn ang="0">
                  <a:pos x="T0" y="T1"/>
                </a:cxn>
                <a:cxn ang="0">
                  <a:pos x="T2" y="T3"/>
                </a:cxn>
                <a:cxn ang="0">
                  <a:pos x="T4" y="T5"/>
                </a:cxn>
              </a:cxnLst>
              <a:rect l="0" t="0" r="r" b="b"/>
              <a:pathLst>
                <a:path w="21600" h="22189" fill="none" extrusionOk="0">
                  <a:moveTo>
                    <a:pt x="21457" y="22188"/>
                  </a:moveTo>
                  <a:cubicBezTo>
                    <a:pt x="9583" y="22109"/>
                    <a:pt x="0" y="12462"/>
                    <a:pt x="0" y="589"/>
                  </a:cubicBezTo>
                  <a:cubicBezTo>
                    <a:pt x="-1" y="392"/>
                    <a:pt x="2" y="196"/>
                    <a:pt x="8" y="0"/>
                  </a:cubicBezTo>
                </a:path>
                <a:path w="21600" h="22189" stroke="0" extrusionOk="0">
                  <a:moveTo>
                    <a:pt x="21457" y="22188"/>
                  </a:moveTo>
                  <a:cubicBezTo>
                    <a:pt x="9583" y="22109"/>
                    <a:pt x="0" y="12462"/>
                    <a:pt x="0" y="589"/>
                  </a:cubicBezTo>
                  <a:cubicBezTo>
                    <a:pt x="-1" y="392"/>
                    <a:pt x="2" y="196"/>
                    <a:pt x="8" y="0"/>
                  </a:cubicBezTo>
                  <a:lnTo>
                    <a:pt x="21600" y="589"/>
                  </a:lnTo>
                  <a:close/>
                </a:path>
              </a:pathLst>
            </a:custGeom>
            <a:solidFill>
              <a:srgbClr val="99CCFF"/>
            </a:solidFill>
            <a:ln w="12700" cap="rnd">
              <a:solidFill>
                <a:schemeClr val="tx2"/>
              </a:solidFill>
              <a:round/>
              <a:headEnd/>
              <a:tailEnd/>
            </a:ln>
            <a:effectLst/>
          </p:spPr>
          <p:txBody>
            <a:bodyPr/>
            <a:lstStyle/>
            <a:p>
              <a:pPr eaLnBrk="0" hangingPunct="0"/>
              <a:endParaRPr lang="en-US">
                <a:solidFill>
                  <a:srgbClr val="005400"/>
                </a:solidFill>
              </a:endParaRPr>
            </a:p>
          </p:txBody>
        </p:sp>
        <p:sp>
          <p:nvSpPr>
            <p:cNvPr id="11293" name="Arc 29"/>
            <p:cNvSpPr>
              <a:spLocks/>
            </p:cNvSpPr>
            <p:nvPr/>
          </p:nvSpPr>
          <p:spPr bwMode="auto">
            <a:xfrm>
              <a:off x="4725" y="3563"/>
              <a:ext cx="458" cy="111"/>
            </a:xfrm>
            <a:custGeom>
              <a:avLst/>
              <a:gdLst>
                <a:gd name="G0" fmla="+- 0 0 0"/>
                <a:gd name="G1" fmla="+- 197 0 0"/>
                <a:gd name="G2" fmla="+- 21600 0 0"/>
                <a:gd name="T0" fmla="*/ 21599 w 21600"/>
                <a:gd name="T1" fmla="*/ 0 h 21797"/>
                <a:gd name="T2" fmla="*/ 0 w 21600"/>
                <a:gd name="T3" fmla="*/ 21797 h 21797"/>
                <a:gd name="T4" fmla="*/ 0 w 21600"/>
                <a:gd name="T5" fmla="*/ 197 h 21797"/>
              </a:gdLst>
              <a:ahLst/>
              <a:cxnLst>
                <a:cxn ang="0">
                  <a:pos x="T0" y="T1"/>
                </a:cxn>
                <a:cxn ang="0">
                  <a:pos x="T2" y="T3"/>
                </a:cxn>
                <a:cxn ang="0">
                  <a:pos x="T4" y="T5"/>
                </a:cxn>
              </a:cxnLst>
              <a:rect l="0" t="0" r="r" b="b"/>
              <a:pathLst>
                <a:path w="21600" h="21797" fill="none" extrusionOk="0">
                  <a:moveTo>
                    <a:pt x="21599" y="-1"/>
                  </a:moveTo>
                  <a:cubicBezTo>
                    <a:pt x="21599" y="65"/>
                    <a:pt x="21600" y="131"/>
                    <a:pt x="21600" y="197"/>
                  </a:cubicBezTo>
                  <a:cubicBezTo>
                    <a:pt x="21600" y="12126"/>
                    <a:pt x="11929" y="21796"/>
                    <a:pt x="0" y="21797"/>
                  </a:cubicBezTo>
                </a:path>
                <a:path w="21600" h="21797" stroke="0" extrusionOk="0">
                  <a:moveTo>
                    <a:pt x="21599" y="-1"/>
                  </a:moveTo>
                  <a:cubicBezTo>
                    <a:pt x="21599" y="65"/>
                    <a:pt x="21600" y="131"/>
                    <a:pt x="21600" y="197"/>
                  </a:cubicBezTo>
                  <a:cubicBezTo>
                    <a:pt x="21600" y="12126"/>
                    <a:pt x="11929" y="21796"/>
                    <a:pt x="0" y="21797"/>
                  </a:cubicBezTo>
                  <a:lnTo>
                    <a:pt x="0" y="197"/>
                  </a:lnTo>
                  <a:close/>
                </a:path>
              </a:pathLst>
            </a:custGeom>
            <a:solidFill>
              <a:srgbClr val="99CCFF"/>
            </a:solidFill>
            <a:ln w="12700" cap="rnd">
              <a:solidFill>
                <a:schemeClr val="tx2"/>
              </a:solidFill>
              <a:round/>
              <a:headEnd/>
              <a:tailEnd/>
            </a:ln>
            <a:effectLst/>
          </p:spPr>
          <p:txBody>
            <a:bodyPr/>
            <a:lstStyle/>
            <a:p>
              <a:pPr eaLnBrk="0" hangingPunct="0"/>
              <a:endParaRPr lang="en-US">
                <a:solidFill>
                  <a:srgbClr val="005400"/>
                </a:solidFill>
              </a:endParaRPr>
            </a:p>
          </p:txBody>
        </p:sp>
      </p:grpSp>
      <p:sp>
        <p:nvSpPr>
          <p:cNvPr id="11295" name="Line 31"/>
          <p:cNvSpPr>
            <a:spLocks noChangeShapeType="1"/>
          </p:cNvSpPr>
          <p:nvPr/>
        </p:nvSpPr>
        <p:spPr bwMode="auto">
          <a:xfrm>
            <a:off x="6861175" y="4254500"/>
            <a:ext cx="0" cy="1397000"/>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11296" name="Line 32"/>
          <p:cNvSpPr>
            <a:spLocks noChangeShapeType="1"/>
          </p:cNvSpPr>
          <p:nvPr/>
        </p:nvSpPr>
        <p:spPr bwMode="auto">
          <a:xfrm>
            <a:off x="8228013" y="4254500"/>
            <a:ext cx="0" cy="1397000"/>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11297" name="Line 33"/>
          <p:cNvSpPr>
            <a:spLocks noChangeShapeType="1"/>
          </p:cNvSpPr>
          <p:nvPr/>
        </p:nvSpPr>
        <p:spPr bwMode="auto">
          <a:xfrm flipV="1">
            <a:off x="2270125" y="4346575"/>
            <a:ext cx="1046163" cy="18415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11298" name="Line 34"/>
          <p:cNvSpPr>
            <a:spLocks noChangeShapeType="1"/>
          </p:cNvSpPr>
          <p:nvPr/>
        </p:nvSpPr>
        <p:spPr bwMode="auto">
          <a:xfrm>
            <a:off x="2274888" y="4900613"/>
            <a:ext cx="1046162" cy="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11299" name="Line 35"/>
          <p:cNvSpPr>
            <a:spLocks noChangeShapeType="1"/>
          </p:cNvSpPr>
          <p:nvPr/>
        </p:nvSpPr>
        <p:spPr bwMode="auto">
          <a:xfrm>
            <a:off x="4527550" y="4530725"/>
            <a:ext cx="642938" cy="461963"/>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11300" name="Line 36"/>
          <p:cNvSpPr>
            <a:spLocks noChangeShapeType="1"/>
          </p:cNvSpPr>
          <p:nvPr/>
        </p:nvSpPr>
        <p:spPr bwMode="auto">
          <a:xfrm flipV="1">
            <a:off x="4522788" y="5178425"/>
            <a:ext cx="642937" cy="3683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11301" name="Line 37"/>
          <p:cNvSpPr>
            <a:spLocks noChangeShapeType="1"/>
          </p:cNvSpPr>
          <p:nvPr/>
        </p:nvSpPr>
        <p:spPr bwMode="auto">
          <a:xfrm>
            <a:off x="6216650" y="5084763"/>
            <a:ext cx="644525" cy="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11302" name="Freeform 38"/>
          <p:cNvSpPr>
            <a:spLocks/>
          </p:cNvSpPr>
          <p:nvPr/>
        </p:nvSpPr>
        <p:spPr bwMode="auto">
          <a:xfrm>
            <a:off x="3321050" y="4640263"/>
            <a:ext cx="1189038" cy="539750"/>
          </a:xfrm>
          <a:custGeom>
            <a:avLst/>
            <a:gdLst/>
            <a:ahLst/>
            <a:cxnLst>
              <a:cxn ang="0">
                <a:pos x="0" y="339"/>
              </a:cxn>
              <a:cxn ang="0">
                <a:pos x="0" y="0"/>
              </a:cxn>
              <a:cxn ang="0">
                <a:pos x="748" y="0"/>
              </a:cxn>
              <a:cxn ang="0">
                <a:pos x="748" y="339"/>
              </a:cxn>
              <a:cxn ang="0">
                <a:pos x="0" y="339"/>
              </a:cxn>
            </a:cxnLst>
            <a:rect l="0" t="0" r="r" b="b"/>
            <a:pathLst>
              <a:path w="749" h="340">
                <a:moveTo>
                  <a:pt x="0" y="339"/>
                </a:moveTo>
                <a:lnTo>
                  <a:pt x="0" y="0"/>
                </a:lnTo>
                <a:lnTo>
                  <a:pt x="748" y="0"/>
                </a:lnTo>
                <a:lnTo>
                  <a:pt x="748" y="339"/>
                </a:lnTo>
                <a:lnTo>
                  <a:pt x="0" y="339"/>
                </a:lnTo>
              </a:path>
            </a:pathLst>
          </a:custGeom>
          <a:solidFill>
            <a:srgbClr val="F6BF69"/>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303" name="Rectangle 39"/>
          <p:cNvSpPr>
            <a:spLocks noChangeArrowheads="1"/>
          </p:cNvSpPr>
          <p:nvPr/>
        </p:nvSpPr>
        <p:spPr bwMode="auto">
          <a:xfrm>
            <a:off x="3303588" y="4695825"/>
            <a:ext cx="1042987"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0000"/>
                </a:solidFill>
                <a:latin typeface="Bookman Old Style" pitchFamily="18" charset="0"/>
              </a:rPr>
              <a:t>INPUT 2</a:t>
            </a:r>
          </a:p>
        </p:txBody>
      </p:sp>
      <p:sp>
        <p:nvSpPr>
          <p:cNvPr id="11304" name="Rectangle 40"/>
          <p:cNvSpPr>
            <a:spLocks noChangeArrowheads="1"/>
          </p:cNvSpPr>
          <p:nvPr/>
        </p:nvSpPr>
        <p:spPr bwMode="auto">
          <a:xfrm>
            <a:off x="3471863" y="4764088"/>
            <a:ext cx="815975" cy="698500"/>
          </a:xfrm>
          <a:prstGeom prst="rect">
            <a:avLst/>
          </a:prstGeom>
          <a:noFill/>
          <a:ln w="9525">
            <a:noFill/>
            <a:miter lim="800000"/>
            <a:headEnd/>
            <a:tailEnd/>
          </a:ln>
          <a:effectLst/>
        </p:spPr>
        <p:txBody>
          <a:bodyPr wrap="none" lIns="90488" tIns="44450" rIns="90488" bIns="44450">
            <a:spAutoFit/>
          </a:bodyPr>
          <a:lstStyle/>
          <a:p>
            <a:pPr eaLnBrk="0" hangingPunct="0"/>
            <a:r>
              <a:rPr lang="en-US" sz="4000">
                <a:solidFill>
                  <a:srgbClr val="000000"/>
                </a:solidFill>
                <a:latin typeface="Book Antiqua" pitchFamily="18" charset="0"/>
              </a:rPr>
              <a:t>. . .</a:t>
            </a:r>
          </a:p>
        </p:txBody>
      </p:sp>
      <p:sp>
        <p:nvSpPr>
          <p:cNvPr id="11305" name="Freeform 41"/>
          <p:cNvSpPr>
            <a:spLocks/>
          </p:cNvSpPr>
          <p:nvPr/>
        </p:nvSpPr>
        <p:spPr bwMode="auto">
          <a:xfrm>
            <a:off x="1198563" y="4764088"/>
            <a:ext cx="1098550" cy="182562"/>
          </a:xfrm>
          <a:custGeom>
            <a:avLst/>
            <a:gdLst/>
            <a:ahLst/>
            <a:cxnLst>
              <a:cxn ang="0">
                <a:pos x="0" y="114"/>
              </a:cxn>
              <a:cxn ang="0">
                <a:pos x="0" y="0"/>
              </a:cxn>
              <a:cxn ang="0">
                <a:pos x="691" y="0"/>
              </a:cxn>
              <a:cxn ang="0">
                <a:pos x="691" y="114"/>
              </a:cxn>
              <a:cxn ang="0">
                <a:pos x="0" y="114"/>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306" name="Line 42"/>
          <p:cNvSpPr>
            <a:spLocks noChangeShapeType="1"/>
          </p:cNvSpPr>
          <p:nvPr/>
        </p:nvSpPr>
        <p:spPr bwMode="auto">
          <a:xfrm>
            <a:off x="2355850" y="5546725"/>
            <a:ext cx="965200" cy="277813"/>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11307" name="Line 43"/>
          <p:cNvSpPr>
            <a:spLocks noChangeShapeType="1"/>
          </p:cNvSpPr>
          <p:nvPr/>
        </p:nvSpPr>
        <p:spPr bwMode="auto">
          <a:xfrm>
            <a:off x="4527550" y="4900613"/>
            <a:ext cx="642938" cy="18415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11308" name="Rectangle 44"/>
          <p:cNvSpPr>
            <a:spLocks noChangeArrowheads="1"/>
          </p:cNvSpPr>
          <p:nvPr/>
        </p:nvSpPr>
        <p:spPr bwMode="auto">
          <a:xfrm>
            <a:off x="7088188" y="4672013"/>
            <a:ext cx="831850" cy="698500"/>
          </a:xfrm>
          <a:prstGeom prst="rect">
            <a:avLst/>
          </a:prstGeom>
          <a:noFill/>
          <a:ln w="9525">
            <a:noFill/>
            <a:miter lim="800000"/>
            <a:headEnd/>
            <a:tailEnd/>
          </a:ln>
          <a:effectLst/>
        </p:spPr>
        <p:txBody>
          <a:bodyPr lIns="90488" tIns="44450" rIns="90488" bIns="44450">
            <a:spAutoFit/>
          </a:bodyPr>
          <a:lstStyle/>
          <a:p>
            <a:pPr eaLnBrk="0" hangingPunct="0"/>
            <a:r>
              <a:rPr lang="en-US" sz="4000">
                <a:solidFill>
                  <a:srgbClr val="000000"/>
                </a:solidFill>
                <a:latin typeface="Book Antiqua" pitchFamily="18" charset="0"/>
              </a:rPr>
              <a:t>. . .</a:t>
            </a:r>
          </a:p>
        </p:txBody>
      </p:sp>
      <p:sp>
        <p:nvSpPr>
          <p:cNvPr id="11309" name="Freeform 45"/>
          <p:cNvSpPr>
            <a:spLocks/>
          </p:cNvSpPr>
          <p:nvPr/>
        </p:nvSpPr>
        <p:spPr bwMode="auto">
          <a:xfrm>
            <a:off x="6967538" y="5407025"/>
            <a:ext cx="1120775" cy="142875"/>
          </a:xfrm>
          <a:custGeom>
            <a:avLst/>
            <a:gdLst/>
            <a:ahLst/>
            <a:cxnLst>
              <a:cxn ang="0">
                <a:pos x="0" y="89"/>
              </a:cxn>
              <a:cxn ang="0">
                <a:pos x="0" y="0"/>
              </a:cxn>
              <a:cxn ang="0">
                <a:pos x="705" y="0"/>
              </a:cxn>
              <a:cxn ang="0">
                <a:pos x="705" y="89"/>
              </a:cxn>
              <a:cxn ang="0">
                <a:pos x="0" y="8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11310" name="Rectangle 46"/>
          <p:cNvSpPr>
            <a:spLocks noChangeArrowheads="1"/>
          </p:cNvSpPr>
          <p:nvPr/>
        </p:nvSpPr>
        <p:spPr bwMode="auto">
          <a:xfrm>
            <a:off x="1298575" y="4672013"/>
            <a:ext cx="815975" cy="698500"/>
          </a:xfrm>
          <a:prstGeom prst="rect">
            <a:avLst/>
          </a:prstGeom>
          <a:noFill/>
          <a:ln w="9525">
            <a:noFill/>
            <a:miter lim="800000"/>
            <a:headEnd/>
            <a:tailEnd/>
          </a:ln>
          <a:effectLst/>
        </p:spPr>
        <p:txBody>
          <a:bodyPr wrap="none" lIns="90488" tIns="44450" rIns="90488" bIns="44450">
            <a:spAutoFit/>
          </a:bodyPr>
          <a:lstStyle/>
          <a:p>
            <a:pPr eaLnBrk="0" hangingPunct="0"/>
            <a:r>
              <a:rPr lang="en-US" sz="4000">
                <a:solidFill>
                  <a:srgbClr val="000000"/>
                </a:solidFill>
                <a:latin typeface="Book Antiqua" pitchFamily="18" charset="0"/>
              </a:rPr>
              <a:t>. . .</a:t>
            </a:r>
          </a:p>
        </p:txBody>
      </p:sp>
      <p:sp>
        <p:nvSpPr>
          <p:cNvPr id="11311" name="Rectangle 47"/>
          <p:cNvSpPr>
            <a:spLocks noChangeArrowheads="1"/>
          </p:cNvSpPr>
          <p:nvPr/>
        </p:nvSpPr>
        <p:spPr bwMode="auto">
          <a:xfrm>
            <a:off x="61913" y="1617663"/>
            <a:ext cx="8728075" cy="515937"/>
          </a:xfrm>
          <a:prstGeom prst="rect">
            <a:avLst/>
          </a:prstGeom>
          <a:noFill/>
          <a:ln w="9525">
            <a:noFill/>
            <a:miter lim="800000"/>
            <a:headEnd/>
            <a:tailEnd/>
          </a:ln>
          <a:effectLst/>
        </p:spPr>
        <p:txBody>
          <a:bodyPr wrap="none" lIns="90488" tIns="44450" rIns="90488" bIns="44450">
            <a:spAutoFit/>
          </a:bodyPr>
          <a:lstStyle/>
          <a:p>
            <a:pPr eaLnBrk="0" hangingPunct="0">
              <a:buFont typeface="Monotype Sorts" pitchFamily="2" charset="2"/>
              <a:buChar char="*"/>
            </a:pPr>
            <a:r>
              <a:rPr lang="en-US" sz="2800" b="1" i="1">
                <a:solidFill>
                  <a:srgbClr val="BC3700"/>
                </a:solidFill>
                <a:latin typeface="Book Antiqua" pitchFamily="18" charset="0"/>
              </a:rPr>
              <a:t> More than 3 buffer pages.  How can we utilize them?</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331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3316" name="Rectangle 4"/>
          <p:cNvSpPr>
            <a:spLocks noGrp="1" noChangeArrowheads="1"/>
          </p:cNvSpPr>
          <p:nvPr>
            <p:ph type="title"/>
          </p:nvPr>
        </p:nvSpPr>
        <p:spPr>
          <a:noFill/>
          <a:ln/>
        </p:spPr>
        <p:txBody>
          <a:bodyPr/>
          <a:lstStyle/>
          <a:p>
            <a:r>
              <a:rPr lang="en-US"/>
              <a:t>Cost of External Merge Sort</a:t>
            </a:r>
          </a:p>
        </p:txBody>
      </p:sp>
      <p:sp>
        <p:nvSpPr>
          <p:cNvPr id="13317" name="Rectangle 5"/>
          <p:cNvSpPr>
            <a:spLocks noGrp="1" noChangeArrowheads="1"/>
          </p:cNvSpPr>
          <p:nvPr>
            <p:ph type="body" idx="1"/>
          </p:nvPr>
        </p:nvSpPr>
        <p:spPr>
          <a:noFill/>
          <a:ln/>
        </p:spPr>
        <p:txBody>
          <a:bodyPr/>
          <a:lstStyle/>
          <a:p>
            <a:r>
              <a:rPr lang="en-US"/>
              <a:t>Number of passes:</a:t>
            </a:r>
          </a:p>
          <a:p>
            <a:r>
              <a:rPr lang="en-US">
                <a:solidFill>
                  <a:schemeClr val="accent2"/>
                </a:solidFill>
              </a:rPr>
              <a:t>Cost = 2N * (# of passes)</a:t>
            </a:r>
            <a:endParaRPr lang="en-US"/>
          </a:p>
          <a:p>
            <a:r>
              <a:rPr lang="en-US"/>
              <a:t>E.g., with 5 buffer pages, to sort 108 page file:</a:t>
            </a:r>
          </a:p>
          <a:p>
            <a:pPr lvl="1">
              <a:buSzPct val="75000"/>
            </a:pPr>
            <a:r>
              <a:rPr lang="en-US"/>
              <a:t>Pass 0:                   = 22 sorted runs of 5 pages each (last run is only 3 pages) </a:t>
            </a:r>
          </a:p>
          <a:p>
            <a:pPr lvl="1">
              <a:buSzPct val="75000"/>
            </a:pPr>
            <a:r>
              <a:rPr lang="en-US"/>
              <a:t>Pass 1:                 = 6 sorted runs of 20 pages each (last run is only 8 pages)</a:t>
            </a:r>
          </a:p>
          <a:p>
            <a:pPr lvl="1">
              <a:buSzPct val="75000"/>
            </a:pPr>
            <a:r>
              <a:rPr lang="en-US"/>
              <a:t>Pass 2:  2 sorted runs, 80 pages and 28 pages</a:t>
            </a:r>
          </a:p>
          <a:p>
            <a:pPr lvl="1">
              <a:buSzPct val="75000"/>
            </a:pPr>
            <a:r>
              <a:rPr lang="en-US"/>
              <a:t>Pass 3:  Sorted file of 108 pages</a:t>
            </a:r>
          </a:p>
        </p:txBody>
      </p:sp>
      <p:graphicFrame>
        <p:nvGraphicFramePr>
          <p:cNvPr id="13318" name="Object 6">
            <a:hlinkClick r:id="" action="ppaction://ole?verb=0"/>
          </p:cNvPr>
          <p:cNvGraphicFramePr>
            <a:graphicFrameLocks/>
          </p:cNvGraphicFramePr>
          <p:nvPr/>
        </p:nvGraphicFramePr>
        <p:xfrm>
          <a:off x="4495800" y="1930400"/>
          <a:ext cx="4497388" cy="927100"/>
        </p:xfrm>
        <a:graphic>
          <a:graphicData uri="http://schemas.openxmlformats.org/presentationml/2006/ole">
            <p:oleObj spid="_x0000_s277506" name="Equation" r:id="rId4" imgW="4497120" imgH="927000" progId="Equation.3">
              <p:embed/>
            </p:oleObj>
          </a:graphicData>
        </a:graphic>
      </p:graphicFrame>
      <p:graphicFrame>
        <p:nvGraphicFramePr>
          <p:cNvPr id="13319" name="Object 7">
            <a:hlinkClick r:id="" action="ppaction://ole?verb=0"/>
          </p:cNvPr>
          <p:cNvGraphicFramePr>
            <a:graphicFrameLocks/>
          </p:cNvGraphicFramePr>
          <p:nvPr/>
        </p:nvGraphicFramePr>
        <p:xfrm>
          <a:off x="2667000" y="3454400"/>
          <a:ext cx="2546350" cy="698500"/>
        </p:xfrm>
        <a:graphic>
          <a:graphicData uri="http://schemas.openxmlformats.org/presentationml/2006/ole">
            <p:oleObj spid="_x0000_s277507" name="Equation" r:id="rId5" imgW="2546280" imgH="698400" progId="Equation.3">
              <p:embed/>
            </p:oleObj>
          </a:graphicData>
        </a:graphic>
      </p:graphicFrame>
      <p:graphicFrame>
        <p:nvGraphicFramePr>
          <p:cNvPr id="13320" name="Object 8">
            <a:hlinkClick r:id="" action="ppaction://ole?verb=0"/>
          </p:cNvPr>
          <p:cNvGraphicFramePr>
            <a:graphicFrameLocks/>
          </p:cNvGraphicFramePr>
          <p:nvPr/>
        </p:nvGraphicFramePr>
        <p:xfrm>
          <a:off x="2667000" y="4292600"/>
          <a:ext cx="2324100" cy="782638"/>
        </p:xfrm>
        <a:graphic>
          <a:graphicData uri="http://schemas.openxmlformats.org/presentationml/2006/ole">
            <p:oleObj spid="_x0000_s277508" name="Equation" r:id="rId6" imgW="2323800" imgH="782280" progId="Equation.3">
              <p:embed/>
            </p:oleObj>
          </a:graphicData>
        </a:graphic>
      </p:graphicFrame>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536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5364" name="Rectangle 4"/>
          <p:cNvSpPr>
            <a:spLocks noGrp="1" noChangeArrowheads="1"/>
          </p:cNvSpPr>
          <p:nvPr>
            <p:ph type="title"/>
          </p:nvPr>
        </p:nvSpPr>
        <p:spPr>
          <a:noFill/>
          <a:ln/>
        </p:spPr>
        <p:txBody>
          <a:bodyPr/>
          <a:lstStyle/>
          <a:p>
            <a:r>
              <a:rPr lang="en-US"/>
              <a:t>Number of Passes of External Sort</a:t>
            </a:r>
          </a:p>
        </p:txBody>
      </p:sp>
      <p:graphicFrame>
        <p:nvGraphicFramePr>
          <p:cNvPr id="15365" name="Object 5">
            <a:hlinkClick r:id="" action="ppaction://ole?verb=0"/>
          </p:cNvPr>
          <p:cNvGraphicFramePr>
            <a:graphicFrameLocks/>
          </p:cNvGraphicFramePr>
          <p:nvPr/>
        </p:nvGraphicFramePr>
        <p:xfrm>
          <a:off x="357188" y="1912938"/>
          <a:ext cx="8640762" cy="4494212"/>
        </p:xfrm>
        <a:graphic>
          <a:graphicData uri="http://schemas.openxmlformats.org/presentationml/2006/ole">
            <p:oleObj spid="_x0000_s278530" name="Document" r:id="rId4" imgW="8640720" imgH="4493880" progId="Word.Document.8">
              <p:embed/>
            </p:oleObj>
          </a:graphicData>
        </a:graphic>
      </p:graphicFrame>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741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7412" name="Rectangle 4"/>
          <p:cNvSpPr>
            <a:spLocks noGrp="1" noChangeArrowheads="1"/>
          </p:cNvSpPr>
          <p:nvPr>
            <p:ph type="title"/>
          </p:nvPr>
        </p:nvSpPr>
        <p:spPr>
          <a:noFill/>
          <a:ln/>
        </p:spPr>
        <p:txBody>
          <a:bodyPr/>
          <a:lstStyle/>
          <a:p>
            <a:r>
              <a:rPr lang="en-US"/>
              <a:t>Internal Sort Algorithm</a:t>
            </a:r>
          </a:p>
        </p:txBody>
      </p:sp>
      <p:sp>
        <p:nvSpPr>
          <p:cNvPr id="17413" name="Rectangle 5"/>
          <p:cNvSpPr>
            <a:spLocks noGrp="1" noChangeArrowheads="1"/>
          </p:cNvSpPr>
          <p:nvPr>
            <p:ph type="body" idx="1"/>
          </p:nvPr>
        </p:nvSpPr>
        <p:spPr>
          <a:xfrm>
            <a:off x="685800" y="1600200"/>
            <a:ext cx="7772400" cy="4076700"/>
          </a:xfrm>
          <a:noFill/>
          <a:ln/>
        </p:spPr>
        <p:txBody>
          <a:bodyPr/>
          <a:lstStyle/>
          <a:p>
            <a:r>
              <a:rPr lang="en-US"/>
              <a:t>Quicksort is a fast way to sort in memory.</a:t>
            </a:r>
          </a:p>
          <a:p>
            <a:r>
              <a:rPr lang="en-US"/>
              <a:t>An alternative is “tournament sort” (a.k.a. “heapsort”)</a:t>
            </a:r>
          </a:p>
          <a:p>
            <a:pPr lvl="1">
              <a:buSzPct val="75000"/>
            </a:pPr>
            <a:r>
              <a:rPr lang="en-US" b="1">
                <a:solidFill>
                  <a:schemeClr val="tx2"/>
                </a:solidFill>
                <a:latin typeface="Courier New" pitchFamily="49" charset="0"/>
              </a:rPr>
              <a:t>Top:</a:t>
            </a:r>
            <a:r>
              <a:rPr lang="en-US">
                <a:latin typeface="Courier New" pitchFamily="49" charset="0"/>
              </a:rPr>
              <a:t> </a:t>
            </a:r>
            <a:r>
              <a:rPr lang="en-US"/>
              <a:t>Read in</a:t>
            </a:r>
            <a:r>
              <a:rPr lang="en-US" b="1" i="1"/>
              <a:t> B </a:t>
            </a:r>
            <a:r>
              <a:rPr lang="en-US"/>
              <a:t>blocks</a:t>
            </a:r>
          </a:p>
          <a:p>
            <a:pPr lvl="1">
              <a:buSzPct val="75000"/>
            </a:pPr>
            <a:r>
              <a:rPr lang="en-US" b="1">
                <a:solidFill>
                  <a:schemeClr val="tx2"/>
                </a:solidFill>
                <a:latin typeface="Courier New" pitchFamily="49" charset="0"/>
              </a:rPr>
              <a:t>Output:</a:t>
            </a:r>
            <a:r>
              <a:rPr lang="en-US">
                <a:latin typeface="Courier New" pitchFamily="49" charset="0"/>
              </a:rPr>
              <a:t> </a:t>
            </a:r>
            <a:r>
              <a:rPr lang="en-US"/>
              <a:t>move smallest record to output buffer</a:t>
            </a:r>
          </a:p>
          <a:p>
            <a:pPr lvl="1">
              <a:buSzPct val="75000"/>
            </a:pPr>
            <a:r>
              <a:rPr lang="en-US"/>
              <a:t>Read in a new record </a:t>
            </a:r>
            <a:r>
              <a:rPr lang="en-US" i="1"/>
              <a:t>r</a:t>
            </a:r>
            <a:endParaRPr lang="en-US"/>
          </a:p>
          <a:p>
            <a:pPr lvl="1">
              <a:buSzPct val="75000"/>
            </a:pPr>
            <a:r>
              <a:rPr lang="en-US"/>
              <a:t>insert </a:t>
            </a:r>
            <a:r>
              <a:rPr lang="en-US" i="1"/>
              <a:t>r </a:t>
            </a:r>
            <a:r>
              <a:rPr lang="en-US"/>
              <a:t>into “heap”</a:t>
            </a:r>
          </a:p>
          <a:p>
            <a:pPr lvl="1">
              <a:buSzPct val="75000"/>
            </a:pPr>
            <a:r>
              <a:rPr lang="en-US"/>
              <a:t>if </a:t>
            </a:r>
            <a:r>
              <a:rPr lang="en-US" i="1"/>
              <a:t>r </a:t>
            </a:r>
            <a:r>
              <a:rPr lang="en-US"/>
              <a:t>not smallest, then </a:t>
            </a:r>
            <a:r>
              <a:rPr lang="en-US" b="1">
                <a:solidFill>
                  <a:schemeClr val="tx2"/>
                </a:solidFill>
                <a:latin typeface="Courier New" pitchFamily="49" charset="0"/>
              </a:rPr>
              <a:t>GOTO Output</a:t>
            </a:r>
            <a:endParaRPr lang="en-US">
              <a:solidFill>
                <a:schemeClr val="tx2"/>
              </a:solidFill>
              <a:latin typeface="Courier New" pitchFamily="49" charset="0"/>
            </a:endParaRPr>
          </a:p>
          <a:p>
            <a:pPr lvl="1">
              <a:buSzPct val="75000"/>
            </a:pPr>
            <a:r>
              <a:rPr lang="en-US"/>
              <a:t>else remove </a:t>
            </a:r>
            <a:r>
              <a:rPr lang="en-US" i="1"/>
              <a:t>r</a:t>
            </a:r>
            <a:r>
              <a:rPr lang="en-US"/>
              <a:t> from “heap”</a:t>
            </a:r>
          </a:p>
          <a:p>
            <a:pPr lvl="1">
              <a:buSzPct val="75000"/>
            </a:pPr>
            <a:r>
              <a:rPr lang="en-US"/>
              <a:t>output “heap” in order;  </a:t>
            </a:r>
            <a:r>
              <a:rPr lang="en-US" b="1">
                <a:solidFill>
                  <a:schemeClr val="tx2"/>
                </a:solidFill>
                <a:latin typeface="Courier New" pitchFamily="49" charset="0"/>
              </a:rPr>
              <a:t>GOTO Top</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945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19460" name="Rectangle 4"/>
          <p:cNvSpPr>
            <a:spLocks noGrp="1" noChangeArrowheads="1"/>
          </p:cNvSpPr>
          <p:nvPr>
            <p:ph type="title"/>
          </p:nvPr>
        </p:nvSpPr>
        <p:spPr>
          <a:noFill/>
          <a:ln/>
        </p:spPr>
        <p:txBody>
          <a:bodyPr/>
          <a:lstStyle/>
          <a:p>
            <a:r>
              <a:rPr lang="en-US"/>
              <a:t>More on Heapsort</a:t>
            </a:r>
          </a:p>
        </p:txBody>
      </p:sp>
      <p:sp>
        <p:nvSpPr>
          <p:cNvPr id="19461" name="Rectangle 5"/>
          <p:cNvSpPr>
            <a:spLocks noGrp="1" noChangeArrowheads="1"/>
          </p:cNvSpPr>
          <p:nvPr>
            <p:ph type="body" idx="1"/>
          </p:nvPr>
        </p:nvSpPr>
        <p:spPr>
          <a:noFill/>
          <a:ln/>
        </p:spPr>
        <p:txBody>
          <a:bodyPr/>
          <a:lstStyle/>
          <a:p>
            <a:r>
              <a:rPr lang="en-US"/>
              <a:t>Fact: </a:t>
            </a:r>
            <a:r>
              <a:rPr lang="en-US">
                <a:solidFill>
                  <a:schemeClr val="accent2"/>
                </a:solidFill>
              </a:rPr>
              <a:t>average length of a run in heapsort is </a:t>
            </a:r>
            <a:r>
              <a:rPr lang="en-US" i="1">
                <a:solidFill>
                  <a:schemeClr val="accent2"/>
                </a:solidFill>
              </a:rPr>
              <a:t>2B</a:t>
            </a:r>
          </a:p>
          <a:p>
            <a:pPr lvl="1">
              <a:buSzPct val="75000"/>
            </a:pPr>
            <a:r>
              <a:rPr lang="en-US"/>
              <a:t>The “snowplow” analogy</a:t>
            </a:r>
          </a:p>
          <a:p>
            <a:r>
              <a:rPr lang="en-US"/>
              <a:t>Worst-Case:</a:t>
            </a:r>
          </a:p>
          <a:p>
            <a:pPr lvl="1">
              <a:buSzPct val="75000"/>
            </a:pPr>
            <a:r>
              <a:rPr lang="en-US"/>
              <a:t>What is min length of a run?</a:t>
            </a:r>
          </a:p>
          <a:p>
            <a:pPr lvl="1">
              <a:buSzPct val="75000"/>
            </a:pPr>
            <a:r>
              <a:rPr lang="en-US"/>
              <a:t>How does this arise?</a:t>
            </a:r>
          </a:p>
          <a:p>
            <a:r>
              <a:rPr lang="en-US"/>
              <a:t>Best-Case:</a:t>
            </a:r>
          </a:p>
          <a:p>
            <a:pPr lvl="1">
              <a:buSzPct val="75000"/>
            </a:pPr>
            <a:r>
              <a:rPr lang="en-US"/>
              <a:t>What is max length of a run?</a:t>
            </a:r>
          </a:p>
          <a:p>
            <a:pPr lvl="1">
              <a:buSzPct val="75000"/>
            </a:pPr>
            <a:r>
              <a:rPr lang="en-US"/>
              <a:t>How does this arise?</a:t>
            </a:r>
          </a:p>
          <a:p>
            <a:r>
              <a:rPr lang="en-US"/>
              <a:t>Quicksort is faster, but ...</a:t>
            </a:r>
          </a:p>
        </p:txBody>
      </p:sp>
      <p:grpSp>
        <p:nvGrpSpPr>
          <p:cNvPr id="2" name="Group 11"/>
          <p:cNvGrpSpPr>
            <a:grpSpLocks/>
          </p:cNvGrpSpPr>
          <p:nvPr/>
        </p:nvGrpSpPr>
        <p:grpSpPr bwMode="auto">
          <a:xfrm>
            <a:off x="6254750" y="2514600"/>
            <a:ext cx="2349500" cy="1212850"/>
            <a:chOff x="3940" y="1584"/>
            <a:chExt cx="1480" cy="764"/>
          </a:xfrm>
        </p:grpSpPr>
        <p:sp>
          <p:nvSpPr>
            <p:cNvPr id="19462" name="Oval 6"/>
            <p:cNvSpPr>
              <a:spLocks noChangeArrowheads="1"/>
            </p:cNvSpPr>
            <p:nvPr/>
          </p:nvSpPr>
          <p:spPr bwMode="auto">
            <a:xfrm>
              <a:off x="3940" y="1924"/>
              <a:ext cx="1480" cy="424"/>
            </a:xfrm>
            <a:prstGeom prst="ellipse">
              <a:avLst/>
            </a:prstGeom>
            <a:noFill/>
            <a:ln w="12700">
              <a:solidFill>
                <a:schemeClr val="tx2"/>
              </a:solidFill>
              <a:round/>
              <a:headEnd/>
              <a:tailEnd/>
            </a:ln>
            <a:effectLst/>
          </p:spPr>
          <p:txBody>
            <a:bodyPr wrap="none" anchor="ctr"/>
            <a:lstStyle/>
            <a:p>
              <a:pPr eaLnBrk="0" hangingPunct="0"/>
              <a:endParaRPr lang="en-US">
                <a:solidFill>
                  <a:srgbClr val="005400"/>
                </a:solidFill>
              </a:endParaRPr>
            </a:p>
          </p:txBody>
        </p:sp>
        <p:sp>
          <p:nvSpPr>
            <p:cNvPr id="19463" name="Oval 7"/>
            <p:cNvSpPr>
              <a:spLocks noChangeArrowheads="1"/>
            </p:cNvSpPr>
            <p:nvPr/>
          </p:nvSpPr>
          <p:spPr bwMode="auto">
            <a:xfrm>
              <a:off x="4132" y="1972"/>
              <a:ext cx="1144" cy="328"/>
            </a:xfrm>
            <a:prstGeom prst="ellipse">
              <a:avLst/>
            </a:prstGeom>
            <a:noFill/>
            <a:ln w="12700">
              <a:solidFill>
                <a:schemeClr val="tx2"/>
              </a:solidFill>
              <a:round/>
              <a:headEnd/>
              <a:tailEnd/>
            </a:ln>
            <a:effectLst/>
          </p:spPr>
          <p:txBody>
            <a:bodyPr wrap="none" anchor="ctr"/>
            <a:lstStyle/>
            <a:p>
              <a:pPr eaLnBrk="0" hangingPunct="0"/>
              <a:endParaRPr lang="en-US">
                <a:solidFill>
                  <a:srgbClr val="005400"/>
                </a:solidFill>
              </a:endParaRPr>
            </a:p>
          </p:txBody>
        </p:sp>
        <p:grpSp>
          <p:nvGrpSpPr>
            <p:cNvPr id="3" name="Group 10"/>
            <p:cNvGrpSpPr>
              <a:grpSpLocks/>
            </p:cNvGrpSpPr>
            <p:nvPr/>
          </p:nvGrpSpPr>
          <p:grpSpPr bwMode="auto">
            <a:xfrm>
              <a:off x="4896" y="1584"/>
              <a:ext cx="184" cy="336"/>
              <a:chOff x="4896" y="1584"/>
              <a:chExt cx="184" cy="336"/>
            </a:xfrm>
          </p:grpSpPr>
          <p:sp>
            <p:nvSpPr>
              <p:cNvPr id="19464" name="Line 8"/>
              <p:cNvSpPr>
                <a:spLocks noChangeShapeType="1"/>
              </p:cNvSpPr>
              <p:nvPr/>
            </p:nvSpPr>
            <p:spPr bwMode="auto">
              <a:xfrm>
                <a:off x="4896" y="1584"/>
                <a:ext cx="0" cy="336"/>
              </a:xfrm>
              <a:prstGeom prst="line">
                <a:avLst/>
              </a:prstGeom>
              <a:noFill/>
              <a:ln w="25400">
                <a:solidFill>
                  <a:srgbClr val="0000FF"/>
                </a:solidFill>
                <a:round/>
                <a:headEnd type="none" w="sm" len="sm"/>
                <a:tailEnd type="none" w="sm" len="sm"/>
              </a:ln>
              <a:effectLst/>
            </p:spPr>
            <p:txBody>
              <a:bodyPr/>
              <a:lstStyle/>
              <a:p>
                <a:pPr eaLnBrk="0" hangingPunct="0"/>
                <a:endParaRPr lang="en-US">
                  <a:solidFill>
                    <a:srgbClr val="005400"/>
                  </a:solidFill>
                </a:endParaRPr>
              </a:p>
            </p:txBody>
          </p:sp>
          <p:sp>
            <p:nvSpPr>
              <p:cNvPr id="19465" name="Rectangle 9"/>
              <p:cNvSpPr>
                <a:spLocks noChangeArrowheads="1"/>
              </p:cNvSpPr>
              <p:nvPr/>
            </p:nvSpPr>
            <p:spPr bwMode="auto">
              <a:xfrm>
                <a:off x="4904" y="1592"/>
                <a:ext cx="176" cy="118"/>
              </a:xfrm>
              <a:prstGeom prst="rect">
                <a:avLst/>
              </a:prstGeom>
              <a:gradFill rotWithShape="0">
                <a:gsLst>
                  <a:gs pos="0">
                    <a:srgbClr val="0000FF"/>
                  </a:gs>
                  <a:gs pos="50000">
                    <a:srgbClr val="0000FF">
                      <a:gamma/>
                      <a:shade val="69804"/>
                      <a:invGamma/>
                    </a:srgbClr>
                  </a:gs>
                  <a:gs pos="100000">
                    <a:srgbClr val="0000FF"/>
                  </a:gs>
                </a:gsLst>
                <a:lin ang="2700000" scaled="1"/>
              </a:gradFill>
              <a:ln w="25400">
                <a:solidFill>
                  <a:srgbClr val="0000FF"/>
                </a:solidFill>
                <a:miter lim="800000"/>
                <a:headEnd/>
                <a:tailEnd/>
              </a:ln>
              <a:effectLst/>
            </p:spPr>
            <p:txBody>
              <a:bodyPr wrap="none" anchor="ctr"/>
              <a:lstStyle/>
              <a:p>
                <a:pPr eaLnBrk="0" hangingPunct="0"/>
                <a:endParaRPr lang="en-US">
                  <a:solidFill>
                    <a:srgbClr val="005400"/>
                  </a:solidFill>
                </a:endParaRPr>
              </a:p>
            </p:txBody>
          </p:sp>
        </p:grpSp>
      </p:grpSp>
      <p:grpSp>
        <p:nvGrpSpPr>
          <p:cNvPr id="4" name="Group 17"/>
          <p:cNvGrpSpPr>
            <a:grpSpLocks/>
          </p:cNvGrpSpPr>
          <p:nvPr/>
        </p:nvGrpSpPr>
        <p:grpSpPr bwMode="auto">
          <a:xfrm>
            <a:off x="6870700" y="2679700"/>
            <a:ext cx="901700" cy="444500"/>
            <a:chOff x="4328" y="1688"/>
            <a:chExt cx="568" cy="280"/>
          </a:xfrm>
        </p:grpSpPr>
        <p:sp>
          <p:nvSpPr>
            <p:cNvPr id="19468" name="Rectangle 12"/>
            <p:cNvSpPr>
              <a:spLocks noChangeArrowheads="1"/>
            </p:cNvSpPr>
            <p:nvPr/>
          </p:nvSpPr>
          <p:spPr bwMode="auto">
            <a:xfrm>
              <a:off x="4472" y="1688"/>
              <a:ext cx="224" cy="80"/>
            </a:xfrm>
            <a:prstGeom prst="rect">
              <a:avLst/>
            </a:prstGeom>
            <a:solidFill>
              <a:schemeClr val="bg1"/>
            </a:solidFill>
            <a:ln w="25400">
              <a:solidFill>
                <a:schemeClr val="folHlink"/>
              </a:solidFill>
              <a:miter lim="800000"/>
              <a:headEnd/>
              <a:tailEnd/>
            </a:ln>
            <a:effectLst/>
          </p:spPr>
          <p:txBody>
            <a:bodyPr wrap="none" anchor="ctr"/>
            <a:lstStyle/>
            <a:p>
              <a:pPr eaLnBrk="0" hangingPunct="0"/>
              <a:endParaRPr lang="en-US">
                <a:solidFill>
                  <a:srgbClr val="005400"/>
                </a:solidFill>
              </a:endParaRPr>
            </a:p>
          </p:txBody>
        </p:sp>
        <p:sp>
          <p:nvSpPr>
            <p:cNvPr id="19469" name="Rectangle 13"/>
            <p:cNvSpPr>
              <a:spLocks noChangeArrowheads="1"/>
            </p:cNvSpPr>
            <p:nvPr/>
          </p:nvSpPr>
          <p:spPr bwMode="auto">
            <a:xfrm>
              <a:off x="4328" y="1784"/>
              <a:ext cx="416" cy="128"/>
            </a:xfrm>
            <a:prstGeom prst="rect">
              <a:avLst/>
            </a:prstGeom>
            <a:solidFill>
              <a:schemeClr val="bg1"/>
            </a:solidFill>
            <a:ln w="25400">
              <a:solidFill>
                <a:schemeClr val="folHlink"/>
              </a:solidFill>
              <a:miter lim="800000"/>
              <a:headEnd/>
              <a:tailEnd/>
            </a:ln>
            <a:effectLst/>
          </p:spPr>
          <p:txBody>
            <a:bodyPr wrap="none" anchor="ctr"/>
            <a:lstStyle/>
            <a:p>
              <a:pPr eaLnBrk="0" hangingPunct="0"/>
              <a:endParaRPr lang="en-US">
                <a:solidFill>
                  <a:srgbClr val="005400"/>
                </a:solidFill>
              </a:endParaRPr>
            </a:p>
          </p:txBody>
        </p:sp>
        <p:sp>
          <p:nvSpPr>
            <p:cNvPr id="19470" name="Line 14"/>
            <p:cNvSpPr>
              <a:spLocks noChangeShapeType="1"/>
            </p:cNvSpPr>
            <p:nvPr/>
          </p:nvSpPr>
          <p:spPr bwMode="auto">
            <a:xfrm>
              <a:off x="4752" y="1824"/>
              <a:ext cx="144" cy="144"/>
            </a:xfrm>
            <a:prstGeom prst="line">
              <a:avLst/>
            </a:prstGeom>
            <a:noFill/>
            <a:ln w="25400">
              <a:solidFill>
                <a:schemeClr val="folHlink"/>
              </a:solidFill>
              <a:round/>
              <a:headEnd type="none" w="sm" len="sm"/>
              <a:tailEnd type="none" w="sm" len="sm"/>
            </a:ln>
            <a:effectLst/>
          </p:spPr>
          <p:txBody>
            <a:bodyPr/>
            <a:lstStyle/>
            <a:p>
              <a:pPr eaLnBrk="0" hangingPunct="0"/>
              <a:endParaRPr lang="en-US">
                <a:solidFill>
                  <a:srgbClr val="005400"/>
                </a:solidFill>
              </a:endParaRPr>
            </a:p>
          </p:txBody>
        </p:sp>
        <p:sp>
          <p:nvSpPr>
            <p:cNvPr id="19471" name="Oval 15"/>
            <p:cNvSpPr>
              <a:spLocks noChangeArrowheads="1"/>
            </p:cNvSpPr>
            <p:nvPr/>
          </p:nvSpPr>
          <p:spPr bwMode="auto">
            <a:xfrm>
              <a:off x="4568" y="1928"/>
              <a:ext cx="80" cy="32"/>
            </a:xfrm>
            <a:prstGeom prst="ellipse">
              <a:avLst/>
            </a:prstGeom>
            <a:solidFill>
              <a:schemeClr val="bg1"/>
            </a:solidFill>
            <a:ln w="25400">
              <a:solidFill>
                <a:schemeClr val="folHlink"/>
              </a:solidFill>
              <a:round/>
              <a:headEnd/>
              <a:tailEnd/>
            </a:ln>
            <a:effectLst/>
          </p:spPr>
          <p:txBody>
            <a:bodyPr wrap="none" anchor="ctr"/>
            <a:lstStyle/>
            <a:p>
              <a:pPr eaLnBrk="0" hangingPunct="0"/>
              <a:endParaRPr lang="en-US">
                <a:solidFill>
                  <a:srgbClr val="005400"/>
                </a:solidFill>
              </a:endParaRPr>
            </a:p>
          </p:txBody>
        </p:sp>
        <p:sp>
          <p:nvSpPr>
            <p:cNvPr id="19472" name="Oval 16"/>
            <p:cNvSpPr>
              <a:spLocks noChangeArrowheads="1"/>
            </p:cNvSpPr>
            <p:nvPr/>
          </p:nvSpPr>
          <p:spPr bwMode="auto">
            <a:xfrm>
              <a:off x="4424" y="1928"/>
              <a:ext cx="80" cy="32"/>
            </a:xfrm>
            <a:prstGeom prst="ellipse">
              <a:avLst/>
            </a:prstGeom>
            <a:solidFill>
              <a:schemeClr val="bg1"/>
            </a:solidFill>
            <a:ln w="25400">
              <a:solidFill>
                <a:schemeClr val="folHlink"/>
              </a:solidFill>
              <a:round/>
              <a:headEnd/>
              <a:tailEnd/>
            </a:ln>
            <a:effectLst/>
          </p:spPr>
          <p:txBody>
            <a:bodyPr wrap="none" anchor="ctr"/>
            <a:lstStyle/>
            <a:p>
              <a:pPr eaLnBrk="0" hangingPunct="0"/>
              <a:endParaRPr lang="en-US">
                <a:solidFill>
                  <a:srgbClr val="005400"/>
                </a:solidFill>
              </a:endParaRPr>
            </a:p>
          </p:txBody>
        </p:sp>
      </p:grpSp>
      <p:grpSp>
        <p:nvGrpSpPr>
          <p:cNvPr id="5" name="Group 32"/>
          <p:cNvGrpSpPr>
            <a:grpSpLocks/>
          </p:cNvGrpSpPr>
          <p:nvPr/>
        </p:nvGrpSpPr>
        <p:grpSpPr bwMode="auto">
          <a:xfrm>
            <a:off x="6629400" y="4114800"/>
            <a:ext cx="2197100" cy="687388"/>
            <a:chOff x="4176" y="2592"/>
            <a:chExt cx="1384" cy="433"/>
          </a:xfrm>
        </p:grpSpPr>
        <p:sp>
          <p:nvSpPr>
            <p:cNvPr id="19474" name="Freeform 18"/>
            <p:cNvSpPr>
              <a:spLocks/>
            </p:cNvSpPr>
            <p:nvPr/>
          </p:nvSpPr>
          <p:spPr bwMode="auto">
            <a:xfrm>
              <a:off x="4176" y="2880"/>
              <a:ext cx="913" cy="145"/>
            </a:xfrm>
            <a:custGeom>
              <a:avLst/>
              <a:gdLst/>
              <a:ahLst/>
              <a:cxnLst>
                <a:cxn ang="0">
                  <a:pos x="0" y="0"/>
                </a:cxn>
                <a:cxn ang="0">
                  <a:pos x="0" y="144"/>
                </a:cxn>
                <a:cxn ang="0">
                  <a:pos x="912" y="144"/>
                </a:cxn>
                <a:cxn ang="0">
                  <a:pos x="0" y="0"/>
                </a:cxn>
              </a:cxnLst>
              <a:rect l="0" t="0" r="r" b="b"/>
              <a:pathLst>
                <a:path w="913" h="145">
                  <a:moveTo>
                    <a:pt x="0" y="0"/>
                  </a:moveTo>
                  <a:lnTo>
                    <a:pt x="0" y="144"/>
                  </a:lnTo>
                  <a:lnTo>
                    <a:pt x="912" y="144"/>
                  </a:lnTo>
                  <a:lnTo>
                    <a:pt x="0" y="0"/>
                  </a:lnTo>
                </a:path>
              </a:pathLst>
            </a:custGeom>
            <a:solidFill>
              <a:srgbClr val="FFFFFF"/>
            </a:solidFill>
            <a:ln w="12700" cap="rnd" cmpd="sng">
              <a:solidFill>
                <a:schemeClr val="tx2"/>
              </a:solidFill>
              <a:prstDash val="sysDot"/>
              <a:round/>
              <a:headEnd type="none" w="sm" len="sm"/>
              <a:tailEnd type="none" w="sm" len="sm"/>
            </a:ln>
            <a:effectLst/>
          </p:spPr>
          <p:txBody>
            <a:bodyPr/>
            <a:lstStyle/>
            <a:p>
              <a:pPr eaLnBrk="0" hangingPunct="0"/>
              <a:endParaRPr lang="en-US">
                <a:solidFill>
                  <a:srgbClr val="005400"/>
                </a:solidFill>
              </a:endParaRPr>
            </a:p>
          </p:txBody>
        </p:sp>
        <p:sp>
          <p:nvSpPr>
            <p:cNvPr id="19475" name="Rectangle 19"/>
            <p:cNvSpPr>
              <a:spLocks noChangeArrowheads="1"/>
            </p:cNvSpPr>
            <p:nvPr/>
          </p:nvSpPr>
          <p:spPr bwMode="auto">
            <a:xfrm>
              <a:off x="4660" y="2740"/>
              <a:ext cx="232" cy="88"/>
            </a:xfrm>
            <a:prstGeom prst="rect">
              <a:avLst/>
            </a:prstGeom>
            <a:solidFill>
              <a:schemeClr val="bg1"/>
            </a:solidFill>
            <a:ln w="12700">
              <a:solidFill>
                <a:schemeClr val="folHlink"/>
              </a:solidFill>
              <a:prstDash val="lgDash"/>
              <a:miter lim="800000"/>
              <a:headEnd/>
              <a:tailEnd/>
            </a:ln>
            <a:effectLst/>
          </p:spPr>
          <p:txBody>
            <a:bodyPr wrap="none" anchor="ctr"/>
            <a:lstStyle/>
            <a:p>
              <a:pPr eaLnBrk="0" hangingPunct="0"/>
              <a:endParaRPr lang="en-US">
                <a:solidFill>
                  <a:srgbClr val="005400"/>
                </a:solidFill>
              </a:endParaRPr>
            </a:p>
          </p:txBody>
        </p:sp>
        <p:sp>
          <p:nvSpPr>
            <p:cNvPr id="19476" name="Rectangle 20"/>
            <p:cNvSpPr>
              <a:spLocks noChangeArrowheads="1"/>
            </p:cNvSpPr>
            <p:nvPr/>
          </p:nvSpPr>
          <p:spPr bwMode="auto">
            <a:xfrm>
              <a:off x="4516" y="2836"/>
              <a:ext cx="424" cy="136"/>
            </a:xfrm>
            <a:prstGeom prst="rect">
              <a:avLst/>
            </a:prstGeom>
            <a:solidFill>
              <a:schemeClr val="bg1"/>
            </a:solidFill>
            <a:ln w="12700">
              <a:solidFill>
                <a:schemeClr val="folHlink"/>
              </a:solidFill>
              <a:prstDash val="lgDash"/>
              <a:miter lim="800000"/>
              <a:headEnd/>
              <a:tailEnd/>
            </a:ln>
            <a:effectLst/>
          </p:spPr>
          <p:txBody>
            <a:bodyPr wrap="none" anchor="ctr"/>
            <a:lstStyle/>
            <a:p>
              <a:pPr eaLnBrk="0" hangingPunct="0"/>
              <a:endParaRPr lang="en-US">
                <a:solidFill>
                  <a:srgbClr val="005400"/>
                </a:solidFill>
              </a:endParaRPr>
            </a:p>
          </p:txBody>
        </p:sp>
        <p:sp>
          <p:nvSpPr>
            <p:cNvPr id="19477" name="Line 21"/>
            <p:cNvSpPr>
              <a:spLocks noChangeShapeType="1"/>
            </p:cNvSpPr>
            <p:nvPr/>
          </p:nvSpPr>
          <p:spPr bwMode="auto">
            <a:xfrm>
              <a:off x="4944" y="2880"/>
              <a:ext cx="144" cy="144"/>
            </a:xfrm>
            <a:prstGeom prst="line">
              <a:avLst/>
            </a:prstGeom>
            <a:noFill/>
            <a:ln w="25400">
              <a:solidFill>
                <a:schemeClr val="folHlink"/>
              </a:solidFill>
              <a:round/>
              <a:headEnd type="none" w="sm" len="sm"/>
              <a:tailEnd type="none" w="sm" len="sm"/>
            </a:ln>
            <a:effectLst/>
          </p:spPr>
          <p:txBody>
            <a:bodyPr/>
            <a:lstStyle/>
            <a:p>
              <a:pPr eaLnBrk="0" hangingPunct="0"/>
              <a:endParaRPr lang="en-US">
                <a:solidFill>
                  <a:srgbClr val="005400"/>
                </a:solidFill>
              </a:endParaRPr>
            </a:p>
          </p:txBody>
        </p:sp>
        <p:sp>
          <p:nvSpPr>
            <p:cNvPr id="19478" name="Oval 22"/>
            <p:cNvSpPr>
              <a:spLocks noChangeArrowheads="1"/>
            </p:cNvSpPr>
            <p:nvPr/>
          </p:nvSpPr>
          <p:spPr bwMode="auto">
            <a:xfrm>
              <a:off x="4756" y="2980"/>
              <a:ext cx="88" cy="40"/>
            </a:xfrm>
            <a:prstGeom prst="ellipse">
              <a:avLst/>
            </a:prstGeom>
            <a:solidFill>
              <a:schemeClr val="bg1"/>
            </a:solidFill>
            <a:ln w="12700">
              <a:solidFill>
                <a:schemeClr val="folHlink"/>
              </a:solidFill>
              <a:prstDash val="lgDash"/>
              <a:round/>
              <a:headEnd/>
              <a:tailEnd/>
            </a:ln>
            <a:effectLst/>
          </p:spPr>
          <p:txBody>
            <a:bodyPr wrap="none" anchor="ctr"/>
            <a:lstStyle/>
            <a:p>
              <a:pPr eaLnBrk="0" hangingPunct="0"/>
              <a:endParaRPr lang="en-US">
                <a:solidFill>
                  <a:srgbClr val="005400"/>
                </a:solidFill>
              </a:endParaRPr>
            </a:p>
          </p:txBody>
        </p:sp>
        <p:sp>
          <p:nvSpPr>
            <p:cNvPr id="19479" name="Oval 23"/>
            <p:cNvSpPr>
              <a:spLocks noChangeArrowheads="1"/>
            </p:cNvSpPr>
            <p:nvPr/>
          </p:nvSpPr>
          <p:spPr bwMode="auto">
            <a:xfrm>
              <a:off x="4612" y="2980"/>
              <a:ext cx="88" cy="40"/>
            </a:xfrm>
            <a:prstGeom prst="ellipse">
              <a:avLst/>
            </a:prstGeom>
            <a:solidFill>
              <a:schemeClr val="bg1"/>
            </a:solidFill>
            <a:ln w="12700">
              <a:solidFill>
                <a:schemeClr val="folHlink"/>
              </a:solidFill>
              <a:prstDash val="lgDash"/>
              <a:round/>
              <a:headEnd/>
              <a:tailEnd/>
            </a:ln>
            <a:effectLst/>
          </p:spPr>
          <p:txBody>
            <a:bodyPr wrap="none" anchor="ctr"/>
            <a:lstStyle/>
            <a:p>
              <a:pPr eaLnBrk="0" hangingPunct="0"/>
              <a:endParaRPr lang="en-US">
                <a:solidFill>
                  <a:srgbClr val="005400"/>
                </a:solidFill>
              </a:endParaRPr>
            </a:p>
          </p:txBody>
        </p:sp>
        <p:grpSp>
          <p:nvGrpSpPr>
            <p:cNvPr id="6" name="Group 26"/>
            <p:cNvGrpSpPr>
              <a:grpSpLocks/>
            </p:cNvGrpSpPr>
            <p:nvPr/>
          </p:nvGrpSpPr>
          <p:grpSpPr bwMode="auto">
            <a:xfrm>
              <a:off x="5376" y="2592"/>
              <a:ext cx="184" cy="336"/>
              <a:chOff x="5376" y="2592"/>
              <a:chExt cx="184" cy="336"/>
            </a:xfrm>
          </p:grpSpPr>
          <p:sp>
            <p:nvSpPr>
              <p:cNvPr id="19480" name="Line 24"/>
              <p:cNvSpPr>
                <a:spLocks noChangeShapeType="1"/>
              </p:cNvSpPr>
              <p:nvPr/>
            </p:nvSpPr>
            <p:spPr bwMode="auto">
              <a:xfrm>
                <a:off x="5376" y="2592"/>
                <a:ext cx="0" cy="336"/>
              </a:xfrm>
              <a:prstGeom prst="line">
                <a:avLst/>
              </a:prstGeom>
              <a:noFill/>
              <a:ln w="25400">
                <a:solidFill>
                  <a:srgbClr val="0000FF"/>
                </a:solidFill>
                <a:round/>
                <a:headEnd type="none" w="sm" len="sm"/>
                <a:tailEnd type="none" w="sm" len="sm"/>
              </a:ln>
              <a:effectLst/>
            </p:spPr>
            <p:txBody>
              <a:bodyPr/>
              <a:lstStyle/>
              <a:p>
                <a:pPr eaLnBrk="0" hangingPunct="0"/>
                <a:endParaRPr lang="en-US">
                  <a:solidFill>
                    <a:srgbClr val="005400"/>
                  </a:solidFill>
                </a:endParaRPr>
              </a:p>
            </p:txBody>
          </p:sp>
          <p:sp>
            <p:nvSpPr>
              <p:cNvPr id="19481" name="Rectangle 25"/>
              <p:cNvSpPr>
                <a:spLocks noChangeArrowheads="1"/>
              </p:cNvSpPr>
              <p:nvPr/>
            </p:nvSpPr>
            <p:spPr bwMode="auto">
              <a:xfrm>
                <a:off x="5384" y="2600"/>
                <a:ext cx="176" cy="118"/>
              </a:xfrm>
              <a:prstGeom prst="rect">
                <a:avLst/>
              </a:prstGeom>
              <a:gradFill rotWithShape="0">
                <a:gsLst>
                  <a:gs pos="0">
                    <a:srgbClr val="0000FF"/>
                  </a:gs>
                  <a:gs pos="50000">
                    <a:srgbClr val="0000FF">
                      <a:gamma/>
                      <a:shade val="69804"/>
                      <a:invGamma/>
                    </a:srgbClr>
                  </a:gs>
                  <a:gs pos="100000">
                    <a:srgbClr val="0000FF"/>
                  </a:gs>
                </a:gsLst>
                <a:lin ang="2700000" scaled="1"/>
              </a:gradFill>
              <a:ln w="25400">
                <a:solidFill>
                  <a:srgbClr val="0000FF"/>
                </a:solidFill>
                <a:miter lim="800000"/>
                <a:headEnd/>
                <a:tailEnd/>
              </a:ln>
              <a:effectLst/>
            </p:spPr>
            <p:txBody>
              <a:bodyPr wrap="none" anchor="ctr"/>
              <a:lstStyle/>
              <a:p>
                <a:pPr eaLnBrk="0" hangingPunct="0"/>
                <a:endParaRPr lang="en-US">
                  <a:solidFill>
                    <a:srgbClr val="005400"/>
                  </a:solidFill>
                </a:endParaRPr>
              </a:p>
            </p:txBody>
          </p:sp>
        </p:grpSp>
        <p:grpSp>
          <p:nvGrpSpPr>
            <p:cNvPr id="7" name="Group 29"/>
            <p:cNvGrpSpPr>
              <a:grpSpLocks/>
            </p:cNvGrpSpPr>
            <p:nvPr/>
          </p:nvGrpSpPr>
          <p:grpSpPr bwMode="auto">
            <a:xfrm>
              <a:off x="4176" y="2592"/>
              <a:ext cx="184" cy="336"/>
              <a:chOff x="4176" y="2592"/>
              <a:chExt cx="184" cy="336"/>
            </a:xfrm>
          </p:grpSpPr>
          <p:sp>
            <p:nvSpPr>
              <p:cNvPr id="19483" name="Line 27"/>
              <p:cNvSpPr>
                <a:spLocks noChangeShapeType="1"/>
              </p:cNvSpPr>
              <p:nvPr/>
            </p:nvSpPr>
            <p:spPr bwMode="auto">
              <a:xfrm>
                <a:off x="4176" y="2592"/>
                <a:ext cx="0" cy="336"/>
              </a:xfrm>
              <a:prstGeom prst="line">
                <a:avLst/>
              </a:prstGeom>
              <a:noFill/>
              <a:ln w="25400">
                <a:solidFill>
                  <a:srgbClr val="0000FF"/>
                </a:solidFill>
                <a:round/>
                <a:headEnd type="none" w="sm" len="sm"/>
                <a:tailEnd type="none" w="sm" len="sm"/>
              </a:ln>
              <a:effectLst/>
            </p:spPr>
            <p:txBody>
              <a:bodyPr/>
              <a:lstStyle/>
              <a:p>
                <a:pPr eaLnBrk="0" hangingPunct="0"/>
                <a:endParaRPr lang="en-US">
                  <a:solidFill>
                    <a:srgbClr val="005400"/>
                  </a:solidFill>
                </a:endParaRPr>
              </a:p>
            </p:txBody>
          </p:sp>
          <p:sp>
            <p:nvSpPr>
              <p:cNvPr id="19484" name="Rectangle 28"/>
              <p:cNvSpPr>
                <a:spLocks noChangeArrowheads="1"/>
              </p:cNvSpPr>
              <p:nvPr/>
            </p:nvSpPr>
            <p:spPr bwMode="auto">
              <a:xfrm>
                <a:off x="4184" y="2600"/>
                <a:ext cx="176" cy="118"/>
              </a:xfrm>
              <a:prstGeom prst="rect">
                <a:avLst/>
              </a:prstGeom>
              <a:gradFill rotWithShape="0">
                <a:gsLst>
                  <a:gs pos="0">
                    <a:srgbClr val="0000FF"/>
                  </a:gs>
                  <a:gs pos="50000">
                    <a:srgbClr val="0000FF">
                      <a:gamma/>
                      <a:shade val="69804"/>
                      <a:invGamma/>
                    </a:srgbClr>
                  </a:gs>
                  <a:gs pos="100000">
                    <a:srgbClr val="0000FF"/>
                  </a:gs>
                </a:gsLst>
                <a:lin ang="2700000" scaled="1"/>
              </a:gradFill>
              <a:ln w="25400">
                <a:solidFill>
                  <a:srgbClr val="0000FF"/>
                </a:solidFill>
                <a:miter lim="800000"/>
                <a:headEnd/>
                <a:tailEnd/>
              </a:ln>
              <a:effectLst/>
            </p:spPr>
            <p:txBody>
              <a:bodyPr wrap="none" anchor="ctr"/>
              <a:lstStyle/>
              <a:p>
                <a:pPr eaLnBrk="0" hangingPunct="0"/>
                <a:endParaRPr lang="en-US">
                  <a:solidFill>
                    <a:srgbClr val="005400"/>
                  </a:solidFill>
                </a:endParaRPr>
              </a:p>
            </p:txBody>
          </p:sp>
        </p:grpSp>
        <p:sp>
          <p:nvSpPr>
            <p:cNvPr id="19486" name="Line 30"/>
            <p:cNvSpPr>
              <a:spLocks noChangeShapeType="1"/>
            </p:cNvSpPr>
            <p:nvPr/>
          </p:nvSpPr>
          <p:spPr bwMode="auto">
            <a:xfrm>
              <a:off x="5376" y="2880"/>
              <a:ext cx="0" cy="144"/>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19487" name="Freeform 31"/>
            <p:cNvSpPr>
              <a:spLocks/>
            </p:cNvSpPr>
            <p:nvPr/>
          </p:nvSpPr>
          <p:spPr bwMode="auto">
            <a:xfrm>
              <a:off x="5088" y="2784"/>
              <a:ext cx="289" cy="241"/>
            </a:xfrm>
            <a:custGeom>
              <a:avLst/>
              <a:gdLst/>
              <a:ahLst/>
              <a:cxnLst>
                <a:cxn ang="0">
                  <a:pos x="0" y="0"/>
                </a:cxn>
                <a:cxn ang="0">
                  <a:pos x="0" y="240"/>
                </a:cxn>
                <a:cxn ang="0">
                  <a:pos x="288" y="240"/>
                </a:cxn>
                <a:cxn ang="0">
                  <a:pos x="288" y="96"/>
                </a:cxn>
                <a:cxn ang="0">
                  <a:pos x="0" y="0"/>
                </a:cxn>
              </a:cxnLst>
              <a:rect l="0" t="0" r="r" b="b"/>
              <a:pathLst>
                <a:path w="289" h="241">
                  <a:moveTo>
                    <a:pt x="0" y="0"/>
                  </a:moveTo>
                  <a:lnTo>
                    <a:pt x="0" y="240"/>
                  </a:lnTo>
                  <a:lnTo>
                    <a:pt x="288" y="240"/>
                  </a:lnTo>
                  <a:lnTo>
                    <a:pt x="288" y="96"/>
                  </a:lnTo>
                  <a:lnTo>
                    <a:pt x="0" y="0"/>
                  </a:lnTo>
                </a:path>
              </a:pathLst>
            </a:custGeom>
            <a:solidFill>
              <a:srgbClr val="FFFFFF"/>
            </a:solidFill>
            <a:ln w="12700" cap="rnd" cmpd="sng">
              <a:solidFill>
                <a:schemeClr val="tx2"/>
              </a:solidFill>
              <a:prstDash val="sysDot"/>
              <a:round/>
              <a:headEnd type="none" w="sm" len="sm"/>
              <a:tailEnd type="none" w="sm" len="sm"/>
            </a:ln>
            <a:effectLst/>
          </p:spPr>
          <p:txBody>
            <a:bodyPr/>
            <a:lstStyle/>
            <a:p>
              <a:pPr eaLnBrk="0" hangingPunct="0"/>
              <a:endParaRPr lang="en-US">
                <a:solidFill>
                  <a:srgbClr val="005400"/>
                </a:solidFill>
              </a:endParaRPr>
            </a:p>
          </p:txBody>
        </p:sp>
      </p:grpSp>
      <p:grpSp>
        <p:nvGrpSpPr>
          <p:cNvPr id="8" name="Group 49"/>
          <p:cNvGrpSpPr>
            <a:grpSpLocks/>
          </p:cNvGrpSpPr>
          <p:nvPr/>
        </p:nvGrpSpPr>
        <p:grpSpPr bwMode="auto">
          <a:xfrm>
            <a:off x="5727700" y="4114800"/>
            <a:ext cx="3098800" cy="744538"/>
            <a:chOff x="3608" y="2592"/>
            <a:chExt cx="1952" cy="469"/>
          </a:xfrm>
        </p:grpSpPr>
        <p:grpSp>
          <p:nvGrpSpPr>
            <p:cNvPr id="9" name="Group 47"/>
            <p:cNvGrpSpPr>
              <a:grpSpLocks/>
            </p:cNvGrpSpPr>
            <p:nvPr/>
          </p:nvGrpSpPr>
          <p:grpSpPr bwMode="auto">
            <a:xfrm>
              <a:off x="3608" y="2592"/>
              <a:ext cx="1952" cy="433"/>
              <a:chOff x="3608" y="2592"/>
              <a:chExt cx="1952" cy="433"/>
            </a:xfrm>
          </p:grpSpPr>
          <p:grpSp>
            <p:nvGrpSpPr>
              <p:cNvPr id="10" name="Group 38"/>
              <p:cNvGrpSpPr>
                <a:grpSpLocks/>
              </p:cNvGrpSpPr>
              <p:nvPr/>
            </p:nvGrpSpPr>
            <p:grpSpPr bwMode="auto">
              <a:xfrm>
                <a:off x="3608" y="2744"/>
                <a:ext cx="568" cy="280"/>
                <a:chOff x="3608" y="2744"/>
                <a:chExt cx="568" cy="280"/>
              </a:xfrm>
            </p:grpSpPr>
            <p:sp>
              <p:nvSpPr>
                <p:cNvPr id="19489" name="Rectangle 33"/>
                <p:cNvSpPr>
                  <a:spLocks noChangeArrowheads="1"/>
                </p:cNvSpPr>
                <p:nvPr/>
              </p:nvSpPr>
              <p:spPr bwMode="auto">
                <a:xfrm>
                  <a:off x="3752" y="2744"/>
                  <a:ext cx="224" cy="80"/>
                </a:xfrm>
                <a:prstGeom prst="rect">
                  <a:avLst/>
                </a:prstGeom>
                <a:solidFill>
                  <a:schemeClr val="bg1"/>
                </a:solidFill>
                <a:ln w="25400">
                  <a:solidFill>
                    <a:schemeClr val="folHlink"/>
                  </a:solidFill>
                  <a:miter lim="800000"/>
                  <a:headEnd/>
                  <a:tailEnd/>
                </a:ln>
                <a:effectLst/>
              </p:spPr>
              <p:txBody>
                <a:bodyPr wrap="none" anchor="ctr"/>
                <a:lstStyle/>
                <a:p>
                  <a:pPr eaLnBrk="0" hangingPunct="0"/>
                  <a:endParaRPr lang="en-US">
                    <a:solidFill>
                      <a:srgbClr val="005400"/>
                    </a:solidFill>
                  </a:endParaRPr>
                </a:p>
              </p:txBody>
            </p:sp>
            <p:sp>
              <p:nvSpPr>
                <p:cNvPr id="19490" name="Rectangle 34"/>
                <p:cNvSpPr>
                  <a:spLocks noChangeArrowheads="1"/>
                </p:cNvSpPr>
                <p:nvPr/>
              </p:nvSpPr>
              <p:spPr bwMode="auto">
                <a:xfrm>
                  <a:off x="3608" y="2840"/>
                  <a:ext cx="416" cy="128"/>
                </a:xfrm>
                <a:prstGeom prst="rect">
                  <a:avLst/>
                </a:prstGeom>
                <a:solidFill>
                  <a:schemeClr val="bg1"/>
                </a:solidFill>
                <a:ln w="25400">
                  <a:solidFill>
                    <a:schemeClr val="folHlink"/>
                  </a:solidFill>
                  <a:miter lim="800000"/>
                  <a:headEnd/>
                  <a:tailEnd/>
                </a:ln>
                <a:effectLst/>
              </p:spPr>
              <p:txBody>
                <a:bodyPr wrap="none" anchor="ctr"/>
                <a:lstStyle/>
                <a:p>
                  <a:pPr eaLnBrk="0" hangingPunct="0"/>
                  <a:endParaRPr lang="en-US">
                    <a:solidFill>
                      <a:srgbClr val="005400"/>
                    </a:solidFill>
                  </a:endParaRPr>
                </a:p>
              </p:txBody>
            </p:sp>
            <p:sp>
              <p:nvSpPr>
                <p:cNvPr id="19491" name="Line 35"/>
                <p:cNvSpPr>
                  <a:spLocks noChangeShapeType="1"/>
                </p:cNvSpPr>
                <p:nvPr/>
              </p:nvSpPr>
              <p:spPr bwMode="auto">
                <a:xfrm>
                  <a:off x="4032" y="2880"/>
                  <a:ext cx="144" cy="144"/>
                </a:xfrm>
                <a:prstGeom prst="line">
                  <a:avLst/>
                </a:prstGeom>
                <a:noFill/>
                <a:ln w="25400">
                  <a:solidFill>
                    <a:schemeClr val="folHlink"/>
                  </a:solidFill>
                  <a:round/>
                  <a:headEnd type="none" w="sm" len="sm"/>
                  <a:tailEnd type="none" w="sm" len="sm"/>
                </a:ln>
                <a:effectLst/>
              </p:spPr>
              <p:txBody>
                <a:bodyPr/>
                <a:lstStyle/>
                <a:p>
                  <a:pPr eaLnBrk="0" hangingPunct="0"/>
                  <a:endParaRPr lang="en-US">
                    <a:solidFill>
                      <a:srgbClr val="005400"/>
                    </a:solidFill>
                  </a:endParaRPr>
                </a:p>
              </p:txBody>
            </p:sp>
            <p:sp>
              <p:nvSpPr>
                <p:cNvPr id="19492" name="Oval 36"/>
                <p:cNvSpPr>
                  <a:spLocks noChangeArrowheads="1"/>
                </p:cNvSpPr>
                <p:nvPr/>
              </p:nvSpPr>
              <p:spPr bwMode="auto">
                <a:xfrm>
                  <a:off x="3848" y="2984"/>
                  <a:ext cx="80" cy="32"/>
                </a:xfrm>
                <a:prstGeom prst="ellipse">
                  <a:avLst/>
                </a:prstGeom>
                <a:solidFill>
                  <a:schemeClr val="bg1"/>
                </a:solidFill>
                <a:ln w="25400">
                  <a:solidFill>
                    <a:schemeClr val="folHlink"/>
                  </a:solidFill>
                  <a:round/>
                  <a:headEnd/>
                  <a:tailEnd/>
                </a:ln>
                <a:effectLst/>
              </p:spPr>
              <p:txBody>
                <a:bodyPr wrap="none" anchor="ctr"/>
                <a:lstStyle/>
                <a:p>
                  <a:pPr eaLnBrk="0" hangingPunct="0"/>
                  <a:endParaRPr lang="en-US">
                    <a:solidFill>
                      <a:srgbClr val="005400"/>
                    </a:solidFill>
                  </a:endParaRPr>
                </a:p>
              </p:txBody>
            </p:sp>
            <p:sp>
              <p:nvSpPr>
                <p:cNvPr id="19493" name="Oval 37"/>
                <p:cNvSpPr>
                  <a:spLocks noChangeArrowheads="1"/>
                </p:cNvSpPr>
                <p:nvPr/>
              </p:nvSpPr>
              <p:spPr bwMode="auto">
                <a:xfrm>
                  <a:off x="3704" y="2984"/>
                  <a:ext cx="80" cy="32"/>
                </a:xfrm>
                <a:prstGeom prst="ellipse">
                  <a:avLst/>
                </a:prstGeom>
                <a:solidFill>
                  <a:schemeClr val="bg1"/>
                </a:solidFill>
                <a:ln w="25400">
                  <a:solidFill>
                    <a:schemeClr val="folHlink"/>
                  </a:solidFill>
                  <a:round/>
                  <a:headEnd/>
                  <a:tailEnd/>
                </a:ln>
                <a:effectLst/>
              </p:spPr>
              <p:txBody>
                <a:bodyPr wrap="none" anchor="ctr"/>
                <a:lstStyle/>
                <a:p>
                  <a:pPr eaLnBrk="0" hangingPunct="0"/>
                  <a:endParaRPr lang="en-US">
                    <a:solidFill>
                      <a:srgbClr val="005400"/>
                    </a:solidFill>
                  </a:endParaRPr>
                </a:p>
              </p:txBody>
            </p:sp>
          </p:grpSp>
          <p:grpSp>
            <p:nvGrpSpPr>
              <p:cNvPr id="11" name="Group 41"/>
              <p:cNvGrpSpPr>
                <a:grpSpLocks/>
              </p:cNvGrpSpPr>
              <p:nvPr/>
            </p:nvGrpSpPr>
            <p:grpSpPr bwMode="auto">
              <a:xfrm>
                <a:off x="4176" y="2592"/>
                <a:ext cx="184" cy="336"/>
                <a:chOff x="4176" y="2592"/>
                <a:chExt cx="184" cy="336"/>
              </a:xfrm>
            </p:grpSpPr>
            <p:sp>
              <p:nvSpPr>
                <p:cNvPr id="19495" name="Line 39"/>
                <p:cNvSpPr>
                  <a:spLocks noChangeShapeType="1"/>
                </p:cNvSpPr>
                <p:nvPr/>
              </p:nvSpPr>
              <p:spPr bwMode="auto">
                <a:xfrm>
                  <a:off x="4176" y="2592"/>
                  <a:ext cx="0" cy="336"/>
                </a:xfrm>
                <a:prstGeom prst="line">
                  <a:avLst/>
                </a:prstGeom>
                <a:noFill/>
                <a:ln w="25400">
                  <a:solidFill>
                    <a:srgbClr val="0000FF"/>
                  </a:solidFill>
                  <a:round/>
                  <a:headEnd type="none" w="sm" len="sm"/>
                  <a:tailEnd type="none" w="sm" len="sm"/>
                </a:ln>
                <a:effectLst/>
              </p:spPr>
              <p:txBody>
                <a:bodyPr/>
                <a:lstStyle/>
                <a:p>
                  <a:pPr eaLnBrk="0" hangingPunct="0"/>
                  <a:endParaRPr lang="en-US">
                    <a:solidFill>
                      <a:srgbClr val="005400"/>
                    </a:solidFill>
                  </a:endParaRPr>
                </a:p>
              </p:txBody>
            </p:sp>
            <p:sp>
              <p:nvSpPr>
                <p:cNvPr id="19496" name="Rectangle 40"/>
                <p:cNvSpPr>
                  <a:spLocks noChangeArrowheads="1"/>
                </p:cNvSpPr>
                <p:nvPr/>
              </p:nvSpPr>
              <p:spPr bwMode="auto">
                <a:xfrm>
                  <a:off x="4184" y="2600"/>
                  <a:ext cx="176" cy="118"/>
                </a:xfrm>
                <a:prstGeom prst="rect">
                  <a:avLst/>
                </a:prstGeom>
                <a:gradFill rotWithShape="0">
                  <a:gsLst>
                    <a:gs pos="0">
                      <a:srgbClr val="0000FF"/>
                    </a:gs>
                    <a:gs pos="50000">
                      <a:srgbClr val="0000FF">
                        <a:gamma/>
                        <a:shade val="69804"/>
                        <a:invGamma/>
                      </a:srgbClr>
                    </a:gs>
                    <a:gs pos="100000">
                      <a:srgbClr val="0000FF"/>
                    </a:gs>
                  </a:gsLst>
                  <a:lin ang="2700000" scaled="1"/>
                </a:gradFill>
                <a:ln w="25400">
                  <a:solidFill>
                    <a:srgbClr val="0000FF"/>
                  </a:solidFill>
                  <a:miter lim="800000"/>
                  <a:headEnd/>
                  <a:tailEnd/>
                </a:ln>
                <a:effectLst/>
              </p:spPr>
              <p:txBody>
                <a:bodyPr wrap="none" anchor="ctr"/>
                <a:lstStyle/>
                <a:p>
                  <a:pPr eaLnBrk="0" hangingPunct="0"/>
                  <a:endParaRPr lang="en-US">
                    <a:solidFill>
                      <a:srgbClr val="005400"/>
                    </a:solidFill>
                  </a:endParaRPr>
                </a:p>
              </p:txBody>
            </p:sp>
          </p:grpSp>
          <p:grpSp>
            <p:nvGrpSpPr>
              <p:cNvPr id="12" name="Group 44"/>
              <p:cNvGrpSpPr>
                <a:grpSpLocks/>
              </p:cNvGrpSpPr>
              <p:nvPr/>
            </p:nvGrpSpPr>
            <p:grpSpPr bwMode="auto">
              <a:xfrm>
                <a:off x="5376" y="2592"/>
                <a:ext cx="184" cy="336"/>
                <a:chOff x="5376" y="2592"/>
                <a:chExt cx="184" cy="336"/>
              </a:xfrm>
            </p:grpSpPr>
            <p:sp>
              <p:nvSpPr>
                <p:cNvPr id="19498" name="Line 42"/>
                <p:cNvSpPr>
                  <a:spLocks noChangeShapeType="1"/>
                </p:cNvSpPr>
                <p:nvPr/>
              </p:nvSpPr>
              <p:spPr bwMode="auto">
                <a:xfrm>
                  <a:off x="5376" y="2592"/>
                  <a:ext cx="0" cy="336"/>
                </a:xfrm>
                <a:prstGeom prst="line">
                  <a:avLst/>
                </a:prstGeom>
                <a:noFill/>
                <a:ln w="25400">
                  <a:solidFill>
                    <a:srgbClr val="0000FF"/>
                  </a:solidFill>
                  <a:round/>
                  <a:headEnd type="none" w="sm" len="sm"/>
                  <a:tailEnd type="none" w="sm" len="sm"/>
                </a:ln>
                <a:effectLst/>
              </p:spPr>
              <p:txBody>
                <a:bodyPr/>
                <a:lstStyle/>
                <a:p>
                  <a:pPr eaLnBrk="0" hangingPunct="0"/>
                  <a:endParaRPr lang="en-US">
                    <a:solidFill>
                      <a:srgbClr val="005400"/>
                    </a:solidFill>
                  </a:endParaRPr>
                </a:p>
              </p:txBody>
            </p:sp>
            <p:sp>
              <p:nvSpPr>
                <p:cNvPr id="19499" name="Rectangle 43"/>
                <p:cNvSpPr>
                  <a:spLocks noChangeArrowheads="1"/>
                </p:cNvSpPr>
                <p:nvPr/>
              </p:nvSpPr>
              <p:spPr bwMode="auto">
                <a:xfrm>
                  <a:off x="5384" y="2600"/>
                  <a:ext cx="176" cy="118"/>
                </a:xfrm>
                <a:prstGeom prst="rect">
                  <a:avLst/>
                </a:prstGeom>
                <a:gradFill rotWithShape="0">
                  <a:gsLst>
                    <a:gs pos="0">
                      <a:srgbClr val="0000FF"/>
                    </a:gs>
                    <a:gs pos="50000">
                      <a:srgbClr val="0000FF">
                        <a:gamma/>
                        <a:shade val="69804"/>
                        <a:invGamma/>
                      </a:srgbClr>
                    </a:gs>
                    <a:gs pos="100000">
                      <a:srgbClr val="0000FF"/>
                    </a:gs>
                  </a:gsLst>
                  <a:lin ang="2700000" scaled="1"/>
                </a:gradFill>
                <a:ln w="25400">
                  <a:solidFill>
                    <a:srgbClr val="0000FF"/>
                  </a:solidFill>
                  <a:miter lim="800000"/>
                  <a:headEnd/>
                  <a:tailEnd/>
                </a:ln>
                <a:effectLst/>
              </p:spPr>
              <p:txBody>
                <a:bodyPr wrap="none" anchor="ctr"/>
                <a:lstStyle/>
                <a:p>
                  <a:pPr eaLnBrk="0" hangingPunct="0"/>
                  <a:endParaRPr lang="en-US">
                    <a:solidFill>
                      <a:srgbClr val="005400"/>
                    </a:solidFill>
                  </a:endParaRPr>
                </a:p>
              </p:txBody>
            </p:sp>
          </p:grpSp>
          <p:sp>
            <p:nvSpPr>
              <p:cNvPr id="19501" name="Line 45"/>
              <p:cNvSpPr>
                <a:spLocks noChangeShapeType="1"/>
              </p:cNvSpPr>
              <p:nvPr/>
            </p:nvSpPr>
            <p:spPr bwMode="auto">
              <a:xfrm>
                <a:off x="5376" y="2784"/>
                <a:ext cx="0" cy="240"/>
              </a:xfrm>
              <a:prstGeom prst="line">
                <a:avLst/>
              </a:prstGeom>
              <a:noFill/>
              <a:ln w="127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19502" name="Freeform 46"/>
              <p:cNvSpPr>
                <a:spLocks/>
              </p:cNvSpPr>
              <p:nvPr/>
            </p:nvSpPr>
            <p:spPr bwMode="auto">
              <a:xfrm>
                <a:off x="4176" y="2784"/>
                <a:ext cx="1201" cy="241"/>
              </a:xfrm>
              <a:custGeom>
                <a:avLst/>
                <a:gdLst/>
                <a:ahLst/>
                <a:cxnLst>
                  <a:cxn ang="0">
                    <a:pos x="0" y="0"/>
                  </a:cxn>
                  <a:cxn ang="0">
                    <a:pos x="0" y="240"/>
                  </a:cxn>
                  <a:cxn ang="0">
                    <a:pos x="1200" y="240"/>
                  </a:cxn>
                  <a:cxn ang="0">
                    <a:pos x="0" y="0"/>
                  </a:cxn>
                </a:cxnLst>
                <a:rect l="0" t="0" r="r" b="b"/>
                <a:pathLst>
                  <a:path w="1201" h="241">
                    <a:moveTo>
                      <a:pt x="0" y="0"/>
                    </a:moveTo>
                    <a:lnTo>
                      <a:pt x="0" y="240"/>
                    </a:lnTo>
                    <a:lnTo>
                      <a:pt x="1200" y="240"/>
                    </a:lnTo>
                    <a:lnTo>
                      <a:pt x="0" y="0"/>
                    </a:lnTo>
                  </a:path>
                </a:pathLst>
              </a:custGeom>
              <a:solidFill>
                <a:srgbClr val="FFFFFF"/>
              </a:solidFill>
              <a:ln w="12700" cap="rnd" cmpd="sng">
                <a:solidFill>
                  <a:schemeClr val="tx2"/>
                </a:solidFill>
                <a:prstDash val="sysDot"/>
                <a:round/>
                <a:headEnd type="none" w="sm" len="sm"/>
                <a:tailEnd type="none" w="sm" len="sm"/>
              </a:ln>
              <a:effectLst/>
            </p:spPr>
            <p:txBody>
              <a:bodyPr/>
              <a:lstStyle/>
              <a:p>
                <a:pPr eaLnBrk="0" hangingPunct="0"/>
                <a:endParaRPr lang="en-US">
                  <a:solidFill>
                    <a:srgbClr val="005400"/>
                  </a:solidFill>
                </a:endParaRPr>
              </a:p>
            </p:txBody>
          </p:sp>
        </p:grpSp>
        <p:sp>
          <p:nvSpPr>
            <p:cNvPr id="19504" name="Rectangle 48"/>
            <p:cNvSpPr>
              <a:spLocks noChangeArrowheads="1"/>
            </p:cNvSpPr>
            <p:nvPr/>
          </p:nvSpPr>
          <p:spPr bwMode="auto">
            <a:xfrm>
              <a:off x="4167" y="2775"/>
              <a:ext cx="231" cy="286"/>
            </a:xfrm>
            <a:prstGeom prst="rect">
              <a:avLst/>
            </a:prstGeom>
            <a:noFill/>
            <a:ln w="9525">
              <a:noFill/>
              <a:miter lim="800000"/>
              <a:headEnd/>
              <a:tailEnd/>
            </a:ln>
            <a:effectLst/>
          </p:spPr>
          <p:txBody>
            <a:bodyPr wrap="none" lIns="90488" tIns="44450" rIns="90488" bIns="44450">
              <a:spAutoFit/>
            </a:bodyPr>
            <a:lstStyle/>
            <a:p>
              <a:pPr eaLnBrk="0" hangingPunct="0"/>
              <a:r>
                <a:rPr lang="en-US">
                  <a:solidFill>
                    <a:srgbClr val="000000"/>
                  </a:solidFill>
                  <a:latin typeface="Book Antiqua" pitchFamily="18" charset="0"/>
                </a:rPr>
                <a:t>B</a:t>
              </a:r>
            </a:p>
          </p:txBody>
        </p:sp>
      </p:grpSp>
      <p:sp>
        <p:nvSpPr>
          <p:cNvPr id="19506" name="Freeform 50"/>
          <p:cNvSpPr>
            <a:spLocks/>
          </p:cNvSpPr>
          <p:nvPr/>
        </p:nvSpPr>
        <p:spPr bwMode="auto">
          <a:xfrm>
            <a:off x="6629400" y="4419600"/>
            <a:ext cx="1906588" cy="382588"/>
          </a:xfrm>
          <a:custGeom>
            <a:avLst/>
            <a:gdLst/>
            <a:ahLst/>
            <a:cxnLst>
              <a:cxn ang="0">
                <a:pos x="0" y="0"/>
              </a:cxn>
              <a:cxn ang="0">
                <a:pos x="1200" y="0"/>
              </a:cxn>
              <a:cxn ang="0">
                <a:pos x="1200" y="240"/>
              </a:cxn>
              <a:cxn ang="0">
                <a:pos x="0" y="0"/>
              </a:cxn>
            </a:cxnLst>
            <a:rect l="0" t="0" r="r" b="b"/>
            <a:pathLst>
              <a:path w="1201" h="241">
                <a:moveTo>
                  <a:pt x="0" y="0"/>
                </a:moveTo>
                <a:lnTo>
                  <a:pt x="1200" y="0"/>
                </a:lnTo>
                <a:lnTo>
                  <a:pt x="1200" y="240"/>
                </a:lnTo>
                <a:lnTo>
                  <a:pt x="0" y="0"/>
                </a:lnTo>
              </a:path>
            </a:pathLst>
          </a:custGeom>
          <a:solidFill>
            <a:srgbClr val="99CCFF"/>
          </a:solidFill>
          <a:ln w="12700" cap="rnd" cmpd="sng">
            <a:solidFill>
              <a:schemeClr val="tx2"/>
            </a:solidFill>
            <a:prstDash val="lgDash"/>
            <a:round/>
            <a:headEnd type="none" w="sm" len="sm"/>
            <a:tailEnd type="none" w="sm" len="sm"/>
          </a:ln>
          <a:effectLst/>
        </p:spPr>
        <p:txBody>
          <a:bodyPr/>
          <a:lstStyle/>
          <a:p>
            <a:pPr eaLnBrk="0" hangingPunct="0"/>
            <a:endParaRPr lang="en-US">
              <a:solidFill>
                <a:srgbClr val="005400"/>
              </a:solidFil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150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1508" name="Rectangle 4"/>
          <p:cNvSpPr>
            <a:spLocks noGrp="1" noChangeArrowheads="1"/>
          </p:cNvSpPr>
          <p:nvPr>
            <p:ph type="title"/>
          </p:nvPr>
        </p:nvSpPr>
        <p:spPr>
          <a:noFill/>
          <a:ln/>
        </p:spPr>
        <p:txBody>
          <a:bodyPr/>
          <a:lstStyle/>
          <a:p>
            <a:r>
              <a:rPr lang="en-US"/>
              <a:t>I/O for External Merge Sort</a:t>
            </a:r>
          </a:p>
        </p:txBody>
      </p:sp>
      <p:sp>
        <p:nvSpPr>
          <p:cNvPr id="21509" name="Rectangle 5"/>
          <p:cNvSpPr>
            <a:spLocks noGrp="1" noChangeArrowheads="1"/>
          </p:cNvSpPr>
          <p:nvPr>
            <p:ph type="body" idx="1"/>
          </p:nvPr>
        </p:nvSpPr>
        <p:spPr>
          <a:noFill/>
          <a:ln/>
        </p:spPr>
        <p:txBody>
          <a:bodyPr/>
          <a:lstStyle/>
          <a:p>
            <a:r>
              <a:rPr lang="en-US"/>
              <a:t>… longer runs often means fewer passes!</a:t>
            </a:r>
          </a:p>
          <a:p>
            <a:r>
              <a:rPr lang="en-US"/>
              <a:t>Actually, do I/O a page at a time</a:t>
            </a:r>
          </a:p>
          <a:p>
            <a:r>
              <a:rPr lang="en-US"/>
              <a:t>In fact, read a </a:t>
            </a:r>
            <a:r>
              <a:rPr lang="en-US" i="1" u="sng">
                <a:solidFill>
                  <a:schemeClr val="accent2"/>
                </a:solidFill>
              </a:rPr>
              <a:t>block</a:t>
            </a:r>
            <a:r>
              <a:rPr lang="en-US" i="1"/>
              <a:t> </a:t>
            </a:r>
            <a:r>
              <a:rPr lang="en-US"/>
              <a:t>of pages sequentially!</a:t>
            </a:r>
          </a:p>
          <a:p>
            <a:r>
              <a:rPr lang="en-US"/>
              <a:t>Suggests we should make each buffer (input/output) be a </a:t>
            </a:r>
            <a:r>
              <a:rPr lang="en-US" i="1">
                <a:solidFill>
                  <a:schemeClr val="accent2"/>
                </a:solidFill>
              </a:rPr>
              <a:t>block</a:t>
            </a:r>
            <a:r>
              <a:rPr lang="en-US" i="1"/>
              <a:t> </a:t>
            </a:r>
            <a:r>
              <a:rPr lang="en-US"/>
              <a:t>of pages.</a:t>
            </a:r>
          </a:p>
          <a:p>
            <a:pPr lvl="1">
              <a:buSzPct val="75000"/>
            </a:pPr>
            <a:r>
              <a:rPr lang="en-US"/>
              <a:t>But this will reduce fan-out during merge passes!</a:t>
            </a:r>
          </a:p>
          <a:p>
            <a:pPr lvl="1">
              <a:buSzPct val="75000"/>
            </a:pPr>
            <a:r>
              <a:rPr lang="en-US"/>
              <a:t>In practice, most files still sorted in </a:t>
            </a:r>
            <a:r>
              <a:rPr lang="en-US">
                <a:solidFill>
                  <a:schemeClr val="accent2"/>
                </a:solidFill>
              </a:rPr>
              <a:t>2-3 passes</a:t>
            </a:r>
            <a:r>
              <a:rPr lang="en-US"/>
              <a: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35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3556" name="Rectangle 4"/>
          <p:cNvSpPr>
            <a:spLocks noGrp="1" noChangeArrowheads="1"/>
          </p:cNvSpPr>
          <p:nvPr>
            <p:ph type="title"/>
          </p:nvPr>
        </p:nvSpPr>
        <p:spPr>
          <a:noFill/>
          <a:ln/>
        </p:spPr>
        <p:txBody>
          <a:bodyPr/>
          <a:lstStyle/>
          <a:p>
            <a:r>
              <a:rPr lang="en-US"/>
              <a:t>Number of Passes of Optimized Sort</a:t>
            </a:r>
          </a:p>
        </p:txBody>
      </p:sp>
      <p:graphicFrame>
        <p:nvGraphicFramePr>
          <p:cNvPr id="23557" name="Object 5">
            <a:hlinkClick r:id="" action="ppaction://ole?verb=0"/>
          </p:cNvPr>
          <p:cNvGraphicFramePr>
            <a:graphicFrameLocks/>
          </p:cNvGraphicFramePr>
          <p:nvPr/>
        </p:nvGraphicFramePr>
        <p:xfrm>
          <a:off x="762000" y="1752600"/>
          <a:ext cx="7810500" cy="4148138"/>
        </p:xfrm>
        <a:graphic>
          <a:graphicData uri="http://schemas.openxmlformats.org/presentationml/2006/ole">
            <p:oleObj spid="_x0000_s279554" name="Document" r:id="rId4" imgW="7810200" imgH="4147920" progId="Word.Document.8">
              <p:embed/>
            </p:oleObj>
          </a:graphicData>
        </a:graphic>
      </p:graphicFrame>
      <p:sp>
        <p:nvSpPr>
          <p:cNvPr id="23558" name="Rectangle 6"/>
          <p:cNvSpPr>
            <a:spLocks noChangeArrowheads="1"/>
          </p:cNvSpPr>
          <p:nvPr/>
        </p:nvSpPr>
        <p:spPr bwMode="auto">
          <a:xfrm>
            <a:off x="442913" y="5959475"/>
            <a:ext cx="8145462" cy="515938"/>
          </a:xfrm>
          <a:prstGeom prst="rect">
            <a:avLst/>
          </a:prstGeom>
          <a:noFill/>
          <a:ln w="9525">
            <a:noFill/>
            <a:miter lim="800000"/>
            <a:headEnd/>
            <a:tailEnd/>
          </a:ln>
          <a:effectLst/>
        </p:spPr>
        <p:txBody>
          <a:bodyPr wrap="none" lIns="90488" tIns="44450" rIns="90488" bIns="44450">
            <a:spAutoFit/>
          </a:bodyPr>
          <a:lstStyle/>
          <a:p>
            <a:pPr eaLnBrk="0" hangingPunct="0">
              <a:buFont typeface="Monotype Sorts" pitchFamily="2" charset="2"/>
              <a:buChar char="*"/>
            </a:pPr>
            <a:r>
              <a:rPr lang="en-US" i="1">
                <a:solidFill>
                  <a:srgbClr val="005400"/>
                </a:solidFill>
                <a:latin typeface="Book Antiqua" pitchFamily="18" charset="0"/>
              </a:rPr>
              <a:t> </a:t>
            </a:r>
            <a:r>
              <a:rPr lang="en-US" sz="2800" i="1">
                <a:solidFill>
                  <a:srgbClr val="005400"/>
                </a:solidFill>
                <a:latin typeface="Book Antiqua" pitchFamily="18" charset="0"/>
              </a:rPr>
              <a:t>Block size = 32,  initial pass produces runs of size 2B. </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560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5604" name="Rectangle 4"/>
          <p:cNvSpPr>
            <a:spLocks noGrp="1" noChangeArrowheads="1"/>
          </p:cNvSpPr>
          <p:nvPr>
            <p:ph type="title"/>
          </p:nvPr>
        </p:nvSpPr>
        <p:spPr>
          <a:noFill/>
          <a:ln/>
        </p:spPr>
        <p:txBody>
          <a:bodyPr/>
          <a:lstStyle/>
          <a:p>
            <a:r>
              <a:rPr lang="en-US"/>
              <a:t>Double Buffering</a:t>
            </a:r>
          </a:p>
        </p:txBody>
      </p:sp>
      <p:sp>
        <p:nvSpPr>
          <p:cNvPr id="25605" name="Rectangle 5"/>
          <p:cNvSpPr>
            <a:spLocks noGrp="1" noChangeArrowheads="1"/>
          </p:cNvSpPr>
          <p:nvPr>
            <p:ph type="body" idx="1"/>
          </p:nvPr>
        </p:nvSpPr>
        <p:spPr>
          <a:xfrm>
            <a:off x="838200" y="1524000"/>
            <a:ext cx="7772400" cy="4076700"/>
          </a:xfrm>
          <a:noFill/>
          <a:ln/>
        </p:spPr>
        <p:txBody>
          <a:bodyPr/>
          <a:lstStyle/>
          <a:p>
            <a:r>
              <a:rPr lang="en-US"/>
              <a:t>To reduce wait time for I/O request to complete, can </a:t>
            </a:r>
            <a:r>
              <a:rPr lang="en-US" i="1">
                <a:solidFill>
                  <a:schemeClr val="accent2"/>
                </a:solidFill>
              </a:rPr>
              <a:t>prefetch</a:t>
            </a:r>
            <a:r>
              <a:rPr lang="en-US"/>
              <a:t> into `</a:t>
            </a:r>
            <a:r>
              <a:rPr lang="en-US" u="sng">
                <a:solidFill>
                  <a:schemeClr val="accent1"/>
                </a:solidFill>
              </a:rPr>
              <a:t>shadow block</a:t>
            </a:r>
            <a:r>
              <a:rPr lang="en-US"/>
              <a:t>’. </a:t>
            </a:r>
          </a:p>
          <a:p>
            <a:pPr lvl="1">
              <a:buSzPct val="75000"/>
            </a:pPr>
            <a:r>
              <a:rPr lang="en-US"/>
              <a:t>Potentially, more passes; in practice, most files </a:t>
            </a:r>
            <a:r>
              <a:rPr lang="en-US" i="1" u="sng">
                <a:solidFill>
                  <a:schemeClr val="accent2"/>
                </a:solidFill>
              </a:rPr>
              <a:t>still</a:t>
            </a:r>
            <a:r>
              <a:rPr lang="en-US"/>
              <a:t> sorted in </a:t>
            </a:r>
            <a:r>
              <a:rPr lang="en-US">
                <a:solidFill>
                  <a:schemeClr val="accent2"/>
                </a:solidFill>
              </a:rPr>
              <a:t>2-3 passes</a:t>
            </a:r>
            <a:r>
              <a:rPr lang="en-US"/>
              <a:t>.</a:t>
            </a:r>
          </a:p>
        </p:txBody>
      </p:sp>
      <p:sp>
        <p:nvSpPr>
          <p:cNvPr id="25606" name="Freeform 6"/>
          <p:cNvSpPr>
            <a:spLocks/>
          </p:cNvSpPr>
          <p:nvPr/>
        </p:nvSpPr>
        <p:spPr bwMode="auto">
          <a:xfrm>
            <a:off x="5153025" y="4338638"/>
            <a:ext cx="715963" cy="258762"/>
          </a:xfrm>
          <a:custGeom>
            <a:avLst/>
            <a:gdLst/>
            <a:ahLst/>
            <a:cxnLst>
              <a:cxn ang="0">
                <a:pos x="0" y="162"/>
              </a:cxn>
              <a:cxn ang="0">
                <a:pos x="0" y="0"/>
              </a:cxn>
              <a:cxn ang="0">
                <a:pos x="450" y="0"/>
              </a:cxn>
              <a:cxn ang="0">
                <a:pos x="450" y="162"/>
              </a:cxn>
              <a:cxn ang="0">
                <a:pos x="0" y="162"/>
              </a:cxn>
            </a:cxnLst>
            <a:rect l="0" t="0" r="r" b="b"/>
            <a:pathLst>
              <a:path w="451" h="163">
                <a:moveTo>
                  <a:pt x="0" y="162"/>
                </a:moveTo>
                <a:lnTo>
                  <a:pt x="0" y="0"/>
                </a:lnTo>
                <a:lnTo>
                  <a:pt x="450" y="0"/>
                </a:lnTo>
                <a:lnTo>
                  <a:pt x="450" y="162"/>
                </a:lnTo>
                <a:lnTo>
                  <a:pt x="0" y="162"/>
                </a:lnTo>
              </a:path>
            </a:pathLst>
          </a:custGeom>
          <a:solidFill>
            <a:srgbClr val="FAFD00"/>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07" name="Rectangle 7"/>
          <p:cNvSpPr>
            <a:spLocks noChangeArrowheads="1"/>
          </p:cNvSpPr>
          <p:nvPr/>
        </p:nvSpPr>
        <p:spPr bwMode="auto">
          <a:xfrm>
            <a:off x="5132388" y="4368800"/>
            <a:ext cx="808037" cy="271463"/>
          </a:xfrm>
          <a:prstGeom prst="rect">
            <a:avLst/>
          </a:prstGeom>
          <a:noFill/>
          <a:ln w="9525">
            <a:noFill/>
            <a:miter lim="800000"/>
            <a:headEnd/>
            <a:tailEnd/>
          </a:ln>
          <a:effectLst/>
        </p:spPr>
        <p:txBody>
          <a:bodyPr wrap="none" lIns="90488" tIns="44450" rIns="90488" bIns="44450">
            <a:spAutoFit/>
          </a:bodyPr>
          <a:lstStyle/>
          <a:p>
            <a:pPr eaLnBrk="0" hangingPunct="0"/>
            <a:r>
              <a:rPr lang="en-US" sz="1200" b="1">
                <a:solidFill>
                  <a:srgbClr val="005400"/>
                </a:solidFill>
                <a:latin typeface="Arial" pitchFamily="34" charset="0"/>
              </a:rPr>
              <a:t>OUTPUT</a:t>
            </a:r>
          </a:p>
        </p:txBody>
      </p:sp>
      <p:sp>
        <p:nvSpPr>
          <p:cNvPr id="25608" name="Freeform 8"/>
          <p:cNvSpPr>
            <a:spLocks/>
          </p:cNvSpPr>
          <p:nvPr/>
        </p:nvSpPr>
        <p:spPr bwMode="auto">
          <a:xfrm>
            <a:off x="5141913" y="4667250"/>
            <a:ext cx="727075" cy="258763"/>
          </a:xfrm>
          <a:custGeom>
            <a:avLst/>
            <a:gdLst/>
            <a:ahLst/>
            <a:cxnLst>
              <a:cxn ang="0">
                <a:pos x="0" y="162"/>
              </a:cxn>
              <a:cxn ang="0">
                <a:pos x="0" y="0"/>
              </a:cxn>
              <a:cxn ang="0">
                <a:pos x="457" y="0"/>
              </a:cxn>
              <a:cxn ang="0">
                <a:pos x="457" y="162"/>
              </a:cxn>
              <a:cxn ang="0">
                <a:pos x="0" y="162"/>
              </a:cxn>
            </a:cxnLst>
            <a:rect l="0" t="0" r="r" b="b"/>
            <a:pathLst>
              <a:path w="458" h="163">
                <a:moveTo>
                  <a:pt x="0" y="162"/>
                </a:moveTo>
                <a:lnTo>
                  <a:pt x="0" y="0"/>
                </a:lnTo>
                <a:lnTo>
                  <a:pt x="457" y="0"/>
                </a:lnTo>
                <a:lnTo>
                  <a:pt x="457" y="162"/>
                </a:lnTo>
                <a:lnTo>
                  <a:pt x="0" y="162"/>
                </a:lnTo>
              </a:path>
            </a:pathLst>
          </a:custGeom>
          <a:solidFill>
            <a:schemeClr val="bg2"/>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09" name="Rectangle 9"/>
          <p:cNvSpPr>
            <a:spLocks noChangeArrowheads="1"/>
          </p:cNvSpPr>
          <p:nvPr/>
        </p:nvSpPr>
        <p:spPr bwMode="auto">
          <a:xfrm>
            <a:off x="5080000" y="4695825"/>
            <a:ext cx="842963" cy="271463"/>
          </a:xfrm>
          <a:prstGeom prst="rect">
            <a:avLst/>
          </a:prstGeom>
          <a:noFill/>
          <a:ln w="9525">
            <a:noFill/>
            <a:miter lim="800000"/>
            <a:headEnd/>
            <a:tailEnd/>
          </a:ln>
          <a:effectLst/>
        </p:spPr>
        <p:txBody>
          <a:bodyPr wrap="none" lIns="90488" tIns="44450" rIns="90488" bIns="44450">
            <a:spAutoFit/>
          </a:bodyPr>
          <a:lstStyle/>
          <a:p>
            <a:pPr eaLnBrk="0" hangingPunct="0"/>
            <a:r>
              <a:rPr lang="en-US" sz="1200" b="1">
                <a:solidFill>
                  <a:srgbClr val="005400"/>
                </a:solidFill>
                <a:latin typeface="Arial" pitchFamily="34" charset="0"/>
              </a:rPr>
              <a:t>OUTPUT'</a:t>
            </a:r>
          </a:p>
        </p:txBody>
      </p:sp>
      <p:sp>
        <p:nvSpPr>
          <p:cNvPr id="25610" name="Freeform 10"/>
          <p:cNvSpPr>
            <a:spLocks/>
          </p:cNvSpPr>
          <p:nvPr/>
        </p:nvSpPr>
        <p:spPr bwMode="auto">
          <a:xfrm>
            <a:off x="1676400" y="4029075"/>
            <a:ext cx="1163638" cy="171450"/>
          </a:xfrm>
          <a:custGeom>
            <a:avLst/>
            <a:gdLst/>
            <a:ahLst/>
            <a:cxnLst>
              <a:cxn ang="0">
                <a:pos x="732" y="54"/>
              </a:cxn>
              <a:cxn ang="0">
                <a:pos x="703" y="33"/>
              </a:cxn>
              <a:cxn ang="0">
                <a:pos x="625" y="15"/>
              </a:cxn>
              <a:cxn ang="0">
                <a:pos x="366" y="0"/>
              </a:cxn>
              <a:cxn ang="0">
                <a:pos x="107" y="15"/>
              </a:cxn>
              <a:cxn ang="0">
                <a:pos x="29" y="33"/>
              </a:cxn>
              <a:cxn ang="0">
                <a:pos x="0" y="54"/>
              </a:cxn>
              <a:cxn ang="0">
                <a:pos x="29" y="74"/>
              </a:cxn>
              <a:cxn ang="0">
                <a:pos x="107" y="91"/>
              </a:cxn>
              <a:cxn ang="0">
                <a:pos x="366" y="107"/>
              </a:cxn>
              <a:cxn ang="0">
                <a:pos x="625" y="91"/>
              </a:cxn>
              <a:cxn ang="0">
                <a:pos x="703" y="74"/>
              </a:cxn>
              <a:cxn ang="0">
                <a:pos x="732" y="54"/>
              </a:cxn>
            </a:cxnLst>
            <a:rect l="0" t="0" r="r" b="b"/>
            <a:pathLst>
              <a:path w="733" h="108">
                <a:moveTo>
                  <a:pt x="732" y="54"/>
                </a:moveTo>
                <a:lnTo>
                  <a:pt x="703" y="33"/>
                </a:lnTo>
                <a:lnTo>
                  <a:pt x="625" y="15"/>
                </a:lnTo>
                <a:lnTo>
                  <a:pt x="366" y="0"/>
                </a:lnTo>
                <a:lnTo>
                  <a:pt x="107" y="15"/>
                </a:lnTo>
                <a:lnTo>
                  <a:pt x="29" y="33"/>
                </a:lnTo>
                <a:lnTo>
                  <a:pt x="0" y="54"/>
                </a:lnTo>
                <a:lnTo>
                  <a:pt x="29" y="74"/>
                </a:lnTo>
                <a:lnTo>
                  <a:pt x="107" y="91"/>
                </a:lnTo>
                <a:lnTo>
                  <a:pt x="366" y="107"/>
                </a:lnTo>
                <a:lnTo>
                  <a:pt x="625" y="91"/>
                </a:lnTo>
                <a:lnTo>
                  <a:pt x="703" y="74"/>
                </a:lnTo>
                <a:lnTo>
                  <a:pt x="732" y="54"/>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11" name="Freeform 11"/>
          <p:cNvSpPr>
            <a:spLocks/>
          </p:cNvSpPr>
          <p:nvPr/>
        </p:nvSpPr>
        <p:spPr bwMode="auto">
          <a:xfrm>
            <a:off x="1676400" y="5218113"/>
            <a:ext cx="1163638" cy="90487"/>
          </a:xfrm>
          <a:custGeom>
            <a:avLst/>
            <a:gdLst/>
            <a:ahLst/>
            <a:cxnLst>
              <a:cxn ang="0">
                <a:pos x="0" y="0"/>
              </a:cxn>
              <a:cxn ang="0">
                <a:pos x="10" y="4"/>
              </a:cxn>
              <a:cxn ang="0">
                <a:pos x="66" y="25"/>
              </a:cxn>
              <a:cxn ang="0">
                <a:pos x="194" y="46"/>
              </a:cxn>
              <a:cxn ang="0">
                <a:pos x="373" y="56"/>
              </a:cxn>
              <a:cxn ang="0">
                <a:pos x="551" y="44"/>
              </a:cxn>
              <a:cxn ang="0">
                <a:pos x="684" y="21"/>
              </a:cxn>
              <a:cxn ang="0">
                <a:pos x="728" y="3"/>
              </a:cxn>
              <a:cxn ang="0">
                <a:pos x="732" y="0"/>
              </a:cxn>
              <a:cxn ang="0">
                <a:pos x="0" y="0"/>
              </a:cxn>
            </a:cxnLst>
            <a:rect l="0" t="0" r="r" b="b"/>
            <a:pathLst>
              <a:path w="733" h="57">
                <a:moveTo>
                  <a:pt x="0" y="0"/>
                </a:moveTo>
                <a:lnTo>
                  <a:pt x="10" y="4"/>
                </a:lnTo>
                <a:lnTo>
                  <a:pt x="66" y="25"/>
                </a:lnTo>
                <a:lnTo>
                  <a:pt x="194" y="46"/>
                </a:lnTo>
                <a:lnTo>
                  <a:pt x="373" y="56"/>
                </a:lnTo>
                <a:lnTo>
                  <a:pt x="551" y="44"/>
                </a:lnTo>
                <a:lnTo>
                  <a:pt x="684" y="21"/>
                </a:lnTo>
                <a:lnTo>
                  <a:pt x="728" y="3"/>
                </a:lnTo>
                <a:lnTo>
                  <a:pt x="732" y="0"/>
                </a:lnTo>
                <a:lnTo>
                  <a:pt x="0" y="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12" name="Freeform 12"/>
          <p:cNvSpPr>
            <a:spLocks/>
          </p:cNvSpPr>
          <p:nvPr/>
        </p:nvSpPr>
        <p:spPr bwMode="auto">
          <a:xfrm>
            <a:off x="1676400" y="4124325"/>
            <a:ext cx="1588" cy="1065213"/>
          </a:xfrm>
          <a:custGeom>
            <a:avLst/>
            <a:gdLst/>
            <a:ahLst/>
            <a:cxnLst>
              <a:cxn ang="0">
                <a:pos x="0" y="0"/>
              </a:cxn>
              <a:cxn ang="0">
                <a:pos x="0" y="670"/>
              </a:cxn>
              <a:cxn ang="0">
                <a:pos x="0" y="0"/>
              </a:cxn>
            </a:cxnLst>
            <a:rect l="0" t="0" r="r" b="b"/>
            <a:pathLst>
              <a:path w="1" h="671">
                <a:moveTo>
                  <a:pt x="0" y="0"/>
                </a:moveTo>
                <a:lnTo>
                  <a:pt x="0" y="670"/>
                </a:lnTo>
                <a:lnTo>
                  <a:pt x="0" y="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13" name="Freeform 13"/>
          <p:cNvSpPr>
            <a:spLocks/>
          </p:cNvSpPr>
          <p:nvPr/>
        </p:nvSpPr>
        <p:spPr bwMode="auto">
          <a:xfrm>
            <a:off x="6532563" y="4008438"/>
            <a:ext cx="1165225" cy="173037"/>
          </a:xfrm>
          <a:custGeom>
            <a:avLst/>
            <a:gdLst/>
            <a:ahLst/>
            <a:cxnLst>
              <a:cxn ang="0">
                <a:pos x="733" y="54"/>
              </a:cxn>
              <a:cxn ang="0">
                <a:pos x="705" y="33"/>
              </a:cxn>
              <a:cxn ang="0">
                <a:pos x="626" y="16"/>
              </a:cxn>
              <a:cxn ang="0">
                <a:pos x="367" y="0"/>
              </a:cxn>
              <a:cxn ang="0">
                <a:pos x="108" y="16"/>
              </a:cxn>
              <a:cxn ang="0">
                <a:pos x="29" y="33"/>
              </a:cxn>
              <a:cxn ang="0">
                <a:pos x="0" y="54"/>
              </a:cxn>
              <a:cxn ang="0">
                <a:pos x="29" y="75"/>
              </a:cxn>
              <a:cxn ang="0">
                <a:pos x="108" y="92"/>
              </a:cxn>
              <a:cxn ang="0">
                <a:pos x="367" y="108"/>
              </a:cxn>
              <a:cxn ang="0">
                <a:pos x="626" y="92"/>
              </a:cxn>
              <a:cxn ang="0">
                <a:pos x="705" y="75"/>
              </a:cxn>
              <a:cxn ang="0">
                <a:pos x="733" y="54"/>
              </a:cxn>
            </a:cxnLst>
            <a:rect l="0" t="0" r="r" b="b"/>
            <a:pathLst>
              <a:path w="734" h="109">
                <a:moveTo>
                  <a:pt x="733" y="54"/>
                </a:moveTo>
                <a:lnTo>
                  <a:pt x="705" y="33"/>
                </a:lnTo>
                <a:lnTo>
                  <a:pt x="626" y="16"/>
                </a:lnTo>
                <a:lnTo>
                  <a:pt x="367" y="0"/>
                </a:lnTo>
                <a:lnTo>
                  <a:pt x="108" y="16"/>
                </a:lnTo>
                <a:lnTo>
                  <a:pt x="29" y="33"/>
                </a:lnTo>
                <a:lnTo>
                  <a:pt x="0" y="54"/>
                </a:lnTo>
                <a:lnTo>
                  <a:pt x="29" y="75"/>
                </a:lnTo>
                <a:lnTo>
                  <a:pt x="108" y="92"/>
                </a:lnTo>
                <a:lnTo>
                  <a:pt x="367" y="108"/>
                </a:lnTo>
                <a:lnTo>
                  <a:pt x="626" y="92"/>
                </a:lnTo>
                <a:lnTo>
                  <a:pt x="705" y="75"/>
                </a:lnTo>
                <a:lnTo>
                  <a:pt x="733" y="54"/>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14" name="Freeform 14"/>
          <p:cNvSpPr>
            <a:spLocks/>
          </p:cNvSpPr>
          <p:nvPr/>
        </p:nvSpPr>
        <p:spPr bwMode="auto">
          <a:xfrm>
            <a:off x="6532563" y="5276850"/>
            <a:ext cx="1165225" cy="90488"/>
          </a:xfrm>
          <a:custGeom>
            <a:avLst/>
            <a:gdLst/>
            <a:ahLst/>
            <a:cxnLst>
              <a:cxn ang="0">
                <a:pos x="0" y="0"/>
              </a:cxn>
              <a:cxn ang="0">
                <a:pos x="9" y="4"/>
              </a:cxn>
              <a:cxn ang="0">
                <a:pos x="66" y="25"/>
              </a:cxn>
              <a:cxn ang="0">
                <a:pos x="194" y="46"/>
              </a:cxn>
              <a:cxn ang="0">
                <a:pos x="373" y="56"/>
              </a:cxn>
              <a:cxn ang="0">
                <a:pos x="551" y="44"/>
              </a:cxn>
              <a:cxn ang="0">
                <a:pos x="683" y="21"/>
              </a:cxn>
              <a:cxn ang="0">
                <a:pos x="728" y="3"/>
              </a:cxn>
              <a:cxn ang="0">
                <a:pos x="733" y="0"/>
              </a:cxn>
              <a:cxn ang="0">
                <a:pos x="0" y="0"/>
              </a:cxn>
            </a:cxnLst>
            <a:rect l="0" t="0" r="r" b="b"/>
            <a:pathLst>
              <a:path w="734" h="57">
                <a:moveTo>
                  <a:pt x="0" y="0"/>
                </a:moveTo>
                <a:lnTo>
                  <a:pt x="9" y="4"/>
                </a:lnTo>
                <a:lnTo>
                  <a:pt x="66" y="25"/>
                </a:lnTo>
                <a:lnTo>
                  <a:pt x="194" y="46"/>
                </a:lnTo>
                <a:lnTo>
                  <a:pt x="373" y="56"/>
                </a:lnTo>
                <a:lnTo>
                  <a:pt x="551" y="44"/>
                </a:lnTo>
                <a:lnTo>
                  <a:pt x="683" y="21"/>
                </a:lnTo>
                <a:lnTo>
                  <a:pt x="728" y="3"/>
                </a:lnTo>
                <a:lnTo>
                  <a:pt x="733" y="0"/>
                </a:lnTo>
                <a:lnTo>
                  <a:pt x="0" y="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15" name="Freeform 15"/>
          <p:cNvSpPr>
            <a:spLocks/>
          </p:cNvSpPr>
          <p:nvPr/>
        </p:nvSpPr>
        <p:spPr bwMode="auto">
          <a:xfrm>
            <a:off x="7696200" y="4114800"/>
            <a:ext cx="1588" cy="1155700"/>
          </a:xfrm>
          <a:custGeom>
            <a:avLst/>
            <a:gdLst/>
            <a:ahLst/>
            <a:cxnLst>
              <a:cxn ang="0">
                <a:pos x="0" y="0"/>
              </a:cxn>
              <a:cxn ang="0">
                <a:pos x="0" y="727"/>
              </a:cxn>
              <a:cxn ang="0">
                <a:pos x="0" y="0"/>
              </a:cxn>
            </a:cxnLst>
            <a:rect l="0" t="0" r="r" b="b"/>
            <a:pathLst>
              <a:path w="1" h="728">
                <a:moveTo>
                  <a:pt x="0" y="0"/>
                </a:moveTo>
                <a:lnTo>
                  <a:pt x="0" y="727"/>
                </a:lnTo>
                <a:lnTo>
                  <a:pt x="0" y="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16" name="Freeform 16"/>
          <p:cNvSpPr>
            <a:spLocks/>
          </p:cNvSpPr>
          <p:nvPr/>
        </p:nvSpPr>
        <p:spPr bwMode="auto">
          <a:xfrm>
            <a:off x="6532563" y="4151313"/>
            <a:ext cx="1587" cy="1117600"/>
          </a:xfrm>
          <a:custGeom>
            <a:avLst/>
            <a:gdLst/>
            <a:ahLst/>
            <a:cxnLst>
              <a:cxn ang="0">
                <a:pos x="0" y="0"/>
              </a:cxn>
              <a:cxn ang="0">
                <a:pos x="0" y="703"/>
              </a:cxn>
              <a:cxn ang="0">
                <a:pos x="0" y="0"/>
              </a:cxn>
            </a:cxnLst>
            <a:rect l="0" t="0" r="r" b="b"/>
            <a:pathLst>
              <a:path w="1" h="704">
                <a:moveTo>
                  <a:pt x="0" y="0"/>
                </a:moveTo>
                <a:lnTo>
                  <a:pt x="0" y="703"/>
                </a:lnTo>
                <a:lnTo>
                  <a:pt x="0" y="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17" name="Freeform 17"/>
          <p:cNvSpPr>
            <a:spLocks/>
          </p:cNvSpPr>
          <p:nvPr/>
        </p:nvSpPr>
        <p:spPr bwMode="auto">
          <a:xfrm>
            <a:off x="1798638" y="4951413"/>
            <a:ext cx="946150" cy="109537"/>
          </a:xfrm>
          <a:custGeom>
            <a:avLst/>
            <a:gdLst/>
            <a:ahLst/>
            <a:cxnLst>
              <a:cxn ang="0">
                <a:pos x="0" y="68"/>
              </a:cxn>
              <a:cxn ang="0">
                <a:pos x="0" y="0"/>
              </a:cxn>
              <a:cxn ang="0">
                <a:pos x="595" y="0"/>
              </a:cxn>
              <a:cxn ang="0">
                <a:pos x="595" y="68"/>
              </a:cxn>
              <a:cxn ang="0">
                <a:pos x="0" y="68"/>
              </a:cxn>
            </a:cxnLst>
            <a:rect l="0" t="0" r="r" b="b"/>
            <a:pathLst>
              <a:path w="596" h="69">
                <a:moveTo>
                  <a:pt x="0" y="68"/>
                </a:moveTo>
                <a:lnTo>
                  <a:pt x="0" y="0"/>
                </a:lnTo>
                <a:lnTo>
                  <a:pt x="595" y="0"/>
                </a:lnTo>
                <a:lnTo>
                  <a:pt x="595" y="68"/>
                </a:lnTo>
                <a:lnTo>
                  <a:pt x="0" y="68"/>
                </a:lnTo>
              </a:path>
            </a:pathLst>
          </a:custGeom>
          <a:solidFill>
            <a:srgbClr val="FAFD00"/>
          </a:solid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18" name="Freeform 18"/>
          <p:cNvSpPr>
            <a:spLocks/>
          </p:cNvSpPr>
          <p:nvPr/>
        </p:nvSpPr>
        <p:spPr bwMode="auto">
          <a:xfrm>
            <a:off x="6630988" y="4468813"/>
            <a:ext cx="933450" cy="109537"/>
          </a:xfrm>
          <a:custGeom>
            <a:avLst/>
            <a:gdLst/>
            <a:ahLst/>
            <a:cxnLst>
              <a:cxn ang="0">
                <a:pos x="0" y="68"/>
              </a:cxn>
              <a:cxn ang="0">
                <a:pos x="0" y="0"/>
              </a:cxn>
              <a:cxn ang="0">
                <a:pos x="587" y="0"/>
              </a:cxn>
              <a:cxn ang="0">
                <a:pos x="587" y="68"/>
              </a:cxn>
              <a:cxn ang="0">
                <a:pos x="0" y="68"/>
              </a:cxn>
            </a:cxnLst>
            <a:rect l="0" t="0" r="r" b="b"/>
            <a:pathLst>
              <a:path w="588" h="69">
                <a:moveTo>
                  <a:pt x="0" y="68"/>
                </a:moveTo>
                <a:lnTo>
                  <a:pt x="0" y="0"/>
                </a:lnTo>
                <a:lnTo>
                  <a:pt x="587" y="0"/>
                </a:lnTo>
                <a:lnTo>
                  <a:pt x="587" y="68"/>
                </a:lnTo>
                <a:lnTo>
                  <a:pt x="0" y="68"/>
                </a:lnTo>
              </a:path>
            </a:pathLst>
          </a:custGeom>
          <a:solidFill>
            <a:srgbClr val="FAFD00"/>
          </a:solid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19" name="Freeform 19"/>
          <p:cNvSpPr>
            <a:spLocks/>
          </p:cNvSpPr>
          <p:nvPr/>
        </p:nvSpPr>
        <p:spPr bwMode="auto">
          <a:xfrm>
            <a:off x="6643688" y="4906963"/>
            <a:ext cx="933450" cy="100012"/>
          </a:xfrm>
          <a:custGeom>
            <a:avLst/>
            <a:gdLst/>
            <a:ahLst/>
            <a:cxnLst>
              <a:cxn ang="0">
                <a:pos x="0" y="62"/>
              </a:cxn>
              <a:cxn ang="0">
                <a:pos x="0" y="0"/>
              </a:cxn>
              <a:cxn ang="0">
                <a:pos x="587" y="0"/>
              </a:cxn>
              <a:cxn ang="0">
                <a:pos x="587" y="62"/>
              </a:cxn>
              <a:cxn ang="0">
                <a:pos x="0" y="62"/>
              </a:cxn>
            </a:cxnLst>
            <a:rect l="0" t="0" r="r" b="b"/>
            <a:pathLst>
              <a:path w="588" h="63">
                <a:moveTo>
                  <a:pt x="0" y="62"/>
                </a:moveTo>
                <a:lnTo>
                  <a:pt x="0" y="0"/>
                </a:lnTo>
                <a:lnTo>
                  <a:pt x="587" y="0"/>
                </a:lnTo>
                <a:lnTo>
                  <a:pt x="587" y="62"/>
                </a:lnTo>
                <a:lnTo>
                  <a:pt x="0" y="62"/>
                </a:lnTo>
              </a:path>
            </a:pathLst>
          </a:custGeom>
          <a:solidFill>
            <a:srgbClr val="FAFD00"/>
          </a:solid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20" name="Freeform 20"/>
          <p:cNvSpPr>
            <a:spLocks/>
          </p:cNvSpPr>
          <p:nvPr/>
        </p:nvSpPr>
        <p:spPr bwMode="auto">
          <a:xfrm>
            <a:off x="1798638" y="4521200"/>
            <a:ext cx="946150" cy="109538"/>
          </a:xfrm>
          <a:custGeom>
            <a:avLst/>
            <a:gdLst/>
            <a:ahLst/>
            <a:cxnLst>
              <a:cxn ang="0">
                <a:pos x="0" y="68"/>
              </a:cxn>
              <a:cxn ang="0">
                <a:pos x="0" y="0"/>
              </a:cxn>
              <a:cxn ang="0">
                <a:pos x="595" y="0"/>
              </a:cxn>
              <a:cxn ang="0">
                <a:pos x="595" y="68"/>
              </a:cxn>
              <a:cxn ang="0">
                <a:pos x="0" y="68"/>
              </a:cxn>
            </a:cxnLst>
            <a:rect l="0" t="0" r="r" b="b"/>
            <a:pathLst>
              <a:path w="596" h="69">
                <a:moveTo>
                  <a:pt x="0" y="68"/>
                </a:moveTo>
                <a:lnTo>
                  <a:pt x="0" y="0"/>
                </a:lnTo>
                <a:lnTo>
                  <a:pt x="595" y="0"/>
                </a:lnTo>
                <a:lnTo>
                  <a:pt x="595" y="68"/>
                </a:lnTo>
                <a:lnTo>
                  <a:pt x="0" y="68"/>
                </a:lnTo>
              </a:path>
            </a:pathLst>
          </a:custGeom>
          <a:solidFill>
            <a:srgbClr val="FAFD00"/>
          </a:solid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21" name="Freeform 21"/>
          <p:cNvSpPr>
            <a:spLocks/>
          </p:cNvSpPr>
          <p:nvPr/>
        </p:nvSpPr>
        <p:spPr bwMode="auto">
          <a:xfrm>
            <a:off x="1798638" y="4264025"/>
            <a:ext cx="946150" cy="109538"/>
          </a:xfrm>
          <a:custGeom>
            <a:avLst/>
            <a:gdLst/>
            <a:ahLst/>
            <a:cxnLst>
              <a:cxn ang="0">
                <a:pos x="0" y="68"/>
              </a:cxn>
              <a:cxn ang="0">
                <a:pos x="0" y="0"/>
              </a:cxn>
              <a:cxn ang="0">
                <a:pos x="595" y="0"/>
              </a:cxn>
              <a:cxn ang="0">
                <a:pos x="595" y="68"/>
              </a:cxn>
              <a:cxn ang="0">
                <a:pos x="0" y="68"/>
              </a:cxn>
            </a:cxnLst>
            <a:rect l="0" t="0" r="r" b="b"/>
            <a:pathLst>
              <a:path w="596" h="69">
                <a:moveTo>
                  <a:pt x="0" y="68"/>
                </a:moveTo>
                <a:lnTo>
                  <a:pt x="0" y="0"/>
                </a:lnTo>
                <a:lnTo>
                  <a:pt x="595" y="0"/>
                </a:lnTo>
                <a:lnTo>
                  <a:pt x="595" y="68"/>
                </a:lnTo>
                <a:lnTo>
                  <a:pt x="0" y="68"/>
                </a:lnTo>
              </a:path>
            </a:pathLst>
          </a:custGeom>
          <a:solidFill>
            <a:srgbClr val="FAFD00"/>
          </a:solid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22" name="Freeform 22"/>
          <p:cNvSpPr>
            <a:spLocks/>
          </p:cNvSpPr>
          <p:nvPr/>
        </p:nvSpPr>
        <p:spPr bwMode="auto">
          <a:xfrm>
            <a:off x="6643688" y="4264025"/>
            <a:ext cx="944562" cy="109538"/>
          </a:xfrm>
          <a:custGeom>
            <a:avLst/>
            <a:gdLst/>
            <a:ahLst/>
            <a:cxnLst>
              <a:cxn ang="0">
                <a:pos x="0" y="68"/>
              </a:cxn>
              <a:cxn ang="0">
                <a:pos x="0" y="0"/>
              </a:cxn>
              <a:cxn ang="0">
                <a:pos x="594" y="0"/>
              </a:cxn>
              <a:cxn ang="0">
                <a:pos x="594" y="68"/>
              </a:cxn>
              <a:cxn ang="0">
                <a:pos x="0" y="68"/>
              </a:cxn>
            </a:cxnLst>
            <a:rect l="0" t="0" r="r" b="b"/>
            <a:pathLst>
              <a:path w="595" h="69">
                <a:moveTo>
                  <a:pt x="0" y="68"/>
                </a:moveTo>
                <a:lnTo>
                  <a:pt x="0" y="0"/>
                </a:lnTo>
                <a:lnTo>
                  <a:pt x="594" y="0"/>
                </a:lnTo>
                <a:lnTo>
                  <a:pt x="594" y="68"/>
                </a:lnTo>
                <a:lnTo>
                  <a:pt x="0" y="68"/>
                </a:lnTo>
              </a:path>
            </a:pathLst>
          </a:custGeom>
          <a:solidFill>
            <a:srgbClr val="FAFD00"/>
          </a:solid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23" name="Freeform 23"/>
          <p:cNvSpPr>
            <a:spLocks/>
          </p:cNvSpPr>
          <p:nvPr/>
        </p:nvSpPr>
        <p:spPr bwMode="auto">
          <a:xfrm>
            <a:off x="6908800" y="4692650"/>
            <a:ext cx="49213" cy="66675"/>
          </a:xfrm>
          <a:custGeom>
            <a:avLst/>
            <a:gdLst/>
            <a:ahLst/>
            <a:cxnLst>
              <a:cxn ang="0">
                <a:pos x="30" y="21"/>
              </a:cxn>
              <a:cxn ang="0">
                <a:pos x="15" y="0"/>
              </a:cxn>
              <a:cxn ang="0">
                <a:pos x="0" y="21"/>
              </a:cxn>
              <a:cxn ang="0">
                <a:pos x="15" y="41"/>
              </a:cxn>
              <a:cxn ang="0">
                <a:pos x="30" y="21"/>
              </a:cxn>
            </a:cxnLst>
            <a:rect l="0" t="0" r="r" b="b"/>
            <a:pathLst>
              <a:path w="31" h="42">
                <a:moveTo>
                  <a:pt x="30" y="21"/>
                </a:moveTo>
                <a:lnTo>
                  <a:pt x="15" y="0"/>
                </a:lnTo>
                <a:lnTo>
                  <a:pt x="0" y="21"/>
                </a:lnTo>
                <a:lnTo>
                  <a:pt x="15" y="41"/>
                </a:lnTo>
                <a:lnTo>
                  <a:pt x="30" y="21"/>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24" name="Freeform 24"/>
          <p:cNvSpPr>
            <a:spLocks/>
          </p:cNvSpPr>
          <p:nvPr/>
        </p:nvSpPr>
        <p:spPr bwMode="auto">
          <a:xfrm>
            <a:off x="7077075" y="4692650"/>
            <a:ext cx="52388" cy="66675"/>
          </a:xfrm>
          <a:custGeom>
            <a:avLst/>
            <a:gdLst/>
            <a:ahLst/>
            <a:cxnLst>
              <a:cxn ang="0">
                <a:pos x="32" y="21"/>
              </a:cxn>
              <a:cxn ang="0">
                <a:pos x="16" y="0"/>
              </a:cxn>
              <a:cxn ang="0">
                <a:pos x="0" y="21"/>
              </a:cxn>
              <a:cxn ang="0">
                <a:pos x="16" y="41"/>
              </a:cxn>
              <a:cxn ang="0">
                <a:pos x="32" y="21"/>
              </a:cxn>
            </a:cxnLst>
            <a:rect l="0" t="0" r="r" b="b"/>
            <a:pathLst>
              <a:path w="33" h="42">
                <a:moveTo>
                  <a:pt x="32" y="21"/>
                </a:moveTo>
                <a:lnTo>
                  <a:pt x="16" y="0"/>
                </a:lnTo>
                <a:lnTo>
                  <a:pt x="0" y="21"/>
                </a:lnTo>
                <a:lnTo>
                  <a:pt x="16" y="41"/>
                </a:lnTo>
                <a:lnTo>
                  <a:pt x="32" y="21"/>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25" name="Freeform 25"/>
          <p:cNvSpPr>
            <a:spLocks/>
          </p:cNvSpPr>
          <p:nvPr/>
        </p:nvSpPr>
        <p:spPr bwMode="auto">
          <a:xfrm>
            <a:off x="7259638" y="4692650"/>
            <a:ext cx="50800" cy="66675"/>
          </a:xfrm>
          <a:custGeom>
            <a:avLst/>
            <a:gdLst/>
            <a:ahLst/>
            <a:cxnLst>
              <a:cxn ang="0">
                <a:pos x="31" y="21"/>
              </a:cxn>
              <a:cxn ang="0">
                <a:pos x="15" y="0"/>
              </a:cxn>
              <a:cxn ang="0">
                <a:pos x="0" y="21"/>
              </a:cxn>
              <a:cxn ang="0">
                <a:pos x="15" y="41"/>
              </a:cxn>
              <a:cxn ang="0">
                <a:pos x="31" y="21"/>
              </a:cxn>
            </a:cxnLst>
            <a:rect l="0" t="0" r="r" b="b"/>
            <a:pathLst>
              <a:path w="32" h="42">
                <a:moveTo>
                  <a:pt x="31" y="21"/>
                </a:moveTo>
                <a:lnTo>
                  <a:pt x="15" y="0"/>
                </a:lnTo>
                <a:lnTo>
                  <a:pt x="0" y="21"/>
                </a:lnTo>
                <a:lnTo>
                  <a:pt x="15" y="41"/>
                </a:lnTo>
                <a:lnTo>
                  <a:pt x="31" y="21"/>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grpSp>
        <p:nvGrpSpPr>
          <p:cNvPr id="2" name="Group 29"/>
          <p:cNvGrpSpPr>
            <a:grpSpLocks/>
          </p:cNvGrpSpPr>
          <p:nvPr/>
        </p:nvGrpSpPr>
        <p:grpSpPr bwMode="auto">
          <a:xfrm>
            <a:off x="3646488" y="5067300"/>
            <a:ext cx="403225" cy="65088"/>
            <a:chOff x="2297" y="3192"/>
            <a:chExt cx="254" cy="41"/>
          </a:xfrm>
        </p:grpSpPr>
        <p:sp>
          <p:nvSpPr>
            <p:cNvPr id="25626" name="Freeform 26"/>
            <p:cNvSpPr>
              <a:spLocks/>
            </p:cNvSpPr>
            <p:nvPr/>
          </p:nvSpPr>
          <p:spPr bwMode="auto">
            <a:xfrm>
              <a:off x="2297" y="3192"/>
              <a:ext cx="33" cy="41"/>
            </a:xfrm>
            <a:custGeom>
              <a:avLst/>
              <a:gdLst/>
              <a:ahLst/>
              <a:cxnLst>
                <a:cxn ang="0">
                  <a:pos x="32" y="20"/>
                </a:cxn>
                <a:cxn ang="0">
                  <a:pos x="16" y="0"/>
                </a:cxn>
                <a:cxn ang="0">
                  <a:pos x="0" y="20"/>
                </a:cxn>
                <a:cxn ang="0">
                  <a:pos x="16" y="40"/>
                </a:cxn>
                <a:cxn ang="0">
                  <a:pos x="32" y="20"/>
                </a:cxn>
              </a:cxnLst>
              <a:rect l="0" t="0" r="r" b="b"/>
              <a:pathLst>
                <a:path w="33" h="41">
                  <a:moveTo>
                    <a:pt x="32" y="20"/>
                  </a:moveTo>
                  <a:lnTo>
                    <a:pt x="16" y="0"/>
                  </a:lnTo>
                  <a:lnTo>
                    <a:pt x="0" y="20"/>
                  </a:lnTo>
                  <a:lnTo>
                    <a:pt x="16" y="40"/>
                  </a:lnTo>
                  <a:lnTo>
                    <a:pt x="32" y="2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27" name="Freeform 27"/>
            <p:cNvSpPr>
              <a:spLocks/>
            </p:cNvSpPr>
            <p:nvPr/>
          </p:nvSpPr>
          <p:spPr bwMode="auto">
            <a:xfrm>
              <a:off x="2405" y="3192"/>
              <a:ext cx="31" cy="41"/>
            </a:xfrm>
            <a:custGeom>
              <a:avLst/>
              <a:gdLst/>
              <a:ahLst/>
              <a:cxnLst>
                <a:cxn ang="0">
                  <a:pos x="30" y="20"/>
                </a:cxn>
                <a:cxn ang="0">
                  <a:pos x="15" y="0"/>
                </a:cxn>
                <a:cxn ang="0">
                  <a:pos x="0" y="20"/>
                </a:cxn>
                <a:cxn ang="0">
                  <a:pos x="15" y="40"/>
                </a:cxn>
                <a:cxn ang="0">
                  <a:pos x="30" y="20"/>
                </a:cxn>
              </a:cxnLst>
              <a:rect l="0" t="0" r="r" b="b"/>
              <a:pathLst>
                <a:path w="31" h="41">
                  <a:moveTo>
                    <a:pt x="30" y="20"/>
                  </a:moveTo>
                  <a:lnTo>
                    <a:pt x="15" y="0"/>
                  </a:lnTo>
                  <a:lnTo>
                    <a:pt x="0" y="20"/>
                  </a:lnTo>
                  <a:lnTo>
                    <a:pt x="15" y="40"/>
                  </a:lnTo>
                  <a:lnTo>
                    <a:pt x="30" y="2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28" name="Freeform 28"/>
            <p:cNvSpPr>
              <a:spLocks/>
            </p:cNvSpPr>
            <p:nvPr/>
          </p:nvSpPr>
          <p:spPr bwMode="auto">
            <a:xfrm>
              <a:off x="2520" y="3192"/>
              <a:ext cx="31" cy="41"/>
            </a:xfrm>
            <a:custGeom>
              <a:avLst/>
              <a:gdLst/>
              <a:ahLst/>
              <a:cxnLst>
                <a:cxn ang="0">
                  <a:pos x="30" y="20"/>
                </a:cxn>
                <a:cxn ang="0">
                  <a:pos x="15" y="0"/>
                </a:cxn>
                <a:cxn ang="0">
                  <a:pos x="0" y="20"/>
                </a:cxn>
                <a:cxn ang="0">
                  <a:pos x="15" y="40"/>
                </a:cxn>
                <a:cxn ang="0">
                  <a:pos x="30" y="20"/>
                </a:cxn>
              </a:cxnLst>
              <a:rect l="0" t="0" r="r" b="b"/>
              <a:pathLst>
                <a:path w="31" h="41">
                  <a:moveTo>
                    <a:pt x="30" y="20"/>
                  </a:moveTo>
                  <a:lnTo>
                    <a:pt x="15" y="0"/>
                  </a:lnTo>
                  <a:lnTo>
                    <a:pt x="0" y="20"/>
                  </a:lnTo>
                  <a:lnTo>
                    <a:pt x="15" y="40"/>
                  </a:lnTo>
                  <a:lnTo>
                    <a:pt x="30" y="2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grpSp>
      <p:sp>
        <p:nvSpPr>
          <p:cNvPr id="25630" name="Freeform 30"/>
          <p:cNvSpPr>
            <a:spLocks/>
          </p:cNvSpPr>
          <p:nvPr/>
        </p:nvSpPr>
        <p:spPr bwMode="auto">
          <a:xfrm>
            <a:off x="3530600" y="3473450"/>
            <a:ext cx="752475" cy="280988"/>
          </a:xfrm>
          <a:custGeom>
            <a:avLst/>
            <a:gdLst/>
            <a:ahLst/>
            <a:cxnLst>
              <a:cxn ang="0">
                <a:pos x="0" y="176"/>
              </a:cxn>
              <a:cxn ang="0">
                <a:pos x="0" y="0"/>
              </a:cxn>
              <a:cxn ang="0">
                <a:pos x="473" y="0"/>
              </a:cxn>
              <a:cxn ang="0">
                <a:pos x="473" y="176"/>
              </a:cxn>
              <a:cxn ang="0">
                <a:pos x="0" y="176"/>
              </a:cxn>
            </a:cxnLst>
            <a:rect l="0" t="0" r="r" b="b"/>
            <a:pathLst>
              <a:path w="474" h="177">
                <a:moveTo>
                  <a:pt x="0" y="176"/>
                </a:moveTo>
                <a:lnTo>
                  <a:pt x="0" y="0"/>
                </a:lnTo>
                <a:lnTo>
                  <a:pt x="473" y="0"/>
                </a:lnTo>
                <a:lnTo>
                  <a:pt x="473" y="176"/>
                </a:lnTo>
                <a:lnTo>
                  <a:pt x="0" y="176"/>
                </a:lnTo>
              </a:path>
            </a:pathLst>
          </a:custGeom>
          <a:solidFill>
            <a:srgbClr val="FAFD00"/>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31" name="Freeform 31"/>
          <p:cNvSpPr>
            <a:spLocks/>
          </p:cNvSpPr>
          <p:nvPr/>
        </p:nvSpPr>
        <p:spPr bwMode="auto">
          <a:xfrm>
            <a:off x="3535363" y="3808413"/>
            <a:ext cx="750887" cy="280987"/>
          </a:xfrm>
          <a:custGeom>
            <a:avLst/>
            <a:gdLst/>
            <a:ahLst/>
            <a:cxnLst>
              <a:cxn ang="0">
                <a:pos x="0" y="176"/>
              </a:cxn>
              <a:cxn ang="0">
                <a:pos x="0" y="0"/>
              </a:cxn>
              <a:cxn ang="0">
                <a:pos x="472" y="0"/>
              </a:cxn>
              <a:cxn ang="0">
                <a:pos x="472" y="176"/>
              </a:cxn>
              <a:cxn ang="0">
                <a:pos x="0" y="176"/>
              </a:cxn>
            </a:cxnLst>
            <a:rect l="0" t="0" r="r" b="b"/>
            <a:pathLst>
              <a:path w="473" h="177">
                <a:moveTo>
                  <a:pt x="0" y="176"/>
                </a:moveTo>
                <a:lnTo>
                  <a:pt x="0" y="0"/>
                </a:lnTo>
                <a:lnTo>
                  <a:pt x="472" y="0"/>
                </a:lnTo>
                <a:lnTo>
                  <a:pt x="472" y="176"/>
                </a:lnTo>
                <a:lnTo>
                  <a:pt x="0" y="176"/>
                </a:lnTo>
              </a:path>
            </a:pathLst>
          </a:custGeom>
          <a:solidFill>
            <a:schemeClr val="bg2"/>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32" name="Freeform 32"/>
          <p:cNvSpPr>
            <a:spLocks/>
          </p:cNvSpPr>
          <p:nvPr/>
        </p:nvSpPr>
        <p:spPr bwMode="auto">
          <a:xfrm>
            <a:off x="3540125" y="5345113"/>
            <a:ext cx="774700" cy="258762"/>
          </a:xfrm>
          <a:custGeom>
            <a:avLst/>
            <a:gdLst/>
            <a:ahLst/>
            <a:cxnLst>
              <a:cxn ang="0">
                <a:pos x="0" y="162"/>
              </a:cxn>
              <a:cxn ang="0">
                <a:pos x="0" y="0"/>
              </a:cxn>
              <a:cxn ang="0">
                <a:pos x="487" y="0"/>
              </a:cxn>
              <a:cxn ang="0">
                <a:pos x="487" y="162"/>
              </a:cxn>
              <a:cxn ang="0">
                <a:pos x="0" y="162"/>
              </a:cxn>
            </a:cxnLst>
            <a:rect l="0" t="0" r="r" b="b"/>
            <a:pathLst>
              <a:path w="488" h="163">
                <a:moveTo>
                  <a:pt x="0" y="162"/>
                </a:moveTo>
                <a:lnTo>
                  <a:pt x="0" y="0"/>
                </a:lnTo>
                <a:lnTo>
                  <a:pt x="487" y="0"/>
                </a:lnTo>
                <a:lnTo>
                  <a:pt x="487" y="162"/>
                </a:lnTo>
                <a:lnTo>
                  <a:pt x="0" y="162"/>
                </a:lnTo>
              </a:path>
            </a:pathLst>
          </a:custGeom>
          <a:solidFill>
            <a:srgbClr val="FAFD00"/>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33" name="Freeform 33"/>
          <p:cNvSpPr>
            <a:spLocks/>
          </p:cNvSpPr>
          <p:nvPr/>
        </p:nvSpPr>
        <p:spPr bwMode="auto">
          <a:xfrm>
            <a:off x="3552825" y="5664200"/>
            <a:ext cx="776288" cy="257175"/>
          </a:xfrm>
          <a:custGeom>
            <a:avLst/>
            <a:gdLst/>
            <a:ahLst/>
            <a:cxnLst>
              <a:cxn ang="0">
                <a:pos x="0" y="161"/>
              </a:cxn>
              <a:cxn ang="0">
                <a:pos x="0" y="0"/>
              </a:cxn>
              <a:cxn ang="0">
                <a:pos x="488" y="0"/>
              </a:cxn>
              <a:cxn ang="0">
                <a:pos x="488" y="161"/>
              </a:cxn>
              <a:cxn ang="0">
                <a:pos x="0" y="161"/>
              </a:cxn>
            </a:cxnLst>
            <a:rect l="0" t="0" r="r" b="b"/>
            <a:pathLst>
              <a:path w="489" h="162">
                <a:moveTo>
                  <a:pt x="0" y="161"/>
                </a:moveTo>
                <a:lnTo>
                  <a:pt x="0" y="0"/>
                </a:lnTo>
                <a:lnTo>
                  <a:pt x="488" y="0"/>
                </a:lnTo>
                <a:lnTo>
                  <a:pt x="488" y="161"/>
                </a:lnTo>
                <a:lnTo>
                  <a:pt x="0" y="161"/>
                </a:lnTo>
              </a:path>
            </a:pathLst>
          </a:custGeom>
          <a:solidFill>
            <a:schemeClr val="bg2"/>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34" name="Freeform 34"/>
          <p:cNvSpPr>
            <a:spLocks/>
          </p:cNvSpPr>
          <p:nvPr/>
        </p:nvSpPr>
        <p:spPr bwMode="auto">
          <a:xfrm>
            <a:off x="3124200" y="3352800"/>
            <a:ext cx="3068638" cy="2714625"/>
          </a:xfrm>
          <a:custGeom>
            <a:avLst/>
            <a:gdLst/>
            <a:ahLst/>
            <a:cxnLst>
              <a:cxn ang="0">
                <a:pos x="0" y="0"/>
              </a:cxn>
              <a:cxn ang="0">
                <a:pos x="1932" y="0"/>
              </a:cxn>
              <a:cxn ang="0">
                <a:pos x="1932" y="1709"/>
              </a:cxn>
              <a:cxn ang="0">
                <a:pos x="0" y="1709"/>
              </a:cxn>
              <a:cxn ang="0">
                <a:pos x="0" y="0"/>
              </a:cxn>
            </a:cxnLst>
            <a:rect l="0" t="0" r="r" b="b"/>
            <a:pathLst>
              <a:path w="1933" h="1710">
                <a:moveTo>
                  <a:pt x="0" y="0"/>
                </a:moveTo>
                <a:lnTo>
                  <a:pt x="1932" y="0"/>
                </a:lnTo>
                <a:lnTo>
                  <a:pt x="1932" y="1709"/>
                </a:lnTo>
                <a:lnTo>
                  <a:pt x="0" y="1709"/>
                </a:lnTo>
                <a:lnTo>
                  <a:pt x="0" y="0"/>
                </a:lnTo>
              </a:path>
            </a:pathLst>
          </a:custGeom>
          <a:noFill/>
          <a:ln w="50800" cap="rnd" cmpd="sng">
            <a:solidFill>
              <a:srgbClr val="FF82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35" name="Freeform 35"/>
          <p:cNvSpPr>
            <a:spLocks/>
          </p:cNvSpPr>
          <p:nvPr/>
        </p:nvSpPr>
        <p:spPr bwMode="auto">
          <a:xfrm>
            <a:off x="3522663" y="4240213"/>
            <a:ext cx="777875" cy="260350"/>
          </a:xfrm>
          <a:custGeom>
            <a:avLst/>
            <a:gdLst/>
            <a:ahLst/>
            <a:cxnLst>
              <a:cxn ang="0">
                <a:pos x="0" y="163"/>
              </a:cxn>
              <a:cxn ang="0">
                <a:pos x="0" y="0"/>
              </a:cxn>
              <a:cxn ang="0">
                <a:pos x="489" y="0"/>
              </a:cxn>
              <a:cxn ang="0">
                <a:pos x="489" y="163"/>
              </a:cxn>
              <a:cxn ang="0">
                <a:pos x="0" y="163"/>
              </a:cxn>
            </a:cxnLst>
            <a:rect l="0" t="0" r="r" b="b"/>
            <a:pathLst>
              <a:path w="490" h="164">
                <a:moveTo>
                  <a:pt x="0" y="163"/>
                </a:moveTo>
                <a:lnTo>
                  <a:pt x="0" y="0"/>
                </a:lnTo>
                <a:lnTo>
                  <a:pt x="489" y="0"/>
                </a:lnTo>
                <a:lnTo>
                  <a:pt x="489" y="163"/>
                </a:lnTo>
                <a:lnTo>
                  <a:pt x="0" y="163"/>
                </a:lnTo>
              </a:path>
            </a:pathLst>
          </a:custGeom>
          <a:solidFill>
            <a:srgbClr val="FAFD00"/>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36" name="Freeform 36"/>
          <p:cNvSpPr>
            <a:spLocks/>
          </p:cNvSpPr>
          <p:nvPr/>
        </p:nvSpPr>
        <p:spPr bwMode="auto">
          <a:xfrm>
            <a:off x="3524250" y="4556125"/>
            <a:ext cx="777875" cy="260350"/>
          </a:xfrm>
          <a:custGeom>
            <a:avLst/>
            <a:gdLst/>
            <a:ahLst/>
            <a:cxnLst>
              <a:cxn ang="0">
                <a:pos x="0" y="163"/>
              </a:cxn>
              <a:cxn ang="0">
                <a:pos x="0" y="0"/>
              </a:cxn>
              <a:cxn ang="0">
                <a:pos x="489" y="0"/>
              </a:cxn>
              <a:cxn ang="0">
                <a:pos x="489" y="163"/>
              </a:cxn>
              <a:cxn ang="0">
                <a:pos x="0" y="163"/>
              </a:cxn>
            </a:cxnLst>
            <a:rect l="0" t="0" r="r" b="b"/>
            <a:pathLst>
              <a:path w="490" h="164">
                <a:moveTo>
                  <a:pt x="0" y="163"/>
                </a:moveTo>
                <a:lnTo>
                  <a:pt x="0" y="0"/>
                </a:lnTo>
                <a:lnTo>
                  <a:pt x="489" y="0"/>
                </a:lnTo>
                <a:lnTo>
                  <a:pt x="489" y="163"/>
                </a:lnTo>
                <a:lnTo>
                  <a:pt x="0" y="163"/>
                </a:lnTo>
              </a:path>
            </a:pathLst>
          </a:custGeom>
          <a:solidFill>
            <a:schemeClr val="bg2"/>
          </a:solid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grpSp>
        <p:nvGrpSpPr>
          <p:cNvPr id="3" name="Group 43"/>
          <p:cNvGrpSpPr>
            <a:grpSpLocks/>
          </p:cNvGrpSpPr>
          <p:nvPr/>
        </p:nvGrpSpPr>
        <p:grpSpPr bwMode="auto">
          <a:xfrm>
            <a:off x="4367213" y="3783013"/>
            <a:ext cx="617537" cy="1820862"/>
            <a:chOff x="2751" y="2383"/>
            <a:chExt cx="389" cy="1147"/>
          </a:xfrm>
        </p:grpSpPr>
        <p:sp>
          <p:nvSpPr>
            <p:cNvPr id="25637" name="Freeform 37"/>
            <p:cNvSpPr>
              <a:spLocks/>
            </p:cNvSpPr>
            <p:nvPr/>
          </p:nvSpPr>
          <p:spPr bwMode="auto">
            <a:xfrm>
              <a:off x="2751" y="2956"/>
              <a:ext cx="389" cy="574"/>
            </a:xfrm>
            <a:custGeom>
              <a:avLst/>
              <a:gdLst/>
              <a:ahLst/>
              <a:cxnLst>
                <a:cxn ang="0">
                  <a:pos x="0" y="573"/>
                </a:cxn>
                <a:cxn ang="0">
                  <a:pos x="388" y="0"/>
                </a:cxn>
                <a:cxn ang="0">
                  <a:pos x="0" y="573"/>
                </a:cxn>
              </a:cxnLst>
              <a:rect l="0" t="0" r="r" b="b"/>
              <a:pathLst>
                <a:path w="389" h="574">
                  <a:moveTo>
                    <a:pt x="0" y="573"/>
                  </a:moveTo>
                  <a:lnTo>
                    <a:pt x="388" y="0"/>
                  </a:lnTo>
                  <a:lnTo>
                    <a:pt x="0" y="573"/>
                  </a:lnTo>
                </a:path>
              </a:pathLst>
            </a:custGeom>
            <a:noFill/>
            <a:ln w="25400" cap="rnd" cmpd="sng">
              <a:solidFill>
                <a:schemeClr val="accent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38" name="Freeform 38"/>
            <p:cNvSpPr>
              <a:spLocks/>
            </p:cNvSpPr>
            <p:nvPr/>
          </p:nvSpPr>
          <p:spPr bwMode="auto">
            <a:xfrm>
              <a:off x="3038" y="2956"/>
              <a:ext cx="102" cy="122"/>
            </a:xfrm>
            <a:custGeom>
              <a:avLst/>
              <a:gdLst/>
              <a:ahLst/>
              <a:cxnLst>
                <a:cxn ang="0">
                  <a:pos x="0" y="89"/>
                </a:cxn>
                <a:cxn ang="0">
                  <a:pos x="101" y="0"/>
                </a:cxn>
                <a:cxn ang="0">
                  <a:pos x="60" y="121"/>
                </a:cxn>
              </a:cxnLst>
              <a:rect l="0" t="0" r="r" b="b"/>
              <a:pathLst>
                <a:path w="102" h="122">
                  <a:moveTo>
                    <a:pt x="0" y="89"/>
                  </a:moveTo>
                  <a:lnTo>
                    <a:pt x="101" y="0"/>
                  </a:lnTo>
                  <a:lnTo>
                    <a:pt x="60" y="121"/>
                  </a:lnTo>
                </a:path>
              </a:pathLst>
            </a:custGeom>
            <a:noFill/>
            <a:ln w="25400" cap="rnd" cmpd="sng">
              <a:solidFill>
                <a:schemeClr val="accent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39" name="Freeform 39"/>
            <p:cNvSpPr>
              <a:spLocks/>
            </p:cNvSpPr>
            <p:nvPr/>
          </p:nvSpPr>
          <p:spPr bwMode="auto">
            <a:xfrm>
              <a:off x="2751" y="2383"/>
              <a:ext cx="389" cy="422"/>
            </a:xfrm>
            <a:custGeom>
              <a:avLst/>
              <a:gdLst/>
              <a:ahLst/>
              <a:cxnLst>
                <a:cxn ang="0">
                  <a:pos x="0" y="0"/>
                </a:cxn>
                <a:cxn ang="0">
                  <a:pos x="388" y="421"/>
                </a:cxn>
                <a:cxn ang="0">
                  <a:pos x="0" y="0"/>
                </a:cxn>
              </a:cxnLst>
              <a:rect l="0" t="0" r="r" b="b"/>
              <a:pathLst>
                <a:path w="389" h="422">
                  <a:moveTo>
                    <a:pt x="0" y="0"/>
                  </a:moveTo>
                  <a:lnTo>
                    <a:pt x="388" y="421"/>
                  </a:lnTo>
                  <a:lnTo>
                    <a:pt x="0" y="0"/>
                  </a:lnTo>
                </a:path>
              </a:pathLst>
            </a:custGeom>
            <a:noFill/>
            <a:ln w="25400" cap="rnd" cmpd="sng">
              <a:solidFill>
                <a:schemeClr val="accent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40" name="Freeform 40"/>
            <p:cNvSpPr>
              <a:spLocks/>
            </p:cNvSpPr>
            <p:nvPr/>
          </p:nvSpPr>
          <p:spPr bwMode="auto">
            <a:xfrm>
              <a:off x="3025" y="2689"/>
              <a:ext cx="115" cy="116"/>
            </a:xfrm>
            <a:custGeom>
              <a:avLst/>
              <a:gdLst/>
              <a:ahLst/>
              <a:cxnLst>
                <a:cxn ang="0">
                  <a:pos x="54" y="0"/>
                </a:cxn>
                <a:cxn ang="0">
                  <a:pos x="114" y="115"/>
                </a:cxn>
                <a:cxn ang="0">
                  <a:pos x="0" y="39"/>
                </a:cxn>
              </a:cxnLst>
              <a:rect l="0" t="0" r="r" b="b"/>
              <a:pathLst>
                <a:path w="115" h="116">
                  <a:moveTo>
                    <a:pt x="54" y="0"/>
                  </a:moveTo>
                  <a:lnTo>
                    <a:pt x="114" y="115"/>
                  </a:lnTo>
                  <a:lnTo>
                    <a:pt x="0" y="39"/>
                  </a:lnTo>
                </a:path>
              </a:pathLst>
            </a:custGeom>
            <a:noFill/>
            <a:ln w="25400" cap="rnd" cmpd="sng">
              <a:solidFill>
                <a:schemeClr val="accent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41" name="Freeform 41"/>
            <p:cNvSpPr>
              <a:spLocks/>
            </p:cNvSpPr>
            <p:nvPr/>
          </p:nvSpPr>
          <p:spPr bwMode="auto">
            <a:xfrm>
              <a:off x="2751" y="2842"/>
              <a:ext cx="389" cy="40"/>
            </a:xfrm>
            <a:custGeom>
              <a:avLst/>
              <a:gdLst/>
              <a:ahLst/>
              <a:cxnLst>
                <a:cxn ang="0">
                  <a:pos x="0" y="0"/>
                </a:cxn>
                <a:cxn ang="0">
                  <a:pos x="388" y="39"/>
                </a:cxn>
                <a:cxn ang="0">
                  <a:pos x="0" y="0"/>
                </a:cxn>
              </a:cxnLst>
              <a:rect l="0" t="0" r="r" b="b"/>
              <a:pathLst>
                <a:path w="389" h="40">
                  <a:moveTo>
                    <a:pt x="0" y="0"/>
                  </a:moveTo>
                  <a:lnTo>
                    <a:pt x="388" y="39"/>
                  </a:lnTo>
                  <a:lnTo>
                    <a:pt x="0" y="0"/>
                  </a:lnTo>
                </a:path>
              </a:pathLst>
            </a:custGeom>
            <a:noFill/>
            <a:ln w="25400" cap="rnd" cmpd="sng">
              <a:solidFill>
                <a:schemeClr val="accent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42" name="Freeform 42"/>
            <p:cNvSpPr>
              <a:spLocks/>
            </p:cNvSpPr>
            <p:nvPr/>
          </p:nvSpPr>
          <p:spPr bwMode="auto">
            <a:xfrm>
              <a:off x="2999" y="2837"/>
              <a:ext cx="141" cy="62"/>
            </a:xfrm>
            <a:custGeom>
              <a:avLst/>
              <a:gdLst/>
              <a:ahLst/>
              <a:cxnLst>
                <a:cxn ang="0">
                  <a:pos x="8" y="0"/>
                </a:cxn>
                <a:cxn ang="0">
                  <a:pos x="140" y="44"/>
                </a:cxn>
                <a:cxn ang="0">
                  <a:pos x="0" y="61"/>
                </a:cxn>
              </a:cxnLst>
              <a:rect l="0" t="0" r="r" b="b"/>
              <a:pathLst>
                <a:path w="141" h="62">
                  <a:moveTo>
                    <a:pt x="8" y="0"/>
                  </a:moveTo>
                  <a:lnTo>
                    <a:pt x="140" y="44"/>
                  </a:lnTo>
                  <a:lnTo>
                    <a:pt x="0" y="61"/>
                  </a:lnTo>
                </a:path>
              </a:pathLst>
            </a:custGeom>
            <a:noFill/>
            <a:ln w="25400" cap="rnd" cmpd="sng">
              <a:solidFill>
                <a:schemeClr val="accent1"/>
              </a:solidFill>
              <a:prstDash val="solid"/>
              <a:round/>
              <a:headEnd type="none" w="sm" len="sm"/>
              <a:tailEnd type="none" w="sm" len="sm"/>
            </a:ln>
            <a:effectLst/>
          </p:spPr>
          <p:txBody>
            <a:bodyPr/>
            <a:lstStyle/>
            <a:p>
              <a:pPr eaLnBrk="0" hangingPunct="0"/>
              <a:endParaRPr lang="en-US">
                <a:solidFill>
                  <a:srgbClr val="005400"/>
                </a:solidFill>
              </a:endParaRPr>
            </a:p>
          </p:txBody>
        </p:sp>
      </p:grpSp>
      <p:sp>
        <p:nvSpPr>
          <p:cNvPr id="25644" name="Freeform 44"/>
          <p:cNvSpPr>
            <a:spLocks/>
          </p:cNvSpPr>
          <p:nvPr/>
        </p:nvSpPr>
        <p:spPr bwMode="auto">
          <a:xfrm>
            <a:off x="5121275" y="5033963"/>
            <a:ext cx="111125" cy="49212"/>
          </a:xfrm>
          <a:custGeom>
            <a:avLst/>
            <a:gdLst/>
            <a:ahLst/>
            <a:cxnLst>
              <a:cxn ang="0">
                <a:pos x="69" y="30"/>
              </a:cxn>
              <a:cxn ang="0">
                <a:pos x="0" y="15"/>
              </a:cxn>
              <a:cxn ang="0">
                <a:pos x="69" y="0"/>
              </a:cxn>
            </a:cxnLst>
            <a:rect l="0" t="0" r="r" b="b"/>
            <a:pathLst>
              <a:path w="70" h="31">
                <a:moveTo>
                  <a:pt x="69" y="30"/>
                </a:moveTo>
                <a:lnTo>
                  <a:pt x="0" y="15"/>
                </a:lnTo>
                <a:lnTo>
                  <a:pt x="69" y="0"/>
                </a:lnTo>
              </a:path>
            </a:pathLst>
          </a:custGeom>
          <a:noFill/>
          <a:ln w="12700" cap="rnd" cmpd="sng">
            <a:solidFill>
              <a:srgbClr val="FF82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45" name="Freeform 45"/>
          <p:cNvSpPr>
            <a:spLocks/>
          </p:cNvSpPr>
          <p:nvPr/>
        </p:nvSpPr>
        <p:spPr bwMode="auto">
          <a:xfrm>
            <a:off x="5121275" y="5057775"/>
            <a:ext cx="684213" cy="1588"/>
          </a:xfrm>
          <a:custGeom>
            <a:avLst/>
            <a:gdLst/>
            <a:ahLst/>
            <a:cxnLst>
              <a:cxn ang="0">
                <a:pos x="0" y="0"/>
              </a:cxn>
              <a:cxn ang="0">
                <a:pos x="430" y="0"/>
              </a:cxn>
              <a:cxn ang="0">
                <a:pos x="0" y="0"/>
              </a:cxn>
            </a:cxnLst>
            <a:rect l="0" t="0" r="r" b="b"/>
            <a:pathLst>
              <a:path w="431" h="1">
                <a:moveTo>
                  <a:pt x="0" y="0"/>
                </a:moveTo>
                <a:lnTo>
                  <a:pt x="430" y="0"/>
                </a:lnTo>
                <a:lnTo>
                  <a:pt x="0" y="0"/>
                </a:lnTo>
              </a:path>
            </a:pathLst>
          </a:custGeom>
          <a:noFill/>
          <a:ln w="12700" cap="rnd" cmpd="sng">
            <a:solidFill>
              <a:srgbClr val="FF82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46" name="Freeform 46"/>
          <p:cNvSpPr>
            <a:spLocks/>
          </p:cNvSpPr>
          <p:nvPr/>
        </p:nvSpPr>
        <p:spPr bwMode="auto">
          <a:xfrm>
            <a:off x="5694363" y="5033963"/>
            <a:ext cx="111125" cy="49212"/>
          </a:xfrm>
          <a:custGeom>
            <a:avLst/>
            <a:gdLst/>
            <a:ahLst/>
            <a:cxnLst>
              <a:cxn ang="0">
                <a:pos x="0" y="0"/>
              </a:cxn>
              <a:cxn ang="0">
                <a:pos x="69" y="15"/>
              </a:cxn>
              <a:cxn ang="0">
                <a:pos x="0" y="30"/>
              </a:cxn>
            </a:cxnLst>
            <a:rect l="0" t="0" r="r" b="b"/>
            <a:pathLst>
              <a:path w="70" h="31">
                <a:moveTo>
                  <a:pt x="0" y="0"/>
                </a:moveTo>
                <a:lnTo>
                  <a:pt x="69" y="15"/>
                </a:lnTo>
                <a:lnTo>
                  <a:pt x="0" y="30"/>
                </a:lnTo>
              </a:path>
            </a:pathLst>
          </a:custGeom>
          <a:noFill/>
          <a:ln w="12700" cap="rnd" cmpd="sng">
            <a:solidFill>
              <a:srgbClr val="FF82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47" name="Rectangle 47"/>
          <p:cNvSpPr>
            <a:spLocks noChangeArrowheads="1"/>
          </p:cNvSpPr>
          <p:nvPr/>
        </p:nvSpPr>
        <p:spPr bwMode="auto">
          <a:xfrm>
            <a:off x="1935163" y="5353050"/>
            <a:ext cx="663575"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5400"/>
                </a:solidFill>
                <a:latin typeface="Arial" pitchFamily="34" charset="0"/>
              </a:rPr>
              <a:t>Disk</a:t>
            </a:r>
          </a:p>
        </p:txBody>
      </p:sp>
      <p:sp>
        <p:nvSpPr>
          <p:cNvPr id="25648" name="Rectangle 48"/>
          <p:cNvSpPr>
            <a:spLocks noChangeArrowheads="1"/>
          </p:cNvSpPr>
          <p:nvPr/>
        </p:nvSpPr>
        <p:spPr bwMode="auto">
          <a:xfrm>
            <a:off x="6775450" y="5413375"/>
            <a:ext cx="663575"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5400"/>
                </a:solidFill>
                <a:latin typeface="Arial" pitchFamily="34" charset="0"/>
              </a:rPr>
              <a:t>Disk</a:t>
            </a:r>
          </a:p>
        </p:txBody>
      </p:sp>
      <p:sp>
        <p:nvSpPr>
          <p:cNvPr id="25649" name="Rectangle 49"/>
          <p:cNvSpPr>
            <a:spLocks noChangeArrowheads="1"/>
          </p:cNvSpPr>
          <p:nvPr/>
        </p:nvSpPr>
        <p:spPr bwMode="auto">
          <a:xfrm>
            <a:off x="3541713" y="3524250"/>
            <a:ext cx="765175" cy="271463"/>
          </a:xfrm>
          <a:prstGeom prst="rect">
            <a:avLst/>
          </a:prstGeom>
          <a:noFill/>
          <a:ln w="9525">
            <a:noFill/>
            <a:miter lim="800000"/>
            <a:headEnd/>
            <a:tailEnd/>
          </a:ln>
          <a:effectLst/>
        </p:spPr>
        <p:txBody>
          <a:bodyPr wrap="none" lIns="90488" tIns="44450" rIns="90488" bIns="44450">
            <a:spAutoFit/>
          </a:bodyPr>
          <a:lstStyle/>
          <a:p>
            <a:pPr eaLnBrk="0" hangingPunct="0"/>
            <a:r>
              <a:rPr lang="en-US" sz="1200" b="1">
                <a:solidFill>
                  <a:srgbClr val="005400"/>
                </a:solidFill>
                <a:latin typeface="Arial" pitchFamily="34" charset="0"/>
              </a:rPr>
              <a:t>INPUT 1</a:t>
            </a:r>
          </a:p>
        </p:txBody>
      </p:sp>
      <p:sp>
        <p:nvSpPr>
          <p:cNvPr id="25650" name="Rectangle 50"/>
          <p:cNvSpPr>
            <a:spLocks noChangeArrowheads="1"/>
          </p:cNvSpPr>
          <p:nvPr/>
        </p:nvSpPr>
        <p:spPr bwMode="auto">
          <a:xfrm>
            <a:off x="3565525" y="5386388"/>
            <a:ext cx="765175" cy="271462"/>
          </a:xfrm>
          <a:prstGeom prst="rect">
            <a:avLst/>
          </a:prstGeom>
          <a:noFill/>
          <a:ln w="9525">
            <a:noFill/>
            <a:miter lim="800000"/>
            <a:headEnd/>
            <a:tailEnd/>
          </a:ln>
          <a:effectLst/>
        </p:spPr>
        <p:txBody>
          <a:bodyPr wrap="none" lIns="90488" tIns="44450" rIns="90488" bIns="44450">
            <a:spAutoFit/>
          </a:bodyPr>
          <a:lstStyle/>
          <a:p>
            <a:pPr eaLnBrk="0" hangingPunct="0"/>
            <a:r>
              <a:rPr lang="en-US" sz="1200" b="1">
                <a:solidFill>
                  <a:srgbClr val="005400"/>
                </a:solidFill>
                <a:latin typeface="Arial" pitchFamily="34" charset="0"/>
              </a:rPr>
              <a:t>INPUT k</a:t>
            </a:r>
          </a:p>
        </p:txBody>
      </p:sp>
      <p:sp>
        <p:nvSpPr>
          <p:cNvPr id="25651" name="Rectangle 51"/>
          <p:cNvSpPr>
            <a:spLocks noChangeArrowheads="1"/>
          </p:cNvSpPr>
          <p:nvPr/>
        </p:nvSpPr>
        <p:spPr bwMode="auto">
          <a:xfrm>
            <a:off x="3530600" y="4273550"/>
            <a:ext cx="765175" cy="271463"/>
          </a:xfrm>
          <a:prstGeom prst="rect">
            <a:avLst/>
          </a:prstGeom>
          <a:noFill/>
          <a:ln w="9525">
            <a:noFill/>
            <a:miter lim="800000"/>
            <a:headEnd/>
            <a:tailEnd/>
          </a:ln>
          <a:effectLst/>
        </p:spPr>
        <p:txBody>
          <a:bodyPr wrap="none" lIns="90488" tIns="44450" rIns="90488" bIns="44450">
            <a:spAutoFit/>
          </a:bodyPr>
          <a:lstStyle/>
          <a:p>
            <a:pPr eaLnBrk="0" hangingPunct="0"/>
            <a:r>
              <a:rPr lang="en-US" sz="1200" b="1">
                <a:solidFill>
                  <a:srgbClr val="005400"/>
                </a:solidFill>
                <a:latin typeface="Arial" pitchFamily="34" charset="0"/>
              </a:rPr>
              <a:t>INPUT 2</a:t>
            </a:r>
          </a:p>
        </p:txBody>
      </p:sp>
      <p:sp>
        <p:nvSpPr>
          <p:cNvPr id="25652" name="Rectangle 52"/>
          <p:cNvSpPr>
            <a:spLocks noChangeArrowheads="1"/>
          </p:cNvSpPr>
          <p:nvPr/>
        </p:nvSpPr>
        <p:spPr bwMode="auto">
          <a:xfrm>
            <a:off x="3490913" y="3851275"/>
            <a:ext cx="801687" cy="271463"/>
          </a:xfrm>
          <a:prstGeom prst="rect">
            <a:avLst/>
          </a:prstGeom>
          <a:noFill/>
          <a:ln w="9525">
            <a:noFill/>
            <a:miter lim="800000"/>
            <a:headEnd/>
            <a:tailEnd/>
          </a:ln>
          <a:effectLst/>
        </p:spPr>
        <p:txBody>
          <a:bodyPr wrap="none" lIns="90488" tIns="44450" rIns="90488" bIns="44450">
            <a:spAutoFit/>
          </a:bodyPr>
          <a:lstStyle/>
          <a:p>
            <a:pPr eaLnBrk="0" hangingPunct="0"/>
            <a:r>
              <a:rPr lang="en-US" sz="1200" b="1">
                <a:solidFill>
                  <a:srgbClr val="005400"/>
                </a:solidFill>
                <a:latin typeface="Arial" pitchFamily="34" charset="0"/>
              </a:rPr>
              <a:t>INPUT 1'</a:t>
            </a:r>
          </a:p>
        </p:txBody>
      </p:sp>
      <p:sp>
        <p:nvSpPr>
          <p:cNvPr id="25653" name="Rectangle 53"/>
          <p:cNvSpPr>
            <a:spLocks noChangeArrowheads="1"/>
          </p:cNvSpPr>
          <p:nvPr/>
        </p:nvSpPr>
        <p:spPr bwMode="auto">
          <a:xfrm>
            <a:off x="3481388" y="4598988"/>
            <a:ext cx="801687" cy="271462"/>
          </a:xfrm>
          <a:prstGeom prst="rect">
            <a:avLst/>
          </a:prstGeom>
          <a:noFill/>
          <a:ln w="9525">
            <a:noFill/>
            <a:miter lim="800000"/>
            <a:headEnd/>
            <a:tailEnd/>
          </a:ln>
          <a:effectLst/>
        </p:spPr>
        <p:txBody>
          <a:bodyPr wrap="none" lIns="90488" tIns="44450" rIns="90488" bIns="44450">
            <a:spAutoFit/>
          </a:bodyPr>
          <a:lstStyle/>
          <a:p>
            <a:pPr eaLnBrk="0" hangingPunct="0"/>
            <a:r>
              <a:rPr lang="en-US" sz="1200" b="1">
                <a:solidFill>
                  <a:srgbClr val="005400"/>
                </a:solidFill>
                <a:latin typeface="Arial" pitchFamily="34" charset="0"/>
              </a:rPr>
              <a:t>INPUT 2'</a:t>
            </a:r>
          </a:p>
        </p:txBody>
      </p:sp>
      <p:sp>
        <p:nvSpPr>
          <p:cNvPr id="25654" name="Rectangle 54"/>
          <p:cNvSpPr>
            <a:spLocks noChangeArrowheads="1"/>
          </p:cNvSpPr>
          <p:nvPr/>
        </p:nvSpPr>
        <p:spPr bwMode="auto">
          <a:xfrm>
            <a:off x="3489325" y="5686425"/>
            <a:ext cx="801688" cy="271463"/>
          </a:xfrm>
          <a:prstGeom prst="rect">
            <a:avLst/>
          </a:prstGeom>
          <a:noFill/>
          <a:ln w="9525">
            <a:noFill/>
            <a:miter lim="800000"/>
            <a:headEnd/>
            <a:tailEnd/>
          </a:ln>
          <a:effectLst/>
        </p:spPr>
        <p:txBody>
          <a:bodyPr wrap="none" lIns="90488" tIns="44450" rIns="90488" bIns="44450">
            <a:spAutoFit/>
          </a:bodyPr>
          <a:lstStyle/>
          <a:p>
            <a:pPr eaLnBrk="0" hangingPunct="0"/>
            <a:r>
              <a:rPr lang="en-US" sz="1200" b="1">
                <a:solidFill>
                  <a:srgbClr val="005400"/>
                </a:solidFill>
                <a:latin typeface="Arial" pitchFamily="34" charset="0"/>
              </a:rPr>
              <a:t>INPUT k'</a:t>
            </a:r>
          </a:p>
        </p:txBody>
      </p:sp>
      <p:sp>
        <p:nvSpPr>
          <p:cNvPr id="25655" name="Rectangle 55"/>
          <p:cNvSpPr>
            <a:spLocks noChangeArrowheads="1"/>
          </p:cNvSpPr>
          <p:nvPr/>
        </p:nvSpPr>
        <p:spPr bwMode="auto">
          <a:xfrm>
            <a:off x="5030788" y="5251450"/>
            <a:ext cx="1030287"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5400"/>
                </a:solidFill>
                <a:latin typeface="Arial" pitchFamily="34" charset="0"/>
              </a:rPr>
              <a:t>block size</a:t>
            </a:r>
          </a:p>
        </p:txBody>
      </p:sp>
      <p:sp>
        <p:nvSpPr>
          <p:cNvPr id="25656" name="Rectangle 56"/>
          <p:cNvSpPr>
            <a:spLocks noChangeArrowheads="1"/>
          </p:cNvSpPr>
          <p:nvPr/>
        </p:nvSpPr>
        <p:spPr bwMode="auto">
          <a:xfrm>
            <a:off x="5372100" y="5048250"/>
            <a:ext cx="304800"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5400"/>
                </a:solidFill>
                <a:latin typeface="Arial" pitchFamily="34" charset="0"/>
              </a:rPr>
              <a:t>b</a:t>
            </a:r>
          </a:p>
        </p:txBody>
      </p:sp>
      <p:sp>
        <p:nvSpPr>
          <p:cNvPr id="25657" name="Rectangle 57"/>
          <p:cNvSpPr>
            <a:spLocks noChangeArrowheads="1"/>
          </p:cNvSpPr>
          <p:nvPr/>
        </p:nvSpPr>
        <p:spPr bwMode="auto">
          <a:xfrm>
            <a:off x="3046413" y="6161088"/>
            <a:ext cx="334327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5400"/>
                </a:solidFill>
                <a:latin typeface="Arial" pitchFamily="34" charset="0"/>
              </a:rPr>
              <a:t>B main memory buffers, k-way merge</a:t>
            </a:r>
          </a:p>
        </p:txBody>
      </p:sp>
      <p:sp>
        <p:nvSpPr>
          <p:cNvPr id="25658" name="Freeform 58"/>
          <p:cNvSpPr>
            <a:spLocks/>
          </p:cNvSpPr>
          <p:nvPr/>
        </p:nvSpPr>
        <p:spPr bwMode="auto">
          <a:xfrm>
            <a:off x="2863850" y="4124325"/>
            <a:ext cx="1588" cy="1065213"/>
          </a:xfrm>
          <a:custGeom>
            <a:avLst/>
            <a:gdLst/>
            <a:ahLst/>
            <a:cxnLst>
              <a:cxn ang="0">
                <a:pos x="0" y="0"/>
              </a:cxn>
              <a:cxn ang="0">
                <a:pos x="0" y="670"/>
              </a:cxn>
              <a:cxn ang="0">
                <a:pos x="0" y="0"/>
              </a:cxn>
            </a:cxnLst>
            <a:rect l="0" t="0" r="r" b="b"/>
            <a:pathLst>
              <a:path w="1" h="671">
                <a:moveTo>
                  <a:pt x="0" y="0"/>
                </a:moveTo>
                <a:lnTo>
                  <a:pt x="0" y="670"/>
                </a:lnTo>
                <a:lnTo>
                  <a:pt x="0" y="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grpSp>
        <p:nvGrpSpPr>
          <p:cNvPr id="4" name="Group 62"/>
          <p:cNvGrpSpPr>
            <a:grpSpLocks/>
          </p:cNvGrpSpPr>
          <p:nvPr/>
        </p:nvGrpSpPr>
        <p:grpSpPr bwMode="auto">
          <a:xfrm>
            <a:off x="2062163" y="4748213"/>
            <a:ext cx="403225" cy="65087"/>
            <a:chOff x="1299" y="2991"/>
            <a:chExt cx="254" cy="41"/>
          </a:xfrm>
        </p:grpSpPr>
        <p:sp>
          <p:nvSpPr>
            <p:cNvPr id="25659" name="Freeform 59"/>
            <p:cNvSpPr>
              <a:spLocks/>
            </p:cNvSpPr>
            <p:nvPr/>
          </p:nvSpPr>
          <p:spPr bwMode="auto">
            <a:xfrm>
              <a:off x="1299" y="2991"/>
              <a:ext cx="33" cy="41"/>
            </a:xfrm>
            <a:custGeom>
              <a:avLst/>
              <a:gdLst/>
              <a:ahLst/>
              <a:cxnLst>
                <a:cxn ang="0">
                  <a:pos x="32" y="20"/>
                </a:cxn>
                <a:cxn ang="0">
                  <a:pos x="16" y="0"/>
                </a:cxn>
                <a:cxn ang="0">
                  <a:pos x="0" y="20"/>
                </a:cxn>
                <a:cxn ang="0">
                  <a:pos x="16" y="40"/>
                </a:cxn>
                <a:cxn ang="0">
                  <a:pos x="32" y="20"/>
                </a:cxn>
              </a:cxnLst>
              <a:rect l="0" t="0" r="r" b="b"/>
              <a:pathLst>
                <a:path w="33" h="41">
                  <a:moveTo>
                    <a:pt x="32" y="20"/>
                  </a:moveTo>
                  <a:lnTo>
                    <a:pt x="16" y="0"/>
                  </a:lnTo>
                  <a:lnTo>
                    <a:pt x="0" y="20"/>
                  </a:lnTo>
                  <a:lnTo>
                    <a:pt x="16" y="40"/>
                  </a:lnTo>
                  <a:lnTo>
                    <a:pt x="32" y="2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60" name="Freeform 60"/>
            <p:cNvSpPr>
              <a:spLocks/>
            </p:cNvSpPr>
            <p:nvPr/>
          </p:nvSpPr>
          <p:spPr bwMode="auto">
            <a:xfrm>
              <a:off x="1407" y="2991"/>
              <a:ext cx="31" cy="41"/>
            </a:xfrm>
            <a:custGeom>
              <a:avLst/>
              <a:gdLst/>
              <a:ahLst/>
              <a:cxnLst>
                <a:cxn ang="0">
                  <a:pos x="30" y="20"/>
                </a:cxn>
                <a:cxn ang="0">
                  <a:pos x="15" y="0"/>
                </a:cxn>
                <a:cxn ang="0">
                  <a:pos x="0" y="20"/>
                </a:cxn>
                <a:cxn ang="0">
                  <a:pos x="15" y="40"/>
                </a:cxn>
                <a:cxn ang="0">
                  <a:pos x="30" y="20"/>
                </a:cxn>
              </a:cxnLst>
              <a:rect l="0" t="0" r="r" b="b"/>
              <a:pathLst>
                <a:path w="31" h="41">
                  <a:moveTo>
                    <a:pt x="30" y="20"/>
                  </a:moveTo>
                  <a:lnTo>
                    <a:pt x="15" y="0"/>
                  </a:lnTo>
                  <a:lnTo>
                    <a:pt x="0" y="20"/>
                  </a:lnTo>
                  <a:lnTo>
                    <a:pt x="15" y="40"/>
                  </a:lnTo>
                  <a:lnTo>
                    <a:pt x="30" y="2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25661" name="Freeform 61"/>
            <p:cNvSpPr>
              <a:spLocks/>
            </p:cNvSpPr>
            <p:nvPr/>
          </p:nvSpPr>
          <p:spPr bwMode="auto">
            <a:xfrm>
              <a:off x="1522" y="2991"/>
              <a:ext cx="31" cy="41"/>
            </a:xfrm>
            <a:custGeom>
              <a:avLst/>
              <a:gdLst/>
              <a:ahLst/>
              <a:cxnLst>
                <a:cxn ang="0">
                  <a:pos x="30" y="20"/>
                </a:cxn>
                <a:cxn ang="0">
                  <a:pos x="15" y="0"/>
                </a:cxn>
                <a:cxn ang="0">
                  <a:pos x="0" y="20"/>
                </a:cxn>
                <a:cxn ang="0">
                  <a:pos x="15" y="40"/>
                </a:cxn>
                <a:cxn ang="0">
                  <a:pos x="30" y="20"/>
                </a:cxn>
              </a:cxnLst>
              <a:rect l="0" t="0" r="r" b="b"/>
              <a:pathLst>
                <a:path w="31" h="41">
                  <a:moveTo>
                    <a:pt x="30" y="20"/>
                  </a:moveTo>
                  <a:lnTo>
                    <a:pt x="15" y="0"/>
                  </a:lnTo>
                  <a:lnTo>
                    <a:pt x="0" y="20"/>
                  </a:lnTo>
                  <a:lnTo>
                    <a:pt x="15" y="40"/>
                  </a:lnTo>
                  <a:lnTo>
                    <a:pt x="30" y="20"/>
                  </a:lnTo>
                </a:path>
              </a:pathLst>
            </a:custGeom>
            <a:noFill/>
            <a:ln w="254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grpSp>
      <p:sp>
        <p:nvSpPr>
          <p:cNvPr id="25663" name="Line 63"/>
          <p:cNvSpPr>
            <a:spLocks noChangeShapeType="1"/>
          </p:cNvSpPr>
          <p:nvPr/>
        </p:nvSpPr>
        <p:spPr bwMode="auto">
          <a:xfrm flipV="1">
            <a:off x="2781300" y="3751263"/>
            <a:ext cx="712788" cy="558800"/>
          </a:xfrm>
          <a:prstGeom prst="line">
            <a:avLst/>
          </a:prstGeom>
          <a:noFill/>
          <a:ln w="25400">
            <a:solidFill>
              <a:schemeClr val="accent2"/>
            </a:solidFill>
            <a:round/>
            <a:headEnd type="none" w="sm" len="sm"/>
            <a:tailEnd type="stealth" w="med" len="med"/>
          </a:ln>
          <a:effectLst/>
        </p:spPr>
        <p:txBody>
          <a:bodyPr/>
          <a:lstStyle/>
          <a:p>
            <a:pPr eaLnBrk="0" hangingPunct="0"/>
            <a:endParaRPr lang="en-US">
              <a:solidFill>
                <a:srgbClr val="005400"/>
              </a:solidFill>
            </a:endParaRPr>
          </a:p>
        </p:txBody>
      </p:sp>
      <p:sp>
        <p:nvSpPr>
          <p:cNvPr id="25664" name="Line 64"/>
          <p:cNvSpPr>
            <a:spLocks noChangeShapeType="1"/>
          </p:cNvSpPr>
          <p:nvPr/>
        </p:nvSpPr>
        <p:spPr bwMode="auto">
          <a:xfrm>
            <a:off x="2786063" y="4549775"/>
            <a:ext cx="712787" cy="0"/>
          </a:xfrm>
          <a:prstGeom prst="line">
            <a:avLst/>
          </a:prstGeom>
          <a:noFill/>
          <a:ln w="25400">
            <a:solidFill>
              <a:schemeClr val="accent2"/>
            </a:solidFill>
            <a:round/>
            <a:headEnd type="none" w="sm" len="sm"/>
            <a:tailEnd type="stealth" w="med" len="med"/>
          </a:ln>
          <a:effectLst/>
        </p:spPr>
        <p:txBody>
          <a:bodyPr/>
          <a:lstStyle/>
          <a:p>
            <a:pPr eaLnBrk="0" hangingPunct="0"/>
            <a:endParaRPr lang="en-US">
              <a:solidFill>
                <a:srgbClr val="005400"/>
              </a:solidFill>
            </a:endParaRPr>
          </a:p>
        </p:txBody>
      </p:sp>
      <p:sp>
        <p:nvSpPr>
          <p:cNvPr id="25665" name="Line 65"/>
          <p:cNvSpPr>
            <a:spLocks noChangeShapeType="1"/>
          </p:cNvSpPr>
          <p:nvPr/>
        </p:nvSpPr>
        <p:spPr bwMode="auto">
          <a:xfrm>
            <a:off x="2786063" y="5029200"/>
            <a:ext cx="712787" cy="638175"/>
          </a:xfrm>
          <a:prstGeom prst="line">
            <a:avLst/>
          </a:prstGeom>
          <a:noFill/>
          <a:ln w="25400">
            <a:solidFill>
              <a:schemeClr val="accent2"/>
            </a:solidFill>
            <a:round/>
            <a:headEnd type="none" w="sm" len="sm"/>
            <a:tailEnd type="stealth" w="med" len="med"/>
          </a:ln>
          <a:effectLst/>
        </p:spPr>
        <p:txBody>
          <a:bodyPr/>
          <a:lstStyle/>
          <a:p>
            <a:pPr eaLnBrk="0" hangingPunct="0"/>
            <a:endParaRPr lang="en-US">
              <a:solidFill>
                <a:srgbClr val="005400"/>
              </a:solidFill>
            </a:endParaRPr>
          </a:p>
        </p:txBody>
      </p:sp>
      <p:sp>
        <p:nvSpPr>
          <p:cNvPr id="25666" name="Line 66"/>
          <p:cNvSpPr>
            <a:spLocks noChangeShapeType="1"/>
          </p:cNvSpPr>
          <p:nvPr/>
        </p:nvSpPr>
        <p:spPr bwMode="auto">
          <a:xfrm>
            <a:off x="5873750" y="4629150"/>
            <a:ext cx="635000" cy="0"/>
          </a:xfrm>
          <a:prstGeom prst="line">
            <a:avLst/>
          </a:prstGeom>
          <a:noFill/>
          <a:ln w="25400">
            <a:solidFill>
              <a:schemeClr val="accent2"/>
            </a:solidFill>
            <a:round/>
            <a:headEnd type="none" w="sm" len="sm"/>
            <a:tailEnd type="stealth" w="med" len="med"/>
          </a:ln>
          <a:effectLst/>
        </p:spPr>
        <p:txBody>
          <a:bodyPr/>
          <a:lstStyle/>
          <a:p>
            <a:pPr eaLnBrk="0" hangingPunct="0"/>
            <a:endParaRPr lang="en-US">
              <a:solidFill>
                <a:srgbClr val="005400"/>
              </a:solidFil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76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7652" name="Rectangle 4"/>
          <p:cNvSpPr>
            <a:spLocks noGrp="1" noChangeArrowheads="1"/>
          </p:cNvSpPr>
          <p:nvPr>
            <p:ph type="title"/>
          </p:nvPr>
        </p:nvSpPr>
        <p:spPr>
          <a:noFill/>
          <a:ln/>
        </p:spPr>
        <p:txBody>
          <a:bodyPr/>
          <a:lstStyle/>
          <a:p>
            <a:r>
              <a:rPr lang="en-US"/>
              <a:t>Sorting Records!</a:t>
            </a:r>
          </a:p>
        </p:txBody>
      </p:sp>
      <p:sp>
        <p:nvSpPr>
          <p:cNvPr id="27653" name="Rectangle 5"/>
          <p:cNvSpPr>
            <a:spLocks noGrp="1" noChangeArrowheads="1"/>
          </p:cNvSpPr>
          <p:nvPr>
            <p:ph type="body" idx="1"/>
          </p:nvPr>
        </p:nvSpPr>
        <p:spPr>
          <a:noFill/>
          <a:ln/>
        </p:spPr>
        <p:txBody>
          <a:bodyPr/>
          <a:lstStyle/>
          <a:p>
            <a:r>
              <a:rPr lang="en-US"/>
              <a:t>Sorting has become a blood sport!</a:t>
            </a:r>
          </a:p>
          <a:p>
            <a:pPr lvl="1">
              <a:buSzPct val="75000"/>
            </a:pPr>
            <a:r>
              <a:rPr lang="en-US"/>
              <a:t>Parallel sorting is the name of the game ...</a:t>
            </a:r>
          </a:p>
          <a:p>
            <a:r>
              <a:rPr lang="en-US"/>
              <a:t>Datamation: Sort 1M records of size 100 bytes</a:t>
            </a:r>
          </a:p>
          <a:p>
            <a:pPr lvl="1">
              <a:buSzPct val="75000"/>
            </a:pPr>
            <a:r>
              <a:rPr lang="en-US"/>
              <a:t>Typical DBMS: 15 minutes</a:t>
            </a:r>
          </a:p>
          <a:p>
            <a:pPr lvl="1">
              <a:buSzPct val="75000"/>
            </a:pPr>
            <a:r>
              <a:rPr lang="en-US"/>
              <a:t>World record: 3.5 </a:t>
            </a:r>
            <a:r>
              <a:rPr lang="en-US" b="1" i="1">
                <a:solidFill>
                  <a:schemeClr val="accent2"/>
                </a:solidFill>
              </a:rPr>
              <a:t>seconds</a:t>
            </a:r>
            <a:r>
              <a:rPr lang="en-US">
                <a:solidFill>
                  <a:schemeClr val="tx2"/>
                </a:solidFill>
              </a:rPr>
              <a:t> </a:t>
            </a:r>
          </a:p>
          <a:p>
            <a:pPr lvl="2"/>
            <a:r>
              <a:rPr lang="en-US"/>
              <a:t>12-CPU SGI machine, 96 disks, 2GB of RAM</a:t>
            </a:r>
          </a:p>
          <a:p>
            <a:r>
              <a:rPr lang="en-US"/>
              <a:t>New benchmarks proposed:</a:t>
            </a:r>
          </a:p>
          <a:p>
            <a:pPr lvl="1">
              <a:buSzPct val="75000"/>
            </a:pPr>
            <a:r>
              <a:rPr lang="en-US"/>
              <a:t>Minute Sort: How many can you sort in 1 minute?</a:t>
            </a:r>
          </a:p>
          <a:p>
            <a:pPr lvl="1">
              <a:buSzPct val="75000"/>
            </a:pPr>
            <a:r>
              <a:rPr lang="en-US"/>
              <a:t>Dollar Sort: How many can you sort for $1.00?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6899F69B-B1E7-4414-9560-7749CF2354AF}" type="slidenum">
              <a:rPr lang="en-US">
                <a:solidFill>
                  <a:srgbClr val="000000"/>
                </a:solidFill>
              </a:rPr>
              <a:pPr/>
              <a:t>3</a:t>
            </a:fld>
            <a:endParaRPr lang="en-US">
              <a:solidFill>
                <a:srgbClr val="000000"/>
              </a:solidFill>
            </a:endParaRPr>
          </a:p>
        </p:txBody>
      </p:sp>
      <p:sp>
        <p:nvSpPr>
          <p:cNvPr id="473090" name="Rectangle 2"/>
          <p:cNvSpPr>
            <a:spLocks noGrp="1" noChangeArrowheads="1"/>
          </p:cNvSpPr>
          <p:nvPr>
            <p:ph type="title"/>
          </p:nvPr>
        </p:nvSpPr>
        <p:spPr/>
        <p:txBody>
          <a:bodyPr/>
          <a:lstStyle/>
          <a:p>
            <a:r>
              <a:rPr lang="en-US" dirty="0" smtClean="0"/>
              <a:t>Motivation</a:t>
            </a:r>
            <a:endParaRPr lang="en-US" dirty="0"/>
          </a:p>
        </p:txBody>
      </p:sp>
      <p:sp>
        <p:nvSpPr>
          <p:cNvPr id="473091" name="Text Box 3"/>
          <p:cNvSpPr txBox="1">
            <a:spLocks noChangeArrowheads="1"/>
          </p:cNvSpPr>
          <p:nvPr/>
        </p:nvSpPr>
        <p:spPr bwMode="auto">
          <a:xfrm>
            <a:off x="2286000" y="5029200"/>
            <a:ext cx="790575" cy="457200"/>
          </a:xfrm>
          <a:prstGeom prst="rect">
            <a:avLst/>
          </a:prstGeom>
          <a:noFill/>
          <a:ln w="9525">
            <a:noFill/>
            <a:miter lim="800000"/>
            <a:headEnd/>
            <a:tailEnd/>
          </a:ln>
          <a:effectLst/>
        </p:spPr>
        <p:txBody>
          <a:bodyPr wrap="none">
            <a:spAutoFit/>
          </a:bodyPr>
          <a:lstStyle/>
          <a:p>
            <a:pPr eaLnBrk="0" hangingPunct="0"/>
            <a:r>
              <a:rPr lang="en-US">
                <a:solidFill>
                  <a:srgbClr val="000000"/>
                </a:solidFill>
                <a:latin typeface="Tahoma" pitchFamily="34" charset="0"/>
              </a:rPr>
              <a:t>Sells</a:t>
            </a:r>
          </a:p>
        </p:txBody>
      </p:sp>
      <p:sp>
        <p:nvSpPr>
          <p:cNvPr id="473092" name="Text Box 4"/>
          <p:cNvSpPr txBox="1">
            <a:spLocks noChangeArrowheads="1"/>
          </p:cNvSpPr>
          <p:nvPr/>
        </p:nvSpPr>
        <p:spPr bwMode="auto">
          <a:xfrm>
            <a:off x="6067425" y="5181600"/>
            <a:ext cx="777649" cy="461665"/>
          </a:xfrm>
          <a:prstGeom prst="rect">
            <a:avLst/>
          </a:prstGeom>
          <a:noFill/>
          <a:ln w="9525">
            <a:noFill/>
            <a:miter lim="800000"/>
            <a:headEnd/>
            <a:tailEnd/>
          </a:ln>
          <a:effectLst/>
        </p:spPr>
        <p:txBody>
          <a:bodyPr wrap="none">
            <a:spAutoFit/>
          </a:bodyPr>
          <a:lstStyle/>
          <a:p>
            <a:pPr eaLnBrk="0" hangingPunct="0"/>
            <a:r>
              <a:rPr lang="en-US" dirty="0">
                <a:solidFill>
                  <a:srgbClr val="000000"/>
                </a:solidFill>
                <a:latin typeface="Tahoma" pitchFamily="34" charset="0"/>
              </a:rPr>
              <a:t>Bars</a:t>
            </a:r>
          </a:p>
        </p:txBody>
      </p:sp>
      <p:grpSp>
        <p:nvGrpSpPr>
          <p:cNvPr id="2" name="Group 8"/>
          <p:cNvGrpSpPr>
            <a:grpSpLocks/>
          </p:cNvGrpSpPr>
          <p:nvPr/>
        </p:nvGrpSpPr>
        <p:grpSpPr bwMode="auto">
          <a:xfrm>
            <a:off x="2819400" y="3124200"/>
            <a:ext cx="4081465" cy="2057400"/>
            <a:chOff x="1602" y="2352"/>
            <a:chExt cx="2571" cy="1296"/>
          </a:xfrm>
        </p:grpSpPr>
        <p:sp>
          <p:nvSpPr>
            <p:cNvPr id="473097" name="Text Box 9"/>
            <p:cNvSpPr txBox="1">
              <a:spLocks noChangeArrowheads="1"/>
            </p:cNvSpPr>
            <p:nvPr/>
          </p:nvSpPr>
          <p:spPr bwMode="auto">
            <a:xfrm>
              <a:off x="2448" y="2352"/>
              <a:ext cx="1725" cy="291"/>
            </a:xfrm>
            <a:prstGeom prst="rect">
              <a:avLst/>
            </a:prstGeom>
            <a:noFill/>
            <a:ln w="9525">
              <a:noFill/>
              <a:miter lim="800000"/>
              <a:headEnd/>
              <a:tailEnd/>
            </a:ln>
            <a:effectLst/>
          </p:spPr>
          <p:txBody>
            <a:bodyPr wrap="none">
              <a:spAutoFit/>
            </a:bodyPr>
            <a:lstStyle/>
            <a:p>
              <a:pPr eaLnBrk="0" hangingPunct="0"/>
              <a:r>
                <a:rPr lang="en-US" dirty="0">
                  <a:solidFill>
                    <a:srgbClr val="000000"/>
                  </a:solidFill>
                  <a:latin typeface="Tahoma" pitchFamily="34" charset="0"/>
                </a:rPr>
                <a:t>JOIN </a:t>
              </a:r>
              <a:r>
                <a:rPr lang="en-US" sz="1400" b="1" dirty="0">
                  <a:solidFill>
                    <a:srgbClr val="000000"/>
                  </a:solidFill>
                  <a:latin typeface="Tahoma" pitchFamily="34" charset="0"/>
                </a:rPr>
                <a:t>Sells.bar = Bars.bar</a:t>
              </a:r>
            </a:p>
          </p:txBody>
        </p:sp>
        <p:sp>
          <p:nvSpPr>
            <p:cNvPr id="473098" name="Line 10"/>
            <p:cNvSpPr>
              <a:spLocks noChangeShapeType="1"/>
            </p:cNvSpPr>
            <p:nvPr/>
          </p:nvSpPr>
          <p:spPr bwMode="auto">
            <a:xfrm flipH="1">
              <a:off x="1602" y="2640"/>
              <a:ext cx="990" cy="912"/>
            </a:xfrm>
            <a:prstGeom prst="line">
              <a:avLst/>
            </a:prstGeom>
            <a:noFill/>
            <a:ln w="9525">
              <a:solidFill>
                <a:schemeClr val="tx1"/>
              </a:solidFill>
              <a:round/>
              <a:headEnd/>
              <a:tailEnd/>
            </a:ln>
            <a:effectLst/>
          </p:spPr>
          <p:txBody>
            <a:bodyPr/>
            <a:lstStyle/>
            <a:p>
              <a:pPr eaLnBrk="0" hangingPunct="0">
                <a:spcBef>
                  <a:spcPct val="20000"/>
                </a:spcBef>
                <a:buFontTx/>
                <a:buChar char="•"/>
              </a:pPr>
              <a:endParaRPr lang="en-US">
                <a:solidFill>
                  <a:srgbClr val="000000"/>
                </a:solidFill>
              </a:endParaRPr>
            </a:p>
          </p:txBody>
        </p:sp>
        <p:sp>
          <p:nvSpPr>
            <p:cNvPr id="473099" name="Line 11"/>
            <p:cNvSpPr>
              <a:spLocks noChangeShapeType="1"/>
            </p:cNvSpPr>
            <p:nvPr/>
          </p:nvSpPr>
          <p:spPr bwMode="auto">
            <a:xfrm>
              <a:off x="2784" y="2640"/>
              <a:ext cx="1104" cy="1008"/>
            </a:xfrm>
            <a:prstGeom prst="line">
              <a:avLst/>
            </a:prstGeom>
            <a:noFill/>
            <a:ln w="9525">
              <a:solidFill>
                <a:schemeClr val="tx1"/>
              </a:solidFill>
              <a:round/>
              <a:headEnd/>
              <a:tailEnd/>
            </a:ln>
            <a:effectLst/>
          </p:spPr>
          <p:txBody>
            <a:bodyPr/>
            <a:lstStyle/>
            <a:p>
              <a:pPr eaLnBrk="0" hangingPunct="0">
                <a:spcBef>
                  <a:spcPct val="20000"/>
                </a:spcBef>
                <a:buFontTx/>
                <a:buChar char="•"/>
              </a:pPr>
              <a:endParaRPr lang="en-US">
                <a:solidFill>
                  <a:srgbClr val="000000"/>
                </a:solidFill>
              </a:endParaRPr>
            </a:p>
          </p:txBody>
        </p:sp>
      </p:grpSp>
      <p:grpSp>
        <p:nvGrpSpPr>
          <p:cNvPr id="3" name="Group 12"/>
          <p:cNvGrpSpPr>
            <a:grpSpLocks/>
          </p:cNvGrpSpPr>
          <p:nvPr/>
        </p:nvGrpSpPr>
        <p:grpSpPr bwMode="auto">
          <a:xfrm>
            <a:off x="3857632" y="1143000"/>
            <a:ext cx="2292353" cy="990600"/>
            <a:chOff x="2256" y="1104"/>
            <a:chExt cx="1444" cy="624"/>
          </a:xfrm>
        </p:grpSpPr>
        <p:sp>
          <p:nvSpPr>
            <p:cNvPr id="473101" name="Text Box 13"/>
            <p:cNvSpPr txBox="1">
              <a:spLocks noChangeArrowheads="1"/>
            </p:cNvSpPr>
            <p:nvPr/>
          </p:nvSpPr>
          <p:spPr bwMode="auto">
            <a:xfrm>
              <a:off x="2256" y="1104"/>
              <a:ext cx="1444" cy="291"/>
            </a:xfrm>
            <a:prstGeom prst="rect">
              <a:avLst/>
            </a:prstGeom>
            <a:noFill/>
            <a:ln w="9525">
              <a:noFill/>
              <a:miter lim="800000"/>
              <a:headEnd/>
              <a:tailEnd/>
            </a:ln>
            <a:effectLst/>
          </p:spPr>
          <p:txBody>
            <a:bodyPr wrap="none">
              <a:spAutoFit/>
            </a:bodyPr>
            <a:lstStyle/>
            <a:p>
              <a:pPr eaLnBrk="0" hangingPunct="0"/>
              <a:r>
                <a:rPr lang="en-US" dirty="0" err="1">
                  <a:solidFill>
                    <a:srgbClr val="000000"/>
                  </a:solidFill>
                  <a:latin typeface="Tahoma" pitchFamily="34" charset="0"/>
                </a:rPr>
                <a:t>PROJECT</a:t>
              </a:r>
              <a:r>
                <a:rPr lang="en-US" baseline="-25000" dirty="0" err="1">
                  <a:solidFill>
                    <a:srgbClr val="000000"/>
                  </a:solidFill>
                  <a:latin typeface="Tahoma" pitchFamily="34" charset="0"/>
                </a:rPr>
                <a:t>Bars.addr</a:t>
              </a:r>
              <a:endParaRPr lang="en-US" baseline="-25000" dirty="0">
                <a:solidFill>
                  <a:srgbClr val="000000"/>
                </a:solidFill>
                <a:latin typeface="Tahoma" pitchFamily="34" charset="0"/>
              </a:endParaRPr>
            </a:p>
          </p:txBody>
        </p:sp>
        <p:sp>
          <p:nvSpPr>
            <p:cNvPr id="473102" name="Line 14"/>
            <p:cNvSpPr>
              <a:spLocks noChangeShapeType="1"/>
            </p:cNvSpPr>
            <p:nvPr/>
          </p:nvSpPr>
          <p:spPr bwMode="auto">
            <a:xfrm>
              <a:off x="2688" y="1392"/>
              <a:ext cx="0" cy="336"/>
            </a:xfrm>
            <a:prstGeom prst="line">
              <a:avLst/>
            </a:prstGeom>
            <a:noFill/>
            <a:ln w="9525">
              <a:solidFill>
                <a:schemeClr val="tx1"/>
              </a:solidFill>
              <a:round/>
              <a:headEnd/>
              <a:tailEnd/>
            </a:ln>
            <a:effectLst/>
          </p:spPr>
          <p:txBody>
            <a:bodyPr/>
            <a:lstStyle/>
            <a:p>
              <a:pPr eaLnBrk="0" hangingPunct="0">
                <a:spcBef>
                  <a:spcPct val="20000"/>
                </a:spcBef>
                <a:buFontTx/>
                <a:buChar char="•"/>
              </a:pPr>
              <a:endParaRPr lang="en-US">
                <a:solidFill>
                  <a:srgbClr val="000000"/>
                </a:solidFill>
              </a:endParaRPr>
            </a:p>
          </p:txBody>
        </p:sp>
      </p:grpSp>
      <p:grpSp>
        <p:nvGrpSpPr>
          <p:cNvPr id="4" name="Group 15"/>
          <p:cNvGrpSpPr>
            <a:grpSpLocks/>
          </p:cNvGrpSpPr>
          <p:nvPr/>
        </p:nvGrpSpPr>
        <p:grpSpPr bwMode="auto">
          <a:xfrm>
            <a:off x="3476629" y="2133600"/>
            <a:ext cx="2795590" cy="990600"/>
            <a:chOff x="2016" y="1728"/>
            <a:chExt cx="1761" cy="624"/>
          </a:xfrm>
        </p:grpSpPr>
        <p:sp>
          <p:nvSpPr>
            <p:cNvPr id="473104" name="Text Box 16"/>
            <p:cNvSpPr txBox="1">
              <a:spLocks noChangeArrowheads="1"/>
            </p:cNvSpPr>
            <p:nvPr/>
          </p:nvSpPr>
          <p:spPr bwMode="auto">
            <a:xfrm>
              <a:off x="2016" y="1728"/>
              <a:ext cx="1761" cy="291"/>
            </a:xfrm>
            <a:prstGeom prst="rect">
              <a:avLst/>
            </a:prstGeom>
            <a:noFill/>
            <a:ln w="9525">
              <a:noFill/>
              <a:miter lim="800000"/>
              <a:headEnd/>
              <a:tailEnd/>
            </a:ln>
            <a:effectLst/>
          </p:spPr>
          <p:txBody>
            <a:bodyPr wrap="none">
              <a:spAutoFit/>
            </a:bodyPr>
            <a:lstStyle/>
            <a:p>
              <a:pPr eaLnBrk="0" hangingPunct="0"/>
              <a:r>
                <a:rPr lang="en-US" dirty="0" err="1">
                  <a:solidFill>
                    <a:srgbClr val="000000"/>
                  </a:solidFill>
                  <a:latin typeface="Tahoma" pitchFamily="34" charset="0"/>
                </a:rPr>
                <a:t>SELECT</a:t>
              </a:r>
              <a:r>
                <a:rPr lang="en-US" baseline="-25000" dirty="0" err="1">
                  <a:solidFill>
                    <a:srgbClr val="000000"/>
                  </a:solidFill>
                  <a:latin typeface="Tahoma" pitchFamily="34" charset="0"/>
                </a:rPr>
                <a:t>Sells.price</a:t>
              </a:r>
              <a:r>
                <a:rPr lang="en-US" baseline="-25000" dirty="0">
                  <a:solidFill>
                    <a:srgbClr val="000000"/>
                  </a:solidFill>
                  <a:latin typeface="Tahoma" pitchFamily="34" charset="0"/>
                </a:rPr>
                <a:t> &lt; 2.75</a:t>
              </a:r>
            </a:p>
          </p:txBody>
        </p:sp>
        <p:sp>
          <p:nvSpPr>
            <p:cNvPr id="473105" name="Line 17"/>
            <p:cNvSpPr>
              <a:spLocks noChangeShapeType="1"/>
            </p:cNvSpPr>
            <p:nvPr/>
          </p:nvSpPr>
          <p:spPr bwMode="auto">
            <a:xfrm>
              <a:off x="2688" y="2016"/>
              <a:ext cx="0" cy="336"/>
            </a:xfrm>
            <a:prstGeom prst="line">
              <a:avLst/>
            </a:prstGeom>
            <a:noFill/>
            <a:ln w="9525">
              <a:solidFill>
                <a:schemeClr val="tx1"/>
              </a:solidFill>
              <a:round/>
              <a:headEnd/>
              <a:tailEnd/>
            </a:ln>
            <a:effectLst/>
          </p:spPr>
          <p:txBody>
            <a:bodyPr/>
            <a:lstStyle/>
            <a:p>
              <a:pPr eaLnBrk="0" hangingPunct="0">
                <a:spcBef>
                  <a:spcPct val="20000"/>
                </a:spcBef>
                <a:buFontTx/>
                <a:buChar char="•"/>
              </a:pPr>
              <a:endParaRPr lang="en-US">
                <a:solidFill>
                  <a:srgbClr val="000000"/>
                </a:solidFill>
              </a:endParaRPr>
            </a:p>
          </p:txBody>
        </p:sp>
      </p:grpSp>
      <p:sp>
        <p:nvSpPr>
          <p:cNvPr id="16" name="TextBox 15"/>
          <p:cNvSpPr txBox="1"/>
          <p:nvPr/>
        </p:nvSpPr>
        <p:spPr>
          <a:xfrm>
            <a:off x="304800" y="762000"/>
            <a:ext cx="2702984" cy="3785652"/>
          </a:xfrm>
          <a:prstGeom prst="rect">
            <a:avLst/>
          </a:prstGeom>
          <a:noFill/>
        </p:spPr>
        <p:txBody>
          <a:bodyPr wrap="none" rtlCol="0">
            <a:spAutoFit/>
          </a:bodyPr>
          <a:lstStyle/>
          <a:p>
            <a:pPr eaLnBrk="0" hangingPunct="0"/>
            <a:r>
              <a:rPr lang="en-US" dirty="0" smtClean="0">
                <a:solidFill>
                  <a:srgbClr val="FF0000"/>
                </a:solidFill>
              </a:rPr>
              <a:t>A straightforward</a:t>
            </a:r>
          </a:p>
          <a:p>
            <a:pPr eaLnBrk="0" hangingPunct="0"/>
            <a:r>
              <a:rPr lang="en-US" dirty="0" smtClean="0">
                <a:solidFill>
                  <a:srgbClr val="FF0000"/>
                </a:solidFill>
              </a:rPr>
              <a:t>join is nested loop</a:t>
            </a:r>
          </a:p>
          <a:p>
            <a:pPr eaLnBrk="0" hangingPunct="0"/>
            <a:endParaRPr lang="en-US" dirty="0" smtClean="0">
              <a:solidFill>
                <a:srgbClr val="FF0000"/>
              </a:solidFill>
            </a:endParaRPr>
          </a:p>
          <a:p>
            <a:pPr eaLnBrk="0" hangingPunct="0"/>
            <a:r>
              <a:rPr lang="en-US" dirty="0" smtClean="0">
                <a:solidFill>
                  <a:srgbClr val="FF0000"/>
                </a:solidFill>
              </a:rPr>
              <a:t>Another possible</a:t>
            </a:r>
          </a:p>
          <a:p>
            <a:pPr eaLnBrk="0" hangingPunct="0"/>
            <a:r>
              <a:rPr lang="en-US" dirty="0" smtClean="0">
                <a:solidFill>
                  <a:srgbClr val="FF0000"/>
                </a:solidFill>
              </a:rPr>
              <a:t>join is to sort</a:t>
            </a:r>
          </a:p>
          <a:p>
            <a:pPr eaLnBrk="0" hangingPunct="0"/>
            <a:r>
              <a:rPr lang="en-US" dirty="0" smtClean="0">
                <a:solidFill>
                  <a:srgbClr val="FF0000"/>
                </a:solidFill>
              </a:rPr>
              <a:t>then merge</a:t>
            </a:r>
          </a:p>
          <a:p>
            <a:pPr eaLnBrk="0" hangingPunct="0"/>
            <a:r>
              <a:rPr lang="en-US" dirty="0" smtClean="0">
                <a:solidFill>
                  <a:srgbClr val="FF0000"/>
                </a:solidFill>
              </a:rPr>
              <a:t>the tables </a:t>
            </a:r>
          </a:p>
          <a:p>
            <a:pPr eaLnBrk="0" hangingPunct="0"/>
            <a:endParaRPr lang="en-US" dirty="0">
              <a:solidFill>
                <a:srgbClr val="FF0000"/>
              </a:solidFill>
            </a:endParaRPr>
          </a:p>
          <a:p>
            <a:pPr eaLnBrk="0" hangingPunct="0"/>
            <a:r>
              <a:rPr lang="en-US" dirty="0" smtClean="0">
                <a:solidFill>
                  <a:srgbClr val="FF0000"/>
                </a:solidFill>
              </a:rPr>
              <a:t>Which one is faster?</a:t>
            </a:r>
          </a:p>
          <a:p>
            <a:pPr eaLnBrk="0" hangingPunct="0"/>
            <a:r>
              <a:rPr lang="en-US" dirty="0" smtClean="0">
                <a:solidFill>
                  <a:srgbClr val="FF0000"/>
                </a:solidFill>
              </a:rPr>
              <a:t>Need a cost model</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000"/>
                                  </p:stCondLst>
                                  <p:childTnLst>
                                    <p:set>
                                      <p:cBhvr>
                                        <p:cTn id="9" dur="1" fill="hold">
                                          <p:stCondLst>
                                            <p:cond delay="499"/>
                                          </p:stCondLst>
                                        </p:cTn>
                                        <p:tgtEl>
                                          <p:spTgt spid="4"/>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100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96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29700" name="Rectangle 4"/>
          <p:cNvSpPr>
            <a:spLocks noGrp="1" noChangeArrowheads="1"/>
          </p:cNvSpPr>
          <p:nvPr>
            <p:ph type="title"/>
          </p:nvPr>
        </p:nvSpPr>
        <p:spPr>
          <a:noFill/>
          <a:ln/>
        </p:spPr>
        <p:txBody>
          <a:bodyPr/>
          <a:lstStyle/>
          <a:p>
            <a:r>
              <a:rPr lang="en-US"/>
              <a:t>Using B+ Trees for Sorting</a:t>
            </a:r>
          </a:p>
        </p:txBody>
      </p:sp>
      <p:sp>
        <p:nvSpPr>
          <p:cNvPr id="29701" name="Rectangle 5"/>
          <p:cNvSpPr>
            <a:spLocks noGrp="1" noChangeArrowheads="1"/>
          </p:cNvSpPr>
          <p:nvPr>
            <p:ph type="body" idx="1"/>
          </p:nvPr>
        </p:nvSpPr>
        <p:spPr>
          <a:xfrm>
            <a:off x="304800" y="1828800"/>
            <a:ext cx="8610600" cy="4495800"/>
          </a:xfrm>
          <a:noFill/>
          <a:ln/>
        </p:spPr>
        <p:txBody>
          <a:bodyPr/>
          <a:lstStyle/>
          <a:p>
            <a:r>
              <a:rPr lang="en-US"/>
              <a:t>Scenario: Table to be sorted has B+ tree index on sorting column(s).</a:t>
            </a:r>
          </a:p>
          <a:p>
            <a:r>
              <a:rPr lang="en-US">
                <a:solidFill>
                  <a:schemeClr val="folHlink"/>
                </a:solidFill>
              </a:rPr>
              <a:t>Idea: </a:t>
            </a:r>
            <a:r>
              <a:rPr lang="en-US"/>
              <a:t>Can retrieve records in order by traversing leaf pages.</a:t>
            </a:r>
          </a:p>
          <a:p>
            <a:r>
              <a:rPr lang="en-US" b="1" i="1">
                <a:solidFill>
                  <a:schemeClr val="folHlink"/>
                </a:solidFill>
              </a:rPr>
              <a:t>Is this a good idea?</a:t>
            </a:r>
            <a:endParaRPr lang="en-US" b="1" i="1"/>
          </a:p>
          <a:p>
            <a:r>
              <a:rPr lang="en-US"/>
              <a:t>Cases to consider:</a:t>
            </a:r>
          </a:p>
          <a:p>
            <a:pPr lvl="1">
              <a:buSzPct val="75000"/>
            </a:pPr>
            <a:r>
              <a:rPr lang="en-US"/>
              <a:t>B+ tree is </a:t>
            </a:r>
            <a:r>
              <a:rPr lang="en-US">
                <a:solidFill>
                  <a:schemeClr val="accent2"/>
                </a:solidFill>
              </a:rPr>
              <a:t>clustered</a:t>
            </a:r>
            <a:r>
              <a:rPr lang="en-US"/>
              <a:t>		</a:t>
            </a:r>
            <a:r>
              <a:rPr lang="en-US" b="1" i="1">
                <a:solidFill>
                  <a:schemeClr val="accent2"/>
                </a:solidFill>
              </a:rPr>
              <a:t>Good idea!</a:t>
            </a:r>
            <a:endParaRPr lang="en-US" i="1"/>
          </a:p>
          <a:p>
            <a:pPr lvl="1">
              <a:buSzPct val="75000"/>
            </a:pPr>
            <a:r>
              <a:rPr lang="en-US"/>
              <a:t>B+ tree is </a:t>
            </a:r>
            <a:r>
              <a:rPr lang="en-US">
                <a:solidFill>
                  <a:schemeClr val="accent2"/>
                </a:solidFill>
              </a:rPr>
              <a:t>not clustered</a:t>
            </a:r>
            <a:r>
              <a:rPr lang="en-US"/>
              <a:t>	</a:t>
            </a:r>
            <a:r>
              <a:rPr lang="en-US" b="1" i="1"/>
              <a:t>Could be a very </a:t>
            </a:r>
            <a:r>
              <a:rPr lang="en-US" b="1" i="1">
                <a:solidFill>
                  <a:schemeClr val="accent2"/>
                </a:solidFill>
              </a:rPr>
              <a:t>bad idea!</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174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1748" name="Rectangle 4"/>
          <p:cNvSpPr>
            <a:spLocks noGrp="1" noChangeArrowheads="1"/>
          </p:cNvSpPr>
          <p:nvPr>
            <p:ph type="title"/>
          </p:nvPr>
        </p:nvSpPr>
        <p:spPr>
          <a:noFill/>
          <a:ln/>
        </p:spPr>
        <p:txBody>
          <a:bodyPr/>
          <a:lstStyle/>
          <a:p>
            <a:r>
              <a:rPr lang="en-US"/>
              <a:t>Clustered B+ Tree Used for Sorting</a:t>
            </a:r>
          </a:p>
        </p:txBody>
      </p:sp>
      <p:sp>
        <p:nvSpPr>
          <p:cNvPr id="31749" name="Rectangle 5"/>
          <p:cNvSpPr>
            <a:spLocks noGrp="1" noChangeArrowheads="1"/>
          </p:cNvSpPr>
          <p:nvPr>
            <p:ph type="body" sz="half" idx="1"/>
          </p:nvPr>
        </p:nvSpPr>
        <p:spPr>
          <a:xfrm>
            <a:off x="304800" y="1371600"/>
            <a:ext cx="3810000" cy="4076700"/>
          </a:xfrm>
          <a:noFill/>
          <a:ln/>
        </p:spPr>
        <p:txBody>
          <a:bodyPr/>
          <a:lstStyle/>
          <a:p>
            <a:pPr>
              <a:buFont typeface="Wingdings" pitchFamily="2" charset="2"/>
              <a:buNone/>
            </a:pPr>
            <a:endParaRPr lang="en-US" sz="2400"/>
          </a:p>
          <a:p>
            <a:r>
              <a:rPr lang="en-US" sz="2400"/>
              <a:t>Cost: root to the left-most leaf, then retrieve all leaf pages (Alternative 1)</a:t>
            </a:r>
          </a:p>
          <a:p>
            <a:r>
              <a:rPr lang="en-US" sz="2400"/>
              <a:t>If Alternative 2 is used?  Additional cost of retrieving data records:  each page fetched just once.</a:t>
            </a:r>
          </a:p>
        </p:txBody>
      </p:sp>
      <p:sp>
        <p:nvSpPr>
          <p:cNvPr id="31750" name="Rectangle 6"/>
          <p:cNvSpPr>
            <a:spLocks noChangeArrowheads="1"/>
          </p:cNvSpPr>
          <p:nvPr/>
        </p:nvSpPr>
        <p:spPr bwMode="auto">
          <a:xfrm>
            <a:off x="2882900" y="5776913"/>
            <a:ext cx="5426075" cy="454025"/>
          </a:xfrm>
          <a:prstGeom prst="rect">
            <a:avLst/>
          </a:prstGeom>
          <a:noFill/>
          <a:ln w="9525">
            <a:noFill/>
            <a:miter lim="800000"/>
            <a:headEnd/>
            <a:tailEnd/>
          </a:ln>
          <a:effectLst/>
        </p:spPr>
        <p:txBody>
          <a:bodyPr wrap="none" lIns="90488" tIns="44450" rIns="90488" bIns="44450">
            <a:spAutoFit/>
          </a:bodyPr>
          <a:lstStyle/>
          <a:p>
            <a:pPr eaLnBrk="0" hangingPunct="0">
              <a:buFont typeface="Monotype Sorts" pitchFamily="2" charset="2"/>
              <a:buChar char="*"/>
            </a:pPr>
            <a:r>
              <a:rPr lang="en-US" b="1">
                <a:solidFill>
                  <a:srgbClr val="FC0128"/>
                </a:solidFill>
                <a:latin typeface="Book Antiqua" pitchFamily="18" charset="0"/>
              </a:rPr>
              <a:t>  </a:t>
            </a:r>
            <a:r>
              <a:rPr lang="en-US" b="1" i="1">
                <a:solidFill>
                  <a:srgbClr val="FC0128"/>
                </a:solidFill>
                <a:latin typeface="Book Antiqua" pitchFamily="18" charset="0"/>
              </a:rPr>
              <a:t>Always better than external sorting!</a:t>
            </a:r>
          </a:p>
        </p:txBody>
      </p:sp>
      <p:sp>
        <p:nvSpPr>
          <p:cNvPr id="31751" name="Freeform 7"/>
          <p:cNvSpPr>
            <a:spLocks/>
          </p:cNvSpPr>
          <p:nvPr/>
        </p:nvSpPr>
        <p:spPr bwMode="auto">
          <a:xfrm>
            <a:off x="4664075" y="4370388"/>
            <a:ext cx="461963" cy="384175"/>
          </a:xfrm>
          <a:custGeom>
            <a:avLst/>
            <a:gdLst/>
            <a:ahLst/>
            <a:cxnLst>
              <a:cxn ang="0">
                <a:pos x="0" y="241"/>
              </a:cxn>
              <a:cxn ang="0">
                <a:pos x="0" y="0"/>
              </a:cxn>
              <a:cxn ang="0">
                <a:pos x="290" y="0"/>
              </a:cxn>
              <a:cxn ang="0">
                <a:pos x="290" y="241"/>
              </a:cxn>
              <a:cxn ang="0">
                <a:pos x="0" y="241"/>
              </a:cxn>
            </a:cxnLst>
            <a:rect l="0" t="0" r="r" b="b"/>
            <a:pathLst>
              <a:path w="291" h="242">
                <a:moveTo>
                  <a:pt x="0" y="241"/>
                </a:moveTo>
                <a:lnTo>
                  <a:pt x="0" y="0"/>
                </a:lnTo>
                <a:lnTo>
                  <a:pt x="290" y="0"/>
                </a:lnTo>
                <a:lnTo>
                  <a:pt x="290"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752" name="Freeform 8"/>
          <p:cNvSpPr>
            <a:spLocks/>
          </p:cNvSpPr>
          <p:nvPr/>
        </p:nvSpPr>
        <p:spPr bwMode="auto">
          <a:xfrm>
            <a:off x="5276850" y="4370388"/>
            <a:ext cx="463550" cy="384175"/>
          </a:xfrm>
          <a:custGeom>
            <a:avLst/>
            <a:gdLst/>
            <a:ahLst/>
            <a:cxnLst>
              <a:cxn ang="0">
                <a:pos x="0" y="241"/>
              </a:cxn>
              <a:cxn ang="0">
                <a:pos x="0" y="0"/>
              </a:cxn>
              <a:cxn ang="0">
                <a:pos x="291" y="0"/>
              </a:cxn>
              <a:cxn ang="0">
                <a:pos x="291" y="241"/>
              </a:cxn>
              <a:cxn ang="0">
                <a:pos x="0" y="241"/>
              </a:cxn>
            </a:cxnLst>
            <a:rect l="0" t="0" r="r" b="b"/>
            <a:pathLst>
              <a:path w="292" h="242">
                <a:moveTo>
                  <a:pt x="0" y="241"/>
                </a:moveTo>
                <a:lnTo>
                  <a:pt x="0" y="0"/>
                </a:lnTo>
                <a:lnTo>
                  <a:pt x="291" y="0"/>
                </a:lnTo>
                <a:lnTo>
                  <a:pt x="291"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753" name="Freeform 9"/>
          <p:cNvSpPr>
            <a:spLocks/>
          </p:cNvSpPr>
          <p:nvPr/>
        </p:nvSpPr>
        <p:spPr bwMode="auto">
          <a:xfrm>
            <a:off x="5891213" y="4370388"/>
            <a:ext cx="461962" cy="384175"/>
          </a:xfrm>
          <a:custGeom>
            <a:avLst/>
            <a:gdLst/>
            <a:ahLst/>
            <a:cxnLst>
              <a:cxn ang="0">
                <a:pos x="0" y="241"/>
              </a:cxn>
              <a:cxn ang="0">
                <a:pos x="0" y="0"/>
              </a:cxn>
              <a:cxn ang="0">
                <a:pos x="290" y="0"/>
              </a:cxn>
              <a:cxn ang="0">
                <a:pos x="290" y="241"/>
              </a:cxn>
              <a:cxn ang="0">
                <a:pos x="0" y="241"/>
              </a:cxn>
            </a:cxnLst>
            <a:rect l="0" t="0" r="r" b="b"/>
            <a:pathLst>
              <a:path w="291" h="242">
                <a:moveTo>
                  <a:pt x="0" y="241"/>
                </a:moveTo>
                <a:lnTo>
                  <a:pt x="0" y="0"/>
                </a:lnTo>
                <a:lnTo>
                  <a:pt x="290" y="0"/>
                </a:lnTo>
                <a:lnTo>
                  <a:pt x="290"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754" name="Freeform 10"/>
          <p:cNvSpPr>
            <a:spLocks/>
          </p:cNvSpPr>
          <p:nvPr/>
        </p:nvSpPr>
        <p:spPr bwMode="auto">
          <a:xfrm>
            <a:off x="6505575" y="4370388"/>
            <a:ext cx="460375" cy="384175"/>
          </a:xfrm>
          <a:custGeom>
            <a:avLst/>
            <a:gdLst/>
            <a:ahLst/>
            <a:cxnLst>
              <a:cxn ang="0">
                <a:pos x="0" y="241"/>
              </a:cxn>
              <a:cxn ang="0">
                <a:pos x="0" y="0"/>
              </a:cxn>
              <a:cxn ang="0">
                <a:pos x="289" y="0"/>
              </a:cxn>
              <a:cxn ang="0">
                <a:pos x="289" y="241"/>
              </a:cxn>
              <a:cxn ang="0">
                <a:pos x="0" y="241"/>
              </a:cxn>
            </a:cxnLst>
            <a:rect l="0" t="0" r="r" b="b"/>
            <a:pathLst>
              <a:path w="290" h="242">
                <a:moveTo>
                  <a:pt x="0" y="241"/>
                </a:moveTo>
                <a:lnTo>
                  <a:pt x="0" y="0"/>
                </a:lnTo>
                <a:lnTo>
                  <a:pt x="289" y="0"/>
                </a:lnTo>
                <a:lnTo>
                  <a:pt x="289"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755" name="Freeform 11"/>
          <p:cNvSpPr>
            <a:spLocks/>
          </p:cNvSpPr>
          <p:nvPr/>
        </p:nvSpPr>
        <p:spPr bwMode="auto">
          <a:xfrm>
            <a:off x="7118350" y="4370388"/>
            <a:ext cx="461963" cy="384175"/>
          </a:xfrm>
          <a:custGeom>
            <a:avLst/>
            <a:gdLst/>
            <a:ahLst/>
            <a:cxnLst>
              <a:cxn ang="0">
                <a:pos x="0" y="241"/>
              </a:cxn>
              <a:cxn ang="0">
                <a:pos x="0" y="0"/>
              </a:cxn>
              <a:cxn ang="0">
                <a:pos x="290" y="0"/>
              </a:cxn>
              <a:cxn ang="0">
                <a:pos x="290" y="241"/>
              </a:cxn>
              <a:cxn ang="0">
                <a:pos x="0" y="241"/>
              </a:cxn>
            </a:cxnLst>
            <a:rect l="0" t="0" r="r" b="b"/>
            <a:pathLst>
              <a:path w="291" h="242">
                <a:moveTo>
                  <a:pt x="0" y="241"/>
                </a:moveTo>
                <a:lnTo>
                  <a:pt x="0" y="0"/>
                </a:lnTo>
                <a:lnTo>
                  <a:pt x="290" y="0"/>
                </a:lnTo>
                <a:lnTo>
                  <a:pt x="290"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756" name="Freeform 12"/>
          <p:cNvSpPr>
            <a:spLocks/>
          </p:cNvSpPr>
          <p:nvPr/>
        </p:nvSpPr>
        <p:spPr bwMode="auto">
          <a:xfrm>
            <a:off x="7731125" y="4370388"/>
            <a:ext cx="463550" cy="384175"/>
          </a:xfrm>
          <a:custGeom>
            <a:avLst/>
            <a:gdLst/>
            <a:ahLst/>
            <a:cxnLst>
              <a:cxn ang="0">
                <a:pos x="0" y="241"/>
              </a:cxn>
              <a:cxn ang="0">
                <a:pos x="0" y="0"/>
              </a:cxn>
              <a:cxn ang="0">
                <a:pos x="291" y="0"/>
              </a:cxn>
              <a:cxn ang="0">
                <a:pos x="291" y="241"/>
              </a:cxn>
              <a:cxn ang="0">
                <a:pos x="0" y="241"/>
              </a:cxn>
            </a:cxnLst>
            <a:rect l="0" t="0" r="r" b="b"/>
            <a:pathLst>
              <a:path w="292" h="242">
                <a:moveTo>
                  <a:pt x="0" y="241"/>
                </a:moveTo>
                <a:lnTo>
                  <a:pt x="0" y="0"/>
                </a:lnTo>
                <a:lnTo>
                  <a:pt x="291" y="0"/>
                </a:lnTo>
                <a:lnTo>
                  <a:pt x="291"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757" name="Freeform 13"/>
          <p:cNvSpPr>
            <a:spLocks/>
          </p:cNvSpPr>
          <p:nvPr/>
        </p:nvSpPr>
        <p:spPr bwMode="auto">
          <a:xfrm>
            <a:off x="4448175" y="34067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no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758" name="Freeform 14"/>
          <p:cNvSpPr>
            <a:spLocks/>
          </p:cNvSpPr>
          <p:nvPr/>
        </p:nvSpPr>
        <p:spPr bwMode="auto">
          <a:xfrm>
            <a:off x="4448175" y="34067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pattFill prst="lgConfetti">
            <a:fgClr>
              <a:schemeClr val="tx1"/>
            </a:fgClr>
            <a:bgClr>
              <a:srgbClr val="FFFFFF"/>
            </a:bgClr>
          </a:patt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759" name="Line 15"/>
          <p:cNvSpPr>
            <a:spLocks noChangeShapeType="1"/>
          </p:cNvSpPr>
          <p:nvPr/>
        </p:nvSpPr>
        <p:spPr bwMode="auto">
          <a:xfrm flipV="1">
            <a:off x="4448175" y="3400425"/>
            <a:ext cx="0" cy="1588"/>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0" name="Line 16"/>
          <p:cNvSpPr>
            <a:spLocks noChangeShapeType="1"/>
          </p:cNvSpPr>
          <p:nvPr/>
        </p:nvSpPr>
        <p:spPr bwMode="auto">
          <a:xfrm>
            <a:off x="4448175" y="3406775"/>
            <a:ext cx="1588"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1" name="Line 17"/>
          <p:cNvSpPr>
            <a:spLocks noChangeShapeType="1"/>
          </p:cNvSpPr>
          <p:nvPr/>
        </p:nvSpPr>
        <p:spPr bwMode="auto">
          <a:xfrm>
            <a:off x="444817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2" name="Line 18"/>
          <p:cNvSpPr>
            <a:spLocks noChangeShapeType="1"/>
          </p:cNvSpPr>
          <p:nvPr/>
        </p:nvSpPr>
        <p:spPr bwMode="auto">
          <a:xfrm>
            <a:off x="446563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3" name="Line 19"/>
          <p:cNvSpPr>
            <a:spLocks noChangeShapeType="1"/>
          </p:cNvSpPr>
          <p:nvPr/>
        </p:nvSpPr>
        <p:spPr bwMode="auto">
          <a:xfrm>
            <a:off x="4483100"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4" name="Line 20"/>
          <p:cNvSpPr>
            <a:spLocks noChangeShapeType="1"/>
          </p:cNvSpPr>
          <p:nvPr/>
        </p:nvSpPr>
        <p:spPr bwMode="auto">
          <a:xfrm>
            <a:off x="449897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5" name="Line 21"/>
          <p:cNvSpPr>
            <a:spLocks noChangeShapeType="1"/>
          </p:cNvSpPr>
          <p:nvPr/>
        </p:nvSpPr>
        <p:spPr bwMode="auto">
          <a:xfrm>
            <a:off x="451643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6" name="Line 22"/>
          <p:cNvSpPr>
            <a:spLocks noChangeShapeType="1"/>
          </p:cNvSpPr>
          <p:nvPr/>
        </p:nvSpPr>
        <p:spPr bwMode="auto">
          <a:xfrm>
            <a:off x="453390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7" name="Line 23"/>
          <p:cNvSpPr>
            <a:spLocks noChangeShapeType="1"/>
          </p:cNvSpPr>
          <p:nvPr/>
        </p:nvSpPr>
        <p:spPr bwMode="auto">
          <a:xfrm>
            <a:off x="4551363"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8" name="Line 24"/>
          <p:cNvSpPr>
            <a:spLocks noChangeShapeType="1"/>
          </p:cNvSpPr>
          <p:nvPr/>
        </p:nvSpPr>
        <p:spPr bwMode="auto">
          <a:xfrm>
            <a:off x="456723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69" name="Line 25"/>
          <p:cNvSpPr>
            <a:spLocks noChangeShapeType="1"/>
          </p:cNvSpPr>
          <p:nvPr/>
        </p:nvSpPr>
        <p:spPr bwMode="auto">
          <a:xfrm>
            <a:off x="458470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0" name="Line 26"/>
          <p:cNvSpPr>
            <a:spLocks noChangeShapeType="1"/>
          </p:cNvSpPr>
          <p:nvPr/>
        </p:nvSpPr>
        <p:spPr bwMode="auto">
          <a:xfrm>
            <a:off x="460216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1" name="Line 27"/>
          <p:cNvSpPr>
            <a:spLocks noChangeShapeType="1"/>
          </p:cNvSpPr>
          <p:nvPr/>
        </p:nvSpPr>
        <p:spPr bwMode="auto">
          <a:xfrm>
            <a:off x="461962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2" name="Line 28"/>
          <p:cNvSpPr>
            <a:spLocks noChangeShapeType="1"/>
          </p:cNvSpPr>
          <p:nvPr/>
        </p:nvSpPr>
        <p:spPr bwMode="auto">
          <a:xfrm>
            <a:off x="463550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3" name="Line 29"/>
          <p:cNvSpPr>
            <a:spLocks noChangeShapeType="1"/>
          </p:cNvSpPr>
          <p:nvPr/>
        </p:nvSpPr>
        <p:spPr bwMode="auto">
          <a:xfrm>
            <a:off x="465296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4" name="Line 30"/>
          <p:cNvSpPr>
            <a:spLocks noChangeShapeType="1"/>
          </p:cNvSpPr>
          <p:nvPr/>
        </p:nvSpPr>
        <p:spPr bwMode="auto">
          <a:xfrm>
            <a:off x="467042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5" name="Line 31"/>
          <p:cNvSpPr>
            <a:spLocks noChangeShapeType="1"/>
          </p:cNvSpPr>
          <p:nvPr/>
        </p:nvSpPr>
        <p:spPr bwMode="auto">
          <a:xfrm>
            <a:off x="4687888"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6" name="Line 32"/>
          <p:cNvSpPr>
            <a:spLocks noChangeShapeType="1"/>
          </p:cNvSpPr>
          <p:nvPr/>
        </p:nvSpPr>
        <p:spPr bwMode="auto">
          <a:xfrm>
            <a:off x="470376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7" name="Line 33"/>
          <p:cNvSpPr>
            <a:spLocks noChangeShapeType="1"/>
          </p:cNvSpPr>
          <p:nvPr/>
        </p:nvSpPr>
        <p:spPr bwMode="auto">
          <a:xfrm>
            <a:off x="472122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8" name="Line 34"/>
          <p:cNvSpPr>
            <a:spLocks noChangeShapeType="1"/>
          </p:cNvSpPr>
          <p:nvPr/>
        </p:nvSpPr>
        <p:spPr bwMode="auto">
          <a:xfrm>
            <a:off x="473868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79" name="Line 35"/>
          <p:cNvSpPr>
            <a:spLocks noChangeShapeType="1"/>
          </p:cNvSpPr>
          <p:nvPr/>
        </p:nvSpPr>
        <p:spPr bwMode="auto">
          <a:xfrm>
            <a:off x="4756150"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0" name="Line 36"/>
          <p:cNvSpPr>
            <a:spLocks noChangeShapeType="1"/>
          </p:cNvSpPr>
          <p:nvPr/>
        </p:nvSpPr>
        <p:spPr bwMode="auto">
          <a:xfrm>
            <a:off x="477202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1" name="Line 37"/>
          <p:cNvSpPr>
            <a:spLocks noChangeShapeType="1"/>
          </p:cNvSpPr>
          <p:nvPr/>
        </p:nvSpPr>
        <p:spPr bwMode="auto">
          <a:xfrm>
            <a:off x="478948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2" name="Line 38"/>
          <p:cNvSpPr>
            <a:spLocks noChangeShapeType="1"/>
          </p:cNvSpPr>
          <p:nvPr/>
        </p:nvSpPr>
        <p:spPr bwMode="auto">
          <a:xfrm>
            <a:off x="480695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3" name="Line 39"/>
          <p:cNvSpPr>
            <a:spLocks noChangeShapeType="1"/>
          </p:cNvSpPr>
          <p:nvPr/>
        </p:nvSpPr>
        <p:spPr bwMode="auto">
          <a:xfrm>
            <a:off x="4824413"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4" name="Line 40"/>
          <p:cNvSpPr>
            <a:spLocks noChangeShapeType="1"/>
          </p:cNvSpPr>
          <p:nvPr/>
        </p:nvSpPr>
        <p:spPr bwMode="auto">
          <a:xfrm>
            <a:off x="484028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5" name="Line 41"/>
          <p:cNvSpPr>
            <a:spLocks noChangeShapeType="1"/>
          </p:cNvSpPr>
          <p:nvPr/>
        </p:nvSpPr>
        <p:spPr bwMode="auto">
          <a:xfrm>
            <a:off x="485775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6" name="Line 42"/>
          <p:cNvSpPr>
            <a:spLocks noChangeShapeType="1"/>
          </p:cNvSpPr>
          <p:nvPr/>
        </p:nvSpPr>
        <p:spPr bwMode="auto">
          <a:xfrm>
            <a:off x="4875213"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7" name="Line 43"/>
          <p:cNvSpPr>
            <a:spLocks noChangeShapeType="1"/>
          </p:cNvSpPr>
          <p:nvPr/>
        </p:nvSpPr>
        <p:spPr bwMode="auto">
          <a:xfrm>
            <a:off x="489267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8" name="Line 44"/>
          <p:cNvSpPr>
            <a:spLocks noChangeShapeType="1"/>
          </p:cNvSpPr>
          <p:nvPr/>
        </p:nvSpPr>
        <p:spPr bwMode="auto">
          <a:xfrm>
            <a:off x="490855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89" name="Line 45"/>
          <p:cNvSpPr>
            <a:spLocks noChangeShapeType="1"/>
          </p:cNvSpPr>
          <p:nvPr/>
        </p:nvSpPr>
        <p:spPr bwMode="auto">
          <a:xfrm>
            <a:off x="492601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0" name="Line 46"/>
          <p:cNvSpPr>
            <a:spLocks noChangeShapeType="1"/>
          </p:cNvSpPr>
          <p:nvPr/>
        </p:nvSpPr>
        <p:spPr bwMode="auto">
          <a:xfrm>
            <a:off x="494347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1" name="Line 47"/>
          <p:cNvSpPr>
            <a:spLocks noChangeShapeType="1"/>
          </p:cNvSpPr>
          <p:nvPr/>
        </p:nvSpPr>
        <p:spPr bwMode="auto">
          <a:xfrm>
            <a:off x="4960938"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2" name="Line 48"/>
          <p:cNvSpPr>
            <a:spLocks noChangeShapeType="1"/>
          </p:cNvSpPr>
          <p:nvPr/>
        </p:nvSpPr>
        <p:spPr bwMode="auto">
          <a:xfrm>
            <a:off x="497681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3" name="Line 49"/>
          <p:cNvSpPr>
            <a:spLocks noChangeShapeType="1"/>
          </p:cNvSpPr>
          <p:nvPr/>
        </p:nvSpPr>
        <p:spPr bwMode="auto">
          <a:xfrm>
            <a:off x="4989513" y="34099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4" name="Line 50"/>
          <p:cNvSpPr>
            <a:spLocks noChangeShapeType="1"/>
          </p:cNvSpPr>
          <p:nvPr/>
        </p:nvSpPr>
        <p:spPr bwMode="auto">
          <a:xfrm>
            <a:off x="4989513" y="34274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5" name="Line 51"/>
          <p:cNvSpPr>
            <a:spLocks noChangeShapeType="1"/>
          </p:cNvSpPr>
          <p:nvPr/>
        </p:nvSpPr>
        <p:spPr bwMode="auto">
          <a:xfrm>
            <a:off x="4989513" y="34448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6" name="Line 52"/>
          <p:cNvSpPr>
            <a:spLocks noChangeShapeType="1"/>
          </p:cNvSpPr>
          <p:nvPr/>
        </p:nvSpPr>
        <p:spPr bwMode="auto">
          <a:xfrm>
            <a:off x="4989513" y="34607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7" name="Line 53"/>
          <p:cNvSpPr>
            <a:spLocks noChangeShapeType="1"/>
          </p:cNvSpPr>
          <p:nvPr/>
        </p:nvSpPr>
        <p:spPr bwMode="auto">
          <a:xfrm>
            <a:off x="4989513" y="34782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8" name="Line 54"/>
          <p:cNvSpPr>
            <a:spLocks noChangeShapeType="1"/>
          </p:cNvSpPr>
          <p:nvPr/>
        </p:nvSpPr>
        <p:spPr bwMode="auto">
          <a:xfrm>
            <a:off x="4989513" y="34956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799" name="Line 55"/>
          <p:cNvSpPr>
            <a:spLocks noChangeShapeType="1"/>
          </p:cNvSpPr>
          <p:nvPr/>
        </p:nvSpPr>
        <p:spPr bwMode="auto">
          <a:xfrm>
            <a:off x="4989513" y="35131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0" name="Line 56"/>
          <p:cNvSpPr>
            <a:spLocks noChangeShapeType="1"/>
          </p:cNvSpPr>
          <p:nvPr/>
        </p:nvSpPr>
        <p:spPr bwMode="auto">
          <a:xfrm>
            <a:off x="4989513" y="35290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1" name="Line 57"/>
          <p:cNvSpPr>
            <a:spLocks noChangeShapeType="1"/>
          </p:cNvSpPr>
          <p:nvPr/>
        </p:nvSpPr>
        <p:spPr bwMode="auto">
          <a:xfrm>
            <a:off x="4989513" y="35464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2" name="Line 58"/>
          <p:cNvSpPr>
            <a:spLocks noChangeShapeType="1"/>
          </p:cNvSpPr>
          <p:nvPr/>
        </p:nvSpPr>
        <p:spPr bwMode="auto">
          <a:xfrm>
            <a:off x="4989513" y="35639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3" name="Line 59"/>
          <p:cNvSpPr>
            <a:spLocks noChangeShapeType="1"/>
          </p:cNvSpPr>
          <p:nvPr/>
        </p:nvSpPr>
        <p:spPr bwMode="auto">
          <a:xfrm>
            <a:off x="4989513" y="35798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4" name="Line 60"/>
          <p:cNvSpPr>
            <a:spLocks noChangeShapeType="1"/>
          </p:cNvSpPr>
          <p:nvPr/>
        </p:nvSpPr>
        <p:spPr bwMode="auto">
          <a:xfrm>
            <a:off x="4989513" y="35972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5" name="Line 61"/>
          <p:cNvSpPr>
            <a:spLocks noChangeShapeType="1"/>
          </p:cNvSpPr>
          <p:nvPr/>
        </p:nvSpPr>
        <p:spPr bwMode="auto">
          <a:xfrm>
            <a:off x="4989513" y="36147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6" name="Line 62"/>
          <p:cNvSpPr>
            <a:spLocks noChangeShapeType="1"/>
          </p:cNvSpPr>
          <p:nvPr/>
        </p:nvSpPr>
        <p:spPr bwMode="auto">
          <a:xfrm>
            <a:off x="4989513" y="36322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7" name="Line 63"/>
          <p:cNvSpPr>
            <a:spLocks noChangeShapeType="1"/>
          </p:cNvSpPr>
          <p:nvPr/>
        </p:nvSpPr>
        <p:spPr bwMode="auto">
          <a:xfrm>
            <a:off x="4989513" y="36480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8" name="Line 64"/>
          <p:cNvSpPr>
            <a:spLocks noChangeShapeType="1"/>
          </p:cNvSpPr>
          <p:nvPr/>
        </p:nvSpPr>
        <p:spPr bwMode="auto">
          <a:xfrm>
            <a:off x="4989513" y="36655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09" name="Line 65"/>
          <p:cNvSpPr>
            <a:spLocks noChangeShapeType="1"/>
          </p:cNvSpPr>
          <p:nvPr/>
        </p:nvSpPr>
        <p:spPr bwMode="auto">
          <a:xfrm>
            <a:off x="4989513" y="36830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0" name="Line 66"/>
          <p:cNvSpPr>
            <a:spLocks noChangeShapeType="1"/>
          </p:cNvSpPr>
          <p:nvPr/>
        </p:nvSpPr>
        <p:spPr bwMode="auto">
          <a:xfrm>
            <a:off x="4989513" y="36988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1" name="Line 67"/>
          <p:cNvSpPr>
            <a:spLocks noChangeShapeType="1"/>
          </p:cNvSpPr>
          <p:nvPr/>
        </p:nvSpPr>
        <p:spPr bwMode="auto">
          <a:xfrm>
            <a:off x="4989513" y="37163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2" name="Line 68"/>
          <p:cNvSpPr>
            <a:spLocks noChangeShapeType="1"/>
          </p:cNvSpPr>
          <p:nvPr/>
        </p:nvSpPr>
        <p:spPr bwMode="auto">
          <a:xfrm>
            <a:off x="4989513" y="37338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3" name="Line 69"/>
          <p:cNvSpPr>
            <a:spLocks noChangeShapeType="1"/>
          </p:cNvSpPr>
          <p:nvPr/>
        </p:nvSpPr>
        <p:spPr bwMode="auto">
          <a:xfrm>
            <a:off x="4989513" y="37512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4" name="Line 70"/>
          <p:cNvSpPr>
            <a:spLocks noChangeShapeType="1"/>
          </p:cNvSpPr>
          <p:nvPr/>
        </p:nvSpPr>
        <p:spPr bwMode="auto">
          <a:xfrm>
            <a:off x="4989513" y="37671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5" name="Line 71"/>
          <p:cNvSpPr>
            <a:spLocks noChangeShapeType="1"/>
          </p:cNvSpPr>
          <p:nvPr/>
        </p:nvSpPr>
        <p:spPr bwMode="auto">
          <a:xfrm flipH="1">
            <a:off x="498475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6" name="Line 72"/>
          <p:cNvSpPr>
            <a:spLocks noChangeShapeType="1"/>
          </p:cNvSpPr>
          <p:nvPr/>
        </p:nvSpPr>
        <p:spPr bwMode="auto">
          <a:xfrm flipH="1">
            <a:off x="496728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7" name="Line 73"/>
          <p:cNvSpPr>
            <a:spLocks noChangeShapeType="1"/>
          </p:cNvSpPr>
          <p:nvPr/>
        </p:nvSpPr>
        <p:spPr bwMode="auto">
          <a:xfrm flipH="1">
            <a:off x="4951413"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8" name="Line 74"/>
          <p:cNvSpPr>
            <a:spLocks noChangeShapeType="1"/>
          </p:cNvSpPr>
          <p:nvPr/>
        </p:nvSpPr>
        <p:spPr bwMode="auto">
          <a:xfrm flipH="1">
            <a:off x="493395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19" name="Line 75"/>
          <p:cNvSpPr>
            <a:spLocks noChangeShapeType="1"/>
          </p:cNvSpPr>
          <p:nvPr/>
        </p:nvSpPr>
        <p:spPr bwMode="auto">
          <a:xfrm flipH="1">
            <a:off x="491648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0" name="Line 76"/>
          <p:cNvSpPr>
            <a:spLocks noChangeShapeType="1"/>
          </p:cNvSpPr>
          <p:nvPr/>
        </p:nvSpPr>
        <p:spPr bwMode="auto">
          <a:xfrm flipH="1">
            <a:off x="489902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1" name="Line 77"/>
          <p:cNvSpPr>
            <a:spLocks noChangeShapeType="1"/>
          </p:cNvSpPr>
          <p:nvPr/>
        </p:nvSpPr>
        <p:spPr bwMode="auto">
          <a:xfrm flipH="1">
            <a:off x="4883150"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2" name="Line 78"/>
          <p:cNvSpPr>
            <a:spLocks noChangeShapeType="1"/>
          </p:cNvSpPr>
          <p:nvPr/>
        </p:nvSpPr>
        <p:spPr bwMode="auto">
          <a:xfrm flipH="1">
            <a:off x="486568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3" name="Line 79"/>
          <p:cNvSpPr>
            <a:spLocks noChangeShapeType="1"/>
          </p:cNvSpPr>
          <p:nvPr/>
        </p:nvSpPr>
        <p:spPr bwMode="auto">
          <a:xfrm flipH="1">
            <a:off x="484822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4" name="Line 80"/>
          <p:cNvSpPr>
            <a:spLocks noChangeShapeType="1"/>
          </p:cNvSpPr>
          <p:nvPr/>
        </p:nvSpPr>
        <p:spPr bwMode="auto">
          <a:xfrm flipH="1">
            <a:off x="483076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5" name="Line 81"/>
          <p:cNvSpPr>
            <a:spLocks noChangeShapeType="1"/>
          </p:cNvSpPr>
          <p:nvPr/>
        </p:nvSpPr>
        <p:spPr bwMode="auto">
          <a:xfrm flipH="1">
            <a:off x="4814888"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6" name="Line 82"/>
          <p:cNvSpPr>
            <a:spLocks noChangeShapeType="1"/>
          </p:cNvSpPr>
          <p:nvPr/>
        </p:nvSpPr>
        <p:spPr bwMode="auto">
          <a:xfrm flipH="1">
            <a:off x="479742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7" name="Line 83"/>
          <p:cNvSpPr>
            <a:spLocks noChangeShapeType="1"/>
          </p:cNvSpPr>
          <p:nvPr/>
        </p:nvSpPr>
        <p:spPr bwMode="auto">
          <a:xfrm flipH="1">
            <a:off x="477996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8" name="Line 84"/>
          <p:cNvSpPr>
            <a:spLocks noChangeShapeType="1"/>
          </p:cNvSpPr>
          <p:nvPr/>
        </p:nvSpPr>
        <p:spPr bwMode="auto">
          <a:xfrm flipH="1">
            <a:off x="476250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29" name="Line 85"/>
          <p:cNvSpPr>
            <a:spLocks noChangeShapeType="1"/>
          </p:cNvSpPr>
          <p:nvPr/>
        </p:nvSpPr>
        <p:spPr bwMode="auto">
          <a:xfrm flipH="1">
            <a:off x="4746625"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0" name="Line 86"/>
          <p:cNvSpPr>
            <a:spLocks noChangeShapeType="1"/>
          </p:cNvSpPr>
          <p:nvPr/>
        </p:nvSpPr>
        <p:spPr bwMode="auto">
          <a:xfrm flipH="1">
            <a:off x="472916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1" name="Line 87"/>
          <p:cNvSpPr>
            <a:spLocks noChangeShapeType="1"/>
          </p:cNvSpPr>
          <p:nvPr/>
        </p:nvSpPr>
        <p:spPr bwMode="auto">
          <a:xfrm flipH="1">
            <a:off x="471170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2" name="Line 88"/>
          <p:cNvSpPr>
            <a:spLocks noChangeShapeType="1"/>
          </p:cNvSpPr>
          <p:nvPr/>
        </p:nvSpPr>
        <p:spPr bwMode="auto">
          <a:xfrm flipH="1">
            <a:off x="469423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3" name="Line 89"/>
          <p:cNvSpPr>
            <a:spLocks noChangeShapeType="1"/>
          </p:cNvSpPr>
          <p:nvPr/>
        </p:nvSpPr>
        <p:spPr bwMode="auto">
          <a:xfrm flipH="1">
            <a:off x="4678363"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4" name="Line 90"/>
          <p:cNvSpPr>
            <a:spLocks noChangeShapeType="1"/>
          </p:cNvSpPr>
          <p:nvPr/>
        </p:nvSpPr>
        <p:spPr bwMode="auto">
          <a:xfrm flipH="1">
            <a:off x="466090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5" name="Line 91"/>
          <p:cNvSpPr>
            <a:spLocks noChangeShapeType="1"/>
          </p:cNvSpPr>
          <p:nvPr/>
        </p:nvSpPr>
        <p:spPr bwMode="auto">
          <a:xfrm flipH="1">
            <a:off x="464343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6" name="Line 92"/>
          <p:cNvSpPr>
            <a:spLocks noChangeShapeType="1"/>
          </p:cNvSpPr>
          <p:nvPr/>
        </p:nvSpPr>
        <p:spPr bwMode="auto">
          <a:xfrm flipH="1">
            <a:off x="462597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7" name="Line 93"/>
          <p:cNvSpPr>
            <a:spLocks noChangeShapeType="1"/>
          </p:cNvSpPr>
          <p:nvPr/>
        </p:nvSpPr>
        <p:spPr bwMode="auto">
          <a:xfrm flipH="1">
            <a:off x="4610100"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8" name="Line 94"/>
          <p:cNvSpPr>
            <a:spLocks noChangeShapeType="1"/>
          </p:cNvSpPr>
          <p:nvPr/>
        </p:nvSpPr>
        <p:spPr bwMode="auto">
          <a:xfrm flipH="1">
            <a:off x="459263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39" name="Line 95"/>
          <p:cNvSpPr>
            <a:spLocks noChangeShapeType="1"/>
          </p:cNvSpPr>
          <p:nvPr/>
        </p:nvSpPr>
        <p:spPr bwMode="auto">
          <a:xfrm flipH="1">
            <a:off x="457517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0" name="Line 96"/>
          <p:cNvSpPr>
            <a:spLocks noChangeShapeType="1"/>
          </p:cNvSpPr>
          <p:nvPr/>
        </p:nvSpPr>
        <p:spPr bwMode="auto">
          <a:xfrm flipH="1">
            <a:off x="455771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1" name="Line 97"/>
          <p:cNvSpPr>
            <a:spLocks noChangeShapeType="1"/>
          </p:cNvSpPr>
          <p:nvPr/>
        </p:nvSpPr>
        <p:spPr bwMode="auto">
          <a:xfrm flipH="1">
            <a:off x="4541838"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2" name="Line 98"/>
          <p:cNvSpPr>
            <a:spLocks noChangeShapeType="1"/>
          </p:cNvSpPr>
          <p:nvPr/>
        </p:nvSpPr>
        <p:spPr bwMode="auto">
          <a:xfrm flipH="1">
            <a:off x="452437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3" name="Line 99"/>
          <p:cNvSpPr>
            <a:spLocks noChangeShapeType="1"/>
          </p:cNvSpPr>
          <p:nvPr/>
        </p:nvSpPr>
        <p:spPr bwMode="auto">
          <a:xfrm flipH="1">
            <a:off x="450691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4" name="Line 100"/>
          <p:cNvSpPr>
            <a:spLocks noChangeShapeType="1"/>
          </p:cNvSpPr>
          <p:nvPr/>
        </p:nvSpPr>
        <p:spPr bwMode="auto">
          <a:xfrm flipH="1">
            <a:off x="448945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5" name="Line 101"/>
          <p:cNvSpPr>
            <a:spLocks noChangeShapeType="1"/>
          </p:cNvSpPr>
          <p:nvPr/>
        </p:nvSpPr>
        <p:spPr bwMode="auto">
          <a:xfrm flipH="1">
            <a:off x="4473575"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6" name="Line 102"/>
          <p:cNvSpPr>
            <a:spLocks noChangeShapeType="1"/>
          </p:cNvSpPr>
          <p:nvPr/>
        </p:nvSpPr>
        <p:spPr bwMode="auto">
          <a:xfrm flipH="1">
            <a:off x="445611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7" name="Line 103"/>
          <p:cNvSpPr>
            <a:spLocks noChangeShapeType="1"/>
          </p:cNvSpPr>
          <p:nvPr/>
        </p:nvSpPr>
        <p:spPr bwMode="auto">
          <a:xfrm flipV="1">
            <a:off x="4448175" y="37750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8" name="Line 104"/>
          <p:cNvSpPr>
            <a:spLocks noChangeShapeType="1"/>
          </p:cNvSpPr>
          <p:nvPr/>
        </p:nvSpPr>
        <p:spPr bwMode="auto">
          <a:xfrm flipV="1">
            <a:off x="4448175" y="37528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49" name="Line 105"/>
          <p:cNvSpPr>
            <a:spLocks noChangeShapeType="1"/>
          </p:cNvSpPr>
          <p:nvPr/>
        </p:nvSpPr>
        <p:spPr bwMode="auto">
          <a:xfrm flipV="1">
            <a:off x="4448175" y="37353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0" name="Line 106"/>
          <p:cNvSpPr>
            <a:spLocks noChangeShapeType="1"/>
          </p:cNvSpPr>
          <p:nvPr/>
        </p:nvSpPr>
        <p:spPr bwMode="auto">
          <a:xfrm flipV="1">
            <a:off x="4448175" y="37242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1" name="Line 107"/>
          <p:cNvSpPr>
            <a:spLocks noChangeShapeType="1"/>
          </p:cNvSpPr>
          <p:nvPr/>
        </p:nvSpPr>
        <p:spPr bwMode="auto">
          <a:xfrm flipV="1">
            <a:off x="4448175" y="370681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2" name="Line 108"/>
          <p:cNvSpPr>
            <a:spLocks noChangeShapeType="1"/>
          </p:cNvSpPr>
          <p:nvPr/>
        </p:nvSpPr>
        <p:spPr bwMode="auto">
          <a:xfrm flipV="1">
            <a:off x="4448175" y="36845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3" name="Line 109"/>
          <p:cNvSpPr>
            <a:spLocks noChangeShapeType="1"/>
          </p:cNvSpPr>
          <p:nvPr/>
        </p:nvSpPr>
        <p:spPr bwMode="auto">
          <a:xfrm flipV="1">
            <a:off x="4448175" y="36671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4" name="Line 110"/>
          <p:cNvSpPr>
            <a:spLocks noChangeShapeType="1"/>
          </p:cNvSpPr>
          <p:nvPr/>
        </p:nvSpPr>
        <p:spPr bwMode="auto">
          <a:xfrm flipV="1">
            <a:off x="4448175" y="365601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5" name="Line 111"/>
          <p:cNvSpPr>
            <a:spLocks noChangeShapeType="1"/>
          </p:cNvSpPr>
          <p:nvPr/>
        </p:nvSpPr>
        <p:spPr bwMode="auto">
          <a:xfrm flipV="1">
            <a:off x="4448175" y="36337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6" name="Line 112"/>
          <p:cNvSpPr>
            <a:spLocks noChangeShapeType="1"/>
          </p:cNvSpPr>
          <p:nvPr/>
        </p:nvSpPr>
        <p:spPr bwMode="auto">
          <a:xfrm flipV="1">
            <a:off x="4448175" y="36163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7" name="Line 113"/>
          <p:cNvSpPr>
            <a:spLocks noChangeShapeType="1"/>
          </p:cNvSpPr>
          <p:nvPr/>
        </p:nvSpPr>
        <p:spPr bwMode="auto">
          <a:xfrm flipV="1">
            <a:off x="4448175" y="35988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8" name="Line 114"/>
          <p:cNvSpPr>
            <a:spLocks noChangeShapeType="1"/>
          </p:cNvSpPr>
          <p:nvPr/>
        </p:nvSpPr>
        <p:spPr bwMode="auto">
          <a:xfrm flipV="1">
            <a:off x="4448175" y="358775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59" name="Line 115"/>
          <p:cNvSpPr>
            <a:spLocks noChangeShapeType="1"/>
          </p:cNvSpPr>
          <p:nvPr/>
        </p:nvSpPr>
        <p:spPr bwMode="auto">
          <a:xfrm flipV="1">
            <a:off x="4448175" y="35655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0" name="Line 116"/>
          <p:cNvSpPr>
            <a:spLocks noChangeShapeType="1"/>
          </p:cNvSpPr>
          <p:nvPr/>
        </p:nvSpPr>
        <p:spPr bwMode="auto">
          <a:xfrm flipV="1">
            <a:off x="4448175" y="35480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1" name="Line 117"/>
          <p:cNvSpPr>
            <a:spLocks noChangeShapeType="1"/>
          </p:cNvSpPr>
          <p:nvPr/>
        </p:nvSpPr>
        <p:spPr bwMode="auto">
          <a:xfrm flipV="1">
            <a:off x="4448175" y="353695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2" name="Line 118"/>
          <p:cNvSpPr>
            <a:spLocks noChangeShapeType="1"/>
          </p:cNvSpPr>
          <p:nvPr/>
        </p:nvSpPr>
        <p:spPr bwMode="auto">
          <a:xfrm flipV="1">
            <a:off x="4448175" y="35194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3" name="Line 119"/>
          <p:cNvSpPr>
            <a:spLocks noChangeShapeType="1"/>
          </p:cNvSpPr>
          <p:nvPr/>
        </p:nvSpPr>
        <p:spPr bwMode="auto">
          <a:xfrm flipV="1">
            <a:off x="4448175" y="34972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4" name="Line 120"/>
          <p:cNvSpPr>
            <a:spLocks noChangeShapeType="1"/>
          </p:cNvSpPr>
          <p:nvPr/>
        </p:nvSpPr>
        <p:spPr bwMode="auto">
          <a:xfrm flipV="1">
            <a:off x="4448175" y="34798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5" name="Line 121"/>
          <p:cNvSpPr>
            <a:spLocks noChangeShapeType="1"/>
          </p:cNvSpPr>
          <p:nvPr/>
        </p:nvSpPr>
        <p:spPr bwMode="auto">
          <a:xfrm flipV="1">
            <a:off x="4448175" y="34686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6" name="Line 122"/>
          <p:cNvSpPr>
            <a:spLocks noChangeShapeType="1"/>
          </p:cNvSpPr>
          <p:nvPr/>
        </p:nvSpPr>
        <p:spPr bwMode="auto">
          <a:xfrm flipV="1">
            <a:off x="4448175" y="34464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7" name="Line 123"/>
          <p:cNvSpPr>
            <a:spLocks noChangeShapeType="1"/>
          </p:cNvSpPr>
          <p:nvPr/>
        </p:nvSpPr>
        <p:spPr bwMode="auto">
          <a:xfrm flipV="1">
            <a:off x="4448175" y="34290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8" name="Line 124"/>
          <p:cNvSpPr>
            <a:spLocks noChangeShapeType="1"/>
          </p:cNvSpPr>
          <p:nvPr/>
        </p:nvSpPr>
        <p:spPr bwMode="auto">
          <a:xfrm flipV="1">
            <a:off x="4448175" y="34115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69" name="Freeform 125"/>
          <p:cNvSpPr>
            <a:spLocks/>
          </p:cNvSpPr>
          <p:nvPr/>
        </p:nvSpPr>
        <p:spPr bwMode="auto">
          <a:xfrm>
            <a:off x="5314950" y="34067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no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870" name="Freeform 126"/>
          <p:cNvSpPr>
            <a:spLocks/>
          </p:cNvSpPr>
          <p:nvPr/>
        </p:nvSpPr>
        <p:spPr bwMode="auto">
          <a:xfrm>
            <a:off x="5314950" y="34067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pattFill prst="lgConfetti">
            <a:fgClr>
              <a:schemeClr val="tx1"/>
            </a:fgClr>
            <a:bgClr>
              <a:srgbClr val="FFFFFF"/>
            </a:bgClr>
          </a:patt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871" name="Line 127"/>
          <p:cNvSpPr>
            <a:spLocks noChangeShapeType="1"/>
          </p:cNvSpPr>
          <p:nvPr/>
        </p:nvSpPr>
        <p:spPr bwMode="auto">
          <a:xfrm flipV="1">
            <a:off x="5314950" y="3400425"/>
            <a:ext cx="0" cy="1588"/>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72" name="Line 128"/>
          <p:cNvSpPr>
            <a:spLocks noChangeShapeType="1"/>
          </p:cNvSpPr>
          <p:nvPr/>
        </p:nvSpPr>
        <p:spPr bwMode="auto">
          <a:xfrm>
            <a:off x="5314950" y="3406775"/>
            <a:ext cx="1588"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73" name="Line 129"/>
          <p:cNvSpPr>
            <a:spLocks noChangeShapeType="1"/>
          </p:cNvSpPr>
          <p:nvPr/>
        </p:nvSpPr>
        <p:spPr bwMode="auto">
          <a:xfrm>
            <a:off x="531495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74" name="Line 130"/>
          <p:cNvSpPr>
            <a:spLocks noChangeShapeType="1"/>
          </p:cNvSpPr>
          <p:nvPr/>
        </p:nvSpPr>
        <p:spPr bwMode="auto">
          <a:xfrm>
            <a:off x="533241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75" name="Line 131"/>
          <p:cNvSpPr>
            <a:spLocks noChangeShapeType="1"/>
          </p:cNvSpPr>
          <p:nvPr/>
        </p:nvSpPr>
        <p:spPr bwMode="auto">
          <a:xfrm>
            <a:off x="534987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76" name="Line 132"/>
          <p:cNvSpPr>
            <a:spLocks noChangeShapeType="1"/>
          </p:cNvSpPr>
          <p:nvPr/>
        </p:nvSpPr>
        <p:spPr bwMode="auto">
          <a:xfrm>
            <a:off x="536575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77" name="Line 133"/>
          <p:cNvSpPr>
            <a:spLocks noChangeShapeType="1"/>
          </p:cNvSpPr>
          <p:nvPr/>
        </p:nvSpPr>
        <p:spPr bwMode="auto">
          <a:xfrm>
            <a:off x="538321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78" name="Line 134"/>
          <p:cNvSpPr>
            <a:spLocks noChangeShapeType="1"/>
          </p:cNvSpPr>
          <p:nvPr/>
        </p:nvSpPr>
        <p:spPr bwMode="auto">
          <a:xfrm>
            <a:off x="540067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79" name="Line 135"/>
          <p:cNvSpPr>
            <a:spLocks noChangeShapeType="1"/>
          </p:cNvSpPr>
          <p:nvPr/>
        </p:nvSpPr>
        <p:spPr bwMode="auto">
          <a:xfrm>
            <a:off x="5418138"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0" name="Line 136"/>
          <p:cNvSpPr>
            <a:spLocks noChangeShapeType="1"/>
          </p:cNvSpPr>
          <p:nvPr/>
        </p:nvSpPr>
        <p:spPr bwMode="auto">
          <a:xfrm>
            <a:off x="543401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1" name="Line 137"/>
          <p:cNvSpPr>
            <a:spLocks noChangeShapeType="1"/>
          </p:cNvSpPr>
          <p:nvPr/>
        </p:nvSpPr>
        <p:spPr bwMode="auto">
          <a:xfrm>
            <a:off x="545147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2" name="Line 138"/>
          <p:cNvSpPr>
            <a:spLocks noChangeShapeType="1"/>
          </p:cNvSpPr>
          <p:nvPr/>
        </p:nvSpPr>
        <p:spPr bwMode="auto">
          <a:xfrm>
            <a:off x="5468938"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3" name="Line 139"/>
          <p:cNvSpPr>
            <a:spLocks noChangeShapeType="1"/>
          </p:cNvSpPr>
          <p:nvPr/>
        </p:nvSpPr>
        <p:spPr bwMode="auto">
          <a:xfrm>
            <a:off x="5486400"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4" name="Line 140"/>
          <p:cNvSpPr>
            <a:spLocks noChangeShapeType="1"/>
          </p:cNvSpPr>
          <p:nvPr/>
        </p:nvSpPr>
        <p:spPr bwMode="auto">
          <a:xfrm>
            <a:off x="550227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5" name="Line 141"/>
          <p:cNvSpPr>
            <a:spLocks noChangeShapeType="1"/>
          </p:cNvSpPr>
          <p:nvPr/>
        </p:nvSpPr>
        <p:spPr bwMode="auto">
          <a:xfrm>
            <a:off x="551973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6" name="Line 142"/>
          <p:cNvSpPr>
            <a:spLocks noChangeShapeType="1"/>
          </p:cNvSpPr>
          <p:nvPr/>
        </p:nvSpPr>
        <p:spPr bwMode="auto">
          <a:xfrm>
            <a:off x="5537200"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7" name="Line 143"/>
          <p:cNvSpPr>
            <a:spLocks noChangeShapeType="1"/>
          </p:cNvSpPr>
          <p:nvPr/>
        </p:nvSpPr>
        <p:spPr bwMode="auto">
          <a:xfrm>
            <a:off x="5554663"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8" name="Line 144"/>
          <p:cNvSpPr>
            <a:spLocks noChangeShapeType="1"/>
          </p:cNvSpPr>
          <p:nvPr/>
        </p:nvSpPr>
        <p:spPr bwMode="auto">
          <a:xfrm>
            <a:off x="557053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89" name="Line 145"/>
          <p:cNvSpPr>
            <a:spLocks noChangeShapeType="1"/>
          </p:cNvSpPr>
          <p:nvPr/>
        </p:nvSpPr>
        <p:spPr bwMode="auto">
          <a:xfrm>
            <a:off x="558800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0" name="Line 146"/>
          <p:cNvSpPr>
            <a:spLocks noChangeShapeType="1"/>
          </p:cNvSpPr>
          <p:nvPr/>
        </p:nvSpPr>
        <p:spPr bwMode="auto">
          <a:xfrm>
            <a:off x="5605463"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1" name="Line 147"/>
          <p:cNvSpPr>
            <a:spLocks noChangeShapeType="1"/>
          </p:cNvSpPr>
          <p:nvPr/>
        </p:nvSpPr>
        <p:spPr bwMode="auto">
          <a:xfrm>
            <a:off x="562292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2" name="Line 148"/>
          <p:cNvSpPr>
            <a:spLocks noChangeShapeType="1"/>
          </p:cNvSpPr>
          <p:nvPr/>
        </p:nvSpPr>
        <p:spPr bwMode="auto">
          <a:xfrm>
            <a:off x="563880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3" name="Line 149"/>
          <p:cNvSpPr>
            <a:spLocks noChangeShapeType="1"/>
          </p:cNvSpPr>
          <p:nvPr/>
        </p:nvSpPr>
        <p:spPr bwMode="auto">
          <a:xfrm>
            <a:off x="565626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4" name="Line 150"/>
          <p:cNvSpPr>
            <a:spLocks noChangeShapeType="1"/>
          </p:cNvSpPr>
          <p:nvPr/>
        </p:nvSpPr>
        <p:spPr bwMode="auto">
          <a:xfrm>
            <a:off x="567372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5" name="Line 151"/>
          <p:cNvSpPr>
            <a:spLocks noChangeShapeType="1"/>
          </p:cNvSpPr>
          <p:nvPr/>
        </p:nvSpPr>
        <p:spPr bwMode="auto">
          <a:xfrm>
            <a:off x="5691188"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6" name="Line 152"/>
          <p:cNvSpPr>
            <a:spLocks noChangeShapeType="1"/>
          </p:cNvSpPr>
          <p:nvPr/>
        </p:nvSpPr>
        <p:spPr bwMode="auto">
          <a:xfrm>
            <a:off x="570706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7" name="Line 153"/>
          <p:cNvSpPr>
            <a:spLocks noChangeShapeType="1"/>
          </p:cNvSpPr>
          <p:nvPr/>
        </p:nvSpPr>
        <p:spPr bwMode="auto">
          <a:xfrm>
            <a:off x="572452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8" name="Line 154"/>
          <p:cNvSpPr>
            <a:spLocks noChangeShapeType="1"/>
          </p:cNvSpPr>
          <p:nvPr/>
        </p:nvSpPr>
        <p:spPr bwMode="auto">
          <a:xfrm>
            <a:off x="5741988"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899" name="Line 155"/>
          <p:cNvSpPr>
            <a:spLocks noChangeShapeType="1"/>
          </p:cNvSpPr>
          <p:nvPr/>
        </p:nvSpPr>
        <p:spPr bwMode="auto">
          <a:xfrm>
            <a:off x="575786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0" name="Line 156"/>
          <p:cNvSpPr>
            <a:spLocks noChangeShapeType="1"/>
          </p:cNvSpPr>
          <p:nvPr/>
        </p:nvSpPr>
        <p:spPr bwMode="auto">
          <a:xfrm>
            <a:off x="577532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1" name="Line 157"/>
          <p:cNvSpPr>
            <a:spLocks noChangeShapeType="1"/>
          </p:cNvSpPr>
          <p:nvPr/>
        </p:nvSpPr>
        <p:spPr bwMode="auto">
          <a:xfrm>
            <a:off x="579278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2" name="Line 158"/>
          <p:cNvSpPr>
            <a:spLocks noChangeShapeType="1"/>
          </p:cNvSpPr>
          <p:nvPr/>
        </p:nvSpPr>
        <p:spPr bwMode="auto">
          <a:xfrm>
            <a:off x="5810250"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3" name="Line 159"/>
          <p:cNvSpPr>
            <a:spLocks noChangeShapeType="1"/>
          </p:cNvSpPr>
          <p:nvPr/>
        </p:nvSpPr>
        <p:spPr bwMode="auto">
          <a:xfrm>
            <a:off x="582612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4" name="Line 160"/>
          <p:cNvSpPr>
            <a:spLocks noChangeShapeType="1"/>
          </p:cNvSpPr>
          <p:nvPr/>
        </p:nvSpPr>
        <p:spPr bwMode="auto">
          <a:xfrm>
            <a:off x="584358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5" name="Line 161"/>
          <p:cNvSpPr>
            <a:spLocks noChangeShapeType="1"/>
          </p:cNvSpPr>
          <p:nvPr/>
        </p:nvSpPr>
        <p:spPr bwMode="auto">
          <a:xfrm>
            <a:off x="5856288" y="34099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6" name="Line 162"/>
          <p:cNvSpPr>
            <a:spLocks noChangeShapeType="1"/>
          </p:cNvSpPr>
          <p:nvPr/>
        </p:nvSpPr>
        <p:spPr bwMode="auto">
          <a:xfrm>
            <a:off x="5856288" y="34274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7" name="Line 163"/>
          <p:cNvSpPr>
            <a:spLocks noChangeShapeType="1"/>
          </p:cNvSpPr>
          <p:nvPr/>
        </p:nvSpPr>
        <p:spPr bwMode="auto">
          <a:xfrm>
            <a:off x="5856288" y="34448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8" name="Line 164"/>
          <p:cNvSpPr>
            <a:spLocks noChangeShapeType="1"/>
          </p:cNvSpPr>
          <p:nvPr/>
        </p:nvSpPr>
        <p:spPr bwMode="auto">
          <a:xfrm>
            <a:off x="5856288" y="34607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09" name="Line 165"/>
          <p:cNvSpPr>
            <a:spLocks noChangeShapeType="1"/>
          </p:cNvSpPr>
          <p:nvPr/>
        </p:nvSpPr>
        <p:spPr bwMode="auto">
          <a:xfrm>
            <a:off x="5856288" y="34782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0" name="Line 166"/>
          <p:cNvSpPr>
            <a:spLocks noChangeShapeType="1"/>
          </p:cNvSpPr>
          <p:nvPr/>
        </p:nvSpPr>
        <p:spPr bwMode="auto">
          <a:xfrm>
            <a:off x="5856288" y="34956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1" name="Line 167"/>
          <p:cNvSpPr>
            <a:spLocks noChangeShapeType="1"/>
          </p:cNvSpPr>
          <p:nvPr/>
        </p:nvSpPr>
        <p:spPr bwMode="auto">
          <a:xfrm>
            <a:off x="5856288" y="35131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2" name="Line 168"/>
          <p:cNvSpPr>
            <a:spLocks noChangeShapeType="1"/>
          </p:cNvSpPr>
          <p:nvPr/>
        </p:nvSpPr>
        <p:spPr bwMode="auto">
          <a:xfrm>
            <a:off x="5856288" y="35290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3" name="Line 169"/>
          <p:cNvSpPr>
            <a:spLocks noChangeShapeType="1"/>
          </p:cNvSpPr>
          <p:nvPr/>
        </p:nvSpPr>
        <p:spPr bwMode="auto">
          <a:xfrm>
            <a:off x="5856288" y="35464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4" name="Line 170"/>
          <p:cNvSpPr>
            <a:spLocks noChangeShapeType="1"/>
          </p:cNvSpPr>
          <p:nvPr/>
        </p:nvSpPr>
        <p:spPr bwMode="auto">
          <a:xfrm>
            <a:off x="5856288" y="35639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5" name="Line 171"/>
          <p:cNvSpPr>
            <a:spLocks noChangeShapeType="1"/>
          </p:cNvSpPr>
          <p:nvPr/>
        </p:nvSpPr>
        <p:spPr bwMode="auto">
          <a:xfrm>
            <a:off x="5856288" y="35798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6" name="Line 172"/>
          <p:cNvSpPr>
            <a:spLocks noChangeShapeType="1"/>
          </p:cNvSpPr>
          <p:nvPr/>
        </p:nvSpPr>
        <p:spPr bwMode="auto">
          <a:xfrm>
            <a:off x="5856288" y="35972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7" name="Line 173"/>
          <p:cNvSpPr>
            <a:spLocks noChangeShapeType="1"/>
          </p:cNvSpPr>
          <p:nvPr/>
        </p:nvSpPr>
        <p:spPr bwMode="auto">
          <a:xfrm>
            <a:off x="5856288" y="36147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8" name="Line 174"/>
          <p:cNvSpPr>
            <a:spLocks noChangeShapeType="1"/>
          </p:cNvSpPr>
          <p:nvPr/>
        </p:nvSpPr>
        <p:spPr bwMode="auto">
          <a:xfrm>
            <a:off x="5856288" y="36322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19" name="Line 175"/>
          <p:cNvSpPr>
            <a:spLocks noChangeShapeType="1"/>
          </p:cNvSpPr>
          <p:nvPr/>
        </p:nvSpPr>
        <p:spPr bwMode="auto">
          <a:xfrm>
            <a:off x="5856288" y="36480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0" name="Line 176"/>
          <p:cNvSpPr>
            <a:spLocks noChangeShapeType="1"/>
          </p:cNvSpPr>
          <p:nvPr/>
        </p:nvSpPr>
        <p:spPr bwMode="auto">
          <a:xfrm>
            <a:off x="5856288" y="36655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1" name="Line 177"/>
          <p:cNvSpPr>
            <a:spLocks noChangeShapeType="1"/>
          </p:cNvSpPr>
          <p:nvPr/>
        </p:nvSpPr>
        <p:spPr bwMode="auto">
          <a:xfrm>
            <a:off x="5856288" y="36830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2" name="Line 178"/>
          <p:cNvSpPr>
            <a:spLocks noChangeShapeType="1"/>
          </p:cNvSpPr>
          <p:nvPr/>
        </p:nvSpPr>
        <p:spPr bwMode="auto">
          <a:xfrm>
            <a:off x="5856288" y="36988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3" name="Line 179"/>
          <p:cNvSpPr>
            <a:spLocks noChangeShapeType="1"/>
          </p:cNvSpPr>
          <p:nvPr/>
        </p:nvSpPr>
        <p:spPr bwMode="auto">
          <a:xfrm>
            <a:off x="5856288" y="37163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4" name="Line 180"/>
          <p:cNvSpPr>
            <a:spLocks noChangeShapeType="1"/>
          </p:cNvSpPr>
          <p:nvPr/>
        </p:nvSpPr>
        <p:spPr bwMode="auto">
          <a:xfrm>
            <a:off x="5856288" y="37338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5" name="Line 181"/>
          <p:cNvSpPr>
            <a:spLocks noChangeShapeType="1"/>
          </p:cNvSpPr>
          <p:nvPr/>
        </p:nvSpPr>
        <p:spPr bwMode="auto">
          <a:xfrm>
            <a:off x="5856288" y="37512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6" name="Line 182"/>
          <p:cNvSpPr>
            <a:spLocks noChangeShapeType="1"/>
          </p:cNvSpPr>
          <p:nvPr/>
        </p:nvSpPr>
        <p:spPr bwMode="auto">
          <a:xfrm>
            <a:off x="5856288" y="37671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7" name="Line 183"/>
          <p:cNvSpPr>
            <a:spLocks noChangeShapeType="1"/>
          </p:cNvSpPr>
          <p:nvPr/>
        </p:nvSpPr>
        <p:spPr bwMode="auto">
          <a:xfrm flipH="1">
            <a:off x="585152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8" name="Line 184"/>
          <p:cNvSpPr>
            <a:spLocks noChangeShapeType="1"/>
          </p:cNvSpPr>
          <p:nvPr/>
        </p:nvSpPr>
        <p:spPr bwMode="auto">
          <a:xfrm flipH="1">
            <a:off x="583406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29" name="Line 185"/>
          <p:cNvSpPr>
            <a:spLocks noChangeShapeType="1"/>
          </p:cNvSpPr>
          <p:nvPr/>
        </p:nvSpPr>
        <p:spPr bwMode="auto">
          <a:xfrm flipH="1">
            <a:off x="5818188"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0" name="Line 186"/>
          <p:cNvSpPr>
            <a:spLocks noChangeShapeType="1"/>
          </p:cNvSpPr>
          <p:nvPr/>
        </p:nvSpPr>
        <p:spPr bwMode="auto">
          <a:xfrm flipH="1">
            <a:off x="580072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1" name="Line 187"/>
          <p:cNvSpPr>
            <a:spLocks noChangeShapeType="1"/>
          </p:cNvSpPr>
          <p:nvPr/>
        </p:nvSpPr>
        <p:spPr bwMode="auto">
          <a:xfrm flipH="1">
            <a:off x="578326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2" name="Line 188"/>
          <p:cNvSpPr>
            <a:spLocks noChangeShapeType="1"/>
          </p:cNvSpPr>
          <p:nvPr/>
        </p:nvSpPr>
        <p:spPr bwMode="auto">
          <a:xfrm flipH="1">
            <a:off x="576580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3" name="Line 189"/>
          <p:cNvSpPr>
            <a:spLocks noChangeShapeType="1"/>
          </p:cNvSpPr>
          <p:nvPr/>
        </p:nvSpPr>
        <p:spPr bwMode="auto">
          <a:xfrm flipH="1">
            <a:off x="5749925"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4" name="Line 190"/>
          <p:cNvSpPr>
            <a:spLocks noChangeShapeType="1"/>
          </p:cNvSpPr>
          <p:nvPr/>
        </p:nvSpPr>
        <p:spPr bwMode="auto">
          <a:xfrm flipH="1">
            <a:off x="573246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5" name="Line 191"/>
          <p:cNvSpPr>
            <a:spLocks noChangeShapeType="1"/>
          </p:cNvSpPr>
          <p:nvPr/>
        </p:nvSpPr>
        <p:spPr bwMode="auto">
          <a:xfrm flipH="1">
            <a:off x="571500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6" name="Line 192"/>
          <p:cNvSpPr>
            <a:spLocks noChangeShapeType="1"/>
          </p:cNvSpPr>
          <p:nvPr/>
        </p:nvSpPr>
        <p:spPr bwMode="auto">
          <a:xfrm flipH="1">
            <a:off x="569753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7" name="Line 193"/>
          <p:cNvSpPr>
            <a:spLocks noChangeShapeType="1"/>
          </p:cNvSpPr>
          <p:nvPr/>
        </p:nvSpPr>
        <p:spPr bwMode="auto">
          <a:xfrm flipH="1">
            <a:off x="5681663"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8" name="Line 194"/>
          <p:cNvSpPr>
            <a:spLocks noChangeShapeType="1"/>
          </p:cNvSpPr>
          <p:nvPr/>
        </p:nvSpPr>
        <p:spPr bwMode="auto">
          <a:xfrm flipH="1">
            <a:off x="566420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39" name="Line 195"/>
          <p:cNvSpPr>
            <a:spLocks noChangeShapeType="1"/>
          </p:cNvSpPr>
          <p:nvPr/>
        </p:nvSpPr>
        <p:spPr bwMode="auto">
          <a:xfrm flipH="1">
            <a:off x="564673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0" name="Line 196"/>
          <p:cNvSpPr>
            <a:spLocks noChangeShapeType="1"/>
          </p:cNvSpPr>
          <p:nvPr/>
        </p:nvSpPr>
        <p:spPr bwMode="auto">
          <a:xfrm flipH="1">
            <a:off x="562927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1" name="Line 197"/>
          <p:cNvSpPr>
            <a:spLocks noChangeShapeType="1"/>
          </p:cNvSpPr>
          <p:nvPr/>
        </p:nvSpPr>
        <p:spPr bwMode="auto">
          <a:xfrm flipH="1">
            <a:off x="5613400"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2" name="Line 198"/>
          <p:cNvSpPr>
            <a:spLocks noChangeShapeType="1"/>
          </p:cNvSpPr>
          <p:nvPr/>
        </p:nvSpPr>
        <p:spPr bwMode="auto">
          <a:xfrm flipH="1">
            <a:off x="559593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3" name="Line 199"/>
          <p:cNvSpPr>
            <a:spLocks noChangeShapeType="1"/>
          </p:cNvSpPr>
          <p:nvPr/>
        </p:nvSpPr>
        <p:spPr bwMode="auto">
          <a:xfrm flipH="1">
            <a:off x="557847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4" name="Line 200"/>
          <p:cNvSpPr>
            <a:spLocks noChangeShapeType="1"/>
          </p:cNvSpPr>
          <p:nvPr/>
        </p:nvSpPr>
        <p:spPr bwMode="auto">
          <a:xfrm flipH="1">
            <a:off x="556101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5" name="Line 201"/>
          <p:cNvSpPr>
            <a:spLocks noChangeShapeType="1"/>
          </p:cNvSpPr>
          <p:nvPr/>
        </p:nvSpPr>
        <p:spPr bwMode="auto">
          <a:xfrm flipH="1">
            <a:off x="5545138"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6" name="Line 202"/>
          <p:cNvSpPr>
            <a:spLocks noChangeShapeType="1"/>
          </p:cNvSpPr>
          <p:nvPr/>
        </p:nvSpPr>
        <p:spPr bwMode="auto">
          <a:xfrm flipH="1">
            <a:off x="552767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7" name="Line 203"/>
          <p:cNvSpPr>
            <a:spLocks noChangeShapeType="1"/>
          </p:cNvSpPr>
          <p:nvPr/>
        </p:nvSpPr>
        <p:spPr bwMode="auto">
          <a:xfrm flipH="1">
            <a:off x="551021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8" name="Line 204"/>
          <p:cNvSpPr>
            <a:spLocks noChangeShapeType="1"/>
          </p:cNvSpPr>
          <p:nvPr/>
        </p:nvSpPr>
        <p:spPr bwMode="auto">
          <a:xfrm flipH="1">
            <a:off x="549275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49" name="Line 205"/>
          <p:cNvSpPr>
            <a:spLocks noChangeShapeType="1"/>
          </p:cNvSpPr>
          <p:nvPr/>
        </p:nvSpPr>
        <p:spPr bwMode="auto">
          <a:xfrm flipH="1">
            <a:off x="5476875"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0" name="Line 206"/>
          <p:cNvSpPr>
            <a:spLocks noChangeShapeType="1"/>
          </p:cNvSpPr>
          <p:nvPr/>
        </p:nvSpPr>
        <p:spPr bwMode="auto">
          <a:xfrm flipH="1">
            <a:off x="545941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1" name="Line 207"/>
          <p:cNvSpPr>
            <a:spLocks noChangeShapeType="1"/>
          </p:cNvSpPr>
          <p:nvPr/>
        </p:nvSpPr>
        <p:spPr bwMode="auto">
          <a:xfrm flipH="1">
            <a:off x="544195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2" name="Line 208"/>
          <p:cNvSpPr>
            <a:spLocks noChangeShapeType="1"/>
          </p:cNvSpPr>
          <p:nvPr/>
        </p:nvSpPr>
        <p:spPr bwMode="auto">
          <a:xfrm flipH="1">
            <a:off x="542448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3" name="Line 209"/>
          <p:cNvSpPr>
            <a:spLocks noChangeShapeType="1"/>
          </p:cNvSpPr>
          <p:nvPr/>
        </p:nvSpPr>
        <p:spPr bwMode="auto">
          <a:xfrm flipH="1">
            <a:off x="5408613"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4" name="Line 210"/>
          <p:cNvSpPr>
            <a:spLocks noChangeShapeType="1"/>
          </p:cNvSpPr>
          <p:nvPr/>
        </p:nvSpPr>
        <p:spPr bwMode="auto">
          <a:xfrm flipH="1">
            <a:off x="539115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5" name="Line 211"/>
          <p:cNvSpPr>
            <a:spLocks noChangeShapeType="1"/>
          </p:cNvSpPr>
          <p:nvPr/>
        </p:nvSpPr>
        <p:spPr bwMode="auto">
          <a:xfrm flipH="1">
            <a:off x="537368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6" name="Line 212"/>
          <p:cNvSpPr>
            <a:spLocks noChangeShapeType="1"/>
          </p:cNvSpPr>
          <p:nvPr/>
        </p:nvSpPr>
        <p:spPr bwMode="auto">
          <a:xfrm flipH="1">
            <a:off x="535622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7" name="Line 213"/>
          <p:cNvSpPr>
            <a:spLocks noChangeShapeType="1"/>
          </p:cNvSpPr>
          <p:nvPr/>
        </p:nvSpPr>
        <p:spPr bwMode="auto">
          <a:xfrm flipH="1">
            <a:off x="5340350"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8" name="Line 214"/>
          <p:cNvSpPr>
            <a:spLocks noChangeShapeType="1"/>
          </p:cNvSpPr>
          <p:nvPr/>
        </p:nvSpPr>
        <p:spPr bwMode="auto">
          <a:xfrm flipH="1">
            <a:off x="532288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59" name="Line 215"/>
          <p:cNvSpPr>
            <a:spLocks noChangeShapeType="1"/>
          </p:cNvSpPr>
          <p:nvPr/>
        </p:nvSpPr>
        <p:spPr bwMode="auto">
          <a:xfrm flipV="1">
            <a:off x="5314950" y="37750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0" name="Line 216"/>
          <p:cNvSpPr>
            <a:spLocks noChangeShapeType="1"/>
          </p:cNvSpPr>
          <p:nvPr/>
        </p:nvSpPr>
        <p:spPr bwMode="auto">
          <a:xfrm flipV="1">
            <a:off x="5314950" y="37528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1" name="Line 217"/>
          <p:cNvSpPr>
            <a:spLocks noChangeShapeType="1"/>
          </p:cNvSpPr>
          <p:nvPr/>
        </p:nvSpPr>
        <p:spPr bwMode="auto">
          <a:xfrm flipV="1">
            <a:off x="5314950" y="37353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2" name="Line 218"/>
          <p:cNvSpPr>
            <a:spLocks noChangeShapeType="1"/>
          </p:cNvSpPr>
          <p:nvPr/>
        </p:nvSpPr>
        <p:spPr bwMode="auto">
          <a:xfrm flipV="1">
            <a:off x="5314950" y="37242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3" name="Line 219"/>
          <p:cNvSpPr>
            <a:spLocks noChangeShapeType="1"/>
          </p:cNvSpPr>
          <p:nvPr/>
        </p:nvSpPr>
        <p:spPr bwMode="auto">
          <a:xfrm flipV="1">
            <a:off x="5314950" y="370681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4" name="Line 220"/>
          <p:cNvSpPr>
            <a:spLocks noChangeShapeType="1"/>
          </p:cNvSpPr>
          <p:nvPr/>
        </p:nvSpPr>
        <p:spPr bwMode="auto">
          <a:xfrm flipV="1">
            <a:off x="5314950" y="36845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5" name="Line 221"/>
          <p:cNvSpPr>
            <a:spLocks noChangeShapeType="1"/>
          </p:cNvSpPr>
          <p:nvPr/>
        </p:nvSpPr>
        <p:spPr bwMode="auto">
          <a:xfrm flipV="1">
            <a:off x="5314950" y="36671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6" name="Line 222"/>
          <p:cNvSpPr>
            <a:spLocks noChangeShapeType="1"/>
          </p:cNvSpPr>
          <p:nvPr/>
        </p:nvSpPr>
        <p:spPr bwMode="auto">
          <a:xfrm flipV="1">
            <a:off x="5314950" y="365601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7" name="Line 223"/>
          <p:cNvSpPr>
            <a:spLocks noChangeShapeType="1"/>
          </p:cNvSpPr>
          <p:nvPr/>
        </p:nvSpPr>
        <p:spPr bwMode="auto">
          <a:xfrm flipV="1">
            <a:off x="5314950" y="36337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8" name="Line 224"/>
          <p:cNvSpPr>
            <a:spLocks noChangeShapeType="1"/>
          </p:cNvSpPr>
          <p:nvPr/>
        </p:nvSpPr>
        <p:spPr bwMode="auto">
          <a:xfrm flipV="1">
            <a:off x="5314950" y="36163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69" name="Line 225"/>
          <p:cNvSpPr>
            <a:spLocks noChangeShapeType="1"/>
          </p:cNvSpPr>
          <p:nvPr/>
        </p:nvSpPr>
        <p:spPr bwMode="auto">
          <a:xfrm flipV="1">
            <a:off x="5314950" y="35988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0" name="Line 226"/>
          <p:cNvSpPr>
            <a:spLocks noChangeShapeType="1"/>
          </p:cNvSpPr>
          <p:nvPr/>
        </p:nvSpPr>
        <p:spPr bwMode="auto">
          <a:xfrm flipV="1">
            <a:off x="5314950" y="358775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1" name="Line 227"/>
          <p:cNvSpPr>
            <a:spLocks noChangeShapeType="1"/>
          </p:cNvSpPr>
          <p:nvPr/>
        </p:nvSpPr>
        <p:spPr bwMode="auto">
          <a:xfrm flipV="1">
            <a:off x="5314950" y="35655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2" name="Line 228"/>
          <p:cNvSpPr>
            <a:spLocks noChangeShapeType="1"/>
          </p:cNvSpPr>
          <p:nvPr/>
        </p:nvSpPr>
        <p:spPr bwMode="auto">
          <a:xfrm flipV="1">
            <a:off x="5314950" y="35480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3" name="Line 229"/>
          <p:cNvSpPr>
            <a:spLocks noChangeShapeType="1"/>
          </p:cNvSpPr>
          <p:nvPr/>
        </p:nvSpPr>
        <p:spPr bwMode="auto">
          <a:xfrm flipV="1">
            <a:off x="5314950" y="353695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4" name="Line 230"/>
          <p:cNvSpPr>
            <a:spLocks noChangeShapeType="1"/>
          </p:cNvSpPr>
          <p:nvPr/>
        </p:nvSpPr>
        <p:spPr bwMode="auto">
          <a:xfrm flipV="1">
            <a:off x="5314950" y="35194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5" name="Line 231"/>
          <p:cNvSpPr>
            <a:spLocks noChangeShapeType="1"/>
          </p:cNvSpPr>
          <p:nvPr/>
        </p:nvSpPr>
        <p:spPr bwMode="auto">
          <a:xfrm flipV="1">
            <a:off x="5314950" y="34972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6" name="Line 232"/>
          <p:cNvSpPr>
            <a:spLocks noChangeShapeType="1"/>
          </p:cNvSpPr>
          <p:nvPr/>
        </p:nvSpPr>
        <p:spPr bwMode="auto">
          <a:xfrm flipV="1">
            <a:off x="5314950" y="34798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7" name="Line 233"/>
          <p:cNvSpPr>
            <a:spLocks noChangeShapeType="1"/>
          </p:cNvSpPr>
          <p:nvPr/>
        </p:nvSpPr>
        <p:spPr bwMode="auto">
          <a:xfrm flipV="1">
            <a:off x="5314950" y="34686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8" name="Line 234"/>
          <p:cNvSpPr>
            <a:spLocks noChangeShapeType="1"/>
          </p:cNvSpPr>
          <p:nvPr/>
        </p:nvSpPr>
        <p:spPr bwMode="auto">
          <a:xfrm flipV="1">
            <a:off x="5314950" y="34464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79" name="Line 235"/>
          <p:cNvSpPr>
            <a:spLocks noChangeShapeType="1"/>
          </p:cNvSpPr>
          <p:nvPr/>
        </p:nvSpPr>
        <p:spPr bwMode="auto">
          <a:xfrm flipV="1">
            <a:off x="5314950" y="34290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80" name="Line 236"/>
          <p:cNvSpPr>
            <a:spLocks noChangeShapeType="1"/>
          </p:cNvSpPr>
          <p:nvPr/>
        </p:nvSpPr>
        <p:spPr bwMode="auto">
          <a:xfrm flipV="1">
            <a:off x="5314950" y="34115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81" name="Freeform 237"/>
          <p:cNvSpPr>
            <a:spLocks/>
          </p:cNvSpPr>
          <p:nvPr/>
        </p:nvSpPr>
        <p:spPr bwMode="auto">
          <a:xfrm>
            <a:off x="4049713" y="4370388"/>
            <a:ext cx="461962" cy="384175"/>
          </a:xfrm>
          <a:custGeom>
            <a:avLst/>
            <a:gdLst/>
            <a:ahLst/>
            <a:cxnLst>
              <a:cxn ang="0">
                <a:pos x="0" y="241"/>
              </a:cxn>
              <a:cxn ang="0">
                <a:pos x="0" y="0"/>
              </a:cxn>
              <a:cxn ang="0">
                <a:pos x="290" y="0"/>
              </a:cxn>
              <a:cxn ang="0">
                <a:pos x="290" y="241"/>
              </a:cxn>
              <a:cxn ang="0">
                <a:pos x="0" y="241"/>
              </a:cxn>
            </a:cxnLst>
            <a:rect l="0" t="0" r="r" b="b"/>
            <a:pathLst>
              <a:path w="291" h="242">
                <a:moveTo>
                  <a:pt x="0" y="241"/>
                </a:moveTo>
                <a:lnTo>
                  <a:pt x="0" y="0"/>
                </a:lnTo>
                <a:lnTo>
                  <a:pt x="290" y="0"/>
                </a:lnTo>
                <a:lnTo>
                  <a:pt x="290"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982" name="Freeform 238"/>
          <p:cNvSpPr>
            <a:spLocks/>
          </p:cNvSpPr>
          <p:nvPr/>
        </p:nvSpPr>
        <p:spPr bwMode="auto">
          <a:xfrm>
            <a:off x="6777038" y="34067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no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983" name="Freeform 239"/>
          <p:cNvSpPr>
            <a:spLocks/>
          </p:cNvSpPr>
          <p:nvPr/>
        </p:nvSpPr>
        <p:spPr bwMode="auto">
          <a:xfrm>
            <a:off x="6777038" y="34067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pattFill prst="lgConfetti">
            <a:fgClr>
              <a:schemeClr val="tx1"/>
            </a:fgClr>
            <a:bgClr>
              <a:srgbClr val="FFFFFF"/>
            </a:bgClr>
          </a:patt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1984" name="Line 240"/>
          <p:cNvSpPr>
            <a:spLocks noChangeShapeType="1"/>
          </p:cNvSpPr>
          <p:nvPr/>
        </p:nvSpPr>
        <p:spPr bwMode="auto">
          <a:xfrm flipV="1">
            <a:off x="6777038" y="3400425"/>
            <a:ext cx="0" cy="1588"/>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85" name="Line 241"/>
          <p:cNvSpPr>
            <a:spLocks noChangeShapeType="1"/>
          </p:cNvSpPr>
          <p:nvPr/>
        </p:nvSpPr>
        <p:spPr bwMode="auto">
          <a:xfrm>
            <a:off x="6777038" y="3406775"/>
            <a:ext cx="1587"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86" name="Line 242"/>
          <p:cNvSpPr>
            <a:spLocks noChangeShapeType="1"/>
          </p:cNvSpPr>
          <p:nvPr/>
        </p:nvSpPr>
        <p:spPr bwMode="auto">
          <a:xfrm>
            <a:off x="677703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87" name="Line 243"/>
          <p:cNvSpPr>
            <a:spLocks noChangeShapeType="1"/>
          </p:cNvSpPr>
          <p:nvPr/>
        </p:nvSpPr>
        <p:spPr bwMode="auto">
          <a:xfrm>
            <a:off x="6794500"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88" name="Line 244"/>
          <p:cNvSpPr>
            <a:spLocks noChangeShapeType="1"/>
          </p:cNvSpPr>
          <p:nvPr/>
        </p:nvSpPr>
        <p:spPr bwMode="auto">
          <a:xfrm>
            <a:off x="6811963"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89" name="Line 245"/>
          <p:cNvSpPr>
            <a:spLocks noChangeShapeType="1"/>
          </p:cNvSpPr>
          <p:nvPr/>
        </p:nvSpPr>
        <p:spPr bwMode="auto">
          <a:xfrm>
            <a:off x="682783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0" name="Line 246"/>
          <p:cNvSpPr>
            <a:spLocks noChangeShapeType="1"/>
          </p:cNvSpPr>
          <p:nvPr/>
        </p:nvSpPr>
        <p:spPr bwMode="auto">
          <a:xfrm>
            <a:off x="684530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1" name="Line 247"/>
          <p:cNvSpPr>
            <a:spLocks noChangeShapeType="1"/>
          </p:cNvSpPr>
          <p:nvPr/>
        </p:nvSpPr>
        <p:spPr bwMode="auto">
          <a:xfrm>
            <a:off x="6862763"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2" name="Line 248"/>
          <p:cNvSpPr>
            <a:spLocks noChangeShapeType="1"/>
          </p:cNvSpPr>
          <p:nvPr/>
        </p:nvSpPr>
        <p:spPr bwMode="auto">
          <a:xfrm>
            <a:off x="688022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3" name="Line 249"/>
          <p:cNvSpPr>
            <a:spLocks noChangeShapeType="1"/>
          </p:cNvSpPr>
          <p:nvPr/>
        </p:nvSpPr>
        <p:spPr bwMode="auto">
          <a:xfrm>
            <a:off x="689610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4" name="Line 250"/>
          <p:cNvSpPr>
            <a:spLocks noChangeShapeType="1"/>
          </p:cNvSpPr>
          <p:nvPr/>
        </p:nvSpPr>
        <p:spPr bwMode="auto">
          <a:xfrm>
            <a:off x="691356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5" name="Line 251"/>
          <p:cNvSpPr>
            <a:spLocks noChangeShapeType="1"/>
          </p:cNvSpPr>
          <p:nvPr/>
        </p:nvSpPr>
        <p:spPr bwMode="auto">
          <a:xfrm>
            <a:off x="693102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6" name="Line 252"/>
          <p:cNvSpPr>
            <a:spLocks noChangeShapeType="1"/>
          </p:cNvSpPr>
          <p:nvPr/>
        </p:nvSpPr>
        <p:spPr bwMode="auto">
          <a:xfrm>
            <a:off x="6948488"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7" name="Line 253"/>
          <p:cNvSpPr>
            <a:spLocks noChangeShapeType="1"/>
          </p:cNvSpPr>
          <p:nvPr/>
        </p:nvSpPr>
        <p:spPr bwMode="auto">
          <a:xfrm>
            <a:off x="696436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8" name="Line 254"/>
          <p:cNvSpPr>
            <a:spLocks noChangeShapeType="1"/>
          </p:cNvSpPr>
          <p:nvPr/>
        </p:nvSpPr>
        <p:spPr bwMode="auto">
          <a:xfrm>
            <a:off x="698182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1999" name="Line 255"/>
          <p:cNvSpPr>
            <a:spLocks noChangeShapeType="1"/>
          </p:cNvSpPr>
          <p:nvPr/>
        </p:nvSpPr>
        <p:spPr bwMode="auto">
          <a:xfrm>
            <a:off x="6999288"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0" name="Line 256"/>
          <p:cNvSpPr>
            <a:spLocks noChangeShapeType="1"/>
          </p:cNvSpPr>
          <p:nvPr/>
        </p:nvSpPr>
        <p:spPr bwMode="auto">
          <a:xfrm>
            <a:off x="7016750"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1" name="Line 257"/>
          <p:cNvSpPr>
            <a:spLocks noChangeShapeType="1"/>
          </p:cNvSpPr>
          <p:nvPr/>
        </p:nvSpPr>
        <p:spPr bwMode="auto">
          <a:xfrm>
            <a:off x="703262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2" name="Line 258"/>
          <p:cNvSpPr>
            <a:spLocks noChangeShapeType="1"/>
          </p:cNvSpPr>
          <p:nvPr/>
        </p:nvSpPr>
        <p:spPr bwMode="auto">
          <a:xfrm>
            <a:off x="705008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3" name="Line 259"/>
          <p:cNvSpPr>
            <a:spLocks noChangeShapeType="1"/>
          </p:cNvSpPr>
          <p:nvPr/>
        </p:nvSpPr>
        <p:spPr bwMode="auto">
          <a:xfrm>
            <a:off x="7067550"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4" name="Line 260"/>
          <p:cNvSpPr>
            <a:spLocks noChangeShapeType="1"/>
          </p:cNvSpPr>
          <p:nvPr/>
        </p:nvSpPr>
        <p:spPr bwMode="auto">
          <a:xfrm>
            <a:off x="7085013"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5" name="Line 261"/>
          <p:cNvSpPr>
            <a:spLocks noChangeShapeType="1"/>
          </p:cNvSpPr>
          <p:nvPr/>
        </p:nvSpPr>
        <p:spPr bwMode="auto">
          <a:xfrm>
            <a:off x="710088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6" name="Line 262"/>
          <p:cNvSpPr>
            <a:spLocks noChangeShapeType="1"/>
          </p:cNvSpPr>
          <p:nvPr/>
        </p:nvSpPr>
        <p:spPr bwMode="auto">
          <a:xfrm>
            <a:off x="711835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7" name="Line 263"/>
          <p:cNvSpPr>
            <a:spLocks noChangeShapeType="1"/>
          </p:cNvSpPr>
          <p:nvPr/>
        </p:nvSpPr>
        <p:spPr bwMode="auto">
          <a:xfrm>
            <a:off x="7135813"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8" name="Line 264"/>
          <p:cNvSpPr>
            <a:spLocks noChangeShapeType="1"/>
          </p:cNvSpPr>
          <p:nvPr/>
        </p:nvSpPr>
        <p:spPr bwMode="auto">
          <a:xfrm>
            <a:off x="7151688"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09" name="Line 265"/>
          <p:cNvSpPr>
            <a:spLocks noChangeShapeType="1"/>
          </p:cNvSpPr>
          <p:nvPr/>
        </p:nvSpPr>
        <p:spPr bwMode="auto">
          <a:xfrm>
            <a:off x="716915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0" name="Line 266"/>
          <p:cNvSpPr>
            <a:spLocks noChangeShapeType="1"/>
          </p:cNvSpPr>
          <p:nvPr/>
        </p:nvSpPr>
        <p:spPr bwMode="auto">
          <a:xfrm>
            <a:off x="718661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1" name="Line 267"/>
          <p:cNvSpPr>
            <a:spLocks noChangeShapeType="1"/>
          </p:cNvSpPr>
          <p:nvPr/>
        </p:nvSpPr>
        <p:spPr bwMode="auto">
          <a:xfrm>
            <a:off x="7204075"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2" name="Line 268"/>
          <p:cNvSpPr>
            <a:spLocks noChangeShapeType="1"/>
          </p:cNvSpPr>
          <p:nvPr/>
        </p:nvSpPr>
        <p:spPr bwMode="auto">
          <a:xfrm>
            <a:off x="7219950"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3" name="Line 269"/>
          <p:cNvSpPr>
            <a:spLocks noChangeShapeType="1"/>
          </p:cNvSpPr>
          <p:nvPr/>
        </p:nvSpPr>
        <p:spPr bwMode="auto">
          <a:xfrm>
            <a:off x="723741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4" name="Line 270"/>
          <p:cNvSpPr>
            <a:spLocks noChangeShapeType="1"/>
          </p:cNvSpPr>
          <p:nvPr/>
        </p:nvSpPr>
        <p:spPr bwMode="auto">
          <a:xfrm>
            <a:off x="725487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5" name="Line 271"/>
          <p:cNvSpPr>
            <a:spLocks noChangeShapeType="1"/>
          </p:cNvSpPr>
          <p:nvPr/>
        </p:nvSpPr>
        <p:spPr bwMode="auto">
          <a:xfrm>
            <a:off x="7272338" y="34067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6" name="Line 272"/>
          <p:cNvSpPr>
            <a:spLocks noChangeShapeType="1"/>
          </p:cNvSpPr>
          <p:nvPr/>
        </p:nvSpPr>
        <p:spPr bwMode="auto">
          <a:xfrm>
            <a:off x="7288213" y="34067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7" name="Line 273"/>
          <p:cNvSpPr>
            <a:spLocks noChangeShapeType="1"/>
          </p:cNvSpPr>
          <p:nvPr/>
        </p:nvSpPr>
        <p:spPr bwMode="auto">
          <a:xfrm>
            <a:off x="7305675" y="34067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8" name="Line 274"/>
          <p:cNvSpPr>
            <a:spLocks noChangeShapeType="1"/>
          </p:cNvSpPr>
          <p:nvPr/>
        </p:nvSpPr>
        <p:spPr bwMode="auto">
          <a:xfrm>
            <a:off x="7318375" y="34115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19" name="Line 275"/>
          <p:cNvSpPr>
            <a:spLocks noChangeShapeType="1"/>
          </p:cNvSpPr>
          <p:nvPr/>
        </p:nvSpPr>
        <p:spPr bwMode="auto">
          <a:xfrm>
            <a:off x="7318375" y="34274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0" name="Line 276"/>
          <p:cNvSpPr>
            <a:spLocks noChangeShapeType="1"/>
          </p:cNvSpPr>
          <p:nvPr/>
        </p:nvSpPr>
        <p:spPr bwMode="auto">
          <a:xfrm>
            <a:off x="7318375" y="34448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1" name="Line 277"/>
          <p:cNvSpPr>
            <a:spLocks noChangeShapeType="1"/>
          </p:cNvSpPr>
          <p:nvPr/>
        </p:nvSpPr>
        <p:spPr bwMode="auto">
          <a:xfrm>
            <a:off x="7318375" y="34623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2" name="Line 278"/>
          <p:cNvSpPr>
            <a:spLocks noChangeShapeType="1"/>
          </p:cNvSpPr>
          <p:nvPr/>
        </p:nvSpPr>
        <p:spPr bwMode="auto">
          <a:xfrm>
            <a:off x="7318375" y="34798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3" name="Line 279"/>
          <p:cNvSpPr>
            <a:spLocks noChangeShapeType="1"/>
          </p:cNvSpPr>
          <p:nvPr/>
        </p:nvSpPr>
        <p:spPr bwMode="auto">
          <a:xfrm>
            <a:off x="7318375" y="34956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4" name="Line 280"/>
          <p:cNvSpPr>
            <a:spLocks noChangeShapeType="1"/>
          </p:cNvSpPr>
          <p:nvPr/>
        </p:nvSpPr>
        <p:spPr bwMode="auto">
          <a:xfrm>
            <a:off x="7318375" y="35131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5" name="Line 281"/>
          <p:cNvSpPr>
            <a:spLocks noChangeShapeType="1"/>
          </p:cNvSpPr>
          <p:nvPr/>
        </p:nvSpPr>
        <p:spPr bwMode="auto">
          <a:xfrm>
            <a:off x="7318375" y="35306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6" name="Line 282"/>
          <p:cNvSpPr>
            <a:spLocks noChangeShapeType="1"/>
          </p:cNvSpPr>
          <p:nvPr/>
        </p:nvSpPr>
        <p:spPr bwMode="auto">
          <a:xfrm>
            <a:off x="7318375" y="35480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7" name="Line 283"/>
          <p:cNvSpPr>
            <a:spLocks noChangeShapeType="1"/>
          </p:cNvSpPr>
          <p:nvPr/>
        </p:nvSpPr>
        <p:spPr bwMode="auto">
          <a:xfrm>
            <a:off x="7318375" y="35639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8" name="Line 284"/>
          <p:cNvSpPr>
            <a:spLocks noChangeShapeType="1"/>
          </p:cNvSpPr>
          <p:nvPr/>
        </p:nvSpPr>
        <p:spPr bwMode="auto">
          <a:xfrm>
            <a:off x="7318375" y="35814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29" name="Line 285"/>
          <p:cNvSpPr>
            <a:spLocks noChangeShapeType="1"/>
          </p:cNvSpPr>
          <p:nvPr/>
        </p:nvSpPr>
        <p:spPr bwMode="auto">
          <a:xfrm>
            <a:off x="7318375" y="35988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0" name="Line 286"/>
          <p:cNvSpPr>
            <a:spLocks noChangeShapeType="1"/>
          </p:cNvSpPr>
          <p:nvPr/>
        </p:nvSpPr>
        <p:spPr bwMode="auto">
          <a:xfrm>
            <a:off x="7318375" y="36147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1" name="Line 287"/>
          <p:cNvSpPr>
            <a:spLocks noChangeShapeType="1"/>
          </p:cNvSpPr>
          <p:nvPr/>
        </p:nvSpPr>
        <p:spPr bwMode="auto">
          <a:xfrm>
            <a:off x="7318375" y="36322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2" name="Line 288"/>
          <p:cNvSpPr>
            <a:spLocks noChangeShapeType="1"/>
          </p:cNvSpPr>
          <p:nvPr/>
        </p:nvSpPr>
        <p:spPr bwMode="auto">
          <a:xfrm>
            <a:off x="7318375" y="36496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3" name="Line 289"/>
          <p:cNvSpPr>
            <a:spLocks noChangeShapeType="1"/>
          </p:cNvSpPr>
          <p:nvPr/>
        </p:nvSpPr>
        <p:spPr bwMode="auto">
          <a:xfrm>
            <a:off x="7318375" y="366712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4" name="Line 290"/>
          <p:cNvSpPr>
            <a:spLocks noChangeShapeType="1"/>
          </p:cNvSpPr>
          <p:nvPr/>
        </p:nvSpPr>
        <p:spPr bwMode="auto">
          <a:xfrm>
            <a:off x="7318375" y="36830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5" name="Line 291"/>
          <p:cNvSpPr>
            <a:spLocks noChangeShapeType="1"/>
          </p:cNvSpPr>
          <p:nvPr/>
        </p:nvSpPr>
        <p:spPr bwMode="auto">
          <a:xfrm>
            <a:off x="7318375" y="37004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6" name="Line 292"/>
          <p:cNvSpPr>
            <a:spLocks noChangeShapeType="1"/>
          </p:cNvSpPr>
          <p:nvPr/>
        </p:nvSpPr>
        <p:spPr bwMode="auto">
          <a:xfrm>
            <a:off x="7318375" y="371792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7" name="Line 293"/>
          <p:cNvSpPr>
            <a:spLocks noChangeShapeType="1"/>
          </p:cNvSpPr>
          <p:nvPr/>
        </p:nvSpPr>
        <p:spPr bwMode="auto">
          <a:xfrm>
            <a:off x="7318375" y="37338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8" name="Line 294"/>
          <p:cNvSpPr>
            <a:spLocks noChangeShapeType="1"/>
          </p:cNvSpPr>
          <p:nvPr/>
        </p:nvSpPr>
        <p:spPr bwMode="auto">
          <a:xfrm>
            <a:off x="7318375" y="37512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39" name="Line 295"/>
          <p:cNvSpPr>
            <a:spLocks noChangeShapeType="1"/>
          </p:cNvSpPr>
          <p:nvPr/>
        </p:nvSpPr>
        <p:spPr bwMode="auto">
          <a:xfrm>
            <a:off x="7318375" y="37687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0" name="Line 296"/>
          <p:cNvSpPr>
            <a:spLocks noChangeShapeType="1"/>
          </p:cNvSpPr>
          <p:nvPr/>
        </p:nvSpPr>
        <p:spPr bwMode="auto">
          <a:xfrm flipH="1">
            <a:off x="731202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1" name="Line 297"/>
          <p:cNvSpPr>
            <a:spLocks noChangeShapeType="1"/>
          </p:cNvSpPr>
          <p:nvPr/>
        </p:nvSpPr>
        <p:spPr bwMode="auto">
          <a:xfrm flipH="1">
            <a:off x="729456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2" name="Line 298"/>
          <p:cNvSpPr>
            <a:spLocks noChangeShapeType="1"/>
          </p:cNvSpPr>
          <p:nvPr/>
        </p:nvSpPr>
        <p:spPr bwMode="auto">
          <a:xfrm flipH="1">
            <a:off x="727710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3" name="Line 299"/>
          <p:cNvSpPr>
            <a:spLocks noChangeShapeType="1"/>
          </p:cNvSpPr>
          <p:nvPr/>
        </p:nvSpPr>
        <p:spPr bwMode="auto">
          <a:xfrm flipH="1">
            <a:off x="7261225"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4" name="Line 300"/>
          <p:cNvSpPr>
            <a:spLocks noChangeShapeType="1"/>
          </p:cNvSpPr>
          <p:nvPr/>
        </p:nvSpPr>
        <p:spPr bwMode="auto">
          <a:xfrm flipH="1">
            <a:off x="724376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5" name="Line 301"/>
          <p:cNvSpPr>
            <a:spLocks noChangeShapeType="1"/>
          </p:cNvSpPr>
          <p:nvPr/>
        </p:nvSpPr>
        <p:spPr bwMode="auto">
          <a:xfrm flipH="1">
            <a:off x="722630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6" name="Line 302"/>
          <p:cNvSpPr>
            <a:spLocks noChangeShapeType="1"/>
          </p:cNvSpPr>
          <p:nvPr/>
        </p:nvSpPr>
        <p:spPr bwMode="auto">
          <a:xfrm flipH="1">
            <a:off x="720883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7" name="Line 303"/>
          <p:cNvSpPr>
            <a:spLocks noChangeShapeType="1"/>
          </p:cNvSpPr>
          <p:nvPr/>
        </p:nvSpPr>
        <p:spPr bwMode="auto">
          <a:xfrm flipH="1">
            <a:off x="7192963"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8" name="Line 304"/>
          <p:cNvSpPr>
            <a:spLocks noChangeShapeType="1"/>
          </p:cNvSpPr>
          <p:nvPr/>
        </p:nvSpPr>
        <p:spPr bwMode="auto">
          <a:xfrm flipH="1">
            <a:off x="717550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49" name="Line 305"/>
          <p:cNvSpPr>
            <a:spLocks noChangeShapeType="1"/>
          </p:cNvSpPr>
          <p:nvPr/>
        </p:nvSpPr>
        <p:spPr bwMode="auto">
          <a:xfrm flipH="1">
            <a:off x="715803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0" name="Line 306"/>
          <p:cNvSpPr>
            <a:spLocks noChangeShapeType="1"/>
          </p:cNvSpPr>
          <p:nvPr/>
        </p:nvSpPr>
        <p:spPr bwMode="auto">
          <a:xfrm flipH="1">
            <a:off x="7142163"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1" name="Line 307"/>
          <p:cNvSpPr>
            <a:spLocks noChangeShapeType="1"/>
          </p:cNvSpPr>
          <p:nvPr/>
        </p:nvSpPr>
        <p:spPr bwMode="auto">
          <a:xfrm flipH="1">
            <a:off x="7124700"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2" name="Line 308"/>
          <p:cNvSpPr>
            <a:spLocks noChangeShapeType="1"/>
          </p:cNvSpPr>
          <p:nvPr/>
        </p:nvSpPr>
        <p:spPr bwMode="auto">
          <a:xfrm flipH="1">
            <a:off x="710723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3" name="Line 309"/>
          <p:cNvSpPr>
            <a:spLocks noChangeShapeType="1"/>
          </p:cNvSpPr>
          <p:nvPr/>
        </p:nvSpPr>
        <p:spPr bwMode="auto">
          <a:xfrm flipH="1">
            <a:off x="708977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4" name="Line 310"/>
          <p:cNvSpPr>
            <a:spLocks noChangeShapeType="1"/>
          </p:cNvSpPr>
          <p:nvPr/>
        </p:nvSpPr>
        <p:spPr bwMode="auto">
          <a:xfrm flipH="1">
            <a:off x="7073900"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5" name="Line 311"/>
          <p:cNvSpPr>
            <a:spLocks noChangeShapeType="1"/>
          </p:cNvSpPr>
          <p:nvPr/>
        </p:nvSpPr>
        <p:spPr bwMode="auto">
          <a:xfrm flipH="1">
            <a:off x="7056438"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6" name="Line 312"/>
          <p:cNvSpPr>
            <a:spLocks noChangeShapeType="1"/>
          </p:cNvSpPr>
          <p:nvPr/>
        </p:nvSpPr>
        <p:spPr bwMode="auto">
          <a:xfrm flipH="1">
            <a:off x="703897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7" name="Line 313"/>
          <p:cNvSpPr>
            <a:spLocks noChangeShapeType="1"/>
          </p:cNvSpPr>
          <p:nvPr/>
        </p:nvSpPr>
        <p:spPr bwMode="auto">
          <a:xfrm flipH="1">
            <a:off x="702151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8" name="Line 314"/>
          <p:cNvSpPr>
            <a:spLocks noChangeShapeType="1"/>
          </p:cNvSpPr>
          <p:nvPr/>
        </p:nvSpPr>
        <p:spPr bwMode="auto">
          <a:xfrm flipH="1">
            <a:off x="7005638"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59" name="Line 315"/>
          <p:cNvSpPr>
            <a:spLocks noChangeShapeType="1"/>
          </p:cNvSpPr>
          <p:nvPr/>
        </p:nvSpPr>
        <p:spPr bwMode="auto">
          <a:xfrm flipH="1">
            <a:off x="6988175"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0" name="Line 316"/>
          <p:cNvSpPr>
            <a:spLocks noChangeShapeType="1"/>
          </p:cNvSpPr>
          <p:nvPr/>
        </p:nvSpPr>
        <p:spPr bwMode="auto">
          <a:xfrm flipH="1">
            <a:off x="6970713"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1" name="Line 317"/>
          <p:cNvSpPr>
            <a:spLocks noChangeShapeType="1"/>
          </p:cNvSpPr>
          <p:nvPr/>
        </p:nvSpPr>
        <p:spPr bwMode="auto">
          <a:xfrm flipH="1">
            <a:off x="695325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2" name="Line 318"/>
          <p:cNvSpPr>
            <a:spLocks noChangeShapeType="1"/>
          </p:cNvSpPr>
          <p:nvPr/>
        </p:nvSpPr>
        <p:spPr bwMode="auto">
          <a:xfrm flipH="1">
            <a:off x="6937375"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3" name="Line 319"/>
          <p:cNvSpPr>
            <a:spLocks noChangeShapeType="1"/>
          </p:cNvSpPr>
          <p:nvPr/>
        </p:nvSpPr>
        <p:spPr bwMode="auto">
          <a:xfrm flipH="1">
            <a:off x="6919913"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4" name="Line 320"/>
          <p:cNvSpPr>
            <a:spLocks noChangeShapeType="1"/>
          </p:cNvSpPr>
          <p:nvPr/>
        </p:nvSpPr>
        <p:spPr bwMode="auto">
          <a:xfrm flipH="1">
            <a:off x="690245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5" name="Line 321"/>
          <p:cNvSpPr>
            <a:spLocks noChangeShapeType="1"/>
          </p:cNvSpPr>
          <p:nvPr/>
        </p:nvSpPr>
        <p:spPr bwMode="auto">
          <a:xfrm flipH="1">
            <a:off x="688498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6" name="Line 322"/>
          <p:cNvSpPr>
            <a:spLocks noChangeShapeType="1"/>
          </p:cNvSpPr>
          <p:nvPr/>
        </p:nvSpPr>
        <p:spPr bwMode="auto">
          <a:xfrm flipH="1">
            <a:off x="6869113"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7" name="Line 323"/>
          <p:cNvSpPr>
            <a:spLocks noChangeShapeType="1"/>
          </p:cNvSpPr>
          <p:nvPr/>
        </p:nvSpPr>
        <p:spPr bwMode="auto">
          <a:xfrm flipH="1">
            <a:off x="6851650"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8" name="Line 324"/>
          <p:cNvSpPr>
            <a:spLocks noChangeShapeType="1"/>
          </p:cNvSpPr>
          <p:nvPr/>
        </p:nvSpPr>
        <p:spPr bwMode="auto">
          <a:xfrm flipH="1">
            <a:off x="683418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69" name="Line 325"/>
          <p:cNvSpPr>
            <a:spLocks noChangeShapeType="1"/>
          </p:cNvSpPr>
          <p:nvPr/>
        </p:nvSpPr>
        <p:spPr bwMode="auto">
          <a:xfrm flipH="1">
            <a:off x="6816725" y="37846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0" name="Line 326"/>
          <p:cNvSpPr>
            <a:spLocks noChangeShapeType="1"/>
          </p:cNvSpPr>
          <p:nvPr/>
        </p:nvSpPr>
        <p:spPr bwMode="auto">
          <a:xfrm flipH="1">
            <a:off x="6800850" y="37846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1" name="Line 327"/>
          <p:cNvSpPr>
            <a:spLocks noChangeShapeType="1"/>
          </p:cNvSpPr>
          <p:nvPr/>
        </p:nvSpPr>
        <p:spPr bwMode="auto">
          <a:xfrm flipH="1">
            <a:off x="6783388" y="37846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2" name="Line 328"/>
          <p:cNvSpPr>
            <a:spLocks noChangeShapeType="1"/>
          </p:cNvSpPr>
          <p:nvPr/>
        </p:nvSpPr>
        <p:spPr bwMode="auto">
          <a:xfrm flipV="1">
            <a:off x="6777038" y="37734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3" name="Line 329"/>
          <p:cNvSpPr>
            <a:spLocks noChangeShapeType="1"/>
          </p:cNvSpPr>
          <p:nvPr/>
        </p:nvSpPr>
        <p:spPr bwMode="auto">
          <a:xfrm flipV="1">
            <a:off x="6777038" y="37512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4" name="Line 330"/>
          <p:cNvSpPr>
            <a:spLocks noChangeShapeType="1"/>
          </p:cNvSpPr>
          <p:nvPr/>
        </p:nvSpPr>
        <p:spPr bwMode="auto">
          <a:xfrm flipV="1">
            <a:off x="6777038" y="37338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5" name="Line 331"/>
          <p:cNvSpPr>
            <a:spLocks noChangeShapeType="1"/>
          </p:cNvSpPr>
          <p:nvPr/>
        </p:nvSpPr>
        <p:spPr bwMode="auto">
          <a:xfrm flipV="1">
            <a:off x="6777038" y="37163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6" name="Line 332"/>
          <p:cNvSpPr>
            <a:spLocks noChangeShapeType="1"/>
          </p:cNvSpPr>
          <p:nvPr/>
        </p:nvSpPr>
        <p:spPr bwMode="auto">
          <a:xfrm flipV="1">
            <a:off x="6777038" y="370522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7" name="Line 333"/>
          <p:cNvSpPr>
            <a:spLocks noChangeShapeType="1"/>
          </p:cNvSpPr>
          <p:nvPr/>
        </p:nvSpPr>
        <p:spPr bwMode="auto">
          <a:xfrm flipV="1">
            <a:off x="6777038" y="36830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8" name="Line 334"/>
          <p:cNvSpPr>
            <a:spLocks noChangeShapeType="1"/>
          </p:cNvSpPr>
          <p:nvPr/>
        </p:nvSpPr>
        <p:spPr bwMode="auto">
          <a:xfrm flipV="1">
            <a:off x="6777038" y="36655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79" name="Line 335"/>
          <p:cNvSpPr>
            <a:spLocks noChangeShapeType="1"/>
          </p:cNvSpPr>
          <p:nvPr/>
        </p:nvSpPr>
        <p:spPr bwMode="auto">
          <a:xfrm flipV="1">
            <a:off x="6777038" y="365442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0" name="Line 336"/>
          <p:cNvSpPr>
            <a:spLocks noChangeShapeType="1"/>
          </p:cNvSpPr>
          <p:nvPr/>
        </p:nvSpPr>
        <p:spPr bwMode="auto">
          <a:xfrm flipV="1">
            <a:off x="6777038" y="36369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1" name="Line 337"/>
          <p:cNvSpPr>
            <a:spLocks noChangeShapeType="1"/>
          </p:cNvSpPr>
          <p:nvPr/>
        </p:nvSpPr>
        <p:spPr bwMode="auto">
          <a:xfrm flipV="1">
            <a:off x="6777038" y="36147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2" name="Line 338"/>
          <p:cNvSpPr>
            <a:spLocks noChangeShapeType="1"/>
          </p:cNvSpPr>
          <p:nvPr/>
        </p:nvSpPr>
        <p:spPr bwMode="auto">
          <a:xfrm flipV="1">
            <a:off x="6777038" y="35972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3" name="Line 339"/>
          <p:cNvSpPr>
            <a:spLocks noChangeShapeType="1"/>
          </p:cNvSpPr>
          <p:nvPr/>
        </p:nvSpPr>
        <p:spPr bwMode="auto">
          <a:xfrm flipV="1">
            <a:off x="6777038" y="35861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4" name="Line 340"/>
          <p:cNvSpPr>
            <a:spLocks noChangeShapeType="1"/>
          </p:cNvSpPr>
          <p:nvPr/>
        </p:nvSpPr>
        <p:spPr bwMode="auto">
          <a:xfrm flipV="1">
            <a:off x="6777038" y="35639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5" name="Line 341"/>
          <p:cNvSpPr>
            <a:spLocks noChangeShapeType="1"/>
          </p:cNvSpPr>
          <p:nvPr/>
        </p:nvSpPr>
        <p:spPr bwMode="auto">
          <a:xfrm flipV="1">
            <a:off x="6777038" y="35464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6" name="Line 342"/>
          <p:cNvSpPr>
            <a:spLocks noChangeShapeType="1"/>
          </p:cNvSpPr>
          <p:nvPr/>
        </p:nvSpPr>
        <p:spPr bwMode="auto">
          <a:xfrm flipV="1">
            <a:off x="6777038" y="35290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7" name="Line 343"/>
          <p:cNvSpPr>
            <a:spLocks noChangeShapeType="1"/>
          </p:cNvSpPr>
          <p:nvPr/>
        </p:nvSpPr>
        <p:spPr bwMode="auto">
          <a:xfrm flipV="1">
            <a:off x="6777038" y="35179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8" name="Line 344"/>
          <p:cNvSpPr>
            <a:spLocks noChangeShapeType="1"/>
          </p:cNvSpPr>
          <p:nvPr/>
        </p:nvSpPr>
        <p:spPr bwMode="auto">
          <a:xfrm flipV="1">
            <a:off x="6777038" y="34956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89" name="Line 345"/>
          <p:cNvSpPr>
            <a:spLocks noChangeShapeType="1"/>
          </p:cNvSpPr>
          <p:nvPr/>
        </p:nvSpPr>
        <p:spPr bwMode="auto">
          <a:xfrm flipV="1">
            <a:off x="6777038" y="34782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90" name="Line 346"/>
          <p:cNvSpPr>
            <a:spLocks noChangeShapeType="1"/>
          </p:cNvSpPr>
          <p:nvPr/>
        </p:nvSpPr>
        <p:spPr bwMode="auto">
          <a:xfrm flipV="1">
            <a:off x="6777038" y="34671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91" name="Line 347"/>
          <p:cNvSpPr>
            <a:spLocks noChangeShapeType="1"/>
          </p:cNvSpPr>
          <p:nvPr/>
        </p:nvSpPr>
        <p:spPr bwMode="auto">
          <a:xfrm flipV="1">
            <a:off x="6777038" y="34448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92" name="Line 348"/>
          <p:cNvSpPr>
            <a:spLocks noChangeShapeType="1"/>
          </p:cNvSpPr>
          <p:nvPr/>
        </p:nvSpPr>
        <p:spPr bwMode="auto">
          <a:xfrm flipV="1">
            <a:off x="6777038" y="34274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93" name="Line 349"/>
          <p:cNvSpPr>
            <a:spLocks noChangeShapeType="1"/>
          </p:cNvSpPr>
          <p:nvPr/>
        </p:nvSpPr>
        <p:spPr bwMode="auto">
          <a:xfrm flipV="1">
            <a:off x="6777038" y="34099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2094" name="Rectangle 350"/>
          <p:cNvSpPr>
            <a:spLocks noChangeArrowheads="1"/>
          </p:cNvSpPr>
          <p:nvPr/>
        </p:nvSpPr>
        <p:spPr bwMode="auto">
          <a:xfrm>
            <a:off x="6724650" y="2300288"/>
            <a:ext cx="2036763" cy="363537"/>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0000"/>
                </a:solidFill>
                <a:latin typeface="Bookman Old Style" pitchFamily="18" charset="0"/>
              </a:rPr>
              <a:t>(Directs search)</a:t>
            </a:r>
          </a:p>
        </p:txBody>
      </p:sp>
      <p:sp>
        <p:nvSpPr>
          <p:cNvPr id="32095" name="Rectangle 351"/>
          <p:cNvSpPr>
            <a:spLocks noChangeArrowheads="1"/>
          </p:cNvSpPr>
          <p:nvPr/>
        </p:nvSpPr>
        <p:spPr bwMode="auto">
          <a:xfrm>
            <a:off x="5430838" y="4914900"/>
            <a:ext cx="1762125"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0000"/>
                </a:solidFill>
                <a:latin typeface="Bookman Old Style" pitchFamily="18" charset="0"/>
              </a:rPr>
              <a:t>Data Records</a:t>
            </a:r>
          </a:p>
        </p:txBody>
      </p:sp>
      <p:sp>
        <p:nvSpPr>
          <p:cNvPr id="32096" name="Rectangle 352"/>
          <p:cNvSpPr>
            <a:spLocks noChangeArrowheads="1"/>
          </p:cNvSpPr>
          <p:nvPr/>
        </p:nvSpPr>
        <p:spPr bwMode="auto">
          <a:xfrm>
            <a:off x="6724650" y="2030413"/>
            <a:ext cx="844550" cy="363537"/>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0000"/>
                </a:solidFill>
                <a:latin typeface="Bookman Old Style" pitchFamily="18" charset="0"/>
              </a:rPr>
              <a:t>Index</a:t>
            </a:r>
          </a:p>
        </p:txBody>
      </p:sp>
      <p:sp>
        <p:nvSpPr>
          <p:cNvPr id="32097" name="Rectangle 353"/>
          <p:cNvSpPr>
            <a:spLocks noChangeArrowheads="1"/>
          </p:cNvSpPr>
          <p:nvPr/>
        </p:nvSpPr>
        <p:spPr bwMode="auto">
          <a:xfrm>
            <a:off x="7335838" y="3197225"/>
            <a:ext cx="1671637"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0000"/>
                </a:solidFill>
                <a:latin typeface="Bookman Old Style" pitchFamily="18" charset="0"/>
              </a:rPr>
              <a:t>Data Entries</a:t>
            </a:r>
          </a:p>
        </p:txBody>
      </p:sp>
      <p:sp>
        <p:nvSpPr>
          <p:cNvPr id="32098" name="Rectangle 354"/>
          <p:cNvSpPr>
            <a:spLocks noChangeArrowheads="1"/>
          </p:cNvSpPr>
          <p:nvPr/>
        </p:nvSpPr>
        <p:spPr bwMode="auto">
          <a:xfrm>
            <a:off x="7337425" y="3411538"/>
            <a:ext cx="1706563" cy="363537"/>
          </a:xfrm>
          <a:prstGeom prst="rect">
            <a:avLst/>
          </a:prstGeom>
          <a:noFill/>
          <a:ln w="9525">
            <a:noFill/>
            <a:miter lim="800000"/>
            <a:headEnd/>
            <a:tailEnd/>
          </a:ln>
          <a:effectLst/>
        </p:spPr>
        <p:txBody>
          <a:bodyPr wrap="none" lIns="90488" tIns="44450" rIns="90488" bIns="44450">
            <a:spAutoFit/>
          </a:bodyPr>
          <a:lstStyle/>
          <a:p>
            <a:pPr eaLnBrk="0" hangingPunct="0"/>
            <a:r>
              <a:rPr lang="en-US" sz="1800">
                <a:solidFill>
                  <a:srgbClr val="000000"/>
                </a:solidFill>
              </a:rPr>
              <a:t>("Sequence set")</a:t>
            </a:r>
          </a:p>
        </p:txBody>
      </p:sp>
      <p:sp>
        <p:nvSpPr>
          <p:cNvPr id="32099" name="Line 355"/>
          <p:cNvSpPr>
            <a:spLocks noChangeShapeType="1"/>
          </p:cNvSpPr>
          <p:nvPr/>
        </p:nvSpPr>
        <p:spPr bwMode="auto">
          <a:xfrm>
            <a:off x="5562600" y="1676400"/>
            <a:ext cx="457200" cy="304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0" name="Line 356"/>
          <p:cNvSpPr>
            <a:spLocks noChangeShapeType="1"/>
          </p:cNvSpPr>
          <p:nvPr/>
        </p:nvSpPr>
        <p:spPr bwMode="auto">
          <a:xfrm flipH="1">
            <a:off x="4724400" y="3124200"/>
            <a:ext cx="457200" cy="304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1" name="Line 357"/>
          <p:cNvSpPr>
            <a:spLocks noChangeShapeType="1"/>
          </p:cNvSpPr>
          <p:nvPr/>
        </p:nvSpPr>
        <p:spPr bwMode="auto">
          <a:xfrm>
            <a:off x="5638800" y="3124200"/>
            <a:ext cx="0" cy="304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2" name="Line 358"/>
          <p:cNvSpPr>
            <a:spLocks noChangeShapeType="1"/>
          </p:cNvSpPr>
          <p:nvPr/>
        </p:nvSpPr>
        <p:spPr bwMode="auto">
          <a:xfrm>
            <a:off x="6781800" y="3124200"/>
            <a:ext cx="228600" cy="304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3" name="Line 359"/>
          <p:cNvSpPr>
            <a:spLocks noChangeShapeType="1"/>
          </p:cNvSpPr>
          <p:nvPr/>
        </p:nvSpPr>
        <p:spPr bwMode="auto">
          <a:xfrm flipH="1">
            <a:off x="4114800" y="3810000"/>
            <a:ext cx="4572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4" name="Line 360"/>
          <p:cNvSpPr>
            <a:spLocks noChangeShapeType="1"/>
          </p:cNvSpPr>
          <p:nvPr/>
        </p:nvSpPr>
        <p:spPr bwMode="auto">
          <a:xfrm flipH="1">
            <a:off x="4267200" y="3810000"/>
            <a:ext cx="3810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5" name="Line 361"/>
          <p:cNvSpPr>
            <a:spLocks noChangeShapeType="1"/>
          </p:cNvSpPr>
          <p:nvPr/>
        </p:nvSpPr>
        <p:spPr bwMode="auto">
          <a:xfrm flipH="1">
            <a:off x="4419600" y="3733800"/>
            <a:ext cx="381000" cy="685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6" name="Line 362"/>
          <p:cNvSpPr>
            <a:spLocks noChangeShapeType="1"/>
          </p:cNvSpPr>
          <p:nvPr/>
        </p:nvSpPr>
        <p:spPr bwMode="auto">
          <a:xfrm>
            <a:off x="4876800" y="3810000"/>
            <a:ext cx="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7" name="Line 363"/>
          <p:cNvSpPr>
            <a:spLocks noChangeShapeType="1"/>
          </p:cNvSpPr>
          <p:nvPr/>
        </p:nvSpPr>
        <p:spPr bwMode="auto">
          <a:xfrm flipH="1">
            <a:off x="5410200" y="3810000"/>
            <a:ext cx="762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8" name="Line 364"/>
          <p:cNvSpPr>
            <a:spLocks noChangeShapeType="1"/>
          </p:cNvSpPr>
          <p:nvPr/>
        </p:nvSpPr>
        <p:spPr bwMode="auto">
          <a:xfrm flipH="1">
            <a:off x="5486400" y="3810000"/>
            <a:ext cx="762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09" name="Line 365"/>
          <p:cNvSpPr>
            <a:spLocks noChangeShapeType="1"/>
          </p:cNvSpPr>
          <p:nvPr/>
        </p:nvSpPr>
        <p:spPr bwMode="auto">
          <a:xfrm flipH="1">
            <a:off x="5562600" y="3810000"/>
            <a:ext cx="762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10" name="Line 366"/>
          <p:cNvSpPr>
            <a:spLocks noChangeShapeType="1"/>
          </p:cNvSpPr>
          <p:nvPr/>
        </p:nvSpPr>
        <p:spPr bwMode="auto">
          <a:xfrm flipH="1">
            <a:off x="5638800" y="3810000"/>
            <a:ext cx="762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11" name="Line 367"/>
          <p:cNvSpPr>
            <a:spLocks noChangeShapeType="1"/>
          </p:cNvSpPr>
          <p:nvPr/>
        </p:nvSpPr>
        <p:spPr bwMode="auto">
          <a:xfrm>
            <a:off x="6934200" y="3810000"/>
            <a:ext cx="3048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12" name="Line 368"/>
          <p:cNvSpPr>
            <a:spLocks noChangeShapeType="1"/>
          </p:cNvSpPr>
          <p:nvPr/>
        </p:nvSpPr>
        <p:spPr bwMode="auto">
          <a:xfrm>
            <a:off x="7010400" y="3810000"/>
            <a:ext cx="3048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13" name="Line 369"/>
          <p:cNvSpPr>
            <a:spLocks noChangeShapeType="1"/>
          </p:cNvSpPr>
          <p:nvPr/>
        </p:nvSpPr>
        <p:spPr bwMode="auto">
          <a:xfrm>
            <a:off x="7162800" y="3810000"/>
            <a:ext cx="6858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14" name="Line 370"/>
          <p:cNvSpPr>
            <a:spLocks noChangeShapeType="1"/>
          </p:cNvSpPr>
          <p:nvPr/>
        </p:nvSpPr>
        <p:spPr bwMode="auto">
          <a:xfrm>
            <a:off x="7239000" y="3810000"/>
            <a:ext cx="6858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2115" name="Line 371"/>
          <p:cNvSpPr>
            <a:spLocks noChangeShapeType="1"/>
          </p:cNvSpPr>
          <p:nvPr/>
        </p:nvSpPr>
        <p:spPr bwMode="auto">
          <a:xfrm flipH="1">
            <a:off x="4876800" y="1981200"/>
            <a:ext cx="1143000" cy="1143000"/>
          </a:xfrm>
          <a:prstGeom prst="line">
            <a:avLst/>
          </a:prstGeom>
          <a:noFill/>
          <a:ln w="254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32116" name="Line 372"/>
          <p:cNvSpPr>
            <a:spLocks noChangeShapeType="1"/>
          </p:cNvSpPr>
          <p:nvPr/>
        </p:nvSpPr>
        <p:spPr bwMode="auto">
          <a:xfrm>
            <a:off x="6019800" y="1981200"/>
            <a:ext cx="1143000" cy="1143000"/>
          </a:xfrm>
          <a:prstGeom prst="line">
            <a:avLst/>
          </a:prstGeom>
          <a:noFill/>
          <a:ln w="254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32117" name="Line 373"/>
          <p:cNvSpPr>
            <a:spLocks noChangeShapeType="1"/>
          </p:cNvSpPr>
          <p:nvPr/>
        </p:nvSpPr>
        <p:spPr bwMode="auto">
          <a:xfrm>
            <a:off x="4876800" y="3124200"/>
            <a:ext cx="2286000" cy="0"/>
          </a:xfrm>
          <a:prstGeom prst="line">
            <a:avLst/>
          </a:prstGeom>
          <a:noFill/>
          <a:ln w="25400">
            <a:solidFill>
              <a:schemeClr val="tx2"/>
            </a:solidFill>
            <a:round/>
            <a:headEnd type="none" w="sm" len="sm"/>
            <a:tailEnd type="none" w="sm" len="sm"/>
          </a:ln>
          <a:effectLst/>
        </p:spPr>
        <p:txBody>
          <a:bodyPr/>
          <a:lstStyle/>
          <a:p>
            <a:pPr eaLnBrk="0" hangingPunct="0"/>
            <a:endParaRPr lang="en-US">
              <a:solidFill>
                <a:srgbClr val="005400"/>
              </a:solidFill>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379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3796" name="Rectangle 4"/>
          <p:cNvSpPr>
            <a:spLocks noGrp="1" noChangeArrowheads="1"/>
          </p:cNvSpPr>
          <p:nvPr>
            <p:ph type="title"/>
          </p:nvPr>
        </p:nvSpPr>
        <p:spPr>
          <a:xfrm>
            <a:off x="838200" y="419100"/>
            <a:ext cx="8153400" cy="1104900"/>
          </a:xfrm>
          <a:noFill/>
          <a:ln/>
        </p:spPr>
        <p:txBody>
          <a:bodyPr/>
          <a:lstStyle/>
          <a:p>
            <a:r>
              <a:rPr lang="en-US"/>
              <a:t>Unclustered B+ Tree Used for Sorting</a:t>
            </a:r>
          </a:p>
        </p:txBody>
      </p:sp>
      <p:sp>
        <p:nvSpPr>
          <p:cNvPr id="33797" name="Rectangle 5"/>
          <p:cNvSpPr>
            <a:spLocks noGrp="1" noChangeArrowheads="1"/>
          </p:cNvSpPr>
          <p:nvPr>
            <p:ph type="body" idx="1"/>
          </p:nvPr>
        </p:nvSpPr>
        <p:spPr>
          <a:xfrm>
            <a:off x="609600" y="1600200"/>
            <a:ext cx="7772400" cy="4076700"/>
          </a:xfrm>
          <a:noFill/>
          <a:ln/>
        </p:spPr>
        <p:txBody>
          <a:bodyPr/>
          <a:lstStyle/>
          <a:p>
            <a:r>
              <a:rPr lang="en-US"/>
              <a:t>Alternative (2) for data entries; each data entry contains </a:t>
            </a:r>
            <a:r>
              <a:rPr lang="en-US" i="1"/>
              <a:t>rid</a:t>
            </a:r>
            <a:r>
              <a:rPr lang="en-US"/>
              <a:t> of a data record.  In general, </a:t>
            </a:r>
            <a:r>
              <a:rPr lang="en-US">
                <a:solidFill>
                  <a:schemeClr val="folHlink"/>
                </a:solidFill>
              </a:rPr>
              <a:t>one I/O per data record!</a:t>
            </a:r>
          </a:p>
        </p:txBody>
      </p:sp>
      <p:sp>
        <p:nvSpPr>
          <p:cNvPr id="33798" name="Freeform 6"/>
          <p:cNvSpPr>
            <a:spLocks/>
          </p:cNvSpPr>
          <p:nvPr/>
        </p:nvSpPr>
        <p:spPr bwMode="auto">
          <a:xfrm>
            <a:off x="2911475" y="5665788"/>
            <a:ext cx="461963" cy="384175"/>
          </a:xfrm>
          <a:custGeom>
            <a:avLst/>
            <a:gdLst/>
            <a:ahLst/>
            <a:cxnLst>
              <a:cxn ang="0">
                <a:pos x="0" y="241"/>
              </a:cxn>
              <a:cxn ang="0">
                <a:pos x="0" y="0"/>
              </a:cxn>
              <a:cxn ang="0">
                <a:pos x="290" y="0"/>
              </a:cxn>
              <a:cxn ang="0">
                <a:pos x="290" y="241"/>
              </a:cxn>
              <a:cxn ang="0">
                <a:pos x="0" y="241"/>
              </a:cxn>
            </a:cxnLst>
            <a:rect l="0" t="0" r="r" b="b"/>
            <a:pathLst>
              <a:path w="291" h="242">
                <a:moveTo>
                  <a:pt x="0" y="241"/>
                </a:moveTo>
                <a:lnTo>
                  <a:pt x="0" y="0"/>
                </a:lnTo>
                <a:lnTo>
                  <a:pt x="290" y="0"/>
                </a:lnTo>
                <a:lnTo>
                  <a:pt x="290"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799" name="Freeform 7"/>
          <p:cNvSpPr>
            <a:spLocks/>
          </p:cNvSpPr>
          <p:nvPr/>
        </p:nvSpPr>
        <p:spPr bwMode="auto">
          <a:xfrm>
            <a:off x="3524250" y="5665788"/>
            <a:ext cx="463550" cy="384175"/>
          </a:xfrm>
          <a:custGeom>
            <a:avLst/>
            <a:gdLst/>
            <a:ahLst/>
            <a:cxnLst>
              <a:cxn ang="0">
                <a:pos x="0" y="241"/>
              </a:cxn>
              <a:cxn ang="0">
                <a:pos x="0" y="0"/>
              </a:cxn>
              <a:cxn ang="0">
                <a:pos x="291" y="0"/>
              </a:cxn>
              <a:cxn ang="0">
                <a:pos x="291" y="241"/>
              </a:cxn>
              <a:cxn ang="0">
                <a:pos x="0" y="241"/>
              </a:cxn>
            </a:cxnLst>
            <a:rect l="0" t="0" r="r" b="b"/>
            <a:pathLst>
              <a:path w="292" h="242">
                <a:moveTo>
                  <a:pt x="0" y="241"/>
                </a:moveTo>
                <a:lnTo>
                  <a:pt x="0" y="0"/>
                </a:lnTo>
                <a:lnTo>
                  <a:pt x="291" y="0"/>
                </a:lnTo>
                <a:lnTo>
                  <a:pt x="291"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800" name="Freeform 8"/>
          <p:cNvSpPr>
            <a:spLocks/>
          </p:cNvSpPr>
          <p:nvPr/>
        </p:nvSpPr>
        <p:spPr bwMode="auto">
          <a:xfrm>
            <a:off x="4138613" y="5665788"/>
            <a:ext cx="461962" cy="384175"/>
          </a:xfrm>
          <a:custGeom>
            <a:avLst/>
            <a:gdLst/>
            <a:ahLst/>
            <a:cxnLst>
              <a:cxn ang="0">
                <a:pos x="0" y="241"/>
              </a:cxn>
              <a:cxn ang="0">
                <a:pos x="0" y="0"/>
              </a:cxn>
              <a:cxn ang="0">
                <a:pos x="290" y="0"/>
              </a:cxn>
              <a:cxn ang="0">
                <a:pos x="290" y="241"/>
              </a:cxn>
              <a:cxn ang="0">
                <a:pos x="0" y="241"/>
              </a:cxn>
            </a:cxnLst>
            <a:rect l="0" t="0" r="r" b="b"/>
            <a:pathLst>
              <a:path w="291" h="242">
                <a:moveTo>
                  <a:pt x="0" y="241"/>
                </a:moveTo>
                <a:lnTo>
                  <a:pt x="0" y="0"/>
                </a:lnTo>
                <a:lnTo>
                  <a:pt x="290" y="0"/>
                </a:lnTo>
                <a:lnTo>
                  <a:pt x="290"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801" name="Freeform 9"/>
          <p:cNvSpPr>
            <a:spLocks/>
          </p:cNvSpPr>
          <p:nvPr/>
        </p:nvSpPr>
        <p:spPr bwMode="auto">
          <a:xfrm>
            <a:off x="4752975" y="5665788"/>
            <a:ext cx="460375" cy="384175"/>
          </a:xfrm>
          <a:custGeom>
            <a:avLst/>
            <a:gdLst/>
            <a:ahLst/>
            <a:cxnLst>
              <a:cxn ang="0">
                <a:pos x="0" y="241"/>
              </a:cxn>
              <a:cxn ang="0">
                <a:pos x="0" y="0"/>
              </a:cxn>
              <a:cxn ang="0">
                <a:pos x="289" y="0"/>
              </a:cxn>
              <a:cxn ang="0">
                <a:pos x="289" y="241"/>
              </a:cxn>
              <a:cxn ang="0">
                <a:pos x="0" y="241"/>
              </a:cxn>
            </a:cxnLst>
            <a:rect l="0" t="0" r="r" b="b"/>
            <a:pathLst>
              <a:path w="290" h="242">
                <a:moveTo>
                  <a:pt x="0" y="241"/>
                </a:moveTo>
                <a:lnTo>
                  <a:pt x="0" y="0"/>
                </a:lnTo>
                <a:lnTo>
                  <a:pt x="289" y="0"/>
                </a:lnTo>
                <a:lnTo>
                  <a:pt x="289"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802" name="Freeform 10"/>
          <p:cNvSpPr>
            <a:spLocks/>
          </p:cNvSpPr>
          <p:nvPr/>
        </p:nvSpPr>
        <p:spPr bwMode="auto">
          <a:xfrm>
            <a:off x="5365750" y="5665788"/>
            <a:ext cx="461963" cy="384175"/>
          </a:xfrm>
          <a:custGeom>
            <a:avLst/>
            <a:gdLst/>
            <a:ahLst/>
            <a:cxnLst>
              <a:cxn ang="0">
                <a:pos x="0" y="241"/>
              </a:cxn>
              <a:cxn ang="0">
                <a:pos x="0" y="0"/>
              </a:cxn>
              <a:cxn ang="0">
                <a:pos x="290" y="0"/>
              </a:cxn>
              <a:cxn ang="0">
                <a:pos x="290" y="241"/>
              </a:cxn>
              <a:cxn ang="0">
                <a:pos x="0" y="241"/>
              </a:cxn>
            </a:cxnLst>
            <a:rect l="0" t="0" r="r" b="b"/>
            <a:pathLst>
              <a:path w="291" h="242">
                <a:moveTo>
                  <a:pt x="0" y="241"/>
                </a:moveTo>
                <a:lnTo>
                  <a:pt x="0" y="0"/>
                </a:lnTo>
                <a:lnTo>
                  <a:pt x="290" y="0"/>
                </a:lnTo>
                <a:lnTo>
                  <a:pt x="290"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803" name="Freeform 11"/>
          <p:cNvSpPr>
            <a:spLocks/>
          </p:cNvSpPr>
          <p:nvPr/>
        </p:nvSpPr>
        <p:spPr bwMode="auto">
          <a:xfrm>
            <a:off x="5978525" y="5665788"/>
            <a:ext cx="463550" cy="384175"/>
          </a:xfrm>
          <a:custGeom>
            <a:avLst/>
            <a:gdLst/>
            <a:ahLst/>
            <a:cxnLst>
              <a:cxn ang="0">
                <a:pos x="0" y="241"/>
              </a:cxn>
              <a:cxn ang="0">
                <a:pos x="0" y="0"/>
              </a:cxn>
              <a:cxn ang="0">
                <a:pos x="291" y="0"/>
              </a:cxn>
              <a:cxn ang="0">
                <a:pos x="291" y="241"/>
              </a:cxn>
              <a:cxn ang="0">
                <a:pos x="0" y="241"/>
              </a:cxn>
            </a:cxnLst>
            <a:rect l="0" t="0" r="r" b="b"/>
            <a:pathLst>
              <a:path w="292" h="242">
                <a:moveTo>
                  <a:pt x="0" y="241"/>
                </a:moveTo>
                <a:lnTo>
                  <a:pt x="0" y="0"/>
                </a:lnTo>
                <a:lnTo>
                  <a:pt x="291" y="0"/>
                </a:lnTo>
                <a:lnTo>
                  <a:pt x="291"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804" name="Freeform 12"/>
          <p:cNvSpPr>
            <a:spLocks/>
          </p:cNvSpPr>
          <p:nvPr/>
        </p:nvSpPr>
        <p:spPr bwMode="auto">
          <a:xfrm>
            <a:off x="2695575" y="47021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no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805" name="Freeform 13"/>
          <p:cNvSpPr>
            <a:spLocks/>
          </p:cNvSpPr>
          <p:nvPr/>
        </p:nvSpPr>
        <p:spPr bwMode="auto">
          <a:xfrm>
            <a:off x="2695575" y="47021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pattFill prst="lgConfetti">
            <a:fgClr>
              <a:schemeClr val="tx1"/>
            </a:fgClr>
            <a:bgClr>
              <a:srgbClr val="FFFFFF"/>
            </a:bgClr>
          </a:patt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806" name="Line 14"/>
          <p:cNvSpPr>
            <a:spLocks noChangeShapeType="1"/>
          </p:cNvSpPr>
          <p:nvPr/>
        </p:nvSpPr>
        <p:spPr bwMode="auto">
          <a:xfrm flipV="1">
            <a:off x="2695575" y="4695825"/>
            <a:ext cx="0" cy="1588"/>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07" name="Line 15"/>
          <p:cNvSpPr>
            <a:spLocks noChangeShapeType="1"/>
          </p:cNvSpPr>
          <p:nvPr/>
        </p:nvSpPr>
        <p:spPr bwMode="auto">
          <a:xfrm>
            <a:off x="2695575" y="4702175"/>
            <a:ext cx="1588"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08" name="Line 16"/>
          <p:cNvSpPr>
            <a:spLocks noChangeShapeType="1"/>
          </p:cNvSpPr>
          <p:nvPr/>
        </p:nvSpPr>
        <p:spPr bwMode="auto">
          <a:xfrm>
            <a:off x="269557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09" name="Line 17"/>
          <p:cNvSpPr>
            <a:spLocks noChangeShapeType="1"/>
          </p:cNvSpPr>
          <p:nvPr/>
        </p:nvSpPr>
        <p:spPr bwMode="auto">
          <a:xfrm>
            <a:off x="271303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0" name="Line 18"/>
          <p:cNvSpPr>
            <a:spLocks noChangeShapeType="1"/>
          </p:cNvSpPr>
          <p:nvPr/>
        </p:nvSpPr>
        <p:spPr bwMode="auto">
          <a:xfrm>
            <a:off x="2730500"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1" name="Line 19"/>
          <p:cNvSpPr>
            <a:spLocks noChangeShapeType="1"/>
          </p:cNvSpPr>
          <p:nvPr/>
        </p:nvSpPr>
        <p:spPr bwMode="auto">
          <a:xfrm>
            <a:off x="274637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2" name="Line 20"/>
          <p:cNvSpPr>
            <a:spLocks noChangeShapeType="1"/>
          </p:cNvSpPr>
          <p:nvPr/>
        </p:nvSpPr>
        <p:spPr bwMode="auto">
          <a:xfrm>
            <a:off x="276383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3" name="Line 21"/>
          <p:cNvSpPr>
            <a:spLocks noChangeShapeType="1"/>
          </p:cNvSpPr>
          <p:nvPr/>
        </p:nvSpPr>
        <p:spPr bwMode="auto">
          <a:xfrm>
            <a:off x="278130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4" name="Line 22"/>
          <p:cNvSpPr>
            <a:spLocks noChangeShapeType="1"/>
          </p:cNvSpPr>
          <p:nvPr/>
        </p:nvSpPr>
        <p:spPr bwMode="auto">
          <a:xfrm>
            <a:off x="2798763"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5" name="Line 23"/>
          <p:cNvSpPr>
            <a:spLocks noChangeShapeType="1"/>
          </p:cNvSpPr>
          <p:nvPr/>
        </p:nvSpPr>
        <p:spPr bwMode="auto">
          <a:xfrm>
            <a:off x="281463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6" name="Line 24"/>
          <p:cNvSpPr>
            <a:spLocks noChangeShapeType="1"/>
          </p:cNvSpPr>
          <p:nvPr/>
        </p:nvSpPr>
        <p:spPr bwMode="auto">
          <a:xfrm>
            <a:off x="283210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7" name="Line 25"/>
          <p:cNvSpPr>
            <a:spLocks noChangeShapeType="1"/>
          </p:cNvSpPr>
          <p:nvPr/>
        </p:nvSpPr>
        <p:spPr bwMode="auto">
          <a:xfrm>
            <a:off x="284956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8" name="Line 26"/>
          <p:cNvSpPr>
            <a:spLocks noChangeShapeType="1"/>
          </p:cNvSpPr>
          <p:nvPr/>
        </p:nvSpPr>
        <p:spPr bwMode="auto">
          <a:xfrm>
            <a:off x="286702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19" name="Line 27"/>
          <p:cNvSpPr>
            <a:spLocks noChangeShapeType="1"/>
          </p:cNvSpPr>
          <p:nvPr/>
        </p:nvSpPr>
        <p:spPr bwMode="auto">
          <a:xfrm>
            <a:off x="288290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0" name="Line 28"/>
          <p:cNvSpPr>
            <a:spLocks noChangeShapeType="1"/>
          </p:cNvSpPr>
          <p:nvPr/>
        </p:nvSpPr>
        <p:spPr bwMode="auto">
          <a:xfrm>
            <a:off x="290036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1" name="Line 29"/>
          <p:cNvSpPr>
            <a:spLocks noChangeShapeType="1"/>
          </p:cNvSpPr>
          <p:nvPr/>
        </p:nvSpPr>
        <p:spPr bwMode="auto">
          <a:xfrm>
            <a:off x="291782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2" name="Line 30"/>
          <p:cNvSpPr>
            <a:spLocks noChangeShapeType="1"/>
          </p:cNvSpPr>
          <p:nvPr/>
        </p:nvSpPr>
        <p:spPr bwMode="auto">
          <a:xfrm>
            <a:off x="2935288"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3" name="Line 31"/>
          <p:cNvSpPr>
            <a:spLocks noChangeShapeType="1"/>
          </p:cNvSpPr>
          <p:nvPr/>
        </p:nvSpPr>
        <p:spPr bwMode="auto">
          <a:xfrm>
            <a:off x="295116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4" name="Line 32"/>
          <p:cNvSpPr>
            <a:spLocks noChangeShapeType="1"/>
          </p:cNvSpPr>
          <p:nvPr/>
        </p:nvSpPr>
        <p:spPr bwMode="auto">
          <a:xfrm>
            <a:off x="296862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5" name="Line 33"/>
          <p:cNvSpPr>
            <a:spLocks noChangeShapeType="1"/>
          </p:cNvSpPr>
          <p:nvPr/>
        </p:nvSpPr>
        <p:spPr bwMode="auto">
          <a:xfrm>
            <a:off x="298608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6" name="Line 34"/>
          <p:cNvSpPr>
            <a:spLocks noChangeShapeType="1"/>
          </p:cNvSpPr>
          <p:nvPr/>
        </p:nvSpPr>
        <p:spPr bwMode="auto">
          <a:xfrm>
            <a:off x="3003550"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7" name="Line 35"/>
          <p:cNvSpPr>
            <a:spLocks noChangeShapeType="1"/>
          </p:cNvSpPr>
          <p:nvPr/>
        </p:nvSpPr>
        <p:spPr bwMode="auto">
          <a:xfrm>
            <a:off x="301942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8" name="Line 36"/>
          <p:cNvSpPr>
            <a:spLocks noChangeShapeType="1"/>
          </p:cNvSpPr>
          <p:nvPr/>
        </p:nvSpPr>
        <p:spPr bwMode="auto">
          <a:xfrm>
            <a:off x="303688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29" name="Line 37"/>
          <p:cNvSpPr>
            <a:spLocks noChangeShapeType="1"/>
          </p:cNvSpPr>
          <p:nvPr/>
        </p:nvSpPr>
        <p:spPr bwMode="auto">
          <a:xfrm>
            <a:off x="305435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0" name="Line 38"/>
          <p:cNvSpPr>
            <a:spLocks noChangeShapeType="1"/>
          </p:cNvSpPr>
          <p:nvPr/>
        </p:nvSpPr>
        <p:spPr bwMode="auto">
          <a:xfrm>
            <a:off x="3071813"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1" name="Line 39"/>
          <p:cNvSpPr>
            <a:spLocks noChangeShapeType="1"/>
          </p:cNvSpPr>
          <p:nvPr/>
        </p:nvSpPr>
        <p:spPr bwMode="auto">
          <a:xfrm>
            <a:off x="308768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2" name="Line 40"/>
          <p:cNvSpPr>
            <a:spLocks noChangeShapeType="1"/>
          </p:cNvSpPr>
          <p:nvPr/>
        </p:nvSpPr>
        <p:spPr bwMode="auto">
          <a:xfrm>
            <a:off x="310515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3" name="Line 41"/>
          <p:cNvSpPr>
            <a:spLocks noChangeShapeType="1"/>
          </p:cNvSpPr>
          <p:nvPr/>
        </p:nvSpPr>
        <p:spPr bwMode="auto">
          <a:xfrm>
            <a:off x="3122613"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4" name="Line 42"/>
          <p:cNvSpPr>
            <a:spLocks noChangeShapeType="1"/>
          </p:cNvSpPr>
          <p:nvPr/>
        </p:nvSpPr>
        <p:spPr bwMode="auto">
          <a:xfrm>
            <a:off x="314007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5" name="Line 43"/>
          <p:cNvSpPr>
            <a:spLocks noChangeShapeType="1"/>
          </p:cNvSpPr>
          <p:nvPr/>
        </p:nvSpPr>
        <p:spPr bwMode="auto">
          <a:xfrm>
            <a:off x="315595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6" name="Line 44"/>
          <p:cNvSpPr>
            <a:spLocks noChangeShapeType="1"/>
          </p:cNvSpPr>
          <p:nvPr/>
        </p:nvSpPr>
        <p:spPr bwMode="auto">
          <a:xfrm>
            <a:off x="317341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7" name="Line 45"/>
          <p:cNvSpPr>
            <a:spLocks noChangeShapeType="1"/>
          </p:cNvSpPr>
          <p:nvPr/>
        </p:nvSpPr>
        <p:spPr bwMode="auto">
          <a:xfrm>
            <a:off x="319087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8" name="Line 46"/>
          <p:cNvSpPr>
            <a:spLocks noChangeShapeType="1"/>
          </p:cNvSpPr>
          <p:nvPr/>
        </p:nvSpPr>
        <p:spPr bwMode="auto">
          <a:xfrm>
            <a:off x="3208338"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39" name="Line 47"/>
          <p:cNvSpPr>
            <a:spLocks noChangeShapeType="1"/>
          </p:cNvSpPr>
          <p:nvPr/>
        </p:nvSpPr>
        <p:spPr bwMode="auto">
          <a:xfrm>
            <a:off x="322421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0" name="Line 48"/>
          <p:cNvSpPr>
            <a:spLocks noChangeShapeType="1"/>
          </p:cNvSpPr>
          <p:nvPr/>
        </p:nvSpPr>
        <p:spPr bwMode="auto">
          <a:xfrm>
            <a:off x="3236913" y="47053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1" name="Line 49"/>
          <p:cNvSpPr>
            <a:spLocks noChangeShapeType="1"/>
          </p:cNvSpPr>
          <p:nvPr/>
        </p:nvSpPr>
        <p:spPr bwMode="auto">
          <a:xfrm>
            <a:off x="3236913" y="47228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2" name="Line 50"/>
          <p:cNvSpPr>
            <a:spLocks noChangeShapeType="1"/>
          </p:cNvSpPr>
          <p:nvPr/>
        </p:nvSpPr>
        <p:spPr bwMode="auto">
          <a:xfrm>
            <a:off x="3236913" y="47402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3" name="Line 51"/>
          <p:cNvSpPr>
            <a:spLocks noChangeShapeType="1"/>
          </p:cNvSpPr>
          <p:nvPr/>
        </p:nvSpPr>
        <p:spPr bwMode="auto">
          <a:xfrm>
            <a:off x="3236913" y="47561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4" name="Line 52"/>
          <p:cNvSpPr>
            <a:spLocks noChangeShapeType="1"/>
          </p:cNvSpPr>
          <p:nvPr/>
        </p:nvSpPr>
        <p:spPr bwMode="auto">
          <a:xfrm>
            <a:off x="3236913" y="47736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5" name="Line 53"/>
          <p:cNvSpPr>
            <a:spLocks noChangeShapeType="1"/>
          </p:cNvSpPr>
          <p:nvPr/>
        </p:nvSpPr>
        <p:spPr bwMode="auto">
          <a:xfrm>
            <a:off x="3236913" y="47910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6" name="Line 54"/>
          <p:cNvSpPr>
            <a:spLocks noChangeShapeType="1"/>
          </p:cNvSpPr>
          <p:nvPr/>
        </p:nvSpPr>
        <p:spPr bwMode="auto">
          <a:xfrm>
            <a:off x="3236913" y="48085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7" name="Line 55"/>
          <p:cNvSpPr>
            <a:spLocks noChangeShapeType="1"/>
          </p:cNvSpPr>
          <p:nvPr/>
        </p:nvSpPr>
        <p:spPr bwMode="auto">
          <a:xfrm>
            <a:off x="3236913" y="48244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8" name="Line 56"/>
          <p:cNvSpPr>
            <a:spLocks noChangeShapeType="1"/>
          </p:cNvSpPr>
          <p:nvPr/>
        </p:nvSpPr>
        <p:spPr bwMode="auto">
          <a:xfrm>
            <a:off x="3236913" y="48418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49" name="Line 57"/>
          <p:cNvSpPr>
            <a:spLocks noChangeShapeType="1"/>
          </p:cNvSpPr>
          <p:nvPr/>
        </p:nvSpPr>
        <p:spPr bwMode="auto">
          <a:xfrm>
            <a:off x="3236913" y="48593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0" name="Line 58"/>
          <p:cNvSpPr>
            <a:spLocks noChangeShapeType="1"/>
          </p:cNvSpPr>
          <p:nvPr/>
        </p:nvSpPr>
        <p:spPr bwMode="auto">
          <a:xfrm>
            <a:off x="3236913" y="48752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1" name="Line 59"/>
          <p:cNvSpPr>
            <a:spLocks noChangeShapeType="1"/>
          </p:cNvSpPr>
          <p:nvPr/>
        </p:nvSpPr>
        <p:spPr bwMode="auto">
          <a:xfrm>
            <a:off x="3236913" y="48926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2" name="Line 60"/>
          <p:cNvSpPr>
            <a:spLocks noChangeShapeType="1"/>
          </p:cNvSpPr>
          <p:nvPr/>
        </p:nvSpPr>
        <p:spPr bwMode="auto">
          <a:xfrm>
            <a:off x="3236913" y="49101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3" name="Line 61"/>
          <p:cNvSpPr>
            <a:spLocks noChangeShapeType="1"/>
          </p:cNvSpPr>
          <p:nvPr/>
        </p:nvSpPr>
        <p:spPr bwMode="auto">
          <a:xfrm>
            <a:off x="3236913" y="49276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4" name="Line 62"/>
          <p:cNvSpPr>
            <a:spLocks noChangeShapeType="1"/>
          </p:cNvSpPr>
          <p:nvPr/>
        </p:nvSpPr>
        <p:spPr bwMode="auto">
          <a:xfrm>
            <a:off x="3236913" y="49434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5" name="Line 63"/>
          <p:cNvSpPr>
            <a:spLocks noChangeShapeType="1"/>
          </p:cNvSpPr>
          <p:nvPr/>
        </p:nvSpPr>
        <p:spPr bwMode="auto">
          <a:xfrm>
            <a:off x="3236913" y="49609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6" name="Line 64"/>
          <p:cNvSpPr>
            <a:spLocks noChangeShapeType="1"/>
          </p:cNvSpPr>
          <p:nvPr/>
        </p:nvSpPr>
        <p:spPr bwMode="auto">
          <a:xfrm>
            <a:off x="3236913" y="49784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7" name="Line 65"/>
          <p:cNvSpPr>
            <a:spLocks noChangeShapeType="1"/>
          </p:cNvSpPr>
          <p:nvPr/>
        </p:nvSpPr>
        <p:spPr bwMode="auto">
          <a:xfrm>
            <a:off x="3236913" y="49942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8" name="Line 66"/>
          <p:cNvSpPr>
            <a:spLocks noChangeShapeType="1"/>
          </p:cNvSpPr>
          <p:nvPr/>
        </p:nvSpPr>
        <p:spPr bwMode="auto">
          <a:xfrm>
            <a:off x="3236913" y="50117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59" name="Line 67"/>
          <p:cNvSpPr>
            <a:spLocks noChangeShapeType="1"/>
          </p:cNvSpPr>
          <p:nvPr/>
        </p:nvSpPr>
        <p:spPr bwMode="auto">
          <a:xfrm>
            <a:off x="3236913" y="50292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0" name="Line 68"/>
          <p:cNvSpPr>
            <a:spLocks noChangeShapeType="1"/>
          </p:cNvSpPr>
          <p:nvPr/>
        </p:nvSpPr>
        <p:spPr bwMode="auto">
          <a:xfrm>
            <a:off x="3236913" y="50466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1" name="Line 69"/>
          <p:cNvSpPr>
            <a:spLocks noChangeShapeType="1"/>
          </p:cNvSpPr>
          <p:nvPr/>
        </p:nvSpPr>
        <p:spPr bwMode="auto">
          <a:xfrm>
            <a:off x="3236913" y="50625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2" name="Line 70"/>
          <p:cNvSpPr>
            <a:spLocks noChangeShapeType="1"/>
          </p:cNvSpPr>
          <p:nvPr/>
        </p:nvSpPr>
        <p:spPr bwMode="auto">
          <a:xfrm flipH="1">
            <a:off x="323215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3" name="Line 71"/>
          <p:cNvSpPr>
            <a:spLocks noChangeShapeType="1"/>
          </p:cNvSpPr>
          <p:nvPr/>
        </p:nvSpPr>
        <p:spPr bwMode="auto">
          <a:xfrm flipH="1">
            <a:off x="321468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4" name="Line 72"/>
          <p:cNvSpPr>
            <a:spLocks noChangeShapeType="1"/>
          </p:cNvSpPr>
          <p:nvPr/>
        </p:nvSpPr>
        <p:spPr bwMode="auto">
          <a:xfrm flipH="1">
            <a:off x="3198813"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5" name="Line 73"/>
          <p:cNvSpPr>
            <a:spLocks noChangeShapeType="1"/>
          </p:cNvSpPr>
          <p:nvPr/>
        </p:nvSpPr>
        <p:spPr bwMode="auto">
          <a:xfrm flipH="1">
            <a:off x="318135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6" name="Line 74"/>
          <p:cNvSpPr>
            <a:spLocks noChangeShapeType="1"/>
          </p:cNvSpPr>
          <p:nvPr/>
        </p:nvSpPr>
        <p:spPr bwMode="auto">
          <a:xfrm flipH="1">
            <a:off x="316388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7" name="Line 75"/>
          <p:cNvSpPr>
            <a:spLocks noChangeShapeType="1"/>
          </p:cNvSpPr>
          <p:nvPr/>
        </p:nvSpPr>
        <p:spPr bwMode="auto">
          <a:xfrm flipH="1">
            <a:off x="314642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8" name="Line 76"/>
          <p:cNvSpPr>
            <a:spLocks noChangeShapeType="1"/>
          </p:cNvSpPr>
          <p:nvPr/>
        </p:nvSpPr>
        <p:spPr bwMode="auto">
          <a:xfrm flipH="1">
            <a:off x="3130550"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69" name="Line 77"/>
          <p:cNvSpPr>
            <a:spLocks noChangeShapeType="1"/>
          </p:cNvSpPr>
          <p:nvPr/>
        </p:nvSpPr>
        <p:spPr bwMode="auto">
          <a:xfrm flipH="1">
            <a:off x="311308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0" name="Line 78"/>
          <p:cNvSpPr>
            <a:spLocks noChangeShapeType="1"/>
          </p:cNvSpPr>
          <p:nvPr/>
        </p:nvSpPr>
        <p:spPr bwMode="auto">
          <a:xfrm flipH="1">
            <a:off x="309562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1" name="Line 79"/>
          <p:cNvSpPr>
            <a:spLocks noChangeShapeType="1"/>
          </p:cNvSpPr>
          <p:nvPr/>
        </p:nvSpPr>
        <p:spPr bwMode="auto">
          <a:xfrm flipH="1">
            <a:off x="307816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2" name="Line 80"/>
          <p:cNvSpPr>
            <a:spLocks noChangeShapeType="1"/>
          </p:cNvSpPr>
          <p:nvPr/>
        </p:nvSpPr>
        <p:spPr bwMode="auto">
          <a:xfrm flipH="1">
            <a:off x="3062288"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3" name="Line 81"/>
          <p:cNvSpPr>
            <a:spLocks noChangeShapeType="1"/>
          </p:cNvSpPr>
          <p:nvPr/>
        </p:nvSpPr>
        <p:spPr bwMode="auto">
          <a:xfrm flipH="1">
            <a:off x="304482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4" name="Line 82"/>
          <p:cNvSpPr>
            <a:spLocks noChangeShapeType="1"/>
          </p:cNvSpPr>
          <p:nvPr/>
        </p:nvSpPr>
        <p:spPr bwMode="auto">
          <a:xfrm flipH="1">
            <a:off x="302736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5" name="Line 83"/>
          <p:cNvSpPr>
            <a:spLocks noChangeShapeType="1"/>
          </p:cNvSpPr>
          <p:nvPr/>
        </p:nvSpPr>
        <p:spPr bwMode="auto">
          <a:xfrm flipH="1">
            <a:off x="300990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6" name="Line 84"/>
          <p:cNvSpPr>
            <a:spLocks noChangeShapeType="1"/>
          </p:cNvSpPr>
          <p:nvPr/>
        </p:nvSpPr>
        <p:spPr bwMode="auto">
          <a:xfrm flipH="1">
            <a:off x="2994025"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7" name="Line 85"/>
          <p:cNvSpPr>
            <a:spLocks noChangeShapeType="1"/>
          </p:cNvSpPr>
          <p:nvPr/>
        </p:nvSpPr>
        <p:spPr bwMode="auto">
          <a:xfrm flipH="1">
            <a:off x="297656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8" name="Line 86"/>
          <p:cNvSpPr>
            <a:spLocks noChangeShapeType="1"/>
          </p:cNvSpPr>
          <p:nvPr/>
        </p:nvSpPr>
        <p:spPr bwMode="auto">
          <a:xfrm flipH="1">
            <a:off x="295910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79" name="Line 87"/>
          <p:cNvSpPr>
            <a:spLocks noChangeShapeType="1"/>
          </p:cNvSpPr>
          <p:nvPr/>
        </p:nvSpPr>
        <p:spPr bwMode="auto">
          <a:xfrm flipH="1">
            <a:off x="294163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0" name="Line 88"/>
          <p:cNvSpPr>
            <a:spLocks noChangeShapeType="1"/>
          </p:cNvSpPr>
          <p:nvPr/>
        </p:nvSpPr>
        <p:spPr bwMode="auto">
          <a:xfrm flipH="1">
            <a:off x="2925763"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1" name="Line 89"/>
          <p:cNvSpPr>
            <a:spLocks noChangeShapeType="1"/>
          </p:cNvSpPr>
          <p:nvPr/>
        </p:nvSpPr>
        <p:spPr bwMode="auto">
          <a:xfrm flipH="1">
            <a:off x="290830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2" name="Line 90"/>
          <p:cNvSpPr>
            <a:spLocks noChangeShapeType="1"/>
          </p:cNvSpPr>
          <p:nvPr/>
        </p:nvSpPr>
        <p:spPr bwMode="auto">
          <a:xfrm flipH="1">
            <a:off x="289083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3" name="Line 91"/>
          <p:cNvSpPr>
            <a:spLocks noChangeShapeType="1"/>
          </p:cNvSpPr>
          <p:nvPr/>
        </p:nvSpPr>
        <p:spPr bwMode="auto">
          <a:xfrm flipH="1">
            <a:off x="287337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4" name="Line 92"/>
          <p:cNvSpPr>
            <a:spLocks noChangeShapeType="1"/>
          </p:cNvSpPr>
          <p:nvPr/>
        </p:nvSpPr>
        <p:spPr bwMode="auto">
          <a:xfrm flipH="1">
            <a:off x="2857500"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5" name="Line 93"/>
          <p:cNvSpPr>
            <a:spLocks noChangeShapeType="1"/>
          </p:cNvSpPr>
          <p:nvPr/>
        </p:nvSpPr>
        <p:spPr bwMode="auto">
          <a:xfrm flipH="1">
            <a:off x="284003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6" name="Line 94"/>
          <p:cNvSpPr>
            <a:spLocks noChangeShapeType="1"/>
          </p:cNvSpPr>
          <p:nvPr/>
        </p:nvSpPr>
        <p:spPr bwMode="auto">
          <a:xfrm flipH="1">
            <a:off x="282257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7" name="Line 95"/>
          <p:cNvSpPr>
            <a:spLocks noChangeShapeType="1"/>
          </p:cNvSpPr>
          <p:nvPr/>
        </p:nvSpPr>
        <p:spPr bwMode="auto">
          <a:xfrm flipH="1">
            <a:off x="280511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8" name="Line 96"/>
          <p:cNvSpPr>
            <a:spLocks noChangeShapeType="1"/>
          </p:cNvSpPr>
          <p:nvPr/>
        </p:nvSpPr>
        <p:spPr bwMode="auto">
          <a:xfrm flipH="1">
            <a:off x="2789238"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89" name="Line 97"/>
          <p:cNvSpPr>
            <a:spLocks noChangeShapeType="1"/>
          </p:cNvSpPr>
          <p:nvPr/>
        </p:nvSpPr>
        <p:spPr bwMode="auto">
          <a:xfrm flipH="1">
            <a:off x="277177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0" name="Line 98"/>
          <p:cNvSpPr>
            <a:spLocks noChangeShapeType="1"/>
          </p:cNvSpPr>
          <p:nvPr/>
        </p:nvSpPr>
        <p:spPr bwMode="auto">
          <a:xfrm flipH="1">
            <a:off x="275431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1" name="Line 99"/>
          <p:cNvSpPr>
            <a:spLocks noChangeShapeType="1"/>
          </p:cNvSpPr>
          <p:nvPr/>
        </p:nvSpPr>
        <p:spPr bwMode="auto">
          <a:xfrm flipH="1">
            <a:off x="273685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2" name="Line 100"/>
          <p:cNvSpPr>
            <a:spLocks noChangeShapeType="1"/>
          </p:cNvSpPr>
          <p:nvPr/>
        </p:nvSpPr>
        <p:spPr bwMode="auto">
          <a:xfrm flipH="1">
            <a:off x="2720975"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3" name="Line 101"/>
          <p:cNvSpPr>
            <a:spLocks noChangeShapeType="1"/>
          </p:cNvSpPr>
          <p:nvPr/>
        </p:nvSpPr>
        <p:spPr bwMode="auto">
          <a:xfrm flipH="1">
            <a:off x="270351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4" name="Line 102"/>
          <p:cNvSpPr>
            <a:spLocks noChangeShapeType="1"/>
          </p:cNvSpPr>
          <p:nvPr/>
        </p:nvSpPr>
        <p:spPr bwMode="auto">
          <a:xfrm flipV="1">
            <a:off x="2695575" y="50704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5" name="Line 103"/>
          <p:cNvSpPr>
            <a:spLocks noChangeShapeType="1"/>
          </p:cNvSpPr>
          <p:nvPr/>
        </p:nvSpPr>
        <p:spPr bwMode="auto">
          <a:xfrm flipV="1">
            <a:off x="2695575" y="50482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6" name="Line 104"/>
          <p:cNvSpPr>
            <a:spLocks noChangeShapeType="1"/>
          </p:cNvSpPr>
          <p:nvPr/>
        </p:nvSpPr>
        <p:spPr bwMode="auto">
          <a:xfrm flipV="1">
            <a:off x="2695575" y="50307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7" name="Line 105"/>
          <p:cNvSpPr>
            <a:spLocks noChangeShapeType="1"/>
          </p:cNvSpPr>
          <p:nvPr/>
        </p:nvSpPr>
        <p:spPr bwMode="auto">
          <a:xfrm flipV="1">
            <a:off x="2695575" y="50196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8" name="Line 106"/>
          <p:cNvSpPr>
            <a:spLocks noChangeShapeType="1"/>
          </p:cNvSpPr>
          <p:nvPr/>
        </p:nvSpPr>
        <p:spPr bwMode="auto">
          <a:xfrm flipV="1">
            <a:off x="2695575" y="500221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899" name="Line 107"/>
          <p:cNvSpPr>
            <a:spLocks noChangeShapeType="1"/>
          </p:cNvSpPr>
          <p:nvPr/>
        </p:nvSpPr>
        <p:spPr bwMode="auto">
          <a:xfrm flipV="1">
            <a:off x="2695575" y="49799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0" name="Line 108"/>
          <p:cNvSpPr>
            <a:spLocks noChangeShapeType="1"/>
          </p:cNvSpPr>
          <p:nvPr/>
        </p:nvSpPr>
        <p:spPr bwMode="auto">
          <a:xfrm flipV="1">
            <a:off x="2695575" y="49625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1" name="Line 109"/>
          <p:cNvSpPr>
            <a:spLocks noChangeShapeType="1"/>
          </p:cNvSpPr>
          <p:nvPr/>
        </p:nvSpPr>
        <p:spPr bwMode="auto">
          <a:xfrm flipV="1">
            <a:off x="2695575" y="495141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2" name="Line 110"/>
          <p:cNvSpPr>
            <a:spLocks noChangeShapeType="1"/>
          </p:cNvSpPr>
          <p:nvPr/>
        </p:nvSpPr>
        <p:spPr bwMode="auto">
          <a:xfrm flipV="1">
            <a:off x="2695575" y="49291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3" name="Line 111"/>
          <p:cNvSpPr>
            <a:spLocks noChangeShapeType="1"/>
          </p:cNvSpPr>
          <p:nvPr/>
        </p:nvSpPr>
        <p:spPr bwMode="auto">
          <a:xfrm flipV="1">
            <a:off x="2695575" y="49117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4" name="Line 112"/>
          <p:cNvSpPr>
            <a:spLocks noChangeShapeType="1"/>
          </p:cNvSpPr>
          <p:nvPr/>
        </p:nvSpPr>
        <p:spPr bwMode="auto">
          <a:xfrm flipV="1">
            <a:off x="2695575" y="48942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5" name="Line 113"/>
          <p:cNvSpPr>
            <a:spLocks noChangeShapeType="1"/>
          </p:cNvSpPr>
          <p:nvPr/>
        </p:nvSpPr>
        <p:spPr bwMode="auto">
          <a:xfrm flipV="1">
            <a:off x="2695575" y="488315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6" name="Line 114"/>
          <p:cNvSpPr>
            <a:spLocks noChangeShapeType="1"/>
          </p:cNvSpPr>
          <p:nvPr/>
        </p:nvSpPr>
        <p:spPr bwMode="auto">
          <a:xfrm flipV="1">
            <a:off x="2695575" y="48609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7" name="Line 115"/>
          <p:cNvSpPr>
            <a:spLocks noChangeShapeType="1"/>
          </p:cNvSpPr>
          <p:nvPr/>
        </p:nvSpPr>
        <p:spPr bwMode="auto">
          <a:xfrm flipV="1">
            <a:off x="2695575" y="48434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8" name="Line 116"/>
          <p:cNvSpPr>
            <a:spLocks noChangeShapeType="1"/>
          </p:cNvSpPr>
          <p:nvPr/>
        </p:nvSpPr>
        <p:spPr bwMode="auto">
          <a:xfrm flipV="1">
            <a:off x="2695575" y="483235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09" name="Line 117"/>
          <p:cNvSpPr>
            <a:spLocks noChangeShapeType="1"/>
          </p:cNvSpPr>
          <p:nvPr/>
        </p:nvSpPr>
        <p:spPr bwMode="auto">
          <a:xfrm flipV="1">
            <a:off x="2695575" y="48148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10" name="Line 118"/>
          <p:cNvSpPr>
            <a:spLocks noChangeShapeType="1"/>
          </p:cNvSpPr>
          <p:nvPr/>
        </p:nvSpPr>
        <p:spPr bwMode="auto">
          <a:xfrm flipV="1">
            <a:off x="2695575" y="47926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11" name="Line 119"/>
          <p:cNvSpPr>
            <a:spLocks noChangeShapeType="1"/>
          </p:cNvSpPr>
          <p:nvPr/>
        </p:nvSpPr>
        <p:spPr bwMode="auto">
          <a:xfrm flipV="1">
            <a:off x="2695575" y="47752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12" name="Line 120"/>
          <p:cNvSpPr>
            <a:spLocks noChangeShapeType="1"/>
          </p:cNvSpPr>
          <p:nvPr/>
        </p:nvSpPr>
        <p:spPr bwMode="auto">
          <a:xfrm flipV="1">
            <a:off x="2695575" y="47640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13" name="Line 121"/>
          <p:cNvSpPr>
            <a:spLocks noChangeShapeType="1"/>
          </p:cNvSpPr>
          <p:nvPr/>
        </p:nvSpPr>
        <p:spPr bwMode="auto">
          <a:xfrm flipV="1">
            <a:off x="2695575" y="47418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14" name="Line 122"/>
          <p:cNvSpPr>
            <a:spLocks noChangeShapeType="1"/>
          </p:cNvSpPr>
          <p:nvPr/>
        </p:nvSpPr>
        <p:spPr bwMode="auto">
          <a:xfrm flipV="1">
            <a:off x="2695575" y="47244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15" name="Line 123"/>
          <p:cNvSpPr>
            <a:spLocks noChangeShapeType="1"/>
          </p:cNvSpPr>
          <p:nvPr/>
        </p:nvSpPr>
        <p:spPr bwMode="auto">
          <a:xfrm flipV="1">
            <a:off x="2695575" y="47069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16" name="Freeform 124"/>
          <p:cNvSpPr>
            <a:spLocks/>
          </p:cNvSpPr>
          <p:nvPr/>
        </p:nvSpPr>
        <p:spPr bwMode="auto">
          <a:xfrm>
            <a:off x="3562350" y="47021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no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917" name="Freeform 125"/>
          <p:cNvSpPr>
            <a:spLocks/>
          </p:cNvSpPr>
          <p:nvPr/>
        </p:nvSpPr>
        <p:spPr bwMode="auto">
          <a:xfrm>
            <a:off x="3562350" y="47021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pattFill prst="lgConfetti">
            <a:fgClr>
              <a:schemeClr val="tx1"/>
            </a:fgClr>
            <a:bgClr>
              <a:srgbClr val="FFFFFF"/>
            </a:bgClr>
          </a:patt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3918" name="Line 126"/>
          <p:cNvSpPr>
            <a:spLocks noChangeShapeType="1"/>
          </p:cNvSpPr>
          <p:nvPr/>
        </p:nvSpPr>
        <p:spPr bwMode="auto">
          <a:xfrm flipV="1">
            <a:off x="3562350" y="4695825"/>
            <a:ext cx="0" cy="1588"/>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19" name="Line 127"/>
          <p:cNvSpPr>
            <a:spLocks noChangeShapeType="1"/>
          </p:cNvSpPr>
          <p:nvPr/>
        </p:nvSpPr>
        <p:spPr bwMode="auto">
          <a:xfrm>
            <a:off x="3562350" y="4702175"/>
            <a:ext cx="1588"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0" name="Line 128"/>
          <p:cNvSpPr>
            <a:spLocks noChangeShapeType="1"/>
          </p:cNvSpPr>
          <p:nvPr/>
        </p:nvSpPr>
        <p:spPr bwMode="auto">
          <a:xfrm>
            <a:off x="356235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1" name="Line 129"/>
          <p:cNvSpPr>
            <a:spLocks noChangeShapeType="1"/>
          </p:cNvSpPr>
          <p:nvPr/>
        </p:nvSpPr>
        <p:spPr bwMode="auto">
          <a:xfrm>
            <a:off x="357981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2" name="Line 130"/>
          <p:cNvSpPr>
            <a:spLocks noChangeShapeType="1"/>
          </p:cNvSpPr>
          <p:nvPr/>
        </p:nvSpPr>
        <p:spPr bwMode="auto">
          <a:xfrm>
            <a:off x="359727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3" name="Line 131"/>
          <p:cNvSpPr>
            <a:spLocks noChangeShapeType="1"/>
          </p:cNvSpPr>
          <p:nvPr/>
        </p:nvSpPr>
        <p:spPr bwMode="auto">
          <a:xfrm>
            <a:off x="361315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4" name="Line 132"/>
          <p:cNvSpPr>
            <a:spLocks noChangeShapeType="1"/>
          </p:cNvSpPr>
          <p:nvPr/>
        </p:nvSpPr>
        <p:spPr bwMode="auto">
          <a:xfrm>
            <a:off x="363061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5" name="Line 133"/>
          <p:cNvSpPr>
            <a:spLocks noChangeShapeType="1"/>
          </p:cNvSpPr>
          <p:nvPr/>
        </p:nvSpPr>
        <p:spPr bwMode="auto">
          <a:xfrm>
            <a:off x="364807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6" name="Line 134"/>
          <p:cNvSpPr>
            <a:spLocks noChangeShapeType="1"/>
          </p:cNvSpPr>
          <p:nvPr/>
        </p:nvSpPr>
        <p:spPr bwMode="auto">
          <a:xfrm>
            <a:off x="3665538"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7" name="Line 135"/>
          <p:cNvSpPr>
            <a:spLocks noChangeShapeType="1"/>
          </p:cNvSpPr>
          <p:nvPr/>
        </p:nvSpPr>
        <p:spPr bwMode="auto">
          <a:xfrm>
            <a:off x="368141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8" name="Line 136"/>
          <p:cNvSpPr>
            <a:spLocks noChangeShapeType="1"/>
          </p:cNvSpPr>
          <p:nvPr/>
        </p:nvSpPr>
        <p:spPr bwMode="auto">
          <a:xfrm>
            <a:off x="369887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29" name="Line 137"/>
          <p:cNvSpPr>
            <a:spLocks noChangeShapeType="1"/>
          </p:cNvSpPr>
          <p:nvPr/>
        </p:nvSpPr>
        <p:spPr bwMode="auto">
          <a:xfrm>
            <a:off x="3716338"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0" name="Line 138"/>
          <p:cNvSpPr>
            <a:spLocks noChangeShapeType="1"/>
          </p:cNvSpPr>
          <p:nvPr/>
        </p:nvSpPr>
        <p:spPr bwMode="auto">
          <a:xfrm>
            <a:off x="3733800"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1" name="Line 139"/>
          <p:cNvSpPr>
            <a:spLocks noChangeShapeType="1"/>
          </p:cNvSpPr>
          <p:nvPr/>
        </p:nvSpPr>
        <p:spPr bwMode="auto">
          <a:xfrm>
            <a:off x="374967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2" name="Line 140"/>
          <p:cNvSpPr>
            <a:spLocks noChangeShapeType="1"/>
          </p:cNvSpPr>
          <p:nvPr/>
        </p:nvSpPr>
        <p:spPr bwMode="auto">
          <a:xfrm>
            <a:off x="376713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3" name="Line 141"/>
          <p:cNvSpPr>
            <a:spLocks noChangeShapeType="1"/>
          </p:cNvSpPr>
          <p:nvPr/>
        </p:nvSpPr>
        <p:spPr bwMode="auto">
          <a:xfrm>
            <a:off x="3784600"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4" name="Line 142"/>
          <p:cNvSpPr>
            <a:spLocks noChangeShapeType="1"/>
          </p:cNvSpPr>
          <p:nvPr/>
        </p:nvSpPr>
        <p:spPr bwMode="auto">
          <a:xfrm>
            <a:off x="3802063"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5" name="Line 143"/>
          <p:cNvSpPr>
            <a:spLocks noChangeShapeType="1"/>
          </p:cNvSpPr>
          <p:nvPr/>
        </p:nvSpPr>
        <p:spPr bwMode="auto">
          <a:xfrm>
            <a:off x="381793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6" name="Line 144"/>
          <p:cNvSpPr>
            <a:spLocks noChangeShapeType="1"/>
          </p:cNvSpPr>
          <p:nvPr/>
        </p:nvSpPr>
        <p:spPr bwMode="auto">
          <a:xfrm>
            <a:off x="383540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7" name="Line 145"/>
          <p:cNvSpPr>
            <a:spLocks noChangeShapeType="1"/>
          </p:cNvSpPr>
          <p:nvPr/>
        </p:nvSpPr>
        <p:spPr bwMode="auto">
          <a:xfrm>
            <a:off x="3852863"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8" name="Line 146"/>
          <p:cNvSpPr>
            <a:spLocks noChangeShapeType="1"/>
          </p:cNvSpPr>
          <p:nvPr/>
        </p:nvSpPr>
        <p:spPr bwMode="auto">
          <a:xfrm>
            <a:off x="387032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39" name="Line 147"/>
          <p:cNvSpPr>
            <a:spLocks noChangeShapeType="1"/>
          </p:cNvSpPr>
          <p:nvPr/>
        </p:nvSpPr>
        <p:spPr bwMode="auto">
          <a:xfrm>
            <a:off x="388620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0" name="Line 148"/>
          <p:cNvSpPr>
            <a:spLocks noChangeShapeType="1"/>
          </p:cNvSpPr>
          <p:nvPr/>
        </p:nvSpPr>
        <p:spPr bwMode="auto">
          <a:xfrm>
            <a:off x="390366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1" name="Line 149"/>
          <p:cNvSpPr>
            <a:spLocks noChangeShapeType="1"/>
          </p:cNvSpPr>
          <p:nvPr/>
        </p:nvSpPr>
        <p:spPr bwMode="auto">
          <a:xfrm>
            <a:off x="392112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2" name="Line 150"/>
          <p:cNvSpPr>
            <a:spLocks noChangeShapeType="1"/>
          </p:cNvSpPr>
          <p:nvPr/>
        </p:nvSpPr>
        <p:spPr bwMode="auto">
          <a:xfrm>
            <a:off x="3938588"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3" name="Line 151"/>
          <p:cNvSpPr>
            <a:spLocks noChangeShapeType="1"/>
          </p:cNvSpPr>
          <p:nvPr/>
        </p:nvSpPr>
        <p:spPr bwMode="auto">
          <a:xfrm>
            <a:off x="395446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4" name="Line 152"/>
          <p:cNvSpPr>
            <a:spLocks noChangeShapeType="1"/>
          </p:cNvSpPr>
          <p:nvPr/>
        </p:nvSpPr>
        <p:spPr bwMode="auto">
          <a:xfrm>
            <a:off x="397192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5" name="Line 153"/>
          <p:cNvSpPr>
            <a:spLocks noChangeShapeType="1"/>
          </p:cNvSpPr>
          <p:nvPr/>
        </p:nvSpPr>
        <p:spPr bwMode="auto">
          <a:xfrm>
            <a:off x="3989388"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6" name="Line 154"/>
          <p:cNvSpPr>
            <a:spLocks noChangeShapeType="1"/>
          </p:cNvSpPr>
          <p:nvPr/>
        </p:nvSpPr>
        <p:spPr bwMode="auto">
          <a:xfrm>
            <a:off x="400526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7" name="Line 155"/>
          <p:cNvSpPr>
            <a:spLocks noChangeShapeType="1"/>
          </p:cNvSpPr>
          <p:nvPr/>
        </p:nvSpPr>
        <p:spPr bwMode="auto">
          <a:xfrm>
            <a:off x="402272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8" name="Line 156"/>
          <p:cNvSpPr>
            <a:spLocks noChangeShapeType="1"/>
          </p:cNvSpPr>
          <p:nvPr/>
        </p:nvSpPr>
        <p:spPr bwMode="auto">
          <a:xfrm>
            <a:off x="404018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49" name="Line 157"/>
          <p:cNvSpPr>
            <a:spLocks noChangeShapeType="1"/>
          </p:cNvSpPr>
          <p:nvPr/>
        </p:nvSpPr>
        <p:spPr bwMode="auto">
          <a:xfrm>
            <a:off x="4057650"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0" name="Line 158"/>
          <p:cNvSpPr>
            <a:spLocks noChangeShapeType="1"/>
          </p:cNvSpPr>
          <p:nvPr/>
        </p:nvSpPr>
        <p:spPr bwMode="auto">
          <a:xfrm>
            <a:off x="407352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1" name="Line 159"/>
          <p:cNvSpPr>
            <a:spLocks noChangeShapeType="1"/>
          </p:cNvSpPr>
          <p:nvPr/>
        </p:nvSpPr>
        <p:spPr bwMode="auto">
          <a:xfrm>
            <a:off x="409098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2" name="Line 160"/>
          <p:cNvSpPr>
            <a:spLocks noChangeShapeType="1"/>
          </p:cNvSpPr>
          <p:nvPr/>
        </p:nvSpPr>
        <p:spPr bwMode="auto">
          <a:xfrm>
            <a:off x="4103688" y="47053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3" name="Line 161"/>
          <p:cNvSpPr>
            <a:spLocks noChangeShapeType="1"/>
          </p:cNvSpPr>
          <p:nvPr/>
        </p:nvSpPr>
        <p:spPr bwMode="auto">
          <a:xfrm>
            <a:off x="4103688" y="47228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4" name="Line 162"/>
          <p:cNvSpPr>
            <a:spLocks noChangeShapeType="1"/>
          </p:cNvSpPr>
          <p:nvPr/>
        </p:nvSpPr>
        <p:spPr bwMode="auto">
          <a:xfrm>
            <a:off x="4103688" y="47402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5" name="Line 163"/>
          <p:cNvSpPr>
            <a:spLocks noChangeShapeType="1"/>
          </p:cNvSpPr>
          <p:nvPr/>
        </p:nvSpPr>
        <p:spPr bwMode="auto">
          <a:xfrm>
            <a:off x="4103688" y="47561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6" name="Line 164"/>
          <p:cNvSpPr>
            <a:spLocks noChangeShapeType="1"/>
          </p:cNvSpPr>
          <p:nvPr/>
        </p:nvSpPr>
        <p:spPr bwMode="auto">
          <a:xfrm>
            <a:off x="4103688" y="47736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7" name="Line 165"/>
          <p:cNvSpPr>
            <a:spLocks noChangeShapeType="1"/>
          </p:cNvSpPr>
          <p:nvPr/>
        </p:nvSpPr>
        <p:spPr bwMode="auto">
          <a:xfrm>
            <a:off x="4103688" y="47910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8" name="Line 166"/>
          <p:cNvSpPr>
            <a:spLocks noChangeShapeType="1"/>
          </p:cNvSpPr>
          <p:nvPr/>
        </p:nvSpPr>
        <p:spPr bwMode="auto">
          <a:xfrm>
            <a:off x="4103688" y="48085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59" name="Line 167"/>
          <p:cNvSpPr>
            <a:spLocks noChangeShapeType="1"/>
          </p:cNvSpPr>
          <p:nvPr/>
        </p:nvSpPr>
        <p:spPr bwMode="auto">
          <a:xfrm>
            <a:off x="4103688" y="48244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0" name="Line 168"/>
          <p:cNvSpPr>
            <a:spLocks noChangeShapeType="1"/>
          </p:cNvSpPr>
          <p:nvPr/>
        </p:nvSpPr>
        <p:spPr bwMode="auto">
          <a:xfrm>
            <a:off x="4103688" y="48418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1" name="Line 169"/>
          <p:cNvSpPr>
            <a:spLocks noChangeShapeType="1"/>
          </p:cNvSpPr>
          <p:nvPr/>
        </p:nvSpPr>
        <p:spPr bwMode="auto">
          <a:xfrm>
            <a:off x="4103688" y="48593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2" name="Line 170"/>
          <p:cNvSpPr>
            <a:spLocks noChangeShapeType="1"/>
          </p:cNvSpPr>
          <p:nvPr/>
        </p:nvSpPr>
        <p:spPr bwMode="auto">
          <a:xfrm>
            <a:off x="4103688" y="48752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3" name="Line 171"/>
          <p:cNvSpPr>
            <a:spLocks noChangeShapeType="1"/>
          </p:cNvSpPr>
          <p:nvPr/>
        </p:nvSpPr>
        <p:spPr bwMode="auto">
          <a:xfrm>
            <a:off x="4103688" y="48926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4" name="Line 172"/>
          <p:cNvSpPr>
            <a:spLocks noChangeShapeType="1"/>
          </p:cNvSpPr>
          <p:nvPr/>
        </p:nvSpPr>
        <p:spPr bwMode="auto">
          <a:xfrm>
            <a:off x="4103688" y="49101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5" name="Line 173"/>
          <p:cNvSpPr>
            <a:spLocks noChangeShapeType="1"/>
          </p:cNvSpPr>
          <p:nvPr/>
        </p:nvSpPr>
        <p:spPr bwMode="auto">
          <a:xfrm>
            <a:off x="4103688" y="49276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6" name="Line 174"/>
          <p:cNvSpPr>
            <a:spLocks noChangeShapeType="1"/>
          </p:cNvSpPr>
          <p:nvPr/>
        </p:nvSpPr>
        <p:spPr bwMode="auto">
          <a:xfrm>
            <a:off x="4103688" y="49434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7" name="Line 175"/>
          <p:cNvSpPr>
            <a:spLocks noChangeShapeType="1"/>
          </p:cNvSpPr>
          <p:nvPr/>
        </p:nvSpPr>
        <p:spPr bwMode="auto">
          <a:xfrm>
            <a:off x="4103688" y="49609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8" name="Line 176"/>
          <p:cNvSpPr>
            <a:spLocks noChangeShapeType="1"/>
          </p:cNvSpPr>
          <p:nvPr/>
        </p:nvSpPr>
        <p:spPr bwMode="auto">
          <a:xfrm>
            <a:off x="4103688" y="49784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69" name="Line 177"/>
          <p:cNvSpPr>
            <a:spLocks noChangeShapeType="1"/>
          </p:cNvSpPr>
          <p:nvPr/>
        </p:nvSpPr>
        <p:spPr bwMode="auto">
          <a:xfrm>
            <a:off x="4103688" y="49942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0" name="Line 178"/>
          <p:cNvSpPr>
            <a:spLocks noChangeShapeType="1"/>
          </p:cNvSpPr>
          <p:nvPr/>
        </p:nvSpPr>
        <p:spPr bwMode="auto">
          <a:xfrm>
            <a:off x="4103688" y="50117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1" name="Line 179"/>
          <p:cNvSpPr>
            <a:spLocks noChangeShapeType="1"/>
          </p:cNvSpPr>
          <p:nvPr/>
        </p:nvSpPr>
        <p:spPr bwMode="auto">
          <a:xfrm>
            <a:off x="4103688" y="50292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2" name="Line 180"/>
          <p:cNvSpPr>
            <a:spLocks noChangeShapeType="1"/>
          </p:cNvSpPr>
          <p:nvPr/>
        </p:nvSpPr>
        <p:spPr bwMode="auto">
          <a:xfrm>
            <a:off x="4103688" y="50466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3" name="Line 181"/>
          <p:cNvSpPr>
            <a:spLocks noChangeShapeType="1"/>
          </p:cNvSpPr>
          <p:nvPr/>
        </p:nvSpPr>
        <p:spPr bwMode="auto">
          <a:xfrm>
            <a:off x="4103688" y="50625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4" name="Line 182"/>
          <p:cNvSpPr>
            <a:spLocks noChangeShapeType="1"/>
          </p:cNvSpPr>
          <p:nvPr/>
        </p:nvSpPr>
        <p:spPr bwMode="auto">
          <a:xfrm flipH="1">
            <a:off x="409892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5" name="Line 183"/>
          <p:cNvSpPr>
            <a:spLocks noChangeShapeType="1"/>
          </p:cNvSpPr>
          <p:nvPr/>
        </p:nvSpPr>
        <p:spPr bwMode="auto">
          <a:xfrm flipH="1">
            <a:off x="408146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6" name="Line 184"/>
          <p:cNvSpPr>
            <a:spLocks noChangeShapeType="1"/>
          </p:cNvSpPr>
          <p:nvPr/>
        </p:nvSpPr>
        <p:spPr bwMode="auto">
          <a:xfrm flipH="1">
            <a:off x="4065588"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7" name="Line 185"/>
          <p:cNvSpPr>
            <a:spLocks noChangeShapeType="1"/>
          </p:cNvSpPr>
          <p:nvPr/>
        </p:nvSpPr>
        <p:spPr bwMode="auto">
          <a:xfrm flipH="1">
            <a:off x="404812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8" name="Line 186"/>
          <p:cNvSpPr>
            <a:spLocks noChangeShapeType="1"/>
          </p:cNvSpPr>
          <p:nvPr/>
        </p:nvSpPr>
        <p:spPr bwMode="auto">
          <a:xfrm flipH="1">
            <a:off x="403066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79" name="Line 187"/>
          <p:cNvSpPr>
            <a:spLocks noChangeShapeType="1"/>
          </p:cNvSpPr>
          <p:nvPr/>
        </p:nvSpPr>
        <p:spPr bwMode="auto">
          <a:xfrm flipH="1">
            <a:off x="401320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0" name="Line 188"/>
          <p:cNvSpPr>
            <a:spLocks noChangeShapeType="1"/>
          </p:cNvSpPr>
          <p:nvPr/>
        </p:nvSpPr>
        <p:spPr bwMode="auto">
          <a:xfrm flipH="1">
            <a:off x="3997325"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1" name="Line 189"/>
          <p:cNvSpPr>
            <a:spLocks noChangeShapeType="1"/>
          </p:cNvSpPr>
          <p:nvPr/>
        </p:nvSpPr>
        <p:spPr bwMode="auto">
          <a:xfrm flipH="1">
            <a:off x="397986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2" name="Line 190"/>
          <p:cNvSpPr>
            <a:spLocks noChangeShapeType="1"/>
          </p:cNvSpPr>
          <p:nvPr/>
        </p:nvSpPr>
        <p:spPr bwMode="auto">
          <a:xfrm flipH="1">
            <a:off x="396240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3" name="Line 191"/>
          <p:cNvSpPr>
            <a:spLocks noChangeShapeType="1"/>
          </p:cNvSpPr>
          <p:nvPr/>
        </p:nvSpPr>
        <p:spPr bwMode="auto">
          <a:xfrm flipH="1">
            <a:off x="394493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4" name="Line 192"/>
          <p:cNvSpPr>
            <a:spLocks noChangeShapeType="1"/>
          </p:cNvSpPr>
          <p:nvPr/>
        </p:nvSpPr>
        <p:spPr bwMode="auto">
          <a:xfrm flipH="1">
            <a:off x="3929063"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5" name="Line 193"/>
          <p:cNvSpPr>
            <a:spLocks noChangeShapeType="1"/>
          </p:cNvSpPr>
          <p:nvPr/>
        </p:nvSpPr>
        <p:spPr bwMode="auto">
          <a:xfrm flipH="1">
            <a:off x="391160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6" name="Line 194"/>
          <p:cNvSpPr>
            <a:spLocks noChangeShapeType="1"/>
          </p:cNvSpPr>
          <p:nvPr/>
        </p:nvSpPr>
        <p:spPr bwMode="auto">
          <a:xfrm flipH="1">
            <a:off x="389413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7" name="Line 195"/>
          <p:cNvSpPr>
            <a:spLocks noChangeShapeType="1"/>
          </p:cNvSpPr>
          <p:nvPr/>
        </p:nvSpPr>
        <p:spPr bwMode="auto">
          <a:xfrm flipH="1">
            <a:off x="387667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8" name="Line 196"/>
          <p:cNvSpPr>
            <a:spLocks noChangeShapeType="1"/>
          </p:cNvSpPr>
          <p:nvPr/>
        </p:nvSpPr>
        <p:spPr bwMode="auto">
          <a:xfrm flipH="1">
            <a:off x="3860800"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89" name="Line 197"/>
          <p:cNvSpPr>
            <a:spLocks noChangeShapeType="1"/>
          </p:cNvSpPr>
          <p:nvPr/>
        </p:nvSpPr>
        <p:spPr bwMode="auto">
          <a:xfrm flipH="1">
            <a:off x="384333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0" name="Line 198"/>
          <p:cNvSpPr>
            <a:spLocks noChangeShapeType="1"/>
          </p:cNvSpPr>
          <p:nvPr/>
        </p:nvSpPr>
        <p:spPr bwMode="auto">
          <a:xfrm flipH="1">
            <a:off x="382587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1" name="Line 199"/>
          <p:cNvSpPr>
            <a:spLocks noChangeShapeType="1"/>
          </p:cNvSpPr>
          <p:nvPr/>
        </p:nvSpPr>
        <p:spPr bwMode="auto">
          <a:xfrm flipH="1">
            <a:off x="380841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2" name="Line 200"/>
          <p:cNvSpPr>
            <a:spLocks noChangeShapeType="1"/>
          </p:cNvSpPr>
          <p:nvPr/>
        </p:nvSpPr>
        <p:spPr bwMode="auto">
          <a:xfrm flipH="1">
            <a:off x="3792538"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3" name="Line 201"/>
          <p:cNvSpPr>
            <a:spLocks noChangeShapeType="1"/>
          </p:cNvSpPr>
          <p:nvPr/>
        </p:nvSpPr>
        <p:spPr bwMode="auto">
          <a:xfrm flipH="1">
            <a:off x="377507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4" name="Line 202"/>
          <p:cNvSpPr>
            <a:spLocks noChangeShapeType="1"/>
          </p:cNvSpPr>
          <p:nvPr/>
        </p:nvSpPr>
        <p:spPr bwMode="auto">
          <a:xfrm flipH="1">
            <a:off x="375761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5" name="Line 203"/>
          <p:cNvSpPr>
            <a:spLocks noChangeShapeType="1"/>
          </p:cNvSpPr>
          <p:nvPr/>
        </p:nvSpPr>
        <p:spPr bwMode="auto">
          <a:xfrm flipH="1">
            <a:off x="374015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6" name="Line 204"/>
          <p:cNvSpPr>
            <a:spLocks noChangeShapeType="1"/>
          </p:cNvSpPr>
          <p:nvPr/>
        </p:nvSpPr>
        <p:spPr bwMode="auto">
          <a:xfrm flipH="1">
            <a:off x="3724275"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7" name="Line 205"/>
          <p:cNvSpPr>
            <a:spLocks noChangeShapeType="1"/>
          </p:cNvSpPr>
          <p:nvPr/>
        </p:nvSpPr>
        <p:spPr bwMode="auto">
          <a:xfrm flipH="1">
            <a:off x="370681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8" name="Line 206"/>
          <p:cNvSpPr>
            <a:spLocks noChangeShapeType="1"/>
          </p:cNvSpPr>
          <p:nvPr/>
        </p:nvSpPr>
        <p:spPr bwMode="auto">
          <a:xfrm flipH="1">
            <a:off x="368935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3999" name="Line 207"/>
          <p:cNvSpPr>
            <a:spLocks noChangeShapeType="1"/>
          </p:cNvSpPr>
          <p:nvPr/>
        </p:nvSpPr>
        <p:spPr bwMode="auto">
          <a:xfrm flipH="1">
            <a:off x="367188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0" name="Line 208"/>
          <p:cNvSpPr>
            <a:spLocks noChangeShapeType="1"/>
          </p:cNvSpPr>
          <p:nvPr/>
        </p:nvSpPr>
        <p:spPr bwMode="auto">
          <a:xfrm flipH="1">
            <a:off x="3656013"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1" name="Line 209"/>
          <p:cNvSpPr>
            <a:spLocks noChangeShapeType="1"/>
          </p:cNvSpPr>
          <p:nvPr/>
        </p:nvSpPr>
        <p:spPr bwMode="auto">
          <a:xfrm flipH="1">
            <a:off x="363855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2" name="Line 210"/>
          <p:cNvSpPr>
            <a:spLocks noChangeShapeType="1"/>
          </p:cNvSpPr>
          <p:nvPr/>
        </p:nvSpPr>
        <p:spPr bwMode="auto">
          <a:xfrm flipH="1">
            <a:off x="362108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3" name="Line 211"/>
          <p:cNvSpPr>
            <a:spLocks noChangeShapeType="1"/>
          </p:cNvSpPr>
          <p:nvPr/>
        </p:nvSpPr>
        <p:spPr bwMode="auto">
          <a:xfrm flipH="1">
            <a:off x="360362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4" name="Line 212"/>
          <p:cNvSpPr>
            <a:spLocks noChangeShapeType="1"/>
          </p:cNvSpPr>
          <p:nvPr/>
        </p:nvSpPr>
        <p:spPr bwMode="auto">
          <a:xfrm flipH="1">
            <a:off x="3587750"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5" name="Line 213"/>
          <p:cNvSpPr>
            <a:spLocks noChangeShapeType="1"/>
          </p:cNvSpPr>
          <p:nvPr/>
        </p:nvSpPr>
        <p:spPr bwMode="auto">
          <a:xfrm flipH="1">
            <a:off x="357028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6" name="Line 214"/>
          <p:cNvSpPr>
            <a:spLocks noChangeShapeType="1"/>
          </p:cNvSpPr>
          <p:nvPr/>
        </p:nvSpPr>
        <p:spPr bwMode="auto">
          <a:xfrm flipV="1">
            <a:off x="3562350" y="50704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7" name="Line 215"/>
          <p:cNvSpPr>
            <a:spLocks noChangeShapeType="1"/>
          </p:cNvSpPr>
          <p:nvPr/>
        </p:nvSpPr>
        <p:spPr bwMode="auto">
          <a:xfrm flipV="1">
            <a:off x="3562350" y="50482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8" name="Line 216"/>
          <p:cNvSpPr>
            <a:spLocks noChangeShapeType="1"/>
          </p:cNvSpPr>
          <p:nvPr/>
        </p:nvSpPr>
        <p:spPr bwMode="auto">
          <a:xfrm flipV="1">
            <a:off x="3562350" y="50307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09" name="Line 217"/>
          <p:cNvSpPr>
            <a:spLocks noChangeShapeType="1"/>
          </p:cNvSpPr>
          <p:nvPr/>
        </p:nvSpPr>
        <p:spPr bwMode="auto">
          <a:xfrm flipV="1">
            <a:off x="3562350" y="501967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0" name="Line 218"/>
          <p:cNvSpPr>
            <a:spLocks noChangeShapeType="1"/>
          </p:cNvSpPr>
          <p:nvPr/>
        </p:nvSpPr>
        <p:spPr bwMode="auto">
          <a:xfrm flipV="1">
            <a:off x="3562350" y="500221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1" name="Line 219"/>
          <p:cNvSpPr>
            <a:spLocks noChangeShapeType="1"/>
          </p:cNvSpPr>
          <p:nvPr/>
        </p:nvSpPr>
        <p:spPr bwMode="auto">
          <a:xfrm flipV="1">
            <a:off x="3562350" y="49799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2" name="Line 220"/>
          <p:cNvSpPr>
            <a:spLocks noChangeShapeType="1"/>
          </p:cNvSpPr>
          <p:nvPr/>
        </p:nvSpPr>
        <p:spPr bwMode="auto">
          <a:xfrm flipV="1">
            <a:off x="3562350" y="49625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3" name="Line 221"/>
          <p:cNvSpPr>
            <a:spLocks noChangeShapeType="1"/>
          </p:cNvSpPr>
          <p:nvPr/>
        </p:nvSpPr>
        <p:spPr bwMode="auto">
          <a:xfrm flipV="1">
            <a:off x="3562350" y="495141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4" name="Line 222"/>
          <p:cNvSpPr>
            <a:spLocks noChangeShapeType="1"/>
          </p:cNvSpPr>
          <p:nvPr/>
        </p:nvSpPr>
        <p:spPr bwMode="auto">
          <a:xfrm flipV="1">
            <a:off x="3562350" y="492918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5" name="Line 223"/>
          <p:cNvSpPr>
            <a:spLocks noChangeShapeType="1"/>
          </p:cNvSpPr>
          <p:nvPr/>
        </p:nvSpPr>
        <p:spPr bwMode="auto">
          <a:xfrm flipV="1">
            <a:off x="3562350" y="49117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6" name="Line 224"/>
          <p:cNvSpPr>
            <a:spLocks noChangeShapeType="1"/>
          </p:cNvSpPr>
          <p:nvPr/>
        </p:nvSpPr>
        <p:spPr bwMode="auto">
          <a:xfrm flipV="1">
            <a:off x="3562350" y="48942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7" name="Line 225"/>
          <p:cNvSpPr>
            <a:spLocks noChangeShapeType="1"/>
          </p:cNvSpPr>
          <p:nvPr/>
        </p:nvSpPr>
        <p:spPr bwMode="auto">
          <a:xfrm flipV="1">
            <a:off x="3562350" y="488315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8" name="Line 226"/>
          <p:cNvSpPr>
            <a:spLocks noChangeShapeType="1"/>
          </p:cNvSpPr>
          <p:nvPr/>
        </p:nvSpPr>
        <p:spPr bwMode="auto">
          <a:xfrm flipV="1">
            <a:off x="3562350" y="48609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19" name="Line 227"/>
          <p:cNvSpPr>
            <a:spLocks noChangeShapeType="1"/>
          </p:cNvSpPr>
          <p:nvPr/>
        </p:nvSpPr>
        <p:spPr bwMode="auto">
          <a:xfrm flipV="1">
            <a:off x="3562350" y="48434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20" name="Line 228"/>
          <p:cNvSpPr>
            <a:spLocks noChangeShapeType="1"/>
          </p:cNvSpPr>
          <p:nvPr/>
        </p:nvSpPr>
        <p:spPr bwMode="auto">
          <a:xfrm flipV="1">
            <a:off x="3562350" y="483235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21" name="Line 229"/>
          <p:cNvSpPr>
            <a:spLocks noChangeShapeType="1"/>
          </p:cNvSpPr>
          <p:nvPr/>
        </p:nvSpPr>
        <p:spPr bwMode="auto">
          <a:xfrm flipV="1">
            <a:off x="3562350" y="48148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22" name="Line 230"/>
          <p:cNvSpPr>
            <a:spLocks noChangeShapeType="1"/>
          </p:cNvSpPr>
          <p:nvPr/>
        </p:nvSpPr>
        <p:spPr bwMode="auto">
          <a:xfrm flipV="1">
            <a:off x="3562350" y="47926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23" name="Line 231"/>
          <p:cNvSpPr>
            <a:spLocks noChangeShapeType="1"/>
          </p:cNvSpPr>
          <p:nvPr/>
        </p:nvSpPr>
        <p:spPr bwMode="auto">
          <a:xfrm flipV="1">
            <a:off x="3562350" y="47752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24" name="Line 232"/>
          <p:cNvSpPr>
            <a:spLocks noChangeShapeType="1"/>
          </p:cNvSpPr>
          <p:nvPr/>
        </p:nvSpPr>
        <p:spPr bwMode="auto">
          <a:xfrm flipV="1">
            <a:off x="3562350" y="47640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25" name="Line 233"/>
          <p:cNvSpPr>
            <a:spLocks noChangeShapeType="1"/>
          </p:cNvSpPr>
          <p:nvPr/>
        </p:nvSpPr>
        <p:spPr bwMode="auto">
          <a:xfrm flipV="1">
            <a:off x="3562350" y="47418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26" name="Line 234"/>
          <p:cNvSpPr>
            <a:spLocks noChangeShapeType="1"/>
          </p:cNvSpPr>
          <p:nvPr/>
        </p:nvSpPr>
        <p:spPr bwMode="auto">
          <a:xfrm flipV="1">
            <a:off x="3562350" y="47244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27" name="Line 235"/>
          <p:cNvSpPr>
            <a:spLocks noChangeShapeType="1"/>
          </p:cNvSpPr>
          <p:nvPr/>
        </p:nvSpPr>
        <p:spPr bwMode="auto">
          <a:xfrm flipV="1">
            <a:off x="3562350" y="47069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28" name="Freeform 236"/>
          <p:cNvSpPr>
            <a:spLocks/>
          </p:cNvSpPr>
          <p:nvPr/>
        </p:nvSpPr>
        <p:spPr bwMode="auto">
          <a:xfrm>
            <a:off x="2297113" y="5665788"/>
            <a:ext cx="461962" cy="384175"/>
          </a:xfrm>
          <a:custGeom>
            <a:avLst/>
            <a:gdLst/>
            <a:ahLst/>
            <a:cxnLst>
              <a:cxn ang="0">
                <a:pos x="0" y="241"/>
              </a:cxn>
              <a:cxn ang="0">
                <a:pos x="0" y="0"/>
              </a:cxn>
              <a:cxn ang="0">
                <a:pos x="290" y="0"/>
              </a:cxn>
              <a:cxn ang="0">
                <a:pos x="290" y="241"/>
              </a:cxn>
              <a:cxn ang="0">
                <a:pos x="0" y="241"/>
              </a:cxn>
            </a:cxnLst>
            <a:rect l="0" t="0" r="r" b="b"/>
            <a:pathLst>
              <a:path w="291" h="242">
                <a:moveTo>
                  <a:pt x="0" y="241"/>
                </a:moveTo>
                <a:lnTo>
                  <a:pt x="0" y="0"/>
                </a:lnTo>
                <a:lnTo>
                  <a:pt x="290" y="0"/>
                </a:lnTo>
                <a:lnTo>
                  <a:pt x="290" y="241"/>
                </a:lnTo>
                <a:lnTo>
                  <a:pt x="0" y="241"/>
                </a:lnTo>
              </a:path>
            </a:pathLst>
          </a:custGeom>
          <a:noFill/>
          <a:ln w="12700" cap="rnd" cmpd="sng">
            <a:solidFill>
              <a:srgbClr val="000000"/>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4029" name="Freeform 237"/>
          <p:cNvSpPr>
            <a:spLocks/>
          </p:cNvSpPr>
          <p:nvPr/>
        </p:nvSpPr>
        <p:spPr bwMode="auto">
          <a:xfrm>
            <a:off x="5024438" y="47021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no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4030" name="Freeform 238"/>
          <p:cNvSpPr>
            <a:spLocks/>
          </p:cNvSpPr>
          <p:nvPr/>
        </p:nvSpPr>
        <p:spPr bwMode="auto">
          <a:xfrm>
            <a:off x="5024438" y="4702175"/>
            <a:ext cx="542925" cy="379413"/>
          </a:xfrm>
          <a:custGeom>
            <a:avLst/>
            <a:gdLst/>
            <a:ahLst/>
            <a:cxnLst>
              <a:cxn ang="0">
                <a:pos x="0" y="0"/>
              </a:cxn>
              <a:cxn ang="0">
                <a:pos x="341" y="0"/>
              </a:cxn>
              <a:cxn ang="0">
                <a:pos x="341" y="238"/>
              </a:cxn>
              <a:cxn ang="0">
                <a:pos x="0" y="238"/>
              </a:cxn>
              <a:cxn ang="0">
                <a:pos x="0" y="0"/>
              </a:cxn>
            </a:cxnLst>
            <a:rect l="0" t="0" r="r" b="b"/>
            <a:pathLst>
              <a:path w="342" h="239">
                <a:moveTo>
                  <a:pt x="0" y="0"/>
                </a:moveTo>
                <a:lnTo>
                  <a:pt x="341" y="0"/>
                </a:lnTo>
                <a:lnTo>
                  <a:pt x="341" y="238"/>
                </a:lnTo>
                <a:lnTo>
                  <a:pt x="0" y="238"/>
                </a:lnTo>
                <a:lnTo>
                  <a:pt x="0" y="0"/>
                </a:lnTo>
              </a:path>
            </a:pathLst>
          </a:custGeom>
          <a:pattFill prst="lgConfetti">
            <a:fgClr>
              <a:schemeClr val="tx1"/>
            </a:fgClr>
            <a:bgClr>
              <a:srgbClr val="FFFFFF"/>
            </a:bgClr>
          </a:pattFill>
          <a:ln w="12700" cap="rnd" cmpd="sng">
            <a:solidFill>
              <a:schemeClr val="tx1"/>
            </a:solidFill>
            <a:prstDash val="solid"/>
            <a:round/>
            <a:headEnd type="none" w="sm" len="sm"/>
            <a:tailEnd type="none" w="sm" len="sm"/>
          </a:ln>
          <a:effectLst/>
        </p:spPr>
        <p:txBody>
          <a:bodyPr/>
          <a:lstStyle/>
          <a:p>
            <a:pPr eaLnBrk="0" hangingPunct="0"/>
            <a:endParaRPr lang="en-US">
              <a:solidFill>
                <a:srgbClr val="005400"/>
              </a:solidFill>
            </a:endParaRPr>
          </a:p>
        </p:txBody>
      </p:sp>
      <p:sp>
        <p:nvSpPr>
          <p:cNvPr id="34031" name="Line 239"/>
          <p:cNvSpPr>
            <a:spLocks noChangeShapeType="1"/>
          </p:cNvSpPr>
          <p:nvPr/>
        </p:nvSpPr>
        <p:spPr bwMode="auto">
          <a:xfrm flipV="1">
            <a:off x="5024438" y="4695825"/>
            <a:ext cx="0" cy="1588"/>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32" name="Line 240"/>
          <p:cNvSpPr>
            <a:spLocks noChangeShapeType="1"/>
          </p:cNvSpPr>
          <p:nvPr/>
        </p:nvSpPr>
        <p:spPr bwMode="auto">
          <a:xfrm>
            <a:off x="5024438" y="4702175"/>
            <a:ext cx="1587"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33" name="Line 241"/>
          <p:cNvSpPr>
            <a:spLocks noChangeShapeType="1"/>
          </p:cNvSpPr>
          <p:nvPr/>
        </p:nvSpPr>
        <p:spPr bwMode="auto">
          <a:xfrm>
            <a:off x="502443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34" name="Line 242"/>
          <p:cNvSpPr>
            <a:spLocks noChangeShapeType="1"/>
          </p:cNvSpPr>
          <p:nvPr/>
        </p:nvSpPr>
        <p:spPr bwMode="auto">
          <a:xfrm>
            <a:off x="5041900"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35" name="Line 243"/>
          <p:cNvSpPr>
            <a:spLocks noChangeShapeType="1"/>
          </p:cNvSpPr>
          <p:nvPr/>
        </p:nvSpPr>
        <p:spPr bwMode="auto">
          <a:xfrm>
            <a:off x="5059363"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36" name="Line 244"/>
          <p:cNvSpPr>
            <a:spLocks noChangeShapeType="1"/>
          </p:cNvSpPr>
          <p:nvPr/>
        </p:nvSpPr>
        <p:spPr bwMode="auto">
          <a:xfrm>
            <a:off x="507523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37" name="Line 245"/>
          <p:cNvSpPr>
            <a:spLocks noChangeShapeType="1"/>
          </p:cNvSpPr>
          <p:nvPr/>
        </p:nvSpPr>
        <p:spPr bwMode="auto">
          <a:xfrm>
            <a:off x="509270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38" name="Line 246"/>
          <p:cNvSpPr>
            <a:spLocks noChangeShapeType="1"/>
          </p:cNvSpPr>
          <p:nvPr/>
        </p:nvSpPr>
        <p:spPr bwMode="auto">
          <a:xfrm>
            <a:off x="5110163"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39" name="Line 247"/>
          <p:cNvSpPr>
            <a:spLocks noChangeShapeType="1"/>
          </p:cNvSpPr>
          <p:nvPr/>
        </p:nvSpPr>
        <p:spPr bwMode="auto">
          <a:xfrm>
            <a:off x="512762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0" name="Line 248"/>
          <p:cNvSpPr>
            <a:spLocks noChangeShapeType="1"/>
          </p:cNvSpPr>
          <p:nvPr/>
        </p:nvSpPr>
        <p:spPr bwMode="auto">
          <a:xfrm>
            <a:off x="514350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1" name="Line 249"/>
          <p:cNvSpPr>
            <a:spLocks noChangeShapeType="1"/>
          </p:cNvSpPr>
          <p:nvPr/>
        </p:nvSpPr>
        <p:spPr bwMode="auto">
          <a:xfrm>
            <a:off x="516096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2" name="Line 250"/>
          <p:cNvSpPr>
            <a:spLocks noChangeShapeType="1"/>
          </p:cNvSpPr>
          <p:nvPr/>
        </p:nvSpPr>
        <p:spPr bwMode="auto">
          <a:xfrm>
            <a:off x="517842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3" name="Line 251"/>
          <p:cNvSpPr>
            <a:spLocks noChangeShapeType="1"/>
          </p:cNvSpPr>
          <p:nvPr/>
        </p:nvSpPr>
        <p:spPr bwMode="auto">
          <a:xfrm>
            <a:off x="5195888"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4" name="Line 252"/>
          <p:cNvSpPr>
            <a:spLocks noChangeShapeType="1"/>
          </p:cNvSpPr>
          <p:nvPr/>
        </p:nvSpPr>
        <p:spPr bwMode="auto">
          <a:xfrm>
            <a:off x="521176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5" name="Line 253"/>
          <p:cNvSpPr>
            <a:spLocks noChangeShapeType="1"/>
          </p:cNvSpPr>
          <p:nvPr/>
        </p:nvSpPr>
        <p:spPr bwMode="auto">
          <a:xfrm>
            <a:off x="522922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6" name="Line 254"/>
          <p:cNvSpPr>
            <a:spLocks noChangeShapeType="1"/>
          </p:cNvSpPr>
          <p:nvPr/>
        </p:nvSpPr>
        <p:spPr bwMode="auto">
          <a:xfrm>
            <a:off x="5246688"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7" name="Line 255"/>
          <p:cNvSpPr>
            <a:spLocks noChangeShapeType="1"/>
          </p:cNvSpPr>
          <p:nvPr/>
        </p:nvSpPr>
        <p:spPr bwMode="auto">
          <a:xfrm>
            <a:off x="5264150"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8" name="Line 256"/>
          <p:cNvSpPr>
            <a:spLocks noChangeShapeType="1"/>
          </p:cNvSpPr>
          <p:nvPr/>
        </p:nvSpPr>
        <p:spPr bwMode="auto">
          <a:xfrm>
            <a:off x="528002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49" name="Line 257"/>
          <p:cNvSpPr>
            <a:spLocks noChangeShapeType="1"/>
          </p:cNvSpPr>
          <p:nvPr/>
        </p:nvSpPr>
        <p:spPr bwMode="auto">
          <a:xfrm>
            <a:off x="529748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0" name="Line 258"/>
          <p:cNvSpPr>
            <a:spLocks noChangeShapeType="1"/>
          </p:cNvSpPr>
          <p:nvPr/>
        </p:nvSpPr>
        <p:spPr bwMode="auto">
          <a:xfrm>
            <a:off x="5314950"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1" name="Line 259"/>
          <p:cNvSpPr>
            <a:spLocks noChangeShapeType="1"/>
          </p:cNvSpPr>
          <p:nvPr/>
        </p:nvSpPr>
        <p:spPr bwMode="auto">
          <a:xfrm>
            <a:off x="5332413"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2" name="Line 260"/>
          <p:cNvSpPr>
            <a:spLocks noChangeShapeType="1"/>
          </p:cNvSpPr>
          <p:nvPr/>
        </p:nvSpPr>
        <p:spPr bwMode="auto">
          <a:xfrm>
            <a:off x="534828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3" name="Line 261"/>
          <p:cNvSpPr>
            <a:spLocks noChangeShapeType="1"/>
          </p:cNvSpPr>
          <p:nvPr/>
        </p:nvSpPr>
        <p:spPr bwMode="auto">
          <a:xfrm>
            <a:off x="536575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4" name="Line 262"/>
          <p:cNvSpPr>
            <a:spLocks noChangeShapeType="1"/>
          </p:cNvSpPr>
          <p:nvPr/>
        </p:nvSpPr>
        <p:spPr bwMode="auto">
          <a:xfrm>
            <a:off x="5383213"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5" name="Line 263"/>
          <p:cNvSpPr>
            <a:spLocks noChangeShapeType="1"/>
          </p:cNvSpPr>
          <p:nvPr/>
        </p:nvSpPr>
        <p:spPr bwMode="auto">
          <a:xfrm>
            <a:off x="5399088"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6" name="Line 264"/>
          <p:cNvSpPr>
            <a:spLocks noChangeShapeType="1"/>
          </p:cNvSpPr>
          <p:nvPr/>
        </p:nvSpPr>
        <p:spPr bwMode="auto">
          <a:xfrm>
            <a:off x="541655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7" name="Line 265"/>
          <p:cNvSpPr>
            <a:spLocks noChangeShapeType="1"/>
          </p:cNvSpPr>
          <p:nvPr/>
        </p:nvSpPr>
        <p:spPr bwMode="auto">
          <a:xfrm>
            <a:off x="543401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8" name="Line 266"/>
          <p:cNvSpPr>
            <a:spLocks noChangeShapeType="1"/>
          </p:cNvSpPr>
          <p:nvPr/>
        </p:nvSpPr>
        <p:spPr bwMode="auto">
          <a:xfrm>
            <a:off x="5451475"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59" name="Line 267"/>
          <p:cNvSpPr>
            <a:spLocks noChangeShapeType="1"/>
          </p:cNvSpPr>
          <p:nvPr/>
        </p:nvSpPr>
        <p:spPr bwMode="auto">
          <a:xfrm>
            <a:off x="5467350"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0" name="Line 268"/>
          <p:cNvSpPr>
            <a:spLocks noChangeShapeType="1"/>
          </p:cNvSpPr>
          <p:nvPr/>
        </p:nvSpPr>
        <p:spPr bwMode="auto">
          <a:xfrm>
            <a:off x="548481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1" name="Line 269"/>
          <p:cNvSpPr>
            <a:spLocks noChangeShapeType="1"/>
          </p:cNvSpPr>
          <p:nvPr/>
        </p:nvSpPr>
        <p:spPr bwMode="auto">
          <a:xfrm>
            <a:off x="550227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2" name="Line 270"/>
          <p:cNvSpPr>
            <a:spLocks noChangeShapeType="1"/>
          </p:cNvSpPr>
          <p:nvPr/>
        </p:nvSpPr>
        <p:spPr bwMode="auto">
          <a:xfrm>
            <a:off x="5519738" y="4702175"/>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3" name="Line 271"/>
          <p:cNvSpPr>
            <a:spLocks noChangeShapeType="1"/>
          </p:cNvSpPr>
          <p:nvPr/>
        </p:nvSpPr>
        <p:spPr bwMode="auto">
          <a:xfrm>
            <a:off x="5535613" y="4702175"/>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4" name="Line 272"/>
          <p:cNvSpPr>
            <a:spLocks noChangeShapeType="1"/>
          </p:cNvSpPr>
          <p:nvPr/>
        </p:nvSpPr>
        <p:spPr bwMode="auto">
          <a:xfrm>
            <a:off x="5553075" y="4702175"/>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5" name="Line 273"/>
          <p:cNvSpPr>
            <a:spLocks noChangeShapeType="1"/>
          </p:cNvSpPr>
          <p:nvPr/>
        </p:nvSpPr>
        <p:spPr bwMode="auto">
          <a:xfrm>
            <a:off x="5565775" y="470693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6" name="Line 274"/>
          <p:cNvSpPr>
            <a:spLocks noChangeShapeType="1"/>
          </p:cNvSpPr>
          <p:nvPr/>
        </p:nvSpPr>
        <p:spPr bwMode="auto">
          <a:xfrm>
            <a:off x="5565775" y="47228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7" name="Line 275"/>
          <p:cNvSpPr>
            <a:spLocks noChangeShapeType="1"/>
          </p:cNvSpPr>
          <p:nvPr/>
        </p:nvSpPr>
        <p:spPr bwMode="auto">
          <a:xfrm>
            <a:off x="5565775" y="47402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8" name="Line 276"/>
          <p:cNvSpPr>
            <a:spLocks noChangeShapeType="1"/>
          </p:cNvSpPr>
          <p:nvPr/>
        </p:nvSpPr>
        <p:spPr bwMode="auto">
          <a:xfrm>
            <a:off x="5565775" y="47577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69" name="Line 277"/>
          <p:cNvSpPr>
            <a:spLocks noChangeShapeType="1"/>
          </p:cNvSpPr>
          <p:nvPr/>
        </p:nvSpPr>
        <p:spPr bwMode="auto">
          <a:xfrm>
            <a:off x="5565775" y="47752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0" name="Line 278"/>
          <p:cNvSpPr>
            <a:spLocks noChangeShapeType="1"/>
          </p:cNvSpPr>
          <p:nvPr/>
        </p:nvSpPr>
        <p:spPr bwMode="auto">
          <a:xfrm>
            <a:off x="5565775" y="47910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1" name="Line 279"/>
          <p:cNvSpPr>
            <a:spLocks noChangeShapeType="1"/>
          </p:cNvSpPr>
          <p:nvPr/>
        </p:nvSpPr>
        <p:spPr bwMode="auto">
          <a:xfrm>
            <a:off x="5565775" y="48085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2" name="Line 280"/>
          <p:cNvSpPr>
            <a:spLocks noChangeShapeType="1"/>
          </p:cNvSpPr>
          <p:nvPr/>
        </p:nvSpPr>
        <p:spPr bwMode="auto">
          <a:xfrm>
            <a:off x="5565775" y="48260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3" name="Line 281"/>
          <p:cNvSpPr>
            <a:spLocks noChangeShapeType="1"/>
          </p:cNvSpPr>
          <p:nvPr/>
        </p:nvSpPr>
        <p:spPr bwMode="auto">
          <a:xfrm>
            <a:off x="5565775" y="48434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4" name="Line 282"/>
          <p:cNvSpPr>
            <a:spLocks noChangeShapeType="1"/>
          </p:cNvSpPr>
          <p:nvPr/>
        </p:nvSpPr>
        <p:spPr bwMode="auto">
          <a:xfrm>
            <a:off x="5565775" y="48593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5" name="Line 283"/>
          <p:cNvSpPr>
            <a:spLocks noChangeShapeType="1"/>
          </p:cNvSpPr>
          <p:nvPr/>
        </p:nvSpPr>
        <p:spPr bwMode="auto">
          <a:xfrm>
            <a:off x="5565775" y="48768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6" name="Line 284"/>
          <p:cNvSpPr>
            <a:spLocks noChangeShapeType="1"/>
          </p:cNvSpPr>
          <p:nvPr/>
        </p:nvSpPr>
        <p:spPr bwMode="auto">
          <a:xfrm>
            <a:off x="5565775" y="48942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7" name="Line 285"/>
          <p:cNvSpPr>
            <a:spLocks noChangeShapeType="1"/>
          </p:cNvSpPr>
          <p:nvPr/>
        </p:nvSpPr>
        <p:spPr bwMode="auto">
          <a:xfrm>
            <a:off x="5565775" y="49101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8" name="Line 286"/>
          <p:cNvSpPr>
            <a:spLocks noChangeShapeType="1"/>
          </p:cNvSpPr>
          <p:nvPr/>
        </p:nvSpPr>
        <p:spPr bwMode="auto">
          <a:xfrm>
            <a:off x="5565775" y="49276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79" name="Line 287"/>
          <p:cNvSpPr>
            <a:spLocks noChangeShapeType="1"/>
          </p:cNvSpPr>
          <p:nvPr/>
        </p:nvSpPr>
        <p:spPr bwMode="auto">
          <a:xfrm>
            <a:off x="5565775" y="49450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0" name="Line 288"/>
          <p:cNvSpPr>
            <a:spLocks noChangeShapeType="1"/>
          </p:cNvSpPr>
          <p:nvPr/>
        </p:nvSpPr>
        <p:spPr bwMode="auto">
          <a:xfrm>
            <a:off x="5565775" y="496252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1" name="Line 289"/>
          <p:cNvSpPr>
            <a:spLocks noChangeShapeType="1"/>
          </p:cNvSpPr>
          <p:nvPr/>
        </p:nvSpPr>
        <p:spPr bwMode="auto">
          <a:xfrm>
            <a:off x="5565775" y="49784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2" name="Line 290"/>
          <p:cNvSpPr>
            <a:spLocks noChangeShapeType="1"/>
          </p:cNvSpPr>
          <p:nvPr/>
        </p:nvSpPr>
        <p:spPr bwMode="auto">
          <a:xfrm>
            <a:off x="5565775" y="49958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3" name="Line 291"/>
          <p:cNvSpPr>
            <a:spLocks noChangeShapeType="1"/>
          </p:cNvSpPr>
          <p:nvPr/>
        </p:nvSpPr>
        <p:spPr bwMode="auto">
          <a:xfrm>
            <a:off x="5565775" y="501332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4" name="Line 292"/>
          <p:cNvSpPr>
            <a:spLocks noChangeShapeType="1"/>
          </p:cNvSpPr>
          <p:nvPr/>
        </p:nvSpPr>
        <p:spPr bwMode="auto">
          <a:xfrm>
            <a:off x="5565775" y="50292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5" name="Line 293"/>
          <p:cNvSpPr>
            <a:spLocks noChangeShapeType="1"/>
          </p:cNvSpPr>
          <p:nvPr/>
        </p:nvSpPr>
        <p:spPr bwMode="auto">
          <a:xfrm>
            <a:off x="5565775" y="50466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6" name="Line 294"/>
          <p:cNvSpPr>
            <a:spLocks noChangeShapeType="1"/>
          </p:cNvSpPr>
          <p:nvPr/>
        </p:nvSpPr>
        <p:spPr bwMode="auto">
          <a:xfrm>
            <a:off x="5565775" y="506412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7" name="Line 295"/>
          <p:cNvSpPr>
            <a:spLocks noChangeShapeType="1"/>
          </p:cNvSpPr>
          <p:nvPr/>
        </p:nvSpPr>
        <p:spPr bwMode="auto">
          <a:xfrm flipH="1">
            <a:off x="555942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8" name="Line 296"/>
          <p:cNvSpPr>
            <a:spLocks noChangeShapeType="1"/>
          </p:cNvSpPr>
          <p:nvPr/>
        </p:nvSpPr>
        <p:spPr bwMode="auto">
          <a:xfrm flipH="1">
            <a:off x="554196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89" name="Line 297"/>
          <p:cNvSpPr>
            <a:spLocks noChangeShapeType="1"/>
          </p:cNvSpPr>
          <p:nvPr/>
        </p:nvSpPr>
        <p:spPr bwMode="auto">
          <a:xfrm flipH="1">
            <a:off x="552450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0" name="Line 298"/>
          <p:cNvSpPr>
            <a:spLocks noChangeShapeType="1"/>
          </p:cNvSpPr>
          <p:nvPr/>
        </p:nvSpPr>
        <p:spPr bwMode="auto">
          <a:xfrm flipH="1">
            <a:off x="5508625"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1" name="Line 299"/>
          <p:cNvSpPr>
            <a:spLocks noChangeShapeType="1"/>
          </p:cNvSpPr>
          <p:nvPr/>
        </p:nvSpPr>
        <p:spPr bwMode="auto">
          <a:xfrm flipH="1">
            <a:off x="549116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2" name="Line 300"/>
          <p:cNvSpPr>
            <a:spLocks noChangeShapeType="1"/>
          </p:cNvSpPr>
          <p:nvPr/>
        </p:nvSpPr>
        <p:spPr bwMode="auto">
          <a:xfrm flipH="1">
            <a:off x="547370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3" name="Line 301"/>
          <p:cNvSpPr>
            <a:spLocks noChangeShapeType="1"/>
          </p:cNvSpPr>
          <p:nvPr/>
        </p:nvSpPr>
        <p:spPr bwMode="auto">
          <a:xfrm flipH="1">
            <a:off x="545623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4" name="Line 302"/>
          <p:cNvSpPr>
            <a:spLocks noChangeShapeType="1"/>
          </p:cNvSpPr>
          <p:nvPr/>
        </p:nvSpPr>
        <p:spPr bwMode="auto">
          <a:xfrm flipH="1">
            <a:off x="5440363"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5" name="Line 303"/>
          <p:cNvSpPr>
            <a:spLocks noChangeShapeType="1"/>
          </p:cNvSpPr>
          <p:nvPr/>
        </p:nvSpPr>
        <p:spPr bwMode="auto">
          <a:xfrm flipH="1">
            <a:off x="542290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6" name="Line 304"/>
          <p:cNvSpPr>
            <a:spLocks noChangeShapeType="1"/>
          </p:cNvSpPr>
          <p:nvPr/>
        </p:nvSpPr>
        <p:spPr bwMode="auto">
          <a:xfrm flipH="1">
            <a:off x="540543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7" name="Line 305"/>
          <p:cNvSpPr>
            <a:spLocks noChangeShapeType="1"/>
          </p:cNvSpPr>
          <p:nvPr/>
        </p:nvSpPr>
        <p:spPr bwMode="auto">
          <a:xfrm flipH="1">
            <a:off x="5389563"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8" name="Line 306"/>
          <p:cNvSpPr>
            <a:spLocks noChangeShapeType="1"/>
          </p:cNvSpPr>
          <p:nvPr/>
        </p:nvSpPr>
        <p:spPr bwMode="auto">
          <a:xfrm flipH="1">
            <a:off x="5372100"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099" name="Line 307"/>
          <p:cNvSpPr>
            <a:spLocks noChangeShapeType="1"/>
          </p:cNvSpPr>
          <p:nvPr/>
        </p:nvSpPr>
        <p:spPr bwMode="auto">
          <a:xfrm flipH="1">
            <a:off x="535463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0" name="Line 308"/>
          <p:cNvSpPr>
            <a:spLocks noChangeShapeType="1"/>
          </p:cNvSpPr>
          <p:nvPr/>
        </p:nvSpPr>
        <p:spPr bwMode="auto">
          <a:xfrm flipH="1">
            <a:off x="533717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1" name="Line 309"/>
          <p:cNvSpPr>
            <a:spLocks noChangeShapeType="1"/>
          </p:cNvSpPr>
          <p:nvPr/>
        </p:nvSpPr>
        <p:spPr bwMode="auto">
          <a:xfrm flipH="1">
            <a:off x="5321300"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2" name="Line 310"/>
          <p:cNvSpPr>
            <a:spLocks noChangeShapeType="1"/>
          </p:cNvSpPr>
          <p:nvPr/>
        </p:nvSpPr>
        <p:spPr bwMode="auto">
          <a:xfrm flipH="1">
            <a:off x="5303838"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3" name="Line 311"/>
          <p:cNvSpPr>
            <a:spLocks noChangeShapeType="1"/>
          </p:cNvSpPr>
          <p:nvPr/>
        </p:nvSpPr>
        <p:spPr bwMode="auto">
          <a:xfrm flipH="1">
            <a:off x="528637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4" name="Line 312"/>
          <p:cNvSpPr>
            <a:spLocks noChangeShapeType="1"/>
          </p:cNvSpPr>
          <p:nvPr/>
        </p:nvSpPr>
        <p:spPr bwMode="auto">
          <a:xfrm flipH="1">
            <a:off x="526891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5" name="Line 313"/>
          <p:cNvSpPr>
            <a:spLocks noChangeShapeType="1"/>
          </p:cNvSpPr>
          <p:nvPr/>
        </p:nvSpPr>
        <p:spPr bwMode="auto">
          <a:xfrm flipH="1">
            <a:off x="5253038"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6" name="Line 314"/>
          <p:cNvSpPr>
            <a:spLocks noChangeShapeType="1"/>
          </p:cNvSpPr>
          <p:nvPr/>
        </p:nvSpPr>
        <p:spPr bwMode="auto">
          <a:xfrm flipH="1">
            <a:off x="5235575"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7" name="Line 315"/>
          <p:cNvSpPr>
            <a:spLocks noChangeShapeType="1"/>
          </p:cNvSpPr>
          <p:nvPr/>
        </p:nvSpPr>
        <p:spPr bwMode="auto">
          <a:xfrm flipH="1">
            <a:off x="5218113"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8" name="Line 316"/>
          <p:cNvSpPr>
            <a:spLocks noChangeShapeType="1"/>
          </p:cNvSpPr>
          <p:nvPr/>
        </p:nvSpPr>
        <p:spPr bwMode="auto">
          <a:xfrm flipH="1">
            <a:off x="520065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09" name="Line 317"/>
          <p:cNvSpPr>
            <a:spLocks noChangeShapeType="1"/>
          </p:cNvSpPr>
          <p:nvPr/>
        </p:nvSpPr>
        <p:spPr bwMode="auto">
          <a:xfrm flipH="1">
            <a:off x="5184775"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0" name="Line 318"/>
          <p:cNvSpPr>
            <a:spLocks noChangeShapeType="1"/>
          </p:cNvSpPr>
          <p:nvPr/>
        </p:nvSpPr>
        <p:spPr bwMode="auto">
          <a:xfrm flipH="1">
            <a:off x="5167313"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1" name="Line 319"/>
          <p:cNvSpPr>
            <a:spLocks noChangeShapeType="1"/>
          </p:cNvSpPr>
          <p:nvPr/>
        </p:nvSpPr>
        <p:spPr bwMode="auto">
          <a:xfrm flipH="1">
            <a:off x="514985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2" name="Line 320"/>
          <p:cNvSpPr>
            <a:spLocks noChangeShapeType="1"/>
          </p:cNvSpPr>
          <p:nvPr/>
        </p:nvSpPr>
        <p:spPr bwMode="auto">
          <a:xfrm flipH="1">
            <a:off x="513238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3" name="Line 321"/>
          <p:cNvSpPr>
            <a:spLocks noChangeShapeType="1"/>
          </p:cNvSpPr>
          <p:nvPr/>
        </p:nvSpPr>
        <p:spPr bwMode="auto">
          <a:xfrm flipH="1">
            <a:off x="5116513"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4" name="Line 322"/>
          <p:cNvSpPr>
            <a:spLocks noChangeShapeType="1"/>
          </p:cNvSpPr>
          <p:nvPr/>
        </p:nvSpPr>
        <p:spPr bwMode="auto">
          <a:xfrm flipH="1">
            <a:off x="5099050"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5" name="Line 323"/>
          <p:cNvSpPr>
            <a:spLocks noChangeShapeType="1"/>
          </p:cNvSpPr>
          <p:nvPr/>
        </p:nvSpPr>
        <p:spPr bwMode="auto">
          <a:xfrm flipH="1">
            <a:off x="508158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6" name="Line 324"/>
          <p:cNvSpPr>
            <a:spLocks noChangeShapeType="1"/>
          </p:cNvSpPr>
          <p:nvPr/>
        </p:nvSpPr>
        <p:spPr bwMode="auto">
          <a:xfrm flipH="1">
            <a:off x="5064125" y="5080000"/>
            <a:ext cx="4763"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7" name="Line 325"/>
          <p:cNvSpPr>
            <a:spLocks noChangeShapeType="1"/>
          </p:cNvSpPr>
          <p:nvPr/>
        </p:nvSpPr>
        <p:spPr bwMode="auto">
          <a:xfrm flipH="1">
            <a:off x="5048250" y="5080000"/>
            <a:ext cx="3175"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8" name="Line 326"/>
          <p:cNvSpPr>
            <a:spLocks noChangeShapeType="1"/>
          </p:cNvSpPr>
          <p:nvPr/>
        </p:nvSpPr>
        <p:spPr bwMode="auto">
          <a:xfrm flipH="1">
            <a:off x="5030788" y="5080000"/>
            <a:ext cx="4762" cy="0"/>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19" name="Line 327"/>
          <p:cNvSpPr>
            <a:spLocks noChangeShapeType="1"/>
          </p:cNvSpPr>
          <p:nvPr/>
        </p:nvSpPr>
        <p:spPr bwMode="auto">
          <a:xfrm flipV="1">
            <a:off x="5024438" y="5068888"/>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0" name="Line 328"/>
          <p:cNvSpPr>
            <a:spLocks noChangeShapeType="1"/>
          </p:cNvSpPr>
          <p:nvPr/>
        </p:nvSpPr>
        <p:spPr bwMode="auto">
          <a:xfrm flipV="1">
            <a:off x="5024438" y="504666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1" name="Line 329"/>
          <p:cNvSpPr>
            <a:spLocks noChangeShapeType="1"/>
          </p:cNvSpPr>
          <p:nvPr/>
        </p:nvSpPr>
        <p:spPr bwMode="auto">
          <a:xfrm flipV="1">
            <a:off x="5024438" y="50292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2" name="Line 330"/>
          <p:cNvSpPr>
            <a:spLocks noChangeShapeType="1"/>
          </p:cNvSpPr>
          <p:nvPr/>
        </p:nvSpPr>
        <p:spPr bwMode="auto">
          <a:xfrm flipV="1">
            <a:off x="5024438" y="50117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3" name="Line 331"/>
          <p:cNvSpPr>
            <a:spLocks noChangeShapeType="1"/>
          </p:cNvSpPr>
          <p:nvPr/>
        </p:nvSpPr>
        <p:spPr bwMode="auto">
          <a:xfrm flipV="1">
            <a:off x="5024438" y="500062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4" name="Line 332"/>
          <p:cNvSpPr>
            <a:spLocks noChangeShapeType="1"/>
          </p:cNvSpPr>
          <p:nvPr/>
        </p:nvSpPr>
        <p:spPr bwMode="auto">
          <a:xfrm flipV="1">
            <a:off x="5024438" y="497840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5" name="Line 333"/>
          <p:cNvSpPr>
            <a:spLocks noChangeShapeType="1"/>
          </p:cNvSpPr>
          <p:nvPr/>
        </p:nvSpPr>
        <p:spPr bwMode="auto">
          <a:xfrm flipV="1">
            <a:off x="5024438" y="49609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6" name="Line 334"/>
          <p:cNvSpPr>
            <a:spLocks noChangeShapeType="1"/>
          </p:cNvSpPr>
          <p:nvPr/>
        </p:nvSpPr>
        <p:spPr bwMode="auto">
          <a:xfrm flipV="1">
            <a:off x="5024438" y="4949825"/>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7" name="Line 335"/>
          <p:cNvSpPr>
            <a:spLocks noChangeShapeType="1"/>
          </p:cNvSpPr>
          <p:nvPr/>
        </p:nvSpPr>
        <p:spPr bwMode="auto">
          <a:xfrm flipV="1">
            <a:off x="5024438" y="49323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8" name="Line 336"/>
          <p:cNvSpPr>
            <a:spLocks noChangeShapeType="1"/>
          </p:cNvSpPr>
          <p:nvPr/>
        </p:nvSpPr>
        <p:spPr bwMode="auto">
          <a:xfrm flipV="1">
            <a:off x="5024438" y="49101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29" name="Line 337"/>
          <p:cNvSpPr>
            <a:spLocks noChangeShapeType="1"/>
          </p:cNvSpPr>
          <p:nvPr/>
        </p:nvSpPr>
        <p:spPr bwMode="auto">
          <a:xfrm flipV="1">
            <a:off x="5024438" y="48926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0" name="Line 338"/>
          <p:cNvSpPr>
            <a:spLocks noChangeShapeType="1"/>
          </p:cNvSpPr>
          <p:nvPr/>
        </p:nvSpPr>
        <p:spPr bwMode="auto">
          <a:xfrm flipV="1">
            <a:off x="5024438" y="4881563"/>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1" name="Line 339"/>
          <p:cNvSpPr>
            <a:spLocks noChangeShapeType="1"/>
          </p:cNvSpPr>
          <p:nvPr/>
        </p:nvSpPr>
        <p:spPr bwMode="auto">
          <a:xfrm flipV="1">
            <a:off x="5024438" y="4859338"/>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2" name="Line 340"/>
          <p:cNvSpPr>
            <a:spLocks noChangeShapeType="1"/>
          </p:cNvSpPr>
          <p:nvPr/>
        </p:nvSpPr>
        <p:spPr bwMode="auto">
          <a:xfrm flipV="1">
            <a:off x="5024438" y="48418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3" name="Line 341"/>
          <p:cNvSpPr>
            <a:spLocks noChangeShapeType="1"/>
          </p:cNvSpPr>
          <p:nvPr/>
        </p:nvSpPr>
        <p:spPr bwMode="auto">
          <a:xfrm flipV="1">
            <a:off x="5024438" y="48244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4" name="Line 342"/>
          <p:cNvSpPr>
            <a:spLocks noChangeShapeType="1"/>
          </p:cNvSpPr>
          <p:nvPr/>
        </p:nvSpPr>
        <p:spPr bwMode="auto">
          <a:xfrm flipV="1">
            <a:off x="5024438" y="48133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5" name="Line 343"/>
          <p:cNvSpPr>
            <a:spLocks noChangeShapeType="1"/>
          </p:cNvSpPr>
          <p:nvPr/>
        </p:nvSpPr>
        <p:spPr bwMode="auto">
          <a:xfrm flipV="1">
            <a:off x="5024438" y="47910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6" name="Line 344"/>
          <p:cNvSpPr>
            <a:spLocks noChangeShapeType="1"/>
          </p:cNvSpPr>
          <p:nvPr/>
        </p:nvSpPr>
        <p:spPr bwMode="auto">
          <a:xfrm flipV="1">
            <a:off x="5024438" y="47736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7" name="Line 345"/>
          <p:cNvSpPr>
            <a:spLocks noChangeShapeType="1"/>
          </p:cNvSpPr>
          <p:nvPr/>
        </p:nvSpPr>
        <p:spPr bwMode="auto">
          <a:xfrm flipV="1">
            <a:off x="5024438" y="4762500"/>
            <a:ext cx="0" cy="3175"/>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8" name="Line 346"/>
          <p:cNvSpPr>
            <a:spLocks noChangeShapeType="1"/>
          </p:cNvSpPr>
          <p:nvPr/>
        </p:nvSpPr>
        <p:spPr bwMode="auto">
          <a:xfrm flipV="1">
            <a:off x="5024438" y="4740275"/>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39" name="Line 347"/>
          <p:cNvSpPr>
            <a:spLocks noChangeShapeType="1"/>
          </p:cNvSpPr>
          <p:nvPr/>
        </p:nvSpPr>
        <p:spPr bwMode="auto">
          <a:xfrm flipV="1">
            <a:off x="5024438" y="4722813"/>
            <a:ext cx="0" cy="4762"/>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40" name="Line 348"/>
          <p:cNvSpPr>
            <a:spLocks noChangeShapeType="1"/>
          </p:cNvSpPr>
          <p:nvPr/>
        </p:nvSpPr>
        <p:spPr bwMode="auto">
          <a:xfrm flipV="1">
            <a:off x="5024438" y="4705350"/>
            <a:ext cx="0" cy="4763"/>
          </a:xfrm>
          <a:prstGeom prst="line">
            <a:avLst/>
          </a:prstGeom>
          <a:noFill/>
          <a:ln w="12700">
            <a:solidFill>
              <a:schemeClr val="tx1"/>
            </a:solidFill>
            <a:round/>
            <a:headEnd type="none" w="sm" len="sm"/>
            <a:tailEnd type="none" w="sm" len="sm"/>
          </a:ln>
          <a:effectLst/>
        </p:spPr>
        <p:txBody>
          <a:bodyPr/>
          <a:lstStyle/>
          <a:p>
            <a:pPr eaLnBrk="0" hangingPunct="0"/>
            <a:endParaRPr lang="en-US">
              <a:solidFill>
                <a:srgbClr val="005400"/>
              </a:solidFill>
            </a:endParaRPr>
          </a:p>
        </p:txBody>
      </p:sp>
      <p:sp>
        <p:nvSpPr>
          <p:cNvPr id="34141" name="Rectangle 349"/>
          <p:cNvSpPr>
            <a:spLocks noChangeArrowheads="1"/>
          </p:cNvSpPr>
          <p:nvPr/>
        </p:nvSpPr>
        <p:spPr bwMode="auto">
          <a:xfrm>
            <a:off x="4973638" y="3594100"/>
            <a:ext cx="2036762"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0000"/>
                </a:solidFill>
                <a:latin typeface="Bookman Old Style" pitchFamily="18" charset="0"/>
              </a:rPr>
              <a:t>(Directs search)</a:t>
            </a:r>
          </a:p>
        </p:txBody>
      </p:sp>
      <p:sp>
        <p:nvSpPr>
          <p:cNvPr id="34142" name="Rectangle 350"/>
          <p:cNvSpPr>
            <a:spLocks noChangeArrowheads="1"/>
          </p:cNvSpPr>
          <p:nvPr/>
        </p:nvSpPr>
        <p:spPr bwMode="auto">
          <a:xfrm>
            <a:off x="3678238" y="6210300"/>
            <a:ext cx="1762125"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0000"/>
                </a:solidFill>
                <a:latin typeface="Bookman Old Style" pitchFamily="18" charset="0"/>
              </a:rPr>
              <a:t>Data Records</a:t>
            </a:r>
          </a:p>
        </p:txBody>
      </p:sp>
      <p:sp>
        <p:nvSpPr>
          <p:cNvPr id="34143" name="Rectangle 351"/>
          <p:cNvSpPr>
            <a:spLocks noChangeArrowheads="1"/>
          </p:cNvSpPr>
          <p:nvPr/>
        </p:nvSpPr>
        <p:spPr bwMode="auto">
          <a:xfrm>
            <a:off x="4973638" y="3324225"/>
            <a:ext cx="844550"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0000"/>
                </a:solidFill>
                <a:latin typeface="Bookman Old Style" pitchFamily="18" charset="0"/>
              </a:rPr>
              <a:t>Index</a:t>
            </a:r>
          </a:p>
        </p:txBody>
      </p:sp>
      <p:sp>
        <p:nvSpPr>
          <p:cNvPr id="34144" name="Rectangle 352"/>
          <p:cNvSpPr>
            <a:spLocks noChangeArrowheads="1"/>
          </p:cNvSpPr>
          <p:nvPr/>
        </p:nvSpPr>
        <p:spPr bwMode="auto">
          <a:xfrm>
            <a:off x="5584825" y="4491038"/>
            <a:ext cx="1671638" cy="363537"/>
          </a:xfrm>
          <a:prstGeom prst="rect">
            <a:avLst/>
          </a:prstGeom>
          <a:noFill/>
          <a:ln w="9525">
            <a:noFill/>
            <a:miter lim="800000"/>
            <a:headEnd/>
            <a:tailEnd/>
          </a:ln>
          <a:effectLst/>
        </p:spPr>
        <p:txBody>
          <a:bodyPr wrap="none" lIns="90488" tIns="44450" rIns="90488" bIns="44450">
            <a:spAutoFit/>
          </a:bodyPr>
          <a:lstStyle/>
          <a:p>
            <a:pPr eaLnBrk="0" hangingPunct="0"/>
            <a:r>
              <a:rPr lang="en-US" sz="1800" b="1">
                <a:solidFill>
                  <a:srgbClr val="000000"/>
                </a:solidFill>
                <a:latin typeface="Bookman Old Style" pitchFamily="18" charset="0"/>
              </a:rPr>
              <a:t>Data Entries</a:t>
            </a:r>
          </a:p>
        </p:txBody>
      </p:sp>
      <p:sp>
        <p:nvSpPr>
          <p:cNvPr id="34145" name="Rectangle 353"/>
          <p:cNvSpPr>
            <a:spLocks noChangeArrowheads="1"/>
          </p:cNvSpPr>
          <p:nvPr/>
        </p:nvSpPr>
        <p:spPr bwMode="auto">
          <a:xfrm>
            <a:off x="5584825" y="4706938"/>
            <a:ext cx="1706563" cy="363537"/>
          </a:xfrm>
          <a:prstGeom prst="rect">
            <a:avLst/>
          </a:prstGeom>
          <a:noFill/>
          <a:ln w="9525">
            <a:noFill/>
            <a:miter lim="800000"/>
            <a:headEnd/>
            <a:tailEnd/>
          </a:ln>
          <a:effectLst/>
        </p:spPr>
        <p:txBody>
          <a:bodyPr wrap="none" lIns="90488" tIns="44450" rIns="90488" bIns="44450">
            <a:spAutoFit/>
          </a:bodyPr>
          <a:lstStyle/>
          <a:p>
            <a:pPr eaLnBrk="0" hangingPunct="0"/>
            <a:r>
              <a:rPr lang="en-US" sz="1800">
                <a:solidFill>
                  <a:srgbClr val="000000"/>
                </a:solidFill>
              </a:rPr>
              <a:t>("Sequence set")</a:t>
            </a:r>
          </a:p>
        </p:txBody>
      </p:sp>
      <p:sp>
        <p:nvSpPr>
          <p:cNvPr id="34146" name="Line 354"/>
          <p:cNvSpPr>
            <a:spLocks noChangeShapeType="1"/>
          </p:cNvSpPr>
          <p:nvPr/>
        </p:nvSpPr>
        <p:spPr bwMode="auto">
          <a:xfrm flipH="1">
            <a:off x="3124200" y="3276600"/>
            <a:ext cx="1143000" cy="1143000"/>
          </a:xfrm>
          <a:prstGeom prst="line">
            <a:avLst/>
          </a:prstGeom>
          <a:noFill/>
          <a:ln w="254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34147" name="Line 355"/>
          <p:cNvSpPr>
            <a:spLocks noChangeShapeType="1"/>
          </p:cNvSpPr>
          <p:nvPr/>
        </p:nvSpPr>
        <p:spPr bwMode="auto">
          <a:xfrm>
            <a:off x="4267200" y="3276600"/>
            <a:ext cx="1143000" cy="1143000"/>
          </a:xfrm>
          <a:prstGeom prst="line">
            <a:avLst/>
          </a:prstGeom>
          <a:noFill/>
          <a:ln w="254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34148" name="Line 356"/>
          <p:cNvSpPr>
            <a:spLocks noChangeShapeType="1"/>
          </p:cNvSpPr>
          <p:nvPr/>
        </p:nvSpPr>
        <p:spPr bwMode="auto">
          <a:xfrm>
            <a:off x="3124200" y="4419600"/>
            <a:ext cx="2286000" cy="0"/>
          </a:xfrm>
          <a:prstGeom prst="line">
            <a:avLst/>
          </a:prstGeom>
          <a:noFill/>
          <a:ln w="25400">
            <a:solidFill>
              <a:schemeClr val="tx2"/>
            </a:solidFill>
            <a:round/>
            <a:headEnd type="none" w="sm" len="sm"/>
            <a:tailEnd type="none" w="sm" len="sm"/>
          </a:ln>
          <a:effectLst/>
        </p:spPr>
        <p:txBody>
          <a:bodyPr/>
          <a:lstStyle/>
          <a:p>
            <a:pPr eaLnBrk="0" hangingPunct="0"/>
            <a:endParaRPr lang="en-US">
              <a:solidFill>
                <a:srgbClr val="005400"/>
              </a:solidFill>
            </a:endParaRPr>
          </a:p>
        </p:txBody>
      </p:sp>
      <p:sp>
        <p:nvSpPr>
          <p:cNvPr id="34149" name="Line 357"/>
          <p:cNvSpPr>
            <a:spLocks noChangeShapeType="1"/>
          </p:cNvSpPr>
          <p:nvPr/>
        </p:nvSpPr>
        <p:spPr bwMode="auto">
          <a:xfrm>
            <a:off x="3810000" y="2971800"/>
            <a:ext cx="457200" cy="304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0" name="Line 358"/>
          <p:cNvSpPr>
            <a:spLocks noChangeShapeType="1"/>
          </p:cNvSpPr>
          <p:nvPr/>
        </p:nvSpPr>
        <p:spPr bwMode="auto">
          <a:xfrm flipH="1">
            <a:off x="2971800" y="4419600"/>
            <a:ext cx="457200" cy="304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1" name="Line 359"/>
          <p:cNvSpPr>
            <a:spLocks noChangeShapeType="1"/>
          </p:cNvSpPr>
          <p:nvPr/>
        </p:nvSpPr>
        <p:spPr bwMode="auto">
          <a:xfrm>
            <a:off x="3886200" y="4419600"/>
            <a:ext cx="0" cy="304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2" name="Line 360"/>
          <p:cNvSpPr>
            <a:spLocks noChangeShapeType="1"/>
          </p:cNvSpPr>
          <p:nvPr/>
        </p:nvSpPr>
        <p:spPr bwMode="auto">
          <a:xfrm>
            <a:off x="5029200" y="4419600"/>
            <a:ext cx="228600" cy="304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3" name="Line 361"/>
          <p:cNvSpPr>
            <a:spLocks noChangeShapeType="1"/>
          </p:cNvSpPr>
          <p:nvPr/>
        </p:nvSpPr>
        <p:spPr bwMode="auto">
          <a:xfrm>
            <a:off x="2819400" y="5105400"/>
            <a:ext cx="13716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4" name="Line 362"/>
          <p:cNvSpPr>
            <a:spLocks noChangeShapeType="1"/>
          </p:cNvSpPr>
          <p:nvPr/>
        </p:nvSpPr>
        <p:spPr bwMode="auto">
          <a:xfrm flipH="1">
            <a:off x="2514600" y="5105400"/>
            <a:ext cx="3810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5" name="Line 363"/>
          <p:cNvSpPr>
            <a:spLocks noChangeShapeType="1"/>
          </p:cNvSpPr>
          <p:nvPr/>
        </p:nvSpPr>
        <p:spPr bwMode="auto">
          <a:xfrm flipH="1">
            <a:off x="2667000" y="5029200"/>
            <a:ext cx="381000" cy="6858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6" name="Line 364"/>
          <p:cNvSpPr>
            <a:spLocks noChangeShapeType="1"/>
          </p:cNvSpPr>
          <p:nvPr/>
        </p:nvSpPr>
        <p:spPr bwMode="auto">
          <a:xfrm>
            <a:off x="3124200" y="5105400"/>
            <a:ext cx="4572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7" name="Line 365"/>
          <p:cNvSpPr>
            <a:spLocks noChangeShapeType="1"/>
          </p:cNvSpPr>
          <p:nvPr/>
        </p:nvSpPr>
        <p:spPr bwMode="auto">
          <a:xfrm flipH="1">
            <a:off x="3657600" y="5105400"/>
            <a:ext cx="762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8" name="Line 366"/>
          <p:cNvSpPr>
            <a:spLocks noChangeShapeType="1"/>
          </p:cNvSpPr>
          <p:nvPr/>
        </p:nvSpPr>
        <p:spPr bwMode="auto">
          <a:xfrm flipH="1">
            <a:off x="2514600" y="5105400"/>
            <a:ext cx="1295400" cy="6096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59" name="Line 367"/>
          <p:cNvSpPr>
            <a:spLocks noChangeShapeType="1"/>
          </p:cNvSpPr>
          <p:nvPr/>
        </p:nvSpPr>
        <p:spPr bwMode="auto">
          <a:xfrm>
            <a:off x="3886200" y="5105400"/>
            <a:ext cx="15240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60" name="Line 368"/>
          <p:cNvSpPr>
            <a:spLocks noChangeShapeType="1"/>
          </p:cNvSpPr>
          <p:nvPr/>
        </p:nvSpPr>
        <p:spPr bwMode="auto">
          <a:xfrm>
            <a:off x="3962400" y="5105400"/>
            <a:ext cx="3048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61" name="Line 369"/>
          <p:cNvSpPr>
            <a:spLocks noChangeShapeType="1"/>
          </p:cNvSpPr>
          <p:nvPr/>
        </p:nvSpPr>
        <p:spPr bwMode="auto">
          <a:xfrm flipH="1">
            <a:off x="3733800" y="5105400"/>
            <a:ext cx="14478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62" name="Line 370"/>
          <p:cNvSpPr>
            <a:spLocks noChangeShapeType="1"/>
          </p:cNvSpPr>
          <p:nvPr/>
        </p:nvSpPr>
        <p:spPr bwMode="auto">
          <a:xfrm>
            <a:off x="5257800" y="5105400"/>
            <a:ext cx="3048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63" name="Line 371"/>
          <p:cNvSpPr>
            <a:spLocks noChangeShapeType="1"/>
          </p:cNvSpPr>
          <p:nvPr/>
        </p:nvSpPr>
        <p:spPr bwMode="auto">
          <a:xfrm flipH="1">
            <a:off x="5029200" y="5105400"/>
            <a:ext cx="3810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
        <p:nvSpPr>
          <p:cNvPr id="34164" name="Line 372"/>
          <p:cNvSpPr>
            <a:spLocks noChangeShapeType="1"/>
          </p:cNvSpPr>
          <p:nvPr/>
        </p:nvSpPr>
        <p:spPr bwMode="auto">
          <a:xfrm>
            <a:off x="5486400" y="5105400"/>
            <a:ext cx="685800" cy="533400"/>
          </a:xfrm>
          <a:prstGeom prst="line">
            <a:avLst/>
          </a:prstGeom>
          <a:noFill/>
          <a:ln w="12700">
            <a:solidFill>
              <a:schemeClr val="tx2"/>
            </a:solidFill>
            <a:round/>
            <a:headEnd type="none" w="sm" len="sm"/>
            <a:tailEnd type="stealth" w="med" len="med"/>
          </a:ln>
          <a:effectLst/>
        </p:spPr>
        <p:txBody>
          <a:bodyPr/>
          <a:lstStyle/>
          <a:p>
            <a:pPr eaLnBrk="0" hangingPunct="0"/>
            <a:endParaRPr lang="en-US">
              <a:solidFill>
                <a:srgbClr val="005400"/>
              </a:solidFill>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58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5844" name="Rectangle 4"/>
          <p:cNvSpPr>
            <a:spLocks noGrp="1" noChangeArrowheads="1"/>
          </p:cNvSpPr>
          <p:nvPr>
            <p:ph type="title"/>
          </p:nvPr>
        </p:nvSpPr>
        <p:spPr>
          <a:xfrm>
            <a:off x="533400" y="419100"/>
            <a:ext cx="8382000" cy="1104900"/>
          </a:xfrm>
          <a:noFill/>
          <a:ln/>
        </p:spPr>
        <p:txBody>
          <a:bodyPr/>
          <a:lstStyle/>
          <a:p>
            <a:r>
              <a:rPr lang="en-US"/>
              <a:t>External Sorting vs. Unclustered Index</a:t>
            </a:r>
          </a:p>
        </p:txBody>
      </p:sp>
      <p:graphicFrame>
        <p:nvGraphicFramePr>
          <p:cNvPr id="35845" name="Object 5">
            <a:hlinkClick r:id="" action="ppaction://ole?verb=0"/>
          </p:cNvPr>
          <p:cNvGraphicFramePr>
            <a:graphicFrameLocks/>
          </p:cNvGraphicFramePr>
          <p:nvPr/>
        </p:nvGraphicFramePr>
        <p:xfrm>
          <a:off x="249238" y="1778000"/>
          <a:ext cx="8856662" cy="4127500"/>
        </p:xfrm>
        <a:graphic>
          <a:graphicData uri="http://schemas.openxmlformats.org/presentationml/2006/ole">
            <p:oleObj spid="_x0000_s280578" name="Document" r:id="rId4" imgW="8856360" imgH="4127400" progId="Word.Document.8">
              <p:embed/>
            </p:oleObj>
          </a:graphicData>
        </a:graphic>
      </p:graphicFrame>
      <p:sp>
        <p:nvSpPr>
          <p:cNvPr id="35846" name="Rectangle 6"/>
          <p:cNvSpPr>
            <a:spLocks noChangeArrowheads="1"/>
          </p:cNvSpPr>
          <p:nvPr/>
        </p:nvSpPr>
        <p:spPr bwMode="auto">
          <a:xfrm>
            <a:off x="3416300" y="5399088"/>
            <a:ext cx="5481638" cy="1184275"/>
          </a:xfrm>
          <a:prstGeom prst="rect">
            <a:avLst/>
          </a:prstGeom>
          <a:noFill/>
          <a:ln w="9525">
            <a:noFill/>
            <a:miter lim="800000"/>
            <a:headEnd/>
            <a:tailEnd/>
          </a:ln>
          <a:effectLst/>
        </p:spPr>
        <p:txBody>
          <a:bodyPr wrap="none" lIns="90488" tIns="44450" rIns="90488" bIns="44450">
            <a:spAutoFit/>
          </a:bodyPr>
          <a:lstStyle/>
          <a:p>
            <a:pPr eaLnBrk="0" hangingPunct="0">
              <a:buFont typeface="Monotype Sorts" pitchFamily="2" charset="2"/>
              <a:buChar char="*"/>
            </a:pPr>
            <a:r>
              <a:rPr lang="en-US" b="1" i="1">
                <a:solidFill>
                  <a:srgbClr val="005400"/>
                </a:solidFill>
                <a:latin typeface="Book Antiqua" pitchFamily="18" charset="0"/>
              </a:rPr>
              <a:t> p</a:t>
            </a:r>
            <a:r>
              <a:rPr lang="en-US" b="1">
                <a:solidFill>
                  <a:srgbClr val="005400"/>
                </a:solidFill>
                <a:latin typeface="Book Antiqua" pitchFamily="18" charset="0"/>
              </a:rPr>
              <a:t>: # of records per page</a:t>
            </a:r>
            <a:endParaRPr lang="en-US" b="1" i="1">
              <a:solidFill>
                <a:srgbClr val="005400"/>
              </a:solidFill>
              <a:latin typeface="Book Antiqua" pitchFamily="18" charset="0"/>
            </a:endParaRPr>
          </a:p>
          <a:p>
            <a:pPr eaLnBrk="0" hangingPunct="0">
              <a:buFont typeface="Monotype Sorts" pitchFamily="2" charset="2"/>
              <a:buChar char="*"/>
            </a:pPr>
            <a:r>
              <a:rPr lang="en-US" b="1">
                <a:solidFill>
                  <a:srgbClr val="005400"/>
                </a:solidFill>
                <a:latin typeface="Book Antiqua" pitchFamily="18" charset="0"/>
              </a:rPr>
              <a:t> </a:t>
            </a:r>
            <a:r>
              <a:rPr lang="en-US" b="1" i="1">
                <a:solidFill>
                  <a:srgbClr val="005400"/>
                </a:solidFill>
                <a:latin typeface="Book Antiqua" pitchFamily="18" charset="0"/>
              </a:rPr>
              <a:t>B=1,000 and block size=32 for sorting</a:t>
            </a:r>
          </a:p>
          <a:p>
            <a:pPr eaLnBrk="0" hangingPunct="0">
              <a:buFont typeface="Monotype Sorts" pitchFamily="2" charset="2"/>
              <a:buChar char="*"/>
            </a:pPr>
            <a:r>
              <a:rPr lang="en-US" b="1" i="1">
                <a:solidFill>
                  <a:srgbClr val="005400"/>
                </a:solidFill>
                <a:latin typeface="Book Antiqua" pitchFamily="18" charset="0"/>
              </a:rPr>
              <a:t> p=100 is the more realistic value.</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78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7892" name="Rectangle 4"/>
          <p:cNvSpPr>
            <a:spLocks noGrp="1" noChangeArrowheads="1"/>
          </p:cNvSpPr>
          <p:nvPr>
            <p:ph type="title"/>
          </p:nvPr>
        </p:nvSpPr>
        <p:spPr>
          <a:xfrm>
            <a:off x="914400" y="342900"/>
            <a:ext cx="7772400" cy="1104900"/>
          </a:xfrm>
          <a:noFill/>
          <a:ln/>
        </p:spPr>
        <p:txBody>
          <a:bodyPr/>
          <a:lstStyle/>
          <a:p>
            <a:r>
              <a:rPr lang="en-US"/>
              <a:t>Summary</a:t>
            </a:r>
          </a:p>
        </p:txBody>
      </p:sp>
      <p:sp>
        <p:nvSpPr>
          <p:cNvPr id="37893" name="Rectangle 5"/>
          <p:cNvSpPr>
            <a:spLocks noGrp="1" noChangeArrowheads="1"/>
          </p:cNvSpPr>
          <p:nvPr>
            <p:ph type="body" idx="1"/>
          </p:nvPr>
        </p:nvSpPr>
        <p:spPr>
          <a:xfrm>
            <a:off x="381000" y="1600200"/>
            <a:ext cx="8610600" cy="4800600"/>
          </a:xfrm>
          <a:noFill/>
          <a:ln/>
        </p:spPr>
        <p:txBody>
          <a:bodyPr/>
          <a:lstStyle/>
          <a:p>
            <a:r>
              <a:rPr lang="en-US"/>
              <a:t>External sorting is important; DBMS may dedicate part of buffer pool for sorting!</a:t>
            </a:r>
          </a:p>
          <a:p>
            <a:r>
              <a:rPr lang="en-US"/>
              <a:t>External merge sort minimizes disk I/O cost:</a:t>
            </a:r>
          </a:p>
          <a:p>
            <a:pPr lvl="1">
              <a:buSzPct val="75000"/>
            </a:pPr>
            <a:r>
              <a:rPr lang="en-US"/>
              <a:t>Pass 0: Produces sorted </a:t>
            </a:r>
            <a:r>
              <a:rPr lang="en-US" b="1" i="1"/>
              <a:t>runs</a:t>
            </a:r>
            <a:r>
              <a:rPr lang="en-US"/>
              <a:t> of size </a:t>
            </a:r>
            <a:r>
              <a:rPr lang="en-US" b="1" i="1"/>
              <a:t>B</a:t>
            </a:r>
            <a:r>
              <a:rPr lang="en-US" i="1"/>
              <a:t> </a:t>
            </a:r>
            <a:r>
              <a:rPr lang="en-US"/>
              <a:t>(# buffer pages). Later passes: </a:t>
            </a:r>
            <a:r>
              <a:rPr lang="en-US" b="1" i="1"/>
              <a:t>merge</a:t>
            </a:r>
            <a:r>
              <a:rPr lang="en-US"/>
              <a:t> runs.</a:t>
            </a:r>
          </a:p>
          <a:p>
            <a:pPr lvl="1">
              <a:buSzPct val="75000"/>
            </a:pPr>
            <a:r>
              <a:rPr lang="en-US"/>
              <a:t># of runs merged at a time depends on </a:t>
            </a:r>
            <a:r>
              <a:rPr lang="en-US" b="1" i="1"/>
              <a:t>B</a:t>
            </a:r>
            <a:r>
              <a:rPr lang="en-US" i="1"/>
              <a:t>, </a:t>
            </a:r>
            <a:r>
              <a:rPr lang="en-US"/>
              <a:t>and </a:t>
            </a:r>
            <a:r>
              <a:rPr lang="en-US" b="1" i="1"/>
              <a:t>block size</a:t>
            </a:r>
            <a:r>
              <a:rPr lang="en-US" i="1"/>
              <a:t>.</a:t>
            </a:r>
            <a:endParaRPr lang="en-US"/>
          </a:p>
          <a:p>
            <a:pPr lvl="1">
              <a:buSzPct val="75000"/>
            </a:pPr>
            <a:r>
              <a:rPr lang="en-US"/>
              <a:t>Larger block size means less I/O cost per page.</a:t>
            </a:r>
          </a:p>
          <a:p>
            <a:pPr lvl="1">
              <a:buSzPct val="75000"/>
            </a:pPr>
            <a:r>
              <a:rPr lang="en-US"/>
              <a:t>Larger block size means smaller # runs merged.</a:t>
            </a:r>
          </a:p>
          <a:p>
            <a:pPr lvl="1">
              <a:buSzPct val="75000"/>
            </a:pPr>
            <a:r>
              <a:rPr lang="en-US"/>
              <a:t>In practice, # of runs rarely more than 2 or 3.</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993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pPr eaLnBrk="0" hangingPunct="0"/>
            <a:endParaRPr lang="en-US">
              <a:solidFill>
                <a:srgbClr val="005400"/>
              </a:solidFill>
            </a:endParaRPr>
          </a:p>
        </p:txBody>
      </p:sp>
      <p:sp>
        <p:nvSpPr>
          <p:cNvPr id="39940" name="Rectangle 4"/>
          <p:cNvSpPr>
            <a:spLocks noGrp="1" noChangeArrowheads="1"/>
          </p:cNvSpPr>
          <p:nvPr>
            <p:ph type="title"/>
          </p:nvPr>
        </p:nvSpPr>
        <p:spPr>
          <a:noFill/>
          <a:ln/>
        </p:spPr>
        <p:txBody>
          <a:bodyPr/>
          <a:lstStyle/>
          <a:p>
            <a:r>
              <a:rPr lang="en-US"/>
              <a:t>Summary, cont.</a:t>
            </a:r>
          </a:p>
        </p:txBody>
      </p:sp>
      <p:sp>
        <p:nvSpPr>
          <p:cNvPr id="39941" name="Rectangle 5"/>
          <p:cNvSpPr>
            <a:spLocks noGrp="1" noChangeArrowheads="1"/>
          </p:cNvSpPr>
          <p:nvPr>
            <p:ph type="body" idx="1"/>
          </p:nvPr>
        </p:nvSpPr>
        <p:spPr>
          <a:noFill/>
          <a:ln/>
        </p:spPr>
        <p:txBody>
          <a:bodyPr/>
          <a:lstStyle/>
          <a:p>
            <a:r>
              <a:rPr lang="en-US"/>
              <a:t>Choice of internal sort algorithm may matter:</a:t>
            </a:r>
          </a:p>
          <a:p>
            <a:pPr lvl="1">
              <a:buSzPct val="75000"/>
            </a:pPr>
            <a:r>
              <a:rPr lang="en-US"/>
              <a:t>Quicksort: Quick!</a:t>
            </a:r>
          </a:p>
          <a:p>
            <a:pPr lvl="1">
              <a:buSzPct val="75000"/>
            </a:pPr>
            <a:r>
              <a:rPr lang="en-US"/>
              <a:t>Heap/tournament sort: slower (2x), longer runs</a:t>
            </a:r>
          </a:p>
          <a:p>
            <a:r>
              <a:rPr lang="en-US"/>
              <a:t>The best sorts are wildly fast:</a:t>
            </a:r>
          </a:p>
          <a:p>
            <a:pPr lvl="1">
              <a:buSzPct val="75000"/>
            </a:pPr>
            <a:r>
              <a:rPr lang="en-US"/>
              <a:t>Despite 40+ years of research, we’re still improving!</a:t>
            </a:r>
          </a:p>
          <a:p>
            <a:r>
              <a:rPr lang="en-US"/>
              <a:t>Clustered B+ tree is good for sorting; unclustered tree is usually very bad.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Illustrating the Two Different Join </a:t>
            </a:r>
            <a:r>
              <a:rPr lang="en-US" dirty="0" err="1" smtClean="0"/>
              <a:t>Algs</a:t>
            </a:r>
            <a:endParaRPr lang="en-US" dirty="0"/>
          </a:p>
        </p:txBody>
      </p:sp>
      <p:sp>
        <p:nvSpPr>
          <p:cNvPr id="3" name="Slide Number Placeholder 2"/>
          <p:cNvSpPr>
            <a:spLocks noGrp="1"/>
          </p:cNvSpPr>
          <p:nvPr>
            <p:ph type="sldNum" sz="quarter" idx="12"/>
          </p:nvPr>
        </p:nvSpPr>
        <p:spPr/>
        <p:txBody>
          <a:bodyPr/>
          <a:lstStyle/>
          <a:p>
            <a:fld id="{85F2B431-2E62-4036-B867-FB783CF1C490}" type="slidenum">
              <a:rPr lang="en-US" smtClean="0">
                <a:solidFill>
                  <a:srgbClr val="000000"/>
                </a:solidFill>
              </a:rPr>
              <a:pPr/>
              <a:t>4</a:t>
            </a:fld>
            <a:endParaRPr lang="en-US">
              <a:solidFill>
                <a:srgbClr val="000000"/>
              </a:solidFill>
            </a:endParaRPr>
          </a:p>
        </p:txBody>
      </p:sp>
      <p:sp>
        <p:nvSpPr>
          <p:cNvPr id="4" name="TextBox 3"/>
          <p:cNvSpPr txBox="1"/>
          <p:nvPr/>
        </p:nvSpPr>
        <p:spPr>
          <a:xfrm>
            <a:off x="609600" y="1295400"/>
            <a:ext cx="1492716" cy="461665"/>
          </a:xfrm>
          <a:prstGeom prst="rect">
            <a:avLst/>
          </a:prstGeom>
          <a:noFill/>
        </p:spPr>
        <p:txBody>
          <a:bodyPr wrap="none" rtlCol="0">
            <a:spAutoFit/>
          </a:bodyPr>
          <a:lstStyle/>
          <a:p>
            <a:r>
              <a:rPr lang="en-US" dirty="0" smtClean="0"/>
              <a:t>1 4 7 3 8 2</a:t>
            </a:r>
            <a:endParaRPr lang="en-US" dirty="0"/>
          </a:p>
        </p:txBody>
      </p:sp>
      <p:sp>
        <p:nvSpPr>
          <p:cNvPr id="5" name="TextBox 4"/>
          <p:cNvSpPr txBox="1"/>
          <p:nvPr/>
        </p:nvSpPr>
        <p:spPr>
          <a:xfrm>
            <a:off x="609600" y="2052935"/>
            <a:ext cx="1261884" cy="461665"/>
          </a:xfrm>
          <a:prstGeom prst="rect">
            <a:avLst/>
          </a:prstGeom>
          <a:noFill/>
        </p:spPr>
        <p:txBody>
          <a:bodyPr wrap="none" rtlCol="0">
            <a:spAutoFit/>
          </a:bodyPr>
          <a:lstStyle/>
          <a:p>
            <a:r>
              <a:rPr lang="en-US" dirty="0" smtClean="0"/>
              <a:t>2 6 9 3 4</a:t>
            </a:r>
            <a:endParaRPr lang="en-US" dirty="0"/>
          </a:p>
        </p:txBody>
      </p:sp>
      <p:sp>
        <p:nvSpPr>
          <p:cNvPr id="6" name="TextBox 5"/>
          <p:cNvSpPr txBox="1"/>
          <p:nvPr/>
        </p:nvSpPr>
        <p:spPr>
          <a:xfrm>
            <a:off x="3429000" y="1600200"/>
            <a:ext cx="2262158" cy="461665"/>
          </a:xfrm>
          <a:prstGeom prst="rect">
            <a:avLst/>
          </a:prstGeom>
          <a:noFill/>
        </p:spPr>
        <p:txBody>
          <a:bodyPr wrap="none" rtlCol="0">
            <a:spAutoFit/>
          </a:bodyPr>
          <a:lstStyle/>
          <a:p>
            <a:r>
              <a:rPr lang="en-US" dirty="0" smtClean="0"/>
              <a:t>(4,4), (3,3), (2,2)</a:t>
            </a:r>
            <a:endParaRPr lang="en-US" dirty="0"/>
          </a:p>
        </p:txBody>
      </p:sp>
      <p:sp>
        <p:nvSpPr>
          <p:cNvPr id="7" name="TextBox 6"/>
          <p:cNvSpPr txBox="1"/>
          <p:nvPr/>
        </p:nvSpPr>
        <p:spPr>
          <a:xfrm>
            <a:off x="609600" y="3352800"/>
            <a:ext cx="1492716" cy="461665"/>
          </a:xfrm>
          <a:prstGeom prst="rect">
            <a:avLst/>
          </a:prstGeom>
          <a:noFill/>
        </p:spPr>
        <p:txBody>
          <a:bodyPr wrap="none" rtlCol="0">
            <a:spAutoFit/>
          </a:bodyPr>
          <a:lstStyle/>
          <a:p>
            <a:r>
              <a:rPr lang="en-US" dirty="0" smtClean="0"/>
              <a:t>1 2 3 4 7 8</a:t>
            </a:r>
            <a:endParaRPr lang="en-US" dirty="0"/>
          </a:p>
        </p:txBody>
      </p:sp>
      <p:sp>
        <p:nvSpPr>
          <p:cNvPr id="8" name="TextBox 7"/>
          <p:cNvSpPr txBox="1"/>
          <p:nvPr/>
        </p:nvSpPr>
        <p:spPr>
          <a:xfrm>
            <a:off x="609600" y="4267200"/>
            <a:ext cx="1261884" cy="461665"/>
          </a:xfrm>
          <a:prstGeom prst="rect">
            <a:avLst/>
          </a:prstGeom>
          <a:noFill/>
        </p:spPr>
        <p:txBody>
          <a:bodyPr wrap="none" rtlCol="0">
            <a:spAutoFit/>
          </a:bodyPr>
          <a:lstStyle/>
          <a:p>
            <a:r>
              <a:rPr lang="en-US" dirty="0" smtClean="0"/>
              <a:t>2 3 4 6 9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F47DC22-D80E-460B-B4B0-B6F4F7C96484}" type="slidenum">
              <a:rPr lang="en-US"/>
              <a:pPr/>
              <a:t>5</a:t>
            </a:fld>
            <a:endParaRPr lang="en-US"/>
          </a:p>
        </p:txBody>
      </p:sp>
      <p:sp>
        <p:nvSpPr>
          <p:cNvPr id="27650" name="Rectangle 2"/>
          <p:cNvSpPr>
            <a:spLocks noGrp="1" noChangeArrowheads="1"/>
          </p:cNvSpPr>
          <p:nvPr>
            <p:ph type="title"/>
          </p:nvPr>
        </p:nvSpPr>
        <p:spPr/>
        <p:txBody>
          <a:bodyPr/>
          <a:lstStyle/>
          <a:p>
            <a:r>
              <a:rPr lang="en-US"/>
              <a:t>The I/O Model of Computation</a:t>
            </a:r>
          </a:p>
        </p:txBody>
      </p:sp>
      <p:sp>
        <p:nvSpPr>
          <p:cNvPr id="27651" name="Rectangle 3"/>
          <p:cNvSpPr>
            <a:spLocks noGrp="1" noChangeArrowheads="1"/>
          </p:cNvSpPr>
          <p:nvPr>
            <p:ph type="body" idx="1"/>
          </p:nvPr>
        </p:nvSpPr>
        <p:spPr/>
        <p:txBody>
          <a:bodyPr/>
          <a:lstStyle/>
          <a:p>
            <a:r>
              <a:rPr lang="en-US" dirty="0"/>
              <a:t>In main memory algorithms </a:t>
            </a:r>
          </a:p>
          <a:p>
            <a:pPr lvl="1"/>
            <a:r>
              <a:rPr lang="en-US" dirty="0"/>
              <a:t>we care about CPU time</a:t>
            </a:r>
          </a:p>
          <a:p>
            <a:r>
              <a:rPr lang="en-US" dirty="0"/>
              <a:t>In databases time is dominated by I/O cost</a:t>
            </a:r>
          </a:p>
          <a:p>
            <a:r>
              <a:rPr lang="en-US" dirty="0"/>
              <a:t>Assumption: cost is given only by I/O</a:t>
            </a:r>
          </a:p>
          <a:p>
            <a:r>
              <a:rPr lang="en-US" dirty="0"/>
              <a:t>Consequence: </a:t>
            </a:r>
            <a:endParaRPr lang="en-US" dirty="0" smtClean="0"/>
          </a:p>
          <a:p>
            <a:pPr lvl="1"/>
            <a:r>
              <a:rPr lang="en-US" dirty="0" smtClean="0"/>
              <a:t>need </a:t>
            </a:r>
            <a:r>
              <a:rPr lang="en-US" dirty="0"/>
              <a:t>to redesign certain </a:t>
            </a:r>
            <a:r>
              <a:rPr lang="en-US" dirty="0" smtClean="0"/>
              <a:t>algorithms</a:t>
            </a:r>
          </a:p>
          <a:p>
            <a:pPr lvl="1"/>
            <a:r>
              <a:rPr lang="en-US" dirty="0" smtClean="0"/>
              <a:t>compute cost using I/O read/writes</a:t>
            </a:r>
            <a:endParaRPr lang="en-US" dirty="0"/>
          </a:p>
          <a:p>
            <a:r>
              <a:rPr lang="en-US" dirty="0"/>
              <a:t>Will illustrate here with sorting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F14253E1-CCF0-41CB-B6D8-F3C23A3DD50B}" type="slidenum">
              <a:rPr lang="en-US"/>
              <a:pPr/>
              <a:t>6</a:t>
            </a:fld>
            <a:endParaRPr lang="en-US"/>
          </a:p>
        </p:txBody>
      </p:sp>
      <p:sp>
        <p:nvSpPr>
          <p:cNvPr id="47106" name="Rectangle 2"/>
          <p:cNvSpPr>
            <a:spLocks noChangeArrowheads="1"/>
          </p:cNvSpPr>
          <p:nvPr/>
        </p:nvSpPr>
        <p:spPr bwMode="auto">
          <a:xfrm>
            <a:off x="685800" y="5867400"/>
            <a:ext cx="1905000" cy="457200"/>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124200" y="5867400"/>
            <a:ext cx="2895600" cy="457200"/>
          </a:xfrm>
          <a:prstGeom prst="rect">
            <a:avLst/>
          </a:prstGeom>
          <a:noFill/>
          <a:ln w="9525">
            <a:noFill/>
            <a:miter lim="800000"/>
            <a:headEnd/>
            <a:tailEnd/>
          </a:ln>
          <a:effectLst/>
        </p:spPr>
        <p:txBody>
          <a:bodyPr wrap="none" anchor="ctr"/>
          <a:lstStyle/>
          <a:p>
            <a:endParaRPr lang="en-US"/>
          </a:p>
        </p:txBody>
      </p:sp>
      <p:sp>
        <p:nvSpPr>
          <p:cNvPr id="47108" name="Rectangle 4"/>
          <p:cNvSpPr>
            <a:spLocks noGrp="1" noChangeArrowheads="1"/>
          </p:cNvSpPr>
          <p:nvPr>
            <p:ph type="title"/>
          </p:nvPr>
        </p:nvSpPr>
        <p:spPr>
          <a:xfrm>
            <a:off x="685800" y="228600"/>
            <a:ext cx="7772400" cy="1143000"/>
          </a:xfrm>
          <a:noFill/>
          <a:ln/>
        </p:spPr>
        <p:txBody>
          <a:bodyPr lIns="92075" tIns="46038" rIns="92075" bIns="46038"/>
          <a:lstStyle/>
          <a:p>
            <a:r>
              <a:rPr lang="en-US"/>
              <a:t>Sorting</a:t>
            </a:r>
          </a:p>
        </p:txBody>
      </p:sp>
      <p:sp>
        <p:nvSpPr>
          <p:cNvPr id="47109" name="Rectangle 5"/>
          <p:cNvSpPr>
            <a:spLocks noGrp="1" noChangeArrowheads="1"/>
          </p:cNvSpPr>
          <p:nvPr>
            <p:ph type="body" idx="1"/>
          </p:nvPr>
        </p:nvSpPr>
        <p:spPr>
          <a:xfrm>
            <a:off x="152400" y="1447800"/>
            <a:ext cx="8686800" cy="4495800"/>
          </a:xfrm>
          <a:noFill/>
          <a:ln/>
        </p:spPr>
        <p:txBody>
          <a:bodyPr lIns="92075" tIns="46038" rIns="92075" bIns="46038"/>
          <a:lstStyle/>
          <a:p>
            <a:pPr>
              <a:lnSpc>
                <a:spcPct val="90000"/>
              </a:lnSpc>
            </a:pPr>
            <a:r>
              <a:rPr lang="en-US">
                <a:solidFill>
                  <a:schemeClr val="accent2"/>
                </a:solidFill>
              </a:rPr>
              <a:t>Illustrates the difference in algorithm design when your data is not in main memory:</a:t>
            </a:r>
            <a:endParaRPr lang="en-US"/>
          </a:p>
          <a:p>
            <a:pPr lvl="1">
              <a:lnSpc>
                <a:spcPct val="90000"/>
              </a:lnSpc>
            </a:pPr>
            <a:r>
              <a:rPr lang="en-US"/>
              <a:t>Problem: sort 1Gb of data with 1Mb of RAM.</a:t>
            </a:r>
          </a:p>
          <a:p>
            <a:pPr>
              <a:lnSpc>
                <a:spcPct val="90000"/>
              </a:lnSpc>
            </a:pPr>
            <a:r>
              <a:rPr lang="en-US">
                <a:solidFill>
                  <a:schemeClr val="accent2"/>
                </a:solidFill>
              </a:rPr>
              <a:t>Arises in many places in database systems:</a:t>
            </a:r>
            <a:r>
              <a:rPr lang="en-US"/>
              <a:t> </a:t>
            </a:r>
          </a:p>
          <a:p>
            <a:pPr lvl="1">
              <a:lnSpc>
                <a:spcPct val="90000"/>
              </a:lnSpc>
            </a:pPr>
            <a:r>
              <a:rPr lang="en-US"/>
              <a:t>Data requested in sorted order (ORDER BY)</a:t>
            </a:r>
          </a:p>
          <a:p>
            <a:pPr lvl="1">
              <a:lnSpc>
                <a:spcPct val="90000"/>
              </a:lnSpc>
            </a:pPr>
            <a:r>
              <a:rPr lang="en-US"/>
              <a:t>Needed for grouping operations</a:t>
            </a:r>
          </a:p>
          <a:p>
            <a:pPr lvl="1">
              <a:lnSpc>
                <a:spcPct val="90000"/>
              </a:lnSpc>
            </a:pPr>
            <a:r>
              <a:rPr lang="en-US"/>
              <a:t>First step in sort-merge join algorithm</a:t>
            </a:r>
          </a:p>
          <a:p>
            <a:pPr lvl="1">
              <a:lnSpc>
                <a:spcPct val="90000"/>
              </a:lnSpc>
            </a:pPr>
            <a:r>
              <a:rPr lang="en-US"/>
              <a:t>Duplicate removal</a:t>
            </a:r>
          </a:p>
          <a:p>
            <a:pPr lvl="1">
              <a:lnSpc>
                <a:spcPct val="90000"/>
              </a:lnSpc>
            </a:pPr>
            <a:r>
              <a:rPr lang="en-US"/>
              <a:t>Bulk loading of B+-tree indexes.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p:txBody>
          <a:bodyPr/>
          <a:lstStyle/>
          <a:p>
            <a:fld id="{BF6AF2B5-7878-4C41-9341-5FAE54ABBCC3}" type="slidenum">
              <a:rPr lang="en-US"/>
              <a:pPr/>
              <a:t>7</a:t>
            </a:fld>
            <a:endParaRPr lang="en-US"/>
          </a:p>
        </p:txBody>
      </p:sp>
      <p:sp>
        <p:nvSpPr>
          <p:cNvPr id="49154" name="Rectangle 2"/>
          <p:cNvSpPr>
            <a:spLocks noChangeArrowheads="1"/>
          </p:cNvSpPr>
          <p:nvPr/>
        </p:nvSpPr>
        <p:spPr bwMode="auto">
          <a:xfrm>
            <a:off x="685800" y="6019800"/>
            <a:ext cx="1905000" cy="457200"/>
          </a:xfrm>
          <a:prstGeom prst="rect">
            <a:avLst/>
          </a:prstGeom>
          <a:noFill/>
          <a:ln w="9525">
            <a:noFill/>
            <a:miter lim="800000"/>
            <a:headEnd/>
            <a:tailEnd/>
          </a:ln>
          <a:effectLst/>
        </p:spPr>
        <p:txBody>
          <a:bodyPr wrap="none" anchor="ctr"/>
          <a:lstStyle/>
          <a:p>
            <a:endParaRPr lang="en-US"/>
          </a:p>
        </p:txBody>
      </p:sp>
      <p:sp>
        <p:nvSpPr>
          <p:cNvPr id="49155" name="Rectangle 3"/>
          <p:cNvSpPr>
            <a:spLocks noChangeArrowheads="1"/>
          </p:cNvSpPr>
          <p:nvPr/>
        </p:nvSpPr>
        <p:spPr bwMode="auto">
          <a:xfrm>
            <a:off x="3124200" y="6019800"/>
            <a:ext cx="2895600" cy="457200"/>
          </a:xfrm>
          <a:prstGeom prst="rect">
            <a:avLst/>
          </a:prstGeom>
          <a:noFill/>
          <a:ln w="9525">
            <a:noFill/>
            <a:miter lim="800000"/>
            <a:headEnd/>
            <a:tailEnd/>
          </a:ln>
          <a:effectLst/>
        </p:spPr>
        <p:txBody>
          <a:bodyPr wrap="none" anchor="ctr"/>
          <a:lstStyle/>
          <a:p>
            <a:endParaRPr lang="en-US"/>
          </a:p>
        </p:txBody>
      </p:sp>
      <p:sp>
        <p:nvSpPr>
          <p:cNvPr id="49156" name="Rectangle 4"/>
          <p:cNvSpPr>
            <a:spLocks noGrp="1" noChangeArrowheads="1"/>
          </p:cNvSpPr>
          <p:nvPr>
            <p:ph type="title"/>
          </p:nvPr>
        </p:nvSpPr>
        <p:spPr>
          <a:xfrm>
            <a:off x="609600" y="152400"/>
            <a:ext cx="7924800" cy="1143000"/>
          </a:xfrm>
          <a:noFill/>
          <a:ln/>
        </p:spPr>
        <p:txBody>
          <a:bodyPr lIns="92075" tIns="46038" rIns="92075" bIns="46038"/>
          <a:lstStyle/>
          <a:p>
            <a:r>
              <a:rPr lang="en-US"/>
              <a:t>2-Way Merge-sort:</a:t>
            </a:r>
            <a:br>
              <a:rPr lang="en-US"/>
            </a:br>
            <a:r>
              <a:rPr lang="en-US"/>
              <a:t>Requires 3 Buffers</a:t>
            </a:r>
          </a:p>
        </p:txBody>
      </p:sp>
      <p:sp>
        <p:nvSpPr>
          <p:cNvPr id="49157" name="Rectangle 5"/>
          <p:cNvSpPr>
            <a:spLocks noGrp="1" noChangeArrowheads="1"/>
          </p:cNvSpPr>
          <p:nvPr>
            <p:ph type="body" idx="1"/>
          </p:nvPr>
        </p:nvSpPr>
        <p:spPr>
          <a:xfrm>
            <a:off x="304800" y="1524000"/>
            <a:ext cx="8763000" cy="4724400"/>
          </a:xfrm>
          <a:noFill/>
          <a:ln/>
        </p:spPr>
        <p:txBody>
          <a:bodyPr lIns="92075" tIns="46038" rIns="92075" bIns="46038"/>
          <a:lstStyle/>
          <a:p>
            <a:r>
              <a:rPr lang="en-US"/>
              <a:t>Pass 1: Read a page, sort it, write it.</a:t>
            </a:r>
          </a:p>
          <a:p>
            <a:pPr lvl="1"/>
            <a:r>
              <a:rPr lang="en-US"/>
              <a:t>only one buffer page is used</a:t>
            </a:r>
          </a:p>
          <a:p>
            <a:r>
              <a:rPr lang="en-US"/>
              <a:t>Pass 2, 3, …, etc.:</a:t>
            </a:r>
          </a:p>
          <a:p>
            <a:pPr lvl="1"/>
            <a:r>
              <a:rPr lang="en-US"/>
              <a:t> three buffer pages used.</a:t>
            </a:r>
          </a:p>
        </p:txBody>
      </p:sp>
      <p:sp>
        <p:nvSpPr>
          <p:cNvPr id="49158" name="Freeform 6"/>
          <p:cNvSpPr>
            <a:spLocks/>
          </p:cNvSpPr>
          <p:nvPr/>
        </p:nvSpPr>
        <p:spPr bwMode="auto">
          <a:xfrm>
            <a:off x="6992938" y="3910013"/>
            <a:ext cx="1316037" cy="220662"/>
          </a:xfrm>
          <a:custGeom>
            <a:avLst/>
            <a:gdLst/>
            <a:ahLst/>
            <a:cxnLst>
              <a:cxn ang="0">
                <a:pos x="828" y="70"/>
              </a:cxn>
              <a:cxn ang="0">
                <a:pos x="796" y="42"/>
              </a:cxn>
              <a:cxn ang="0">
                <a:pos x="707" y="21"/>
              </a:cxn>
              <a:cxn ang="0">
                <a:pos x="414" y="0"/>
              </a:cxn>
              <a:cxn ang="0">
                <a:pos x="122" y="21"/>
              </a:cxn>
              <a:cxn ang="0">
                <a:pos x="33" y="42"/>
              </a:cxn>
              <a:cxn ang="0">
                <a:pos x="0" y="70"/>
              </a:cxn>
              <a:cxn ang="0">
                <a:pos x="33" y="97"/>
              </a:cxn>
              <a:cxn ang="0">
                <a:pos x="122" y="118"/>
              </a:cxn>
              <a:cxn ang="0">
                <a:pos x="414" y="138"/>
              </a:cxn>
              <a:cxn ang="0">
                <a:pos x="707" y="118"/>
              </a:cxn>
              <a:cxn ang="0">
                <a:pos x="796" y="97"/>
              </a:cxn>
              <a:cxn ang="0">
                <a:pos x="828" y="70"/>
              </a:cxn>
            </a:cxnLst>
            <a:rect l="0" t="0" r="r" b="b"/>
            <a:pathLst>
              <a:path w="829" h="139">
                <a:moveTo>
                  <a:pt x="828" y="70"/>
                </a:moveTo>
                <a:lnTo>
                  <a:pt x="796" y="42"/>
                </a:lnTo>
                <a:lnTo>
                  <a:pt x="707" y="21"/>
                </a:lnTo>
                <a:lnTo>
                  <a:pt x="414" y="0"/>
                </a:lnTo>
                <a:lnTo>
                  <a:pt x="122" y="21"/>
                </a:lnTo>
                <a:lnTo>
                  <a:pt x="33" y="42"/>
                </a:lnTo>
                <a:lnTo>
                  <a:pt x="0" y="70"/>
                </a:lnTo>
                <a:lnTo>
                  <a:pt x="33" y="97"/>
                </a:lnTo>
                <a:lnTo>
                  <a:pt x="122" y="118"/>
                </a:lnTo>
                <a:lnTo>
                  <a:pt x="414" y="138"/>
                </a:lnTo>
                <a:lnTo>
                  <a:pt x="707" y="118"/>
                </a:lnTo>
                <a:lnTo>
                  <a:pt x="796" y="97"/>
                </a:lnTo>
                <a:lnTo>
                  <a:pt x="828" y="70"/>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49159" name="Freeform 7"/>
          <p:cNvSpPr>
            <a:spLocks/>
          </p:cNvSpPr>
          <p:nvPr/>
        </p:nvSpPr>
        <p:spPr bwMode="auto">
          <a:xfrm>
            <a:off x="1647825" y="4306888"/>
            <a:ext cx="1039813" cy="150812"/>
          </a:xfrm>
          <a:custGeom>
            <a:avLst/>
            <a:gdLst/>
            <a:ahLst/>
            <a:cxnLst>
              <a:cxn ang="0">
                <a:pos x="0" y="94"/>
              </a:cxn>
              <a:cxn ang="0">
                <a:pos x="0" y="0"/>
              </a:cxn>
              <a:cxn ang="0">
                <a:pos x="654" y="0"/>
              </a:cxn>
              <a:cxn ang="0">
                <a:pos x="654" y="94"/>
              </a:cxn>
              <a:cxn ang="0">
                <a:pos x="0" y="94"/>
              </a:cxn>
            </a:cxnLst>
            <a:rect l="0" t="0" r="r" b="b"/>
            <a:pathLst>
              <a:path w="655" h="95">
                <a:moveTo>
                  <a:pt x="0" y="94"/>
                </a:moveTo>
                <a:lnTo>
                  <a:pt x="0" y="0"/>
                </a:lnTo>
                <a:lnTo>
                  <a:pt x="654" y="0"/>
                </a:lnTo>
                <a:lnTo>
                  <a:pt x="654" y="94"/>
                </a:lnTo>
                <a:lnTo>
                  <a:pt x="0" y="94"/>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49160" name="Freeform 8"/>
          <p:cNvSpPr>
            <a:spLocks/>
          </p:cNvSpPr>
          <p:nvPr/>
        </p:nvSpPr>
        <p:spPr bwMode="auto">
          <a:xfrm>
            <a:off x="1647825" y="5054600"/>
            <a:ext cx="1068388" cy="138113"/>
          </a:xfrm>
          <a:custGeom>
            <a:avLst/>
            <a:gdLst/>
            <a:ahLst/>
            <a:cxnLst>
              <a:cxn ang="0">
                <a:pos x="0" y="86"/>
              </a:cxn>
              <a:cxn ang="0">
                <a:pos x="0" y="0"/>
              </a:cxn>
              <a:cxn ang="0">
                <a:pos x="672" y="0"/>
              </a:cxn>
              <a:cxn ang="0">
                <a:pos x="672" y="86"/>
              </a:cxn>
              <a:cxn ang="0">
                <a:pos x="0" y="86"/>
              </a:cxn>
            </a:cxnLst>
            <a:rect l="0" t="0" r="r" b="b"/>
            <a:pathLst>
              <a:path w="673" h="87">
                <a:moveTo>
                  <a:pt x="0" y="86"/>
                </a:moveTo>
                <a:lnTo>
                  <a:pt x="0" y="0"/>
                </a:lnTo>
                <a:lnTo>
                  <a:pt x="672" y="0"/>
                </a:lnTo>
                <a:lnTo>
                  <a:pt x="672" y="86"/>
                </a:lnTo>
                <a:lnTo>
                  <a:pt x="0" y="86"/>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49161" name="Freeform 9"/>
          <p:cNvSpPr>
            <a:spLocks/>
          </p:cNvSpPr>
          <p:nvPr/>
        </p:nvSpPr>
        <p:spPr bwMode="auto">
          <a:xfrm>
            <a:off x="1509713" y="3938588"/>
            <a:ext cx="1314450" cy="219075"/>
          </a:xfrm>
          <a:custGeom>
            <a:avLst/>
            <a:gdLst/>
            <a:ahLst/>
            <a:cxnLst>
              <a:cxn ang="0">
                <a:pos x="827" y="69"/>
              </a:cxn>
              <a:cxn ang="0">
                <a:pos x="795" y="42"/>
              </a:cxn>
              <a:cxn ang="0">
                <a:pos x="706" y="20"/>
              </a:cxn>
              <a:cxn ang="0">
                <a:pos x="414" y="0"/>
              </a:cxn>
              <a:cxn ang="0">
                <a:pos x="121" y="20"/>
              </a:cxn>
              <a:cxn ang="0">
                <a:pos x="32" y="42"/>
              </a:cxn>
              <a:cxn ang="0">
                <a:pos x="0" y="69"/>
              </a:cxn>
              <a:cxn ang="0">
                <a:pos x="32" y="95"/>
              </a:cxn>
              <a:cxn ang="0">
                <a:pos x="121" y="117"/>
              </a:cxn>
              <a:cxn ang="0">
                <a:pos x="414" y="137"/>
              </a:cxn>
              <a:cxn ang="0">
                <a:pos x="706" y="117"/>
              </a:cxn>
              <a:cxn ang="0">
                <a:pos x="795" y="95"/>
              </a:cxn>
              <a:cxn ang="0">
                <a:pos x="827" y="69"/>
              </a:cxn>
            </a:cxnLst>
            <a:rect l="0" t="0" r="r" b="b"/>
            <a:pathLst>
              <a:path w="828" h="138">
                <a:moveTo>
                  <a:pt x="827" y="69"/>
                </a:moveTo>
                <a:lnTo>
                  <a:pt x="795" y="42"/>
                </a:lnTo>
                <a:lnTo>
                  <a:pt x="706" y="20"/>
                </a:lnTo>
                <a:lnTo>
                  <a:pt x="414" y="0"/>
                </a:lnTo>
                <a:lnTo>
                  <a:pt x="121" y="20"/>
                </a:lnTo>
                <a:lnTo>
                  <a:pt x="32" y="42"/>
                </a:lnTo>
                <a:lnTo>
                  <a:pt x="0" y="69"/>
                </a:lnTo>
                <a:lnTo>
                  <a:pt x="32" y="95"/>
                </a:lnTo>
                <a:lnTo>
                  <a:pt x="121" y="117"/>
                </a:lnTo>
                <a:lnTo>
                  <a:pt x="414" y="137"/>
                </a:lnTo>
                <a:lnTo>
                  <a:pt x="706" y="117"/>
                </a:lnTo>
                <a:lnTo>
                  <a:pt x="795" y="95"/>
                </a:lnTo>
                <a:lnTo>
                  <a:pt x="827" y="69"/>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49162" name="Rectangle 10"/>
          <p:cNvSpPr>
            <a:spLocks noChangeArrowheads="1"/>
          </p:cNvSpPr>
          <p:nvPr/>
        </p:nvSpPr>
        <p:spPr bwMode="auto">
          <a:xfrm>
            <a:off x="3535363" y="5375275"/>
            <a:ext cx="2720975" cy="641350"/>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Bookman Old Style" pitchFamily="18" charset="0"/>
              </a:rPr>
              <a:t>Main memory buffers</a:t>
            </a:r>
          </a:p>
        </p:txBody>
      </p:sp>
      <p:sp>
        <p:nvSpPr>
          <p:cNvPr id="49163" name="Freeform 11"/>
          <p:cNvSpPr>
            <a:spLocks/>
          </p:cNvSpPr>
          <p:nvPr/>
        </p:nvSpPr>
        <p:spPr bwMode="auto">
          <a:xfrm>
            <a:off x="7102475" y="4605338"/>
            <a:ext cx="1055688" cy="138112"/>
          </a:xfrm>
          <a:custGeom>
            <a:avLst/>
            <a:gdLst/>
            <a:ahLst/>
            <a:cxnLst>
              <a:cxn ang="0">
                <a:pos x="0" y="86"/>
              </a:cxn>
              <a:cxn ang="0">
                <a:pos x="0" y="0"/>
              </a:cxn>
              <a:cxn ang="0">
                <a:pos x="664" y="0"/>
              </a:cxn>
              <a:cxn ang="0">
                <a:pos x="664" y="86"/>
              </a:cxn>
              <a:cxn ang="0">
                <a:pos x="0" y="86"/>
              </a:cxn>
            </a:cxnLst>
            <a:rect l="0" t="0" r="r" b="b"/>
            <a:pathLst>
              <a:path w="665" h="87">
                <a:moveTo>
                  <a:pt x="0" y="86"/>
                </a:moveTo>
                <a:lnTo>
                  <a:pt x="0" y="0"/>
                </a:lnTo>
                <a:lnTo>
                  <a:pt x="664" y="0"/>
                </a:lnTo>
                <a:lnTo>
                  <a:pt x="664" y="86"/>
                </a:lnTo>
                <a:lnTo>
                  <a:pt x="0" y="86"/>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49164" name="Freeform 12"/>
          <p:cNvSpPr>
            <a:spLocks/>
          </p:cNvSpPr>
          <p:nvPr/>
        </p:nvSpPr>
        <p:spPr bwMode="auto">
          <a:xfrm>
            <a:off x="7116763" y="4837113"/>
            <a:ext cx="1055687" cy="125412"/>
          </a:xfrm>
          <a:custGeom>
            <a:avLst/>
            <a:gdLst/>
            <a:ahLst/>
            <a:cxnLst>
              <a:cxn ang="0">
                <a:pos x="0" y="78"/>
              </a:cxn>
              <a:cxn ang="0">
                <a:pos x="0" y="0"/>
              </a:cxn>
              <a:cxn ang="0">
                <a:pos x="664" y="0"/>
              </a:cxn>
              <a:cxn ang="0">
                <a:pos x="664" y="78"/>
              </a:cxn>
              <a:cxn ang="0">
                <a:pos x="0" y="78"/>
              </a:cxn>
            </a:cxnLst>
            <a:rect l="0" t="0" r="r" b="b"/>
            <a:pathLst>
              <a:path w="665" h="79">
                <a:moveTo>
                  <a:pt x="0" y="78"/>
                </a:moveTo>
                <a:lnTo>
                  <a:pt x="0" y="0"/>
                </a:lnTo>
                <a:lnTo>
                  <a:pt x="664" y="0"/>
                </a:lnTo>
                <a:lnTo>
                  <a:pt x="664" y="78"/>
                </a:lnTo>
                <a:lnTo>
                  <a:pt x="0" y="78"/>
                </a:lnTo>
              </a:path>
            </a:pathLst>
          </a:custGeom>
          <a:solidFill>
            <a:srgbClr val="99CCFF"/>
          </a:solidFill>
          <a:ln w="12700" cap="rnd" cmpd="sng">
            <a:solidFill>
              <a:srgbClr val="000000"/>
            </a:solidFill>
            <a:prstDash val="solid"/>
            <a:round/>
            <a:headEnd/>
            <a:tailEnd/>
          </a:ln>
          <a:effectLst/>
        </p:spPr>
        <p:txBody>
          <a:bodyPr/>
          <a:lstStyle/>
          <a:p>
            <a:endParaRPr lang="en-US"/>
          </a:p>
        </p:txBody>
      </p:sp>
      <p:sp>
        <p:nvSpPr>
          <p:cNvPr id="49165" name="Freeform 13"/>
          <p:cNvSpPr>
            <a:spLocks/>
          </p:cNvSpPr>
          <p:nvPr/>
        </p:nvSpPr>
        <p:spPr bwMode="auto">
          <a:xfrm>
            <a:off x="3657600" y="4052888"/>
            <a:ext cx="1127125" cy="444500"/>
          </a:xfrm>
          <a:custGeom>
            <a:avLst/>
            <a:gdLst/>
            <a:ahLst/>
            <a:cxnLst>
              <a:cxn ang="0">
                <a:pos x="0" y="279"/>
              </a:cxn>
              <a:cxn ang="0">
                <a:pos x="0" y="0"/>
              </a:cxn>
              <a:cxn ang="0">
                <a:pos x="709" y="0"/>
              </a:cxn>
              <a:cxn ang="0">
                <a:pos x="709" y="279"/>
              </a:cxn>
              <a:cxn ang="0">
                <a:pos x="0" y="279"/>
              </a:cxn>
            </a:cxnLst>
            <a:rect l="0" t="0" r="r" b="b"/>
            <a:pathLst>
              <a:path w="710" h="280">
                <a:moveTo>
                  <a:pt x="0" y="279"/>
                </a:moveTo>
                <a:lnTo>
                  <a:pt x="0" y="0"/>
                </a:lnTo>
                <a:lnTo>
                  <a:pt x="709" y="0"/>
                </a:lnTo>
                <a:lnTo>
                  <a:pt x="709" y="279"/>
                </a:lnTo>
                <a:lnTo>
                  <a:pt x="0" y="279"/>
                </a:lnTo>
              </a:path>
            </a:pathLst>
          </a:custGeom>
          <a:solidFill>
            <a:srgbClr val="F6BF69"/>
          </a:solidFill>
          <a:ln w="12700" cap="rnd" cmpd="sng">
            <a:solidFill>
              <a:schemeClr val="tx2"/>
            </a:solidFill>
            <a:prstDash val="solid"/>
            <a:round/>
            <a:headEnd/>
            <a:tailEnd/>
          </a:ln>
          <a:effectLst/>
        </p:spPr>
        <p:txBody>
          <a:bodyPr/>
          <a:lstStyle/>
          <a:p>
            <a:endParaRPr lang="en-US"/>
          </a:p>
        </p:txBody>
      </p:sp>
      <p:sp>
        <p:nvSpPr>
          <p:cNvPr id="49166" name="Freeform 14"/>
          <p:cNvSpPr>
            <a:spLocks/>
          </p:cNvSpPr>
          <p:nvPr/>
        </p:nvSpPr>
        <p:spPr bwMode="auto">
          <a:xfrm>
            <a:off x="5410200" y="4529138"/>
            <a:ext cx="1001713" cy="360362"/>
          </a:xfrm>
          <a:custGeom>
            <a:avLst/>
            <a:gdLst/>
            <a:ahLst/>
            <a:cxnLst>
              <a:cxn ang="0">
                <a:pos x="0" y="226"/>
              </a:cxn>
              <a:cxn ang="0">
                <a:pos x="0" y="0"/>
              </a:cxn>
              <a:cxn ang="0">
                <a:pos x="630" y="0"/>
              </a:cxn>
              <a:cxn ang="0">
                <a:pos x="630" y="226"/>
              </a:cxn>
              <a:cxn ang="0">
                <a:pos x="0" y="226"/>
              </a:cxn>
            </a:cxnLst>
            <a:rect l="0" t="0" r="r" b="b"/>
            <a:pathLst>
              <a:path w="631" h="227">
                <a:moveTo>
                  <a:pt x="0" y="226"/>
                </a:moveTo>
                <a:lnTo>
                  <a:pt x="0" y="0"/>
                </a:lnTo>
                <a:lnTo>
                  <a:pt x="630" y="0"/>
                </a:lnTo>
                <a:lnTo>
                  <a:pt x="630" y="226"/>
                </a:lnTo>
                <a:lnTo>
                  <a:pt x="0" y="226"/>
                </a:lnTo>
              </a:path>
            </a:pathLst>
          </a:custGeom>
          <a:solidFill>
            <a:srgbClr val="F6BF69"/>
          </a:solidFill>
          <a:ln w="12700" cap="rnd" cmpd="sng">
            <a:solidFill>
              <a:srgbClr val="000000"/>
            </a:solidFill>
            <a:prstDash val="solid"/>
            <a:round/>
            <a:headEnd/>
            <a:tailEnd/>
          </a:ln>
          <a:effectLst/>
        </p:spPr>
        <p:txBody>
          <a:bodyPr/>
          <a:lstStyle/>
          <a:p>
            <a:endParaRPr lang="en-US"/>
          </a:p>
        </p:txBody>
      </p:sp>
      <p:sp>
        <p:nvSpPr>
          <p:cNvPr id="49167" name="Freeform 15"/>
          <p:cNvSpPr>
            <a:spLocks/>
          </p:cNvSpPr>
          <p:nvPr/>
        </p:nvSpPr>
        <p:spPr bwMode="auto">
          <a:xfrm>
            <a:off x="3630613" y="4895850"/>
            <a:ext cx="1127125" cy="446088"/>
          </a:xfrm>
          <a:custGeom>
            <a:avLst/>
            <a:gdLst/>
            <a:ahLst/>
            <a:cxnLst>
              <a:cxn ang="0">
                <a:pos x="0" y="280"/>
              </a:cxn>
              <a:cxn ang="0">
                <a:pos x="0" y="0"/>
              </a:cxn>
              <a:cxn ang="0">
                <a:pos x="709" y="0"/>
              </a:cxn>
              <a:cxn ang="0">
                <a:pos x="709" y="280"/>
              </a:cxn>
              <a:cxn ang="0">
                <a:pos x="0" y="280"/>
              </a:cxn>
            </a:cxnLst>
            <a:rect l="0" t="0" r="r" b="b"/>
            <a:pathLst>
              <a:path w="710" h="281">
                <a:moveTo>
                  <a:pt x="0" y="280"/>
                </a:moveTo>
                <a:lnTo>
                  <a:pt x="0" y="0"/>
                </a:lnTo>
                <a:lnTo>
                  <a:pt x="709" y="0"/>
                </a:lnTo>
                <a:lnTo>
                  <a:pt x="709" y="280"/>
                </a:lnTo>
                <a:lnTo>
                  <a:pt x="0" y="280"/>
                </a:lnTo>
              </a:path>
            </a:pathLst>
          </a:custGeom>
          <a:solidFill>
            <a:srgbClr val="F6BF69"/>
          </a:solidFill>
          <a:ln w="12700" cap="rnd" cmpd="sng">
            <a:solidFill>
              <a:srgbClr val="000000"/>
            </a:solidFill>
            <a:prstDash val="solid"/>
            <a:round/>
            <a:headEnd/>
            <a:tailEnd/>
          </a:ln>
          <a:effectLst/>
        </p:spPr>
        <p:txBody>
          <a:bodyPr/>
          <a:lstStyle/>
          <a:p>
            <a:endParaRPr lang="en-US"/>
          </a:p>
        </p:txBody>
      </p:sp>
      <p:sp>
        <p:nvSpPr>
          <p:cNvPr id="49168" name="Freeform 16"/>
          <p:cNvSpPr>
            <a:spLocks/>
          </p:cNvSpPr>
          <p:nvPr/>
        </p:nvSpPr>
        <p:spPr bwMode="auto">
          <a:xfrm>
            <a:off x="3124200" y="3733800"/>
            <a:ext cx="3433763" cy="2286000"/>
          </a:xfrm>
          <a:custGeom>
            <a:avLst/>
            <a:gdLst/>
            <a:ahLst/>
            <a:cxnLst>
              <a:cxn ang="0">
                <a:pos x="0" y="1294"/>
              </a:cxn>
              <a:cxn ang="0">
                <a:pos x="0" y="0"/>
              </a:cxn>
              <a:cxn ang="0">
                <a:pos x="2162" y="0"/>
              </a:cxn>
              <a:cxn ang="0">
                <a:pos x="2162" y="1294"/>
              </a:cxn>
              <a:cxn ang="0">
                <a:pos x="0" y="1294"/>
              </a:cxn>
            </a:cxnLst>
            <a:rect l="0" t="0" r="r" b="b"/>
            <a:pathLst>
              <a:path w="2163" h="1295">
                <a:moveTo>
                  <a:pt x="0" y="1294"/>
                </a:moveTo>
                <a:lnTo>
                  <a:pt x="0" y="0"/>
                </a:lnTo>
                <a:lnTo>
                  <a:pt x="2162" y="0"/>
                </a:lnTo>
                <a:lnTo>
                  <a:pt x="2162" y="1294"/>
                </a:lnTo>
                <a:lnTo>
                  <a:pt x="0" y="1294"/>
                </a:lnTo>
              </a:path>
            </a:pathLst>
          </a:custGeom>
          <a:noFill/>
          <a:ln w="12700" cap="rnd" cmpd="sng">
            <a:solidFill>
              <a:srgbClr val="000000"/>
            </a:solidFill>
            <a:prstDash val="solid"/>
            <a:round/>
            <a:headEnd/>
            <a:tailEnd/>
          </a:ln>
          <a:effectLst/>
        </p:spPr>
        <p:txBody>
          <a:bodyPr/>
          <a:lstStyle/>
          <a:p>
            <a:endParaRPr lang="en-US"/>
          </a:p>
        </p:txBody>
      </p:sp>
      <p:sp>
        <p:nvSpPr>
          <p:cNvPr id="49169" name="Rectangle 17"/>
          <p:cNvSpPr>
            <a:spLocks noChangeArrowheads="1"/>
          </p:cNvSpPr>
          <p:nvPr/>
        </p:nvSpPr>
        <p:spPr bwMode="auto">
          <a:xfrm>
            <a:off x="3635375" y="4090988"/>
            <a:ext cx="1049338"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b="1">
                <a:latin typeface="Bookman Old Style" pitchFamily="18" charset="0"/>
              </a:rPr>
              <a:t>INPUT 1</a:t>
            </a:r>
          </a:p>
        </p:txBody>
      </p:sp>
      <p:sp>
        <p:nvSpPr>
          <p:cNvPr id="49170" name="Rectangle 18"/>
          <p:cNvSpPr>
            <a:spLocks noChangeArrowheads="1"/>
          </p:cNvSpPr>
          <p:nvPr/>
        </p:nvSpPr>
        <p:spPr bwMode="auto">
          <a:xfrm>
            <a:off x="3635375" y="4935538"/>
            <a:ext cx="1049338"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b="1">
                <a:latin typeface="Bookman Old Style" pitchFamily="18" charset="0"/>
              </a:rPr>
              <a:t>INPUT 2</a:t>
            </a:r>
          </a:p>
        </p:txBody>
      </p:sp>
      <p:sp>
        <p:nvSpPr>
          <p:cNvPr id="49171" name="Rectangle 19"/>
          <p:cNvSpPr>
            <a:spLocks noChangeArrowheads="1"/>
          </p:cNvSpPr>
          <p:nvPr/>
        </p:nvSpPr>
        <p:spPr bwMode="auto">
          <a:xfrm>
            <a:off x="5357813" y="4538663"/>
            <a:ext cx="1068387"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b="1">
                <a:latin typeface="Bookman Old Style" pitchFamily="18" charset="0"/>
              </a:rPr>
              <a:t>OUTPUT</a:t>
            </a:r>
          </a:p>
        </p:txBody>
      </p:sp>
      <p:sp>
        <p:nvSpPr>
          <p:cNvPr id="49172" name="Rectangle 20"/>
          <p:cNvSpPr>
            <a:spLocks noChangeArrowheads="1"/>
          </p:cNvSpPr>
          <p:nvPr/>
        </p:nvSpPr>
        <p:spPr bwMode="auto">
          <a:xfrm>
            <a:off x="7367588" y="5487988"/>
            <a:ext cx="714375"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Bookman Old Style" pitchFamily="18" charset="0"/>
              </a:rPr>
              <a:t>Disk</a:t>
            </a:r>
          </a:p>
        </p:txBody>
      </p:sp>
      <p:sp>
        <p:nvSpPr>
          <p:cNvPr id="49173" name="Rectangle 21"/>
          <p:cNvSpPr>
            <a:spLocks noChangeArrowheads="1"/>
          </p:cNvSpPr>
          <p:nvPr/>
        </p:nvSpPr>
        <p:spPr bwMode="auto">
          <a:xfrm>
            <a:off x="1816100" y="5516563"/>
            <a:ext cx="714375"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Bookman Old Style" pitchFamily="18" charset="0"/>
              </a:rPr>
              <a:t>Disk</a:t>
            </a:r>
          </a:p>
        </p:txBody>
      </p:sp>
      <p:sp>
        <p:nvSpPr>
          <p:cNvPr id="49174" name="Line 22"/>
          <p:cNvSpPr>
            <a:spLocks noChangeShapeType="1"/>
          </p:cNvSpPr>
          <p:nvPr/>
        </p:nvSpPr>
        <p:spPr bwMode="auto">
          <a:xfrm>
            <a:off x="1524000" y="4038600"/>
            <a:ext cx="0" cy="12192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49175" name="Line 23"/>
          <p:cNvSpPr>
            <a:spLocks noChangeShapeType="1"/>
          </p:cNvSpPr>
          <p:nvPr/>
        </p:nvSpPr>
        <p:spPr bwMode="auto">
          <a:xfrm>
            <a:off x="2819400" y="4038600"/>
            <a:ext cx="0" cy="1219200"/>
          </a:xfrm>
          <a:prstGeom prst="line">
            <a:avLst/>
          </a:prstGeom>
          <a:noFill/>
          <a:ln w="12700">
            <a:solidFill>
              <a:schemeClr val="tx2"/>
            </a:solidFill>
            <a:round/>
            <a:headEnd type="none" w="sm" len="sm"/>
            <a:tailEnd type="none" w="sm" len="sm"/>
          </a:ln>
          <a:effectLst/>
        </p:spPr>
        <p:txBody>
          <a:bodyPr wrap="none" anchor="ctr"/>
          <a:lstStyle/>
          <a:p>
            <a:endParaRPr lang="en-US"/>
          </a:p>
        </p:txBody>
      </p:sp>
      <p:grpSp>
        <p:nvGrpSpPr>
          <p:cNvPr id="49176" name="Group 24"/>
          <p:cNvGrpSpPr>
            <a:grpSpLocks/>
          </p:cNvGrpSpPr>
          <p:nvPr/>
        </p:nvGrpSpPr>
        <p:grpSpPr bwMode="auto">
          <a:xfrm>
            <a:off x="1525588" y="5257800"/>
            <a:ext cx="1293812" cy="152400"/>
            <a:chOff x="961" y="3456"/>
            <a:chExt cx="815" cy="96"/>
          </a:xfrm>
        </p:grpSpPr>
        <p:sp>
          <p:nvSpPr>
            <p:cNvPr id="49177" name="Arc 25"/>
            <p:cNvSpPr>
              <a:spLocks/>
            </p:cNvSpPr>
            <p:nvPr/>
          </p:nvSpPr>
          <p:spPr bwMode="auto">
            <a:xfrm>
              <a:off x="961"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wrap="none" anchor="ctr"/>
            <a:lstStyle/>
            <a:p>
              <a:endParaRPr lang="en-US"/>
            </a:p>
          </p:txBody>
        </p:sp>
        <p:sp>
          <p:nvSpPr>
            <p:cNvPr id="49178" name="Arc 26"/>
            <p:cNvSpPr>
              <a:spLocks/>
            </p:cNvSpPr>
            <p:nvPr/>
          </p:nvSpPr>
          <p:spPr bwMode="auto">
            <a:xfrm>
              <a:off x="1344"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wrap="none" anchor="ctr"/>
            <a:lstStyle/>
            <a:p>
              <a:endParaRPr lang="en-US"/>
            </a:p>
          </p:txBody>
        </p:sp>
      </p:grpSp>
      <p:grpSp>
        <p:nvGrpSpPr>
          <p:cNvPr id="49179" name="Group 27"/>
          <p:cNvGrpSpPr>
            <a:grpSpLocks/>
          </p:cNvGrpSpPr>
          <p:nvPr/>
        </p:nvGrpSpPr>
        <p:grpSpPr bwMode="auto">
          <a:xfrm>
            <a:off x="7011988" y="5257800"/>
            <a:ext cx="1293812" cy="152400"/>
            <a:chOff x="4417" y="3456"/>
            <a:chExt cx="815" cy="96"/>
          </a:xfrm>
        </p:grpSpPr>
        <p:sp>
          <p:nvSpPr>
            <p:cNvPr id="49180" name="Arc 28"/>
            <p:cNvSpPr>
              <a:spLocks/>
            </p:cNvSpPr>
            <p:nvPr/>
          </p:nvSpPr>
          <p:spPr bwMode="auto">
            <a:xfrm>
              <a:off x="4417"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wrap="none" anchor="ctr"/>
            <a:lstStyle/>
            <a:p>
              <a:endParaRPr lang="en-US"/>
            </a:p>
          </p:txBody>
        </p:sp>
        <p:sp>
          <p:nvSpPr>
            <p:cNvPr id="49181" name="Arc 29"/>
            <p:cNvSpPr>
              <a:spLocks/>
            </p:cNvSpPr>
            <p:nvPr/>
          </p:nvSpPr>
          <p:spPr bwMode="auto">
            <a:xfrm>
              <a:off x="4800"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wrap="none" anchor="ctr"/>
            <a:lstStyle/>
            <a:p>
              <a:endParaRPr lang="en-US"/>
            </a:p>
          </p:txBody>
        </p:sp>
      </p:grpSp>
      <p:sp>
        <p:nvSpPr>
          <p:cNvPr id="49182" name="Line 30"/>
          <p:cNvSpPr>
            <a:spLocks noChangeShapeType="1"/>
          </p:cNvSpPr>
          <p:nvPr/>
        </p:nvSpPr>
        <p:spPr bwMode="auto">
          <a:xfrm>
            <a:off x="7010400" y="4038600"/>
            <a:ext cx="0" cy="12192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49183" name="Line 31"/>
          <p:cNvSpPr>
            <a:spLocks noChangeShapeType="1"/>
          </p:cNvSpPr>
          <p:nvPr/>
        </p:nvSpPr>
        <p:spPr bwMode="auto">
          <a:xfrm>
            <a:off x="8305800" y="4038600"/>
            <a:ext cx="0" cy="121920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49184" name="Line 32"/>
          <p:cNvSpPr>
            <a:spLocks noChangeShapeType="1"/>
          </p:cNvSpPr>
          <p:nvPr/>
        </p:nvSpPr>
        <p:spPr bwMode="auto">
          <a:xfrm>
            <a:off x="2667000" y="4343400"/>
            <a:ext cx="990600" cy="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49185" name="Line 33"/>
          <p:cNvSpPr>
            <a:spLocks noChangeShapeType="1"/>
          </p:cNvSpPr>
          <p:nvPr/>
        </p:nvSpPr>
        <p:spPr bwMode="auto">
          <a:xfrm>
            <a:off x="2667000" y="5105400"/>
            <a:ext cx="990600" cy="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49186" name="Line 34"/>
          <p:cNvSpPr>
            <a:spLocks noChangeShapeType="1"/>
          </p:cNvSpPr>
          <p:nvPr/>
        </p:nvSpPr>
        <p:spPr bwMode="auto">
          <a:xfrm>
            <a:off x="4800600" y="4267200"/>
            <a:ext cx="609600" cy="3810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49187" name="Line 35"/>
          <p:cNvSpPr>
            <a:spLocks noChangeShapeType="1"/>
          </p:cNvSpPr>
          <p:nvPr/>
        </p:nvSpPr>
        <p:spPr bwMode="auto">
          <a:xfrm flipV="1">
            <a:off x="4800600" y="4800600"/>
            <a:ext cx="609600" cy="3048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49188" name="Line 36"/>
          <p:cNvSpPr>
            <a:spLocks noChangeShapeType="1"/>
          </p:cNvSpPr>
          <p:nvPr/>
        </p:nvSpPr>
        <p:spPr bwMode="auto">
          <a:xfrm>
            <a:off x="6400800" y="4724400"/>
            <a:ext cx="609600" cy="0"/>
          </a:xfrm>
          <a:prstGeom prst="line">
            <a:avLst/>
          </a:prstGeom>
          <a:noFill/>
          <a:ln w="12700">
            <a:solidFill>
              <a:schemeClr val="tx2"/>
            </a:solidFill>
            <a:round/>
            <a:headEnd type="none" w="sm" len="sm"/>
            <a:tailEnd type="stealth" w="med" len="lg"/>
          </a:ln>
          <a:effectLst/>
        </p:spPr>
        <p:txBody>
          <a:bodyPr wrap="none" anchor="ct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lide Number Placeholder 6"/>
          <p:cNvSpPr>
            <a:spLocks noGrp="1"/>
          </p:cNvSpPr>
          <p:nvPr>
            <p:ph type="sldNum" sz="quarter" idx="12"/>
          </p:nvPr>
        </p:nvSpPr>
        <p:spPr/>
        <p:txBody>
          <a:bodyPr/>
          <a:lstStyle/>
          <a:p>
            <a:fld id="{68C460D4-7CB7-45F4-BEAB-F061E16EEDA1}" type="slidenum">
              <a:rPr lang="en-US"/>
              <a:pPr/>
              <a:t>8</a:t>
            </a:fld>
            <a:endParaRPr lang="en-US"/>
          </a:p>
        </p:txBody>
      </p:sp>
      <p:sp>
        <p:nvSpPr>
          <p:cNvPr id="51202" name="Rectangle 2"/>
          <p:cNvSpPr>
            <a:spLocks noChangeArrowheads="1"/>
          </p:cNvSpPr>
          <p:nvPr/>
        </p:nvSpPr>
        <p:spPr bwMode="auto">
          <a:xfrm>
            <a:off x="914400" y="5791200"/>
            <a:ext cx="1905000" cy="457200"/>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124200" y="6019800"/>
            <a:ext cx="2895600" cy="457200"/>
          </a:xfrm>
          <a:prstGeom prst="rect">
            <a:avLst/>
          </a:prstGeom>
          <a:noFill/>
          <a:ln w="9525">
            <a:noFill/>
            <a:miter lim="800000"/>
            <a:headEnd/>
            <a:tailEnd/>
          </a:ln>
          <a:effectLst/>
        </p:spPr>
        <p:txBody>
          <a:bodyPr wrap="none" anchor="ctr"/>
          <a:lstStyle/>
          <a:p>
            <a:endParaRPr lang="en-US"/>
          </a:p>
        </p:txBody>
      </p:sp>
      <p:sp>
        <p:nvSpPr>
          <p:cNvPr id="51204" name="Rectangle 4"/>
          <p:cNvSpPr>
            <a:spLocks noGrp="1" noChangeArrowheads="1"/>
          </p:cNvSpPr>
          <p:nvPr>
            <p:ph type="title"/>
          </p:nvPr>
        </p:nvSpPr>
        <p:spPr>
          <a:xfrm>
            <a:off x="762000" y="0"/>
            <a:ext cx="7772400" cy="1143000"/>
          </a:xfrm>
          <a:noFill/>
          <a:ln/>
        </p:spPr>
        <p:txBody>
          <a:bodyPr lIns="92075" tIns="46038" rIns="92075" bIns="46038"/>
          <a:lstStyle/>
          <a:p>
            <a:r>
              <a:rPr lang="en-US"/>
              <a:t>Two-Way External Merge Sort</a:t>
            </a:r>
          </a:p>
        </p:txBody>
      </p:sp>
      <p:sp>
        <p:nvSpPr>
          <p:cNvPr id="51205" name="Rectangle 5"/>
          <p:cNvSpPr>
            <a:spLocks noGrp="1" noChangeArrowheads="1"/>
          </p:cNvSpPr>
          <p:nvPr>
            <p:ph type="body" sz="half" idx="1"/>
          </p:nvPr>
        </p:nvSpPr>
        <p:spPr>
          <a:xfrm>
            <a:off x="0" y="1143000"/>
            <a:ext cx="4191000" cy="5334000"/>
          </a:xfrm>
          <a:noFill/>
          <a:ln/>
        </p:spPr>
        <p:txBody>
          <a:bodyPr lIns="92075" tIns="46038" rIns="92075" bIns="46038"/>
          <a:lstStyle/>
          <a:p>
            <a:r>
              <a:rPr lang="en-US" sz="2400"/>
              <a:t>Each pass we read + write each page in file.</a:t>
            </a:r>
          </a:p>
          <a:p>
            <a:r>
              <a:rPr lang="en-US" sz="2400"/>
              <a:t>N pages in the file =&gt; the number of passes</a:t>
            </a:r>
          </a:p>
          <a:p>
            <a:pPr>
              <a:buFontTx/>
              <a:buNone/>
            </a:pPr>
            <a:endParaRPr lang="en-US" sz="2400"/>
          </a:p>
          <a:p>
            <a:r>
              <a:rPr lang="en-US" sz="2400"/>
              <a:t>So total cost is:</a:t>
            </a:r>
          </a:p>
          <a:p>
            <a:pPr>
              <a:buFontTx/>
              <a:buNone/>
            </a:pPr>
            <a:endParaRPr lang="en-US" sz="2400"/>
          </a:p>
          <a:p>
            <a:pPr>
              <a:buFontTx/>
              <a:buNone/>
            </a:pPr>
            <a:r>
              <a:rPr lang="en-US" sz="2400"/>
              <a:t> </a:t>
            </a:r>
          </a:p>
          <a:p>
            <a:r>
              <a:rPr lang="en-US" sz="2400"/>
              <a:t>Improvement: start with larger runs</a:t>
            </a:r>
          </a:p>
          <a:p>
            <a:r>
              <a:rPr lang="en-US" sz="2400"/>
              <a:t>Sort 1GB with 1MB memory in 10 passes</a:t>
            </a:r>
          </a:p>
          <a:p>
            <a:endParaRPr lang="en-US" sz="2400"/>
          </a:p>
        </p:txBody>
      </p:sp>
      <p:graphicFrame>
        <p:nvGraphicFramePr>
          <p:cNvPr id="51206" name="Object 6"/>
          <p:cNvGraphicFramePr>
            <a:graphicFrameLocks/>
          </p:cNvGraphicFramePr>
          <p:nvPr/>
        </p:nvGraphicFramePr>
        <p:xfrm>
          <a:off x="914400" y="2743200"/>
          <a:ext cx="2590800" cy="512763"/>
        </p:xfrm>
        <a:graphic>
          <a:graphicData uri="http://schemas.openxmlformats.org/presentationml/2006/ole">
            <p:oleObj spid="_x0000_s51206" name="Equation" r:id="rId4" imgW="1277640" imgH="239400" progId="Equation.2">
              <p:embed/>
            </p:oleObj>
          </a:graphicData>
        </a:graphic>
      </p:graphicFrame>
      <p:graphicFrame>
        <p:nvGraphicFramePr>
          <p:cNvPr id="51207" name="Object 7"/>
          <p:cNvGraphicFramePr>
            <a:graphicFrameLocks/>
          </p:cNvGraphicFramePr>
          <p:nvPr/>
        </p:nvGraphicFramePr>
        <p:xfrm>
          <a:off x="914400" y="3733800"/>
          <a:ext cx="2767013" cy="700088"/>
        </p:xfrm>
        <a:graphic>
          <a:graphicData uri="http://schemas.openxmlformats.org/presentationml/2006/ole">
            <p:oleObj spid="_x0000_s51207" name="Equation" r:id="rId5" imgW="1090440" imgH="290160" progId="Equation.2">
              <p:embed/>
            </p:oleObj>
          </a:graphicData>
        </a:graphic>
      </p:graphicFrame>
      <p:sp>
        <p:nvSpPr>
          <p:cNvPr id="51208" name="Rectangle 8"/>
          <p:cNvSpPr>
            <a:spLocks noChangeArrowheads="1"/>
          </p:cNvSpPr>
          <p:nvPr/>
        </p:nvSpPr>
        <p:spPr bwMode="auto">
          <a:xfrm>
            <a:off x="7934325" y="1173163"/>
            <a:ext cx="92075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Input file</a:t>
            </a:r>
          </a:p>
        </p:txBody>
      </p:sp>
      <p:sp>
        <p:nvSpPr>
          <p:cNvPr id="51209" name="Rectangle 9"/>
          <p:cNvSpPr>
            <a:spLocks noChangeArrowheads="1"/>
          </p:cNvSpPr>
          <p:nvPr/>
        </p:nvSpPr>
        <p:spPr bwMode="auto">
          <a:xfrm>
            <a:off x="7934325" y="1685925"/>
            <a:ext cx="118745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1-page runs</a:t>
            </a:r>
          </a:p>
        </p:txBody>
      </p:sp>
      <p:sp>
        <p:nvSpPr>
          <p:cNvPr id="51210" name="Rectangle 10"/>
          <p:cNvSpPr>
            <a:spLocks noChangeArrowheads="1"/>
          </p:cNvSpPr>
          <p:nvPr/>
        </p:nvSpPr>
        <p:spPr bwMode="auto">
          <a:xfrm>
            <a:off x="7934325" y="2284413"/>
            <a:ext cx="118745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2-page runs</a:t>
            </a:r>
          </a:p>
        </p:txBody>
      </p:sp>
      <p:sp>
        <p:nvSpPr>
          <p:cNvPr id="51211" name="Rectangle 11"/>
          <p:cNvSpPr>
            <a:spLocks noChangeArrowheads="1"/>
          </p:cNvSpPr>
          <p:nvPr/>
        </p:nvSpPr>
        <p:spPr bwMode="auto">
          <a:xfrm>
            <a:off x="7935913" y="3311525"/>
            <a:ext cx="118745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4-page runs</a:t>
            </a:r>
          </a:p>
        </p:txBody>
      </p:sp>
      <p:sp>
        <p:nvSpPr>
          <p:cNvPr id="51212" name="Rectangle 12"/>
          <p:cNvSpPr>
            <a:spLocks noChangeArrowheads="1"/>
          </p:cNvSpPr>
          <p:nvPr/>
        </p:nvSpPr>
        <p:spPr bwMode="auto">
          <a:xfrm>
            <a:off x="8021638" y="5108575"/>
            <a:ext cx="118745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8-page runs</a:t>
            </a:r>
          </a:p>
        </p:txBody>
      </p:sp>
      <p:sp>
        <p:nvSpPr>
          <p:cNvPr id="51213" name="Rectangle 13"/>
          <p:cNvSpPr>
            <a:spLocks noChangeArrowheads="1"/>
          </p:cNvSpPr>
          <p:nvPr/>
        </p:nvSpPr>
        <p:spPr bwMode="auto">
          <a:xfrm>
            <a:off x="7850188" y="1431925"/>
            <a:ext cx="752475"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t>PASS 0</a:t>
            </a:r>
          </a:p>
        </p:txBody>
      </p:sp>
      <p:sp>
        <p:nvSpPr>
          <p:cNvPr id="51214" name="Rectangle 14"/>
          <p:cNvSpPr>
            <a:spLocks noChangeArrowheads="1"/>
          </p:cNvSpPr>
          <p:nvPr/>
        </p:nvSpPr>
        <p:spPr bwMode="auto">
          <a:xfrm>
            <a:off x="7850188" y="1944688"/>
            <a:ext cx="752475"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t>PASS 1</a:t>
            </a:r>
          </a:p>
        </p:txBody>
      </p:sp>
      <p:sp>
        <p:nvSpPr>
          <p:cNvPr id="51215" name="Rectangle 15"/>
          <p:cNvSpPr>
            <a:spLocks noChangeArrowheads="1"/>
          </p:cNvSpPr>
          <p:nvPr/>
        </p:nvSpPr>
        <p:spPr bwMode="auto">
          <a:xfrm>
            <a:off x="7850188" y="2714625"/>
            <a:ext cx="752475"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t>PASS 2</a:t>
            </a:r>
          </a:p>
        </p:txBody>
      </p:sp>
      <p:sp>
        <p:nvSpPr>
          <p:cNvPr id="51216" name="Rectangle 16"/>
          <p:cNvSpPr>
            <a:spLocks noChangeArrowheads="1"/>
          </p:cNvSpPr>
          <p:nvPr/>
        </p:nvSpPr>
        <p:spPr bwMode="auto">
          <a:xfrm>
            <a:off x="7851775" y="3998913"/>
            <a:ext cx="752475"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t>PASS 3</a:t>
            </a:r>
          </a:p>
        </p:txBody>
      </p:sp>
      <p:sp>
        <p:nvSpPr>
          <p:cNvPr id="51217" name="Freeform 17"/>
          <p:cNvSpPr>
            <a:spLocks/>
          </p:cNvSpPr>
          <p:nvPr/>
        </p:nvSpPr>
        <p:spPr bwMode="auto">
          <a:xfrm>
            <a:off x="4146550" y="169068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18" name="Freeform 18"/>
          <p:cNvSpPr>
            <a:spLocks/>
          </p:cNvSpPr>
          <p:nvPr/>
        </p:nvSpPr>
        <p:spPr bwMode="auto">
          <a:xfrm>
            <a:off x="4621213" y="16906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19" name="Freeform 19"/>
          <p:cNvSpPr>
            <a:spLocks/>
          </p:cNvSpPr>
          <p:nvPr/>
        </p:nvSpPr>
        <p:spPr bwMode="auto">
          <a:xfrm>
            <a:off x="5097463" y="16906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20" name="Freeform 20"/>
          <p:cNvSpPr>
            <a:spLocks/>
          </p:cNvSpPr>
          <p:nvPr/>
        </p:nvSpPr>
        <p:spPr bwMode="auto">
          <a:xfrm>
            <a:off x="5573713" y="16906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21" name="Freeform 21"/>
          <p:cNvSpPr>
            <a:spLocks/>
          </p:cNvSpPr>
          <p:nvPr/>
        </p:nvSpPr>
        <p:spPr bwMode="auto">
          <a:xfrm>
            <a:off x="6049963" y="16906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22" name="Freeform 22"/>
          <p:cNvSpPr>
            <a:spLocks/>
          </p:cNvSpPr>
          <p:nvPr/>
        </p:nvSpPr>
        <p:spPr bwMode="auto">
          <a:xfrm>
            <a:off x="6526213" y="169068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23" name="Freeform 23"/>
          <p:cNvSpPr>
            <a:spLocks/>
          </p:cNvSpPr>
          <p:nvPr/>
        </p:nvSpPr>
        <p:spPr bwMode="auto">
          <a:xfrm>
            <a:off x="7002463" y="169068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24" name="Freeform 24"/>
          <p:cNvSpPr>
            <a:spLocks/>
          </p:cNvSpPr>
          <p:nvPr/>
        </p:nvSpPr>
        <p:spPr bwMode="auto">
          <a:xfrm>
            <a:off x="7477125" y="1690688"/>
            <a:ext cx="319088"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a:tailEnd/>
          </a:ln>
          <a:effectLst/>
        </p:spPr>
        <p:txBody>
          <a:bodyPr/>
          <a:lstStyle/>
          <a:p>
            <a:endParaRPr lang="en-US"/>
          </a:p>
        </p:txBody>
      </p:sp>
      <p:sp>
        <p:nvSpPr>
          <p:cNvPr id="51225" name="Freeform 25"/>
          <p:cNvSpPr>
            <a:spLocks/>
          </p:cNvSpPr>
          <p:nvPr/>
        </p:nvSpPr>
        <p:spPr bwMode="auto">
          <a:xfrm>
            <a:off x="4383088" y="220503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26" name="Freeform 26"/>
          <p:cNvSpPr>
            <a:spLocks/>
          </p:cNvSpPr>
          <p:nvPr/>
        </p:nvSpPr>
        <p:spPr bwMode="auto">
          <a:xfrm>
            <a:off x="4383088" y="246062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27" name="Freeform 27"/>
          <p:cNvSpPr>
            <a:spLocks/>
          </p:cNvSpPr>
          <p:nvPr/>
        </p:nvSpPr>
        <p:spPr bwMode="auto">
          <a:xfrm>
            <a:off x="5335588" y="220503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28" name="Freeform 28"/>
          <p:cNvSpPr>
            <a:spLocks/>
          </p:cNvSpPr>
          <p:nvPr/>
        </p:nvSpPr>
        <p:spPr bwMode="auto">
          <a:xfrm>
            <a:off x="5335588" y="246062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29" name="Freeform 29"/>
          <p:cNvSpPr>
            <a:spLocks/>
          </p:cNvSpPr>
          <p:nvPr/>
        </p:nvSpPr>
        <p:spPr bwMode="auto">
          <a:xfrm>
            <a:off x="6288088" y="220503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30" name="Freeform 30"/>
          <p:cNvSpPr>
            <a:spLocks/>
          </p:cNvSpPr>
          <p:nvPr/>
        </p:nvSpPr>
        <p:spPr bwMode="auto">
          <a:xfrm>
            <a:off x="6288088" y="246062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31" name="Freeform 31"/>
          <p:cNvSpPr>
            <a:spLocks/>
          </p:cNvSpPr>
          <p:nvPr/>
        </p:nvSpPr>
        <p:spPr bwMode="auto">
          <a:xfrm>
            <a:off x="7240588" y="220503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solidFill>
            <a:schemeClr val="tx2"/>
          </a:solidFill>
          <a:ln w="12700" cap="rnd" cmpd="sng">
            <a:solidFill>
              <a:srgbClr val="000000"/>
            </a:solidFill>
            <a:prstDash val="solid"/>
            <a:round/>
            <a:headEnd/>
            <a:tailEnd/>
          </a:ln>
          <a:effectLst/>
        </p:spPr>
        <p:txBody>
          <a:bodyPr/>
          <a:lstStyle/>
          <a:p>
            <a:endParaRPr lang="en-US"/>
          </a:p>
        </p:txBody>
      </p:sp>
      <p:sp>
        <p:nvSpPr>
          <p:cNvPr id="51232" name="Freeform 32"/>
          <p:cNvSpPr>
            <a:spLocks/>
          </p:cNvSpPr>
          <p:nvPr/>
        </p:nvSpPr>
        <p:spPr bwMode="auto">
          <a:xfrm>
            <a:off x="7240588" y="2460625"/>
            <a:ext cx="317500" cy="258763"/>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33" name="Freeform 33"/>
          <p:cNvSpPr>
            <a:spLocks/>
          </p:cNvSpPr>
          <p:nvPr/>
        </p:nvSpPr>
        <p:spPr bwMode="auto">
          <a:xfrm>
            <a:off x="4859338" y="3230563"/>
            <a:ext cx="320675" cy="258762"/>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34" name="Freeform 34"/>
          <p:cNvSpPr>
            <a:spLocks/>
          </p:cNvSpPr>
          <p:nvPr/>
        </p:nvSpPr>
        <p:spPr bwMode="auto">
          <a:xfrm>
            <a:off x="4859338" y="3487738"/>
            <a:ext cx="320675" cy="257175"/>
          </a:xfrm>
          <a:custGeom>
            <a:avLst/>
            <a:gdLst/>
            <a:ahLst/>
            <a:cxnLst>
              <a:cxn ang="0">
                <a:pos x="0" y="161"/>
              </a:cxn>
              <a:cxn ang="0">
                <a:pos x="0" y="0"/>
              </a:cxn>
              <a:cxn ang="0">
                <a:pos x="201" y="0"/>
              </a:cxn>
              <a:cxn ang="0">
                <a:pos x="201" y="161"/>
              </a:cxn>
              <a:cxn ang="0">
                <a:pos x="0" y="161"/>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35" name="Freeform 35"/>
          <p:cNvSpPr>
            <a:spLocks/>
          </p:cNvSpPr>
          <p:nvPr/>
        </p:nvSpPr>
        <p:spPr bwMode="auto">
          <a:xfrm>
            <a:off x="4859338" y="3743325"/>
            <a:ext cx="320675" cy="258763"/>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36" name="Freeform 36"/>
          <p:cNvSpPr>
            <a:spLocks/>
          </p:cNvSpPr>
          <p:nvPr/>
        </p:nvSpPr>
        <p:spPr bwMode="auto">
          <a:xfrm>
            <a:off x="6762750" y="2973388"/>
            <a:ext cx="320675" cy="258762"/>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solidFill>
            <a:schemeClr val="tx2"/>
          </a:solidFill>
          <a:ln w="12700" cap="rnd" cmpd="sng">
            <a:solidFill>
              <a:srgbClr val="000000"/>
            </a:solidFill>
            <a:prstDash val="solid"/>
            <a:round/>
            <a:headEnd/>
            <a:tailEnd/>
          </a:ln>
          <a:effectLst/>
        </p:spPr>
        <p:txBody>
          <a:bodyPr/>
          <a:lstStyle/>
          <a:p>
            <a:endParaRPr lang="en-US"/>
          </a:p>
        </p:txBody>
      </p:sp>
      <p:sp>
        <p:nvSpPr>
          <p:cNvPr id="51237" name="Freeform 37"/>
          <p:cNvSpPr>
            <a:spLocks/>
          </p:cNvSpPr>
          <p:nvPr/>
        </p:nvSpPr>
        <p:spPr bwMode="auto">
          <a:xfrm>
            <a:off x="6762750" y="3230563"/>
            <a:ext cx="320675" cy="258762"/>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38" name="Freeform 38"/>
          <p:cNvSpPr>
            <a:spLocks/>
          </p:cNvSpPr>
          <p:nvPr/>
        </p:nvSpPr>
        <p:spPr bwMode="auto">
          <a:xfrm>
            <a:off x="6762750" y="3487738"/>
            <a:ext cx="320675" cy="257175"/>
          </a:xfrm>
          <a:custGeom>
            <a:avLst/>
            <a:gdLst/>
            <a:ahLst/>
            <a:cxnLst>
              <a:cxn ang="0">
                <a:pos x="0" y="161"/>
              </a:cxn>
              <a:cxn ang="0">
                <a:pos x="0" y="0"/>
              </a:cxn>
              <a:cxn ang="0">
                <a:pos x="201" y="0"/>
              </a:cxn>
              <a:cxn ang="0">
                <a:pos x="201" y="161"/>
              </a:cxn>
              <a:cxn ang="0">
                <a:pos x="0" y="161"/>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39" name="Freeform 39"/>
          <p:cNvSpPr>
            <a:spLocks/>
          </p:cNvSpPr>
          <p:nvPr/>
        </p:nvSpPr>
        <p:spPr bwMode="auto">
          <a:xfrm>
            <a:off x="6762750" y="3743325"/>
            <a:ext cx="320675" cy="258763"/>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40" name="Freeform 40"/>
          <p:cNvSpPr>
            <a:spLocks/>
          </p:cNvSpPr>
          <p:nvPr/>
        </p:nvSpPr>
        <p:spPr bwMode="auto">
          <a:xfrm>
            <a:off x="5811838" y="4257675"/>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a:tailEnd/>
          </a:ln>
          <a:effectLst/>
        </p:spPr>
        <p:txBody>
          <a:bodyPr/>
          <a:lstStyle/>
          <a:p>
            <a:endParaRPr lang="en-US"/>
          </a:p>
        </p:txBody>
      </p:sp>
      <p:sp>
        <p:nvSpPr>
          <p:cNvPr id="51241" name="Freeform 41"/>
          <p:cNvSpPr>
            <a:spLocks/>
          </p:cNvSpPr>
          <p:nvPr/>
        </p:nvSpPr>
        <p:spPr bwMode="auto">
          <a:xfrm>
            <a:off x="5811838" y="4513263"/>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42" name="Freeform 42"/>
          <p:cNvSpPr>
            <a:spLocks/>
          </p:cNvSpPr>
          <p:nvPr/>
        </p:nvSpPr>
        <p:spPr bwMode="auto">
          <a:xfrm>
            <a:off x="5811838" y="47704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43" name="Freeform 43"/>
          <p:cNvSpPr>
            <a:spLocks/>
          </p:cNvSpPr>
          <p:nvPr/>
        </p:nvSpPr>
        <p:spPr bwMode="auto">
          <a:xfrm>
            <a:off x="5811838" y="5027613"/>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44" name="Freeform 44"/>
          <p:cNvSpPr>
            <a:spLocks/>
          </p:cNvSpPr>
          <p:nvPr/>
        </p:nvSpPr>
        <p:spPr bwMode="auto">
          <a:xfrm>
            <a:off x="5811838" y="5283200"/>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45" name="Freeform 45"/>
          <p:cNvSpPr>
            <a:spLocks/>
          </p:cNvSpPr>
          <p:nvPr/>
        </p:nvSpPr>
        <p:spPr bwMode="auto">
          <a:xfrm>
            <a:off x="5811838" y="554037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46" name="Freeform 46"/>
          <p:cNvSpPr>
            <a:spLocks/>
          </p:cNvSpPr>
          <p:nvPr/>
        </p:nvSpPr>
        <p:spPr bwMode="auto">
          <a:xfrm>
            <a:off x="5811838" y="5797550"/>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a:tailEnd/>
          </a:ln>
          <a:effectLst/>
        </p:spPr>
        <p:txBody>
          <a:bodyPr/>
          <a:lstStyle/>
          <a:p>
            <a:endParaRPr lang="en-US"/>
          </a:p>
        </p:txBody>
      </p:sp>
      <p:sp>
        <p:nvSpPr>
          <p:cNvPr id="51247" name="Freeform 47"/>
          <p:cNvSpPr>
            <a:spLocks/>
          </p:cNvSpPr>
          <p:nvPr/>
        </p:nvSpPr>
        <p:spPr bwMode="auto">
          <a:xfrm>
            <a:off x="5811838" y="60531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48" name="Rectangle 48"/>
          <p:cNvSpPr>
            <a:spLocks noChangeArrowheads="1"/>
          </p:cNvSpPr>
          <p:nvPr/>
        </p:nvSpPr>
        <p:spPr bwMode="auto">
          <a:xfrm>
            <a:off x="5824538" y="6049963"/>
            <a:ext cx="282575"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9</a:t>
            </a:r>
          </a:p>
        </p:txBody>
      </p:sp>
      <p:sp>
        <p:nvSpPr>
          <p:cNvPr id="51249" name="Freeform 49"/>
          <p:cNvSpPr>
            <a:spLocks/>
          </p:cNvSpPr>
          <p:nvPr/>
        </p:nvSpPr>
        <p:spPr bwMode="auto">
          <a:xfrm>
            <a:off x="4621213" y="11763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a:tailEnd/>
          </a:ln>
          <a:effectLst/>
        </p:spPr>
        <p:txBody>
          <a:bodyPr/>
          <a:lstStyle/>
          <a:p>
            <a:endParaRPr lang="en-US"/>
          </a:p>
        </p:txBody>
      </p:sp>
      <p:sp>
        <p:nvSpPr>
          <p:cNvPr id="51250" name="Freeform 50"/>
          <p:cNvSpPr>
            <a:spLocks/>
          </p:cNvSpPr>
          <p:nvPr/>
        </p:nvSpPr>
        <p:spPr bwMode="auto">
          <a:xfrm>
            <a:off x="5097463" y="11763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a:tailEnd/>
          </a:ln>
          <a:effectLst/>
        </p:spPr>
        <p:txBody>
          <a:bodyPr/>
          <a:lstStyle/>
          <a:p>
            <a:endParaRPr lang="en-US"/>
          </a:p>
        </p:txBody>
      </p:sp>
      <p:sp>
        <p:nvSpPr>
          <p:cNvPr id="51251" name="Freeform 51"/>
          <p:cNvSpPr>
            <a:spLocks/>
          </p:cNvSpPr>
          <p:nvPr/>
        </p:nvSpPr>
        <p:spPr bwMode="auto">
          <a:xfrm>
            <a:off x="5573713" y="11763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a:tailEnd/>
          </a:ln>
          <a:effectLst/>
        </p:spPr>
        <p:txBody>
          <a:bodyPr/>
          <a:lstStyle/>
          <a:p>
            <a:endParaRPr lang="en-US"/>
          </a:p>
        </p:txBody>
      </p:sp>
      <p:sp>
        <p:nvSpPr>
          <p:cNvPr id="51252" name="Freeform 52"/>
          <p:cNvSpPr>
            <a:spLocks/>
          </p:cNvSpPr>
          <p:nvPr/>
        </p:nvSpPr>
        <p:spPr bwMode="auto">
          <a:xfrm>
            <a:off x="6049963" y="11763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a:tailEnd/>
          </a:ln>
          <a:effectLst/>
        </p:spPr>
        <p:txBody>
          <a:bodyPr/>
          <a:lstStyle/>
          <a:p>
            <a:endParaRPr lang="en-US"/>
          </a:p>
        </p:txBody>
      </p:sp>
      <p:sp>
        <p:nvSpPr>
          <p:cNvPr id="51253" name="Freeform 53"/>
          <p:cNvSpPr>
            <a:spLocks/>
          </p:cNvSpPr>
          <p:nvPr/>
        </p:nvSpPr>
        <p:spPr bwMode="auto">
          <a:xfrm>
            <a:off x="6526213" y="1176338"/>
            <a:ext cx="317500" cy="258762"/>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a:tailEnd/>
          </a:ln>
          <a:effectLst/>
        </p:spPr>
        <p:txBody>
          <a:bodyPr/>
          <a:lstStyle/>
          <a:p>
            <a:endParaRPr lang="en-US"/>
          </a:p>
        </p:txBody>
      </p:sp>
      <p:sp>
        <p:nvSpPr>
          <p:cNvPr id="51254" name="Freeform 54"/>
          <p:cNvSpPr>
            <a:spLocks/>
          </p:cNvSpPr>
          <p:nvPr/>
        </p:nvSpPr>
        <p:spPr bwMode="auto">
          <a:xfrm>
            <a:off x="7002463" y="1176338"/>
            <a:ext cx="317500" cy="258762"/>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a:tailEnd/>
          </a:ln>
          <a:effectLst/>
        </p:spPr>
        <p:txBody>
          <a:bodyPr/>
          <a:lstStyle/>
          <a:p>
            <a:endParaRPr lang="en-US"/>
          </a:p>
        </p:txBody>
      </p:sp>
      <p:sp>
        <p:nvSpPr>
          <p:cNvPr id="51255" name="Freeform 55"/>
          <p:cNvSpPr>
            <a:spLocks/>
          </p:cNvSpPr>
          <p:nvPr/>
        </p:nvSpPr>
        <p:spPr bwMode="auto">
          <a:xfrm>
            <a:off x="7477125" y="1176338"/>
            <a:ext cx="319088"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chemeClr val="tx2"/>
          </a:solidFill>
          <a:ln w="12700" cap="rnd" cmpd="sng">
            <a:solidFill>
              <a:srgbClr val="000000"/>
            </a:solidFill>
            <a:prstDash val="solid"/>
            <a:round/>
            <a:headEnd/>
            <a:tailEnd/>
          </a:ln>
          <a:effectLst/>
        </p:spPr>
        <p:txBody>
          <a:bodyPr/>
          <a:lstStyle/>
          <a:p>
            <a:endParaRPr lang="en-US"/>
          </a:p>
        </p:txBody>
      </p:sp>
      <p:sp>
        <p:nvSpPr>
          <p:cNvPr id="51256" name="Freeform 56"/>
          <p:cNvSpPr>
            <a:spLocks/>
          </p:cNvSpPr>
          <p:nvPr/>
        </p:nvSpPr>
        <p:spPr bwMode="auto">
          <a:xfrm>
            <a:off x="4146550" y="1176338"/>
            <a:ext cx="317500" cy="258762"/>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a:tailEnd/>
          </a:ln>
          <a:effectLst/>
        </p:spPr>
        <p:txBody>
          <a:bodyPr/>
          <a:lstStyle/>
          <a:p>
            <a:endParaRPr lang="en-US"/>
          </a:p>
        </p:txBody>
      </p:sp>
      <p:sp>
        <p:nvSpPr>
          <p:cNvPr id="51257" name="Rectangle 57"/>
          <p:cNvSpPr>
            <a:spLocks noChangeArrowheads="1"/>
          </p:cNvSpPr>
          <p:nvPr/>
        </p:nvSpPr>
        <p:spPr bwMode="auto">
          <a:xfrm>
            <a:off x="4105275" y="1185863"/>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3,4</a:t>
            </a:r>
          </a:p>
        </p:txBody>
      </p:sp>
      <p:sp>
        <p:nvSpPr>
          <p:cNvPr id="51258" name="Rectangle 58"/>
          <p:cNvSpPr>
            <a:spLocks noChangeArrowheads="1"/>
          </p:cNvSpPr>
          <p:nvPr/>
        </p:nvSpPr>
        <p:spPr bwMode="auto">
          <a:xfrm>
            <a:off x="4572000" y="1173163"/>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6,2</a:t>
            </a:r>
          </a:p>
        </p:txBody>
      </p:sp>
      <p:sp>
        <p:nvSpPr>
          <p:cNvPr id="51259" name="Rectangle 59"/>
          <p:cNvSpPr>
            <a:spLocks noChangeArrowheads="1"/>
          </p:cNvSpPr>
          <p:nvPr/>
        </p:nvSpPr>
        <p:spPr bwMode="auto">
          <a:xfrm>
            <a:off x="5048250" y="118427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9,4</a:t>
            </a:r>
          </a:p>
        </p:txBody>
      </p:sp>
      <p:sp>
        <p:nvSpPr>
          <p:cNvPr id="51260" name="Rectangle 60"/>
          <p:cNvSpPr>
            <a:spLocks noChangeArrowheads="1"/>
          </p:cNvSpPr>
          <p:nvPr/>
        </p:nvSpPr>
        <p:spPr bwMode="auto">
          <a:xfrm>
            <a:off x="5524500" y="118427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8,7</a:t>
            </a:r>
          </a:p>
        </p:txBody>
      </p:sp>
      <p:sp>
        <p:nvSpPr>
          <p:cNvPr id="51261" name="Rectangle 61"/>
          <p:cNvSpPr>
            <a:spLocks noChangeArrowheads="1"/>
          </p:cNvSpPr>
          <p:nvPr/>
        </p:nvSpPr>
        <p:spPr bwMode="auto">
          <a:xfrm>
            <a:off x="6000750" y="118427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5,6</a:t>
            </a:r>
          </a:p>
        </p:txBody>
      </p:sp>
      <p:sp>
        <p:nvSpPr>
          <p:cNvPr id="51262" name="Rectangle 62"/>
          <p:cNvSpPr>
            <a:spLocks noChangeArrowheads="1"/>
          </p:cNvSpPr>
          <p:nvPr/>
        </p:nvSpPr>
        <p:spPr bwMode="auto">
          <a:xfrm>
            <a:off x="6477000" y="118427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3,1</a:t>
            </a:r>
          </a:p>
        </p:txBody>
      </p:sp>
      <p:sp>
        <p:nvSpPr>
          <p:cNvPr id="51263" name="Rectangle 63"/>
          <p:cNvSpPr>
            <a:spLocks noChangeArrowheads="1"/>
          </p:cNvSpPr>
          <p:nvPr/>
        </p:nvSpPr>
        <p:spPr bwMode="auto">
          <a:xfrm>
            <a:off x="7023100" y="1173163"/>
            <a:ext cx="282575"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2</a:t>
            </a:r>
          </a:p>
        </p:txBody>
      </p:sp>
      <p:sp>
        <p:nvSpPr>
          <p:cNvPr id="51264" name="Rectangle 64"/>
          <p:cNvSpPr>
            <a:spLocks noChangeArrowheads="1"/>
          </p:cNvSpPr>
          <p:nvPr/>
        </p:nvSpPr>
        <p:spPr bwMode="auto">
          <a:xfrm>
            <a:off x="4095750" y="1700213"/>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3,4</a:t>
            </a:r>
          </a:p>
        </p:txBody>
      </p:sp>
      <p:sp>
        <p:nvSpPr>
          <p:cNvPr id="51265" name="Rectangle 65"/>
          <p:cNvSpPr>
            <a:spLocks noChangeArrowheads="1"/>
          </p:cNvSpPr>
          <p:nvPr/>
        </p:nvSpPr>
        <p:spPr bwMode="auto">
          <a:xfrm>
            <a:off x="6000750" y="16986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5,6</a:t>
            </a:r>
          </a:p>
        </p:txBody>
      </p:sp>
      <p:sp>
        <p:nvSpPr>
          <p:cNvPr id="51266" name="Rectangle 66"/>
          <p:cNvSpPr>
            <a:spLocks noChangeArrowheads="1"/>
          </p:cNvSpPr>
          <p:nvPr/>
        </p:nvSpPr>
        <p:spPr bwMode="auto">
          <a:xfrm>
            <a:off x="4572000" y="16986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2,6</a:t>
            </a:r>
          </a:p>
        </p:txBody>
      </p:sp>
      <p:sp>
        <p:nvSpPr>
          <p:cNvPr id="51267" name="Rectangle 67"/>
          <p:cNvSpPr>
            <a:spLocks noChangeArrowheads="1"/>
          </p:cNvSpPr>
          <p:nvPr/>
        </p:nvSpPr>
        <p:spPr bwMode="auto">
          <a:xfrm>
            <a:off x="5048250" y="16986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4,9</a:t>
            </a:r>
          </a:p>
        </p:txBody>
      </p:sp>
      <p:sp>
        <p:nvSpPr>
          <p:cNvPr id="51268" name="Rectangle 68"/>
          <p:cNvSpPr>
            <a:spLocks noChangeArrowheads="1"/>
          </p:cNvSpPr>
          <p:nvPr/>
        </p:nvSpPr>
        <p:spPr bwMode="auto">
          <a:xfrm>
            <a:off x="5534025" y="16986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7,8</a:t>
            </a:r>
          </a:p>
        </p:txBody>
      </p:sp>
      <p:sp>
        <p:nvSpPr>
          <p:cNvPr id="51269" name="Rectangle 69"/>
          <p:cNvSpPr>
            <a:spLocks noChangeArrowheads="1"/>
          </p:cNvSpPr>
          <p:nvPr/>
        </p:nvSpPr>
        <p:spPr bwMode="auto">
          <a:xfrm>
            <a:off x="6467475" y="16859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1,3</a:t>
            </a:r>
          </a:p>
        </p:txBody>
      </p:sp>
      <p:sp>
        <p:nvSpPr>
          <p:cNvPr id="51270" name="Rectangle 70"/>
          <p:cNvSpPr>
            <a:spLocks noChangeArrowheads="1"/>
          </p:cNvSpPr>
          <p:nvPr/>
        </p:nvSpPr>
        <p:spPr bwMode="auto">
          <a:xfrm>
            <a:off x="7011988" y="1685925"/>
            <a:ext cx="282575"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2</a:t>
            </a:r>
          </a:p>
        </p:txBody>
      </p:sp>
      <p:sp>
        <p:nvSpPr>
          <p:cNvPr id="51271" name="Rectangle 71"/>
          <p:cNvSpPr>
            <a:spLocks noChangeArrowheads="1"/>
          </p:cNvSpPr>
          <p:nvPr/>
        </p:nvSpPr>
        <p:spPr bwMode="auto">
          <a:xfrm>
            <a:off x="4324350" y="2222500"/>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2,3</a:t>
            </a:r>
          </a:p>
        </p:txBody>
      </p:sp>
      <p:sp>
        <p:nvSpPr>
          <p:cNvPr id="51272" name="Rectangle 72"/>
          <p:cNvSpPr>
            <a:spLocks noChangeArrowheads="1"/>
          </p:cNvSpPr>
          <p:nvPr/>
        </p:nvSpPr>
        <p:spPr bwMode="auto">
          <a:xfrm>
            <a:off x="4333875" y="2468563"/>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4,6</a:t>
            </a:r>
          </a:p>
        </p:txBody>
      </p:sp>
      <p:sp>
        <p:nvSpPr>
          <p:cNvPr id="51273" name="Rectangle 73"/>
          <p:cNvSpPr>
            <a:spLocks noChangeArrowheads="1"/>
          </p:cNvSpPr>
          <p:nvPr/>
        </p:nvSpPr>
        <p:spPr bwMode="auto">
          <a:xfrm>
            <a:off x="5286375" y="21685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4,7</a:t>
            </a:r>
          </a:p>
        </p:txBody>
      </p:sp>
      <p:sp>
        <p:nvSpPr>
          <p:cNvPr id="51274" name="Rectangle 74"/>
          <p:cNvSpPr>
            <a:spLocks noChangeArrowheads="1"/>
          </p:cNvSpPr>
          <p:nvPr/>
        </p:nvSpPr>
        <p:spPr bwMode="auto">
          <a:xfrm>
            <a:off x="5276850" y="24352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8,9</a:t>
            </a:r>
          </a:p>
        </p:txBody>
      </p:sp>
      <p:sp>
        <p:nvSpPr>
          <p:cNvPr id="51275" name="Rectangle 75"/>
          <p:cNvSpPr>
            <a:spLocks noChangeArrowheads="1"/>
          </p:cNvSpPr>
          <p:nvPr/>
        </p:nvSpPr>
        <p:spPr bwMode="auto">
          <a:xfrm>
            <a:off x="6259513" y="2189163"/>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1,3</a:t>
            </a:r>
          </a:p>
        </p:txBody>
      </p:sp>
      <p:sp>
        <p:nvSpPr>
          <p:cNvPr id="51276" name="Rectangle 76"/>
          <p:cNvSpPr>
            <a:spLocks noChangeArrowheads="1"/>
          </p:cNvSpPr>
          <p:nvPr/>
        </p:nvSpPr>
        <p:spPr bwMode="auto">
          <a:xfrm>
            <a:off x="6248400" y="24352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5,6</a:t>
            </a:r>
          </a:p>
        </p:txBody>
      </p:sp>
      <p:sp>
        <p:nvSpPr>
          <p:cNvPr id="51277" name="Rectangle 77"/>
          <p:cNvSpPr>
            <a:spLocks noChangeArrowheads="1"/>
          </p:cNvSpPr>
          <p:nvPr/>
        </p:nvSpPr>
        <p:spPr bwMode="auto">
          <a:xfrm>
            <a:off x="7250113" y="2435225"/>
            <a:ext cx="282575"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2</a:t>
            </a:r>
          </a:p>
        </p:txBody>
      </p:sp>
      <p:sp>
        <p:nvSpPr>
          <p:cNvPr id="51278" name="Rectangle 78"/>
          <p:cNvSpPr>
            <a:spLocks noChangeArrowheads="1"/>
          </p:cNvSpPr>
          <p:nvPr/>
        </p:nvSpPr>
        <p:spPr bwMode="auto">
          <a:xfrm>
            <a:off x="4810125" y="2979738"/>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2,3</a:t>
            </a:r>
          </a:p>
        </p:txBody>
      </p:sp>
      <p:sp>
        <p:nvSpPr>
          <p:cNvPr id="51279" name="Rectangle 79"/>
          <p:cNvSpPr>
            <a:spLocks noChangeArrowheads="1"/>
          </p:cNvSpPr>
          <p:nvPr/>
        </p:nvSpPr>
        <p:spPr bwMode="auto">
          <a:xfrm>
            <a:off x="4811713" y="32480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4,4</a:t>
            </a:r>
          </a:p>
        </p:txBody>
      </p:sp>
      <p:sp>
        <p:nvSpPr>
          <p:cNvPr id="51280" name="Rectangle 80"/>
          <p:cNvSpPr>
            <a:spLocks noChangeArrowheads="1"/>
          </p:cNvSpPr>
          <p:nvPr/>
        </p:nvSpPr>
        <p:spPr bwMode="auto">
          <a:xfrm>
            <a:off x="4821238" y="3494088"/>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6,7</a:t>
            </a:r>
          </a:p>
        </p:txBody>
      </p:sp>
      <p:sp>
        <p:nvSpPr>
          <p:cNvPr id="51281" name="Rectangle 81"/>
          <p:cNvSpPr>
            <a:spLocks noChangeArrowheads="1"/>
          </p:cNvSpPr>
          <p:nvPr/>
        </p:nvSpPr>
        <p:spPr bwMode="auto">
          <a:xfrm>
            <a:off x="4811713" y="3760788"/>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8,9</a:t>
            </a:r>
          </a:p>
        </p:txBody>
      </p:sp>
      <p:sp>
        <p:nvSpPr>
          <p:cNvPr id="51282" name="Rectangle 82"/>
          <p:cNvSpPr>
            <a:spLocks noChangeArrowheads="1"/>
          </p:cNvSpPr>
          <p:nvPr/>
        </p:nvSpPr>
        <p:spPr bwMode="auto">
          <a:xfrm>
            <a:off x="6718300" y="3248025"/>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1,2</a:t>
            </a:r>
          </a:p>
        </p:txBody>
      </p:sp>
      <p:sp>
        <p:nvSpPr>
          <p:cNvPr id="51283" name="Rectangle 83"/>
          <p:cNvSpPr>
            <a:spLocks noChangeArrowheads="1"/>
          </p:cNvSpPr>
          <p:nvPr/>
        </p:nvSpPr>
        <p:spPr bwMode="auto">
          <a:xfrm>
            <a:off x="6718300" y="3494088"/>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3,5</a:t>
            </a:r>
          </a:p>
        </p:txBody>
      </p:sp>
      <p:sp>
        <p:nvSpPr>
          <p:cNvPr id="51284" name="Rectangle 84"/>
          <p:cNvSpPr>
            <a:spLocks noChangeArrowheads="1"/>
          </p:cNvSpPr>
          <p:nvPr/>
        </p:nvSpPr>
        <p:spPr bwMode="auto">
          <a:xfrm>
            <a:off x="6797675" y="3729038"/>
            <a:ext cx="282575"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6</a:t>
            </a:r>
          </a:p>
        </p:txBody>
      </p:sp>
      <p:sp>
        <p:nvSpPr>
          <p:cNvPr id="51285" name="Rectangle 85"/>
          <p:cNvSpPr>
            <a:spLocks noChangeArrowheads="1"/>
          </p:cNvSpPr>
          <p:nvPr/>
        </p:nvSpPr>
        <p:spPr bwMode="auto">
          <a:xfrm>
            <a:off x="5764213" y="4519613"/>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1,2</a:t>
            </a:r>
          </a:p>
        </p:txBody>
      </p:sp>
      <p:sp>
        <p:nvSpPr>
          <p:cNvPr id="51286" name="Rectangle 86"/>
          <p:cNvSpPr>
            <a:spLocks noChangeArrowheads="1"/>
          </p:cNvSpPr>
          <p:nvPr/>
        </p:nvSpPr>
        <p:spPr bwMode="auto">
          <a:xfrm>
            <a:off x="5764213" y="4767263"/>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2,3</a:t>
            </a:r>
          </a:p>
        </p:txBody>
      </p:sp>
      <p:sp>
        <p:nvSpPr>
          <p:cNvPr id="51287" name="Rectangle 87"/>
          <p:cNvSpPr>
            <a:spLocks noChangeArrowheads="1"/>
          </p:cNvSpPr>
          <p:nvPr/>
        </p:nvSpPr>
        <p:spPr bwMode="auto">
          <a:xfrm>
            <a:off x="5764213" y="5022850"/>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3,4</a:t>
            </a:r>
          </a:p>
        </p:txBody>
      </p:sp>
      <p:sp>
        <p:nvSpPr>
          <p:cNvPr id="51288" name="Rectangle 88"/>
          <p:cNvSpPr>
            <a:spLocks noChangeArrowheads="1"/>
          </p:cNvSpPr>
          <p:nvPr/>
        </p:nvSpPr>
        <p:spPr bwMode="auto">
          <a:xfrm>
            <a:off x="5764213" y="5291138"/>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4,5</a:t>
            </a:r>
          </a:p>
        </p:txBody>
      </p:sp>
      <p:sp>
        <p:nvSpPr>
          <p:cNvPr id="51289" name="Rectangle 89"/>
          <p:cNvSpPr>
            <a:spLocks noChangeArrowheads="1"/>
          </p:cNvSpPr>
          <p:nvPr/>
        </p:nvSpPr>
        <p:spPr bwMode="auto">
          <a:xfrm>
            <a:off x="5764213" y="5537200"/>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6,6</a:t>
            </a:r>
          </a:p>
        </p:txBody>
      </p:sp>
      <p:sp>
        <p:nvSpPr>
          <p:cNvPr id="51290" name="Rectangle 90"/>
          <p:cNvSpPr>
            <a:spLocks noChangeArrowheads="1"/>
          </p:cNvSpPr>
          <p:nvPr/>
        </p:nvSpPr>
        <p:spPr bwMode="auto">
          <a:xfrm>
            <a:off x="5764213" y="5792788"/>
            <a:ext cx="431800" cy="304800"/>
          </a:xfrm>
          <a:prstGeom prst="rect">
            <a:avLst/>
          </a:prstGeom>
          <a:noFill/>
          <a:ln w="9525">
            <a:noFill/>
            <a:miter lim="800000"/>
            <a:headEnd/>
            <a:tailEnd/>
          </a:ln>
          <a:effectLst/>
        </p:spPr>
        <p:txBody>
          <a:bodyPr wrap="none" lIns="92075" tIns="46038" rIns="92075" bIns="46038">
            <a:spAutoFit/>
          </a:bodyPr>
          <a:lstStyle/>
          <a:p>
            <a:pPr eaLnBrk="0" hangingPunct="0"/>
            <a:r>
              <a:rPr lang="en-US" sz="1400" b="1">
                <a:solidFill>
                  <a:srgbClr val="000000"/>
                </a:solidFill>
                <a:latin typeface="Arial" pitchFamily="34" charset="0"/>
              </a:rPr>
              <a:t>7,8</a:t>
            </a:r>
          </a:p>
        </p:txBody>
      </p:sp>
      <p:sp>
        <p:nvSpPr>
          <p:cNvPr id="51291" name="Freeform 91"/>
          <p:cNvSpPr>
            <a:spLocks/>
          </p:cNvSpPr>
          <p:nvPr/>
        </p:nvSpPr>
        <p:spPr bwMode="auto">
          <a:xfrm>
            <a:off x="4859338" y="2981325"/>
            <a:ext cx="320675" cy="258763"/>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a:tailEnd/>
          </a:ln>
          <a:effectLst/>
        </p:spPr>
        <p:txBody>
          <a:bodyPr/>
          <a:lstStyle/>
          <a:p>
            <a:endParaRPr lang="en-US"/>
          </a:p>
        </p:txBody>
      </p:sp>
      <p:sp>
        <p:nvSpPr>
          <p:cNvPr id="51292" name="Line 92"/>
          <p:cNvSpPr>
            <a:spLocks noChangeShapeType="1"/>
          </p:cNvSpPr>
          <p:nvPr/>
        </p:nvSpPr>
        <p:spPr bwMode="auto">
          <a:xfrm>
            <a:off x="4038600" y="1600200"/>
            <a:ext cx="381476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293" name="Line 93"/>
          <p:cNvSpPr>
            <a:spLocks noChangeShapeType="1"/>
          </p:cNvSpPr>
          <p:nvPr/>
        </p:nvSpPr>
        <p:spPr bwMode="auto">
          <a:xfrm>
            <a:off x="4038600" y="2057400"/>
            <a:ext cx="381476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294" name="Line 94"/>
          <p:cNvSpPr>
            <a:spLocks noChangeShapeType="1"/>
          </p:cNvSpPr>
          <p:nvPr/>
        </p:nvSpPr>
        <p:spPr bwMode="auto">
          <a:xfrm>
            <a:off x="4110038" y="2819400"/>
            <a:ext cx="381476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295" name="Line 95"/>
          <p:cNvSpPr>
            <a:spLocks noChangeShapeType="1"/>
          </p:cNvSpPr>
          <p:nvPr/>
        </p:nvSpPr>
        <p:spPr bwMode="auto">
          <a:xfrm>
            <a:off x="4110038" y="4114800"/>
            <a:ext cx="381476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296" name="Line 96"/>
          <p:cNvSpPr>
            <a:spLocks noChangeShapeType="1"/>
          </p:cNvSpPr>
          <p:nvPr/>
        </p:nvSpPr>
        <p:spPr bwMode="auto">
          <a:xfrm>
            <a:off x="4321175" y="1447800"/>
            <a:ext cx="0"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297" name="Line 97"/>
          <p:cNvSpPr>
            <a:spLocks noChangeShapeType="1"/>
          </p:cNvSpPr>
          <p:nvPr/>
        </p:nvSpPr>
        <p:spPr bwMode="auto">
          <a:xfrm>
            <a:off x="4745038" y="1447800"/>
            <a:ext cx="0"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298" name="Line 98"/>
          <p:cNvSpPr>
            <a:spLocks noChangeShapeType="1"/>
          </p:cNvSpPr>
          <p:nvPr/>
        </p:nvSpPr>
        <p:spPr bwMode="auto">
          <a:xfrm>
            <a:off x="5240338" y="1447800"/>
            <a:ext cx="0"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299" name="Line 99"/>
          <p:cNvSpPr>
            <a:spLocks noChangeShapeType="1"/>
          </p:cNvSpPr>
          <p:nvPr/>
        </p:nvSpPr>
        <p:spPr bwMode="auto">
          <a:xfrm>
            <a:off x="5734050" y="1447800"/>
            <a:ext cx="0"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0" name="Line 100"/>
          <p:cNvSpPr>
            <a:spLocks noChangeShapeType="1"/>
          </p:cNvSpPr>
          <p:nvPr/>
        </p:nvSpPr>
        <p:spPr bwMode="auto">
          <a:xfrm>
            <a:off x="6229350" y="1447800"/>
            <a:ext cx="0"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1" name="Line 101"/>
          <p:cNvSpPr>
            <a:spLocks noChangeShapeType="1"/>
          </p:cNvSpPr>
          <p:nvPr/>
        </p:nvSpPr>
        <p:spPr bwMode="auto">
          <a:xfrm>
            <a:off x="6653213" y="1447800"/>
            <a:ext cx="0"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2" name="Line 102"/>
          <p:cNvSpPr>
            <a:spLocks noChangeShapeType="1"/>
          </p:cNvSpPr>
          <p:nvPr/>
        </p:nvSpPr>
        <p:spPr bwMode="auto">
          <a:xfrm>
            <a:off x="7146925" y="1447800"/>
            <a:ext cx="0"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3" name="Line 103"/>
          <p:cNvSpPr>
            <a:spLocks noChangeShapeType="1"/>
          </p:cNvSpPr>
          <p:nvPr/>
        </p:nvSpPr>
        <p:spPr bwMode="auto">
          <a:xfrm>
            <a:off x="7642225" y="1447800"/>
            <a:ext cx="0"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4" name="Line 104"/>
          <p:cNvSpPr>
            <a:spLocks noChangeShapeType="1"/>
          </p:cNvSpPr>
          <p:nvPr/>
        </p:nvSpPr>
        <p:spPr bwMode="auto">
          <a:xfrm>
            <a:off x="4251325" y="1981200"/>
            <a:ext cx="211138"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5" name="Line 105"/>
          <p:cNvSpPr>
            <a:spLocks noChangeShapeType="1"/>
          </p:cNvSpPr>
          <p:nvPr/>
        </p:nvSpPr>
        <p:spPr bwMode="auto">
          <a:xfrm flipH="1">
            <a:off x="4533900" y="1981200"/>
            <a:ext cx="211138"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6" name="Line 106"/>
          <p:cNvSpPr>
            <a:spLocks noChangeShapeType="1"/>
          </p:cNvSpPr>
          <p:nvPr/>
        </p:nvSpPr>
        <p:spPr bwMode="auto">
          <a:xfrm>
            <a:off x="5240338" y="1981200"/>
            <a:ext cx="211137"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7" name="Line 107"/>
          <p:cNvSpPr>
            <a:spLocks noChangeShapeType="1"/>
          </p:cNvSpPr>
          <p:nvPr/>
        </p:nvSpPr>
        <p:spPr bwMode="auto">
          <a:xfrm flipH="1">
            <a:off x="5522913" y="1981200"/>
            <a:ext cx="211137"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8" name="Line 108"/>
          <p:cNvSpPr>
            <a:spLocks noChangeShapeType="1"/>
          </p:cNvSpPr>
          <p:nvPr/>
        </p:nvSpPr>
        <p:spPr bwMode="auto">
          <a:xfrm>
            <a:off x="6229350" y="1981200"/>
            <a:ext cx="211138"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09" name="Line 109"/>
          <p:cNvSpPr>
            <a:spLocks noChangeShapeType="1"/>
          </p:cNvSpPr>
          <p:nvPr/>
        </p:nvSpPr>
        <p:spPr bwMode="auto">
          <a:xfrm flipH="1">
            <a:off x="6511925" y="1981200"/>
            <a:ext cx="211138"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10" name="Line 110"/>
          <p:cNvSpPr>
            <a:spLocks noChangeShapeType="1"/>
          </p:cNvSpPr>
          <p:nvPr/>
        </p:nvSpPr>
        <p:spPr bwMode="auto">
          <a:xfrm>
            <a:off x="7146925" y="1981200"/>
            <a:ext cx="212725"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11" name="Line 111"/>
          <p:cNvSpPr>
            <a:spLocks noChangeShapeType="1"/>
          </p:cNvSpPr>
          <p:nvPr/>
        </p:nvSpPr>
        <p:spPr bwMode="auto">
          <a:xfrm flipH="1">
            <a:off x="7429500" y="1981200"/>
            <a:ext cx="212725"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12" name="Line 112"/>
          <p:cNvSpPr>
            <a:spLocks noChangeShapeType="1"/>
          </p:cNvSpPr>
          <p:nvPr/>
        </p:nvSpPr>
        <p:spPr bwMode="auto">
          <a:xfrm>
            <a:off x="4533900" y="2743200"/>
            <a:ext cx="423863"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13" name="Line 113"/>
          <p:cNvSpPr>
            <a:spLocks noChangeShapeType="1"/>
          </p:cNvSpPr>
          <p:nvPr/>
        </p:nvSpPr>
        <p:spPr bwMode="auto">
          <a:xfrm flipH="1">
            <a:off x="5099050" y="2743200"/>
            <a:ext cx="352425"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14" name="Line 114"/>
          <p:cNvSpPr>
            <a:spLocks noChangeShapeType="1"/>
          </p:cNvSpPr>
          <p:nvPr/>
        </p:nvSpPr>
        <p:spPr bwMode="auto">
          <a:xfrm>
            <a:off x="6440488" y="2743200"/>
            <a:ext cx="423862"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15" name="Line 115"/>
          <p:cNvSpPr>
            <a:spLocks noChangeShapeType="1"/>
          </p:cNvSpPr>
          <p:nvPr/>
        </p:nvSpPr>
        <p:spPr bwMode="auto">
          <a:xfrm flipH="1">
            <a:off x="7005638" y="2743200"/>
            <a:ext cx="354012"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16" name="Line 116"/>
          <p:cNvSpPr>
            <a:spLocks noChangeShapeType="1"/>
          </p:cNvSpPr>
          <p:nvPr/>
        </p:nvSpPr>
        <p:spPr bwMode="auto">
          <a:xfrm>
            <a:off x="5027613" y="4038600"/>
            <a:ext cx="847725"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17" name="Line 117"/>
          <p:cNvSpPr>
            <a:spLocks noChangeShapeType="1"/>
          </p:cNvSpPr>
          <p:nvPr/>
        </p:nvSpPr>
        <p:spPr bwMode="auto">
          <a:xfrm flipH="1">
            <a:off x="6016625" y="4038600"/>
            <a:ext cx="919163" cy="228600"/>
          </a:xfrm>
          <a:prstGeom prst="line">
            <a:avLst/>
          </a:prstGeom>
          <a:noFill/>
          <a:ln w="12700">
            <a:solidFill>
              <a:schemeClr val="tx2"/>
            </a:solidFill>
            <a:round/>
            <a:headEnd type="none" w="sm" len="sm"/>
            <a:tailEnd type="stealth" w="med" len="lg"/>
          </a:ln>
          <a:effectLst/>
        </p:spPr>
        <p:txBody>
          <a:bodyPr wrap="none" anchor="ctr"/>
          <a:lstStyle/>
          <a:p>
            <a:endParaRPr lang="en-US"/>
          </a:p>
        </p:txBody>
      </p:sp>
      <p:sp>
        <p:nvSpPr>
          <p:cNvPr id="51318" name="Line 118"/>
          <p:cNvSpPr>
            <a:spLocks noChangeShapeType="1"/>
          </p:cNvSpPr>
          <p:nvPr/>
        </p:nvSpPr>
        <p:spPr bwMode="auto">
          <a:xfrm>
            <a:off x="4038600" y="990600"/>
            <a:ext cx="0" cy="5486400"/>
          </a:xfrm>
          <a:prstGeom prst="line">
            <a:avLst/>
          </a:prstGeom>
          <a:noFill/>
          <a:ln w="12700">
            <a:solidFill>
              <a:schemeClr val="tx2"/>
            </a:solidFill>
            <a:round/>
            <a:headEnd type="none" w="sm" len="sm"/>
            <a:tailEnd type="none" w="sm" len="sm"/>
          </a:ln>
          <a:effectLst/>
        </p:spPr>
        <p:txBody>
          <a:bodyPr wrap="none" anchor="ct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lide Number Placeholder 5"/>
          <p:cNvSpPr>
            <a:spLocks noGrp="1"/>
          </p:cNvSpPr>
          <p:nvPr>
            <p:ph type="sldNum" sz="quarter" idx="12"/>
          </p:nvPr>
        </p:nvSpPr>
        <p:spPr/>
        <p:txBody>
          <a:bodyPr/>
          <a:lstStyle/>
          <a:p>
            <a:fld id="{F4CDEF8C-736B-4384-8E33-9113B7784FB3}" type="slidenum">
              <a:rPr lang="en-US"/>
              <a:pPr/>
              <a:t>9</a:t>
            </a:fld>
            <a:endParaRPr lang="en-US"/>
          </a:p>
        </p:txBody>
      </p:sp>
      <p:sp>
        <p:nvSpPr>
          <p:cNvPr id="251906" name="Rectangle 2"/>
          <p:cNvSpPr>
            <a:spLocks noChangeArrowheads="1"/>
          </p:cNvSpPr>
          <p:nvPr/>
        </p:nvSpPr>
        <p:spPr bwMode="auto">
          <a:xfrm>
            <a:off x="6172200" y="27432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07" name="Text Box 3"/>
          <p:cNvSpPr txBox="1">
            <a:spLocks noChangeArrowheads="1"/>
          </p:cNvSpPr>
          <p:nvPr/>
        </p:nvSpPr>
        <p:spPr bwMode="auto">
          <a:xfrm>
            <a:off x="5867400" y="1295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1908" name="Rectangle 4"/>
          <p:cNvSpPr>
            <a:spLocks noChangeArrowheads="1"/>
          </p:cNvSpPr>
          <p:nvPr/>
        </p:nvSpPr>
        <p:spPr bwMode="auto">
          <a:xfrm>
            <a:off x="5791200" y="1295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09" name="Rectangle 5"/>
          <p:cNvSpPr>
            <a:spLocks noChangeArrowheads="1"/>
          </p:cNvSpPr>
          <p:nvPr/>
        </p:nvSpPr>
        <p:spPr bwMode="auto">
          <a:xfrm>
            <a:off x="4419600" y="27432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10" name="Text Box 6"/>
          <p:cNvSpPr txBox="1">
            <a:spLocks noChangeArrowheads="1"/>
          </p:cNvSpPr>
          <p:nvPr/>
        </p:nvSpPr>
        <p:spPr bwMode="auto">
          <a:xfrm>
            <a:off x="4114800" y="1295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1911" name="Text Box 7"/>
          <p:cNvSpPr txBox="1">
            <a:spLocks noChangeArrowheads="1"/>
          </p:cNvSpPr>
          <p:nvPr/>
        </p:nvSpPr>
        <p:spPr bwMode="auto">
          <a:xfrm>
            <a:off x="3886200" y="1295400"/>
            <a:ext cx="298450" cy="366713"/>
          </a:xfrm>
          <a:prstGeom prst="rect">
            <a:avLst/>
          </a:prstGeom>
          <a:noFill/>
          <a:ln w="9525">
            <a:noFill/>
            <a:miter lim="800000"/>
            <a:headEnd/>
            <a:tailEnd/>
          </a:ln>
          <a:effectLst/>
        </p:spPr>
        <p:txBody>
          <a:bodyPr wrap="none">
            <a:spAutoFit/>
          </a:bodyPr>
          <a:lstStyle/>
          <a:p>
            <a:r>
              <a:rPr lang="en-US" sz="1800" b="1"/>
              <a:t>5</a:t>
            </a:r>
          </a:p>
        </p:txBody>
      </p:sp>
      <p:sp>
        <p:nvSpPr>
          <p:cNvPr id="251912" name="Rectangle 8"/>
          <p:cNvSpPr>
            <a:spLocks noChangeArrowheads="1"/>
          </p:cNvSpPr>
          <p:nvPr/>
        </p:nvSpPr>
        <p:spPr bwMode="auto">
          <a:xfrm>
            <a:off x="4419600" y="23622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13" name="Text Box 9"/>
          <p:cNvSpPr txBox="1">
            <a:spLocks noChangeArrowheads="1"/>
          </p:cNvSpPr>
          <p:nvPr/>
        </p:nvSpPr>
        <p:spPr bwMode="auto">
          <a:xfrm>
            <a:off x="5029200" y="1295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1914" name="Text Box 10"/>
          <p:cNvSpPr txBox="1">
            <a:spLocks noChangeArrowheads="1"/>
          </p:cNvSpPr>
          <p:nvPr/>
        </p:nvSpPr>
        <p:spPr bwMode="auto">
          <a:xfrm>
            <a:off x="4800600" y="1295400"/>
            <a:ext cx="298450" cy="366713"/>
          </a:xfrm>
          <a:prstGeom prst="rect">
            <a:avLst/>
          </a:prstGeom>
          <a:noFill/>
          <a:ln w="9525">
            <a:noFill/>
            <a:miter lim="800000"/>
            <a:headEnd/>
            <a:tailEnd/>
          </a:ln>
          <a:effectLst/>
        </p:spPr>
        <p:txBody>
          <a:bodyPr wrap="none">
            <a:spAutoFit/>
          </a:bodyPr>
          <a:lstStyle/>
          <a:p>
            <a:r>
              <a:rPr lang="en-US" sz="1800" b="1"/>
              <a:t>1</a:t>
            </a:r>
          </a:p>
        </p:txBody>
      </p:sp>
      <p:sp>
        <p:nvSpPr>
          <p:cNvPr id="251915" name="Rectangle 11"/>
          <p:cNvSpPr>
            <a:spLocks noChangeArrowheads="1"/>
          </p:cNvSpPr>
          <p:nvPr/>
        </p:nvSpPr>
        <p:spPr bwMode="auto">
          <a:xfrm>
            <a:off x="2514600" y="27432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16" name="Rectangle 12"/>
          <p:cNvSpPr>
            <a:spLocks noChangeArrowheads="1"/>
          </p:cNvSpPr>
          <p:nvPr/>
        </p:nvSpPr>
        <p:spPr bwMode="auto">
          <a:xfrm>
            <a:off x="2514600" y="23622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17" name="Text Box 13"/>
          <p:cNvSpPr txBox="1">
            <a:spLocks noChangeArrowheads="1"/>
          </p:cNvSpPr>
          <p:nvPr/>
        </p:nvSpPr>
        <p:spPr bwMode="auto">
          <a:xfrm>
            <a:off x="2895600" y="1295400"/>
            <a:ext cx="298450" cy="366713"/>
          </a:xfrm>
          <a:prstGeom prst="rect">
            <a:avLst/>
          </a:prstGeom>
          <a:noFill/>
          <a:ln w="9525">
            <a:noFill/>
            <a:miter lim="800000"/>
            <a:headEnd/>
            <a:tailEnd/>
          </a:ln>
          <a:effectLst/>
        </p:spPr>
        <p:txBody>
          <a:bodyPr wrap="none">
            <a:spAutoFit/>
          </a:bodyPr>
          <a:lstStyle/>
          <a:p>
            <a:r>
              <a:rPr lang="en-US" sz="1800" b="1"/>
              <a:t>7</a:t>
            </a:r>
          </a:p>
        </p:txBody>
      </p:sp>
      <p:sp>
        <p:nvSpPr>
          <p:cNvPr id="251918" name="Text Box 14"/>
          <p:cNvSpPr txBox="1">
            <a:spLocks noChangeArrowheads="1"/>
          </p:cNvSpPr>
          <p:nvPr/>
        </p:nvSpPr>
        <p:spPr bwMode="auto">
          <a:xfrm>
            <a:off x="3124200" y="1295400"/>
            <a:ext cx="298450" cy="366713"/>
          </a:xfrm>
          <a:prstGeom prst="rect">
            <a:avLst/>
          </a:prstGeom>
          <a:noFill/>
          <a:ln w="9525">
            <a:noFill/>
            <a:miter lim="800000"/>
            <a:headEnd/>
            <a:tailEnd/>
          </a:ln>
          <a:effectLst/>
        </p:spPr>
        <p:txBody>
          <a:bodyPr wrap="none">
            <a:spAutoFit/>
          </a:bodyPr>
          <a:lstStyle/>
          <a:p>
            <a:r>
              <a:rPr lang="en-US" sz="1800" b="1"/>
              <a:t>8</a:t>
            </a:r>
          </a:p>
        </p:txBody>
      </p:sp>
      <p:sp>
        <p:nvSpPr>
          <p:cNvPr id="251919" name="Text Box 15"/>
          <p:cNvSpPr txBox="1">
            <a:spLocks noChangeArrowheads="1"/>
          </p:cNvSpPr>
          <p:nvPr/>
        </p:nvSpPr>
        <p:spPr bwMode="auto">
          <a:xfrm>
            <a:off x="1981200" y="1295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1920" name="Text Box 16"/>
          <p:cNvSpPr txBox="1">
            <a:spLocks noChangeArrowheads="1"/>
          </p:cNvSpPr>
          <p:nvPr/>
        </p:nvSpPr>
        <p:spPr bwMode="auto">
          <a:xfrm>
            <a:off x="2209800" y="1295400"/>
            <a:ext cx="298450" cy="366713"/>
          </a:xfrm>
          <a:prstGeom prst="rect">
            <a:avLst/>
          </a:prstGeom>
          <a:noFill/>
          <a:ln w="9525">
            <a:noFill/>
            <a:miter lim="800000"/>
            <a:headEnd/>
            <a:tailEnd/>
          </a:ln>
          <a:effectLst/>
        </p:spPr>
        <p:txBody>
          <a:bodyPr wrap="none">
            <a:spAutoFit/>
          </a:bodyPr>
          <a:lstStyle/>
          <a:p>
            <a:r>
              <a:rPr lang="en-US" sz="1800" b="1"/>
              <a:t>9</a:t>
            </a:r>
          </a:p>
        </p:txBody>
      </p:sp>
      <p:sp>
        <p:nvSpPr>
          <p:cNvPr id="251921" name="Rectangle 17"/>
          <p:cNvSpPr>
            <a:spLocks noChangeArrowheads="1"/>
          </p:cNvSpPr>
          <p:nvPr/>
        </p:nvSpPr>
        <p:spPr bwMode="auto">
          <a:xfrm>
            <a:off x="2895600" y="1295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22" name="Rectangle 18"/>
          <p:cNvSpPr>
            <a:spLocks noChangeArrowheads="1"/>
          </p:cNvSpPr>
          <p:nvPr/>
        </p:nvSpPr>
        <p:spPr bwMode="auto">
          <a:xfrm>
            <a:off x="1981200" y="1295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23" name="Rectangle 19"/>
          <p:cNvSpPr>
            <a:spLocks noChangeArrowheads="1"/>
          </p:cNvSpPr>
          <p:nvPr/>
        </p:nvSpPr>
        <p:spPr bwMode="auto">
          <a:xfrm>
            <a:off x="762000" y="27432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24" name="Rectangle 20"/>
          <p:cNvSpPr>
            <a:spLocks noChangeArrowheads="1"/>
          </p:cNvSpPr>
          <p:nvPr/>
        </p:nvSpPr>
        <p:spPr bwMode="auto">
          <a:xfrm>
            <a:off x="762000" y="23622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25" name="Text Box 21"/>
          <p:cNvSpPr txBox="1">
            <a:spLocks noChangeArrowheads="1"/>
          </p:cNvSpPr>
          <p:nvPr/>
        </p:nvSpPr>
        <p:spPr bwMode="auto">
          <a:xfrm>
            <a:off x="1295400" y="1295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1926" name="Text Box 22"/>
          <p:cNvSpPr txBox="1">
            <a:spLocks noChangeArrowheads="1"/>
          </p:cNvSpPr>
          <p:nvPr/>
        </p:nvSpPr>
        <p:spPr bwMode="auto">
          <a:xfrm>
            <a:off x="1066800" y="1295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1927" name="Text Box 23"/>
          <p:cNvSpPr txBox="1">
            <a:spLocks noChangeArrowheads="1"/>
          </p:cNvSpPr>
          <p:nvPr/>
        </p:nvSpPr>
        <p:spPr bwMode="auto">
          <a:xfrm>
            <a:off x="457200" y="13716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1928" name="Text Box 24"/>
          <p:cNvSpPr txBox="1">
            <a:spLocks noChangeArrowheads="1"/>
          </p:cNvSpPr>
          <p:nvPr/>
        </p:nvSpPr>
        <p:spPr bwMode="auto">
          <a:xfrm>
            <a:off x="457200" y="1295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1929" name="Text Box 25"/>
          <p:cNvSpPr txBox="1">
            <a:spLocks noChangeArrowheads="1"/>
          </p:cNvSpPr>
          <p:nvPr/>
        </p:nvSpPr>
        <p:spPr bwMode="auto">
          <a:xfrm>
            <a:off x="228600" y="1295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1930" name="Rectangle 26"/>
          <p:cNvSpPr>
            <a:spLocks noChangeArrowheads="1"/>
          </p:cNvSpPr>
          <p:nvPr/>
        </p:nvSpPr>
        <p:spPr bwMode="auto">
          <a:xfrm>
            <a:off x="1066800" y="1295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31" name="Rectangle 27"/>
          <p:cNvSpPr>
            <a:spLocks noChangeArrowheads="1"/>
          </p:cNvSpPr>
          <p:nvPr/>
        </p:nvSpPr>
        <p:spPr bwMode="auto">
          <a:xfrm>
            <a:off x="228600" y="1295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32" name="Rectangle 28"/>
          <p:cNvSpPr>
            <a:spLocks noGrp="1" noChangeArrowheads="1"/>
          </p:cNvSpPr>
          <p:nvPr>
            <p:ph type="title"/>
          </p:nvPr>
        </p:nvSpPr>
        <p:spPr>
          <a:xfrm>
            <a:off x="228600" y="5029200"/>
            <a:ext cx="7772400" cy="533400"/>
          </a:xfrm>
          <a:noFill/>
          <a:ln/>
        </p:spPr>
        <p:txBody>
          <a:bodyPr/>
          <a:lstStyle/>
          <a:p>
            <a:r>
              <a:rPr lang="en-US" sz="4000"/>
              <a:t>Two-Way External Merge Sort</a:t>
            </a:r>
          </a:p>
        </p:txBody>
      </p:sp>
      <p:sp>
        <p:nvSpPr>
          <p:cNvPr id="251933" name="Rectangle 29"/>
          <p:cNvSpPr>
            <a:spLocks noChangeArrowheads="1"/>
          </p:cNvSpPr>
          <p:nvPr/>
        </p:nvSpPr>
        <p:spPr bwMode="auto">
          <a:xfrm>
            <a:off x="2286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34" name="Rectangle 30"/>
          <p:cNvSpPr>
            <a:spLocks noChangeArrowheads="1"/>
          </p:cNvSpPr>
          <p:nvPr/>
        </p:nvSpPr>
        <p:spPr bwMode="auto">
          <a:xfrm>
            <a:off x="10668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35" name="Rectangle 31"/>
          <p:cNvSpPr>
            <a:spLocks noChangeArrowheads="1"/>
          </p:cNvSpPr>
          <p:nvPr/>
        </p:nvSpPr>
        <p:spPr bwMode="auto">
          <a:xfrm>
            <a:off x="19812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36" name="Rectangle 32"/>
          <p:cNvSpPr>
            <a:spLocks noChangeArrowheads="1"/>
          </p:cNvSpPr>
          <p:nvPr/>
        </p:nvSpPr>
        <p:spPr bwMode="auto">
          <a:xfrm>
            <a:off x="28956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37" name="Rectangle 33"/>
          <p:cNvSpPr>
            <a:spLocks noChangeArrowheads="1"/>
          </p:cNvSpPr>
          <p:nvPr/>
        </p:nvSpPr>
        <p:spPr bwMode="auto">
          <a:xfrm>
            <a:off x="38862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38" name="Rectangle 34"/>
          <p:cNvSpPr>
            <a:spLocks noChangeArrowheads="1"/>
          </p:cNvSpPr>
          <p:nvPr/>
        </p:nvSpPr>
        <p:spPr bwMode="auto">
          <a:xfrm>
            <a:off x="48006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39" name="Rectangle 35"/>
          <p:cNvSpPr>
            <a:spLocks noChangeArrowheads="1"/>
          </p:cNvSpPr>
          <p:nvPr/>
        </p:nvSpPr>
        <p:spPr bwMode="auto">
          <a:xfrm>
            <a:off x="5715000" y="533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40" name="Rectangle 36"/>
          <p:cNvSpPr>
            <a:spLocks noChangeArrowheads="1"/>
          </p:cNvSpPr>
          <p:nvPr/>
        </p:nvSpPr>
        <p:spPr bwMode="auto">
          <a:xfrm>
            <a:off x="6629400" y="533400"/>
            <a:ext cx="533400" cy="3810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251941" name="Rectangle 37"/>
          <p:cNvSpPr>
            <a:spLocks noChangeArrowheads="1"/>
          </p:cNvSpPr>
          <p:nvPr/>
        </p:nvSpPr>
        <p:spPr bwMode="auto">
          <a:xfrm>
            <a:off x="3886200" y="1295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42" name="Rectangle 38"/>
          <p:cNvSpPr>
            <a:spLocks noChangeArrowheads="1"/>
          </p:cNvSpPr>
          <p:nvPr/>
        </p:nvSpPr>
        <p:spPr bwMode="auto">
          <a:xfrm>
            <a:off x="4800600" y="1295400"/>
            <a:ext cx="533400" cy="381000"/>
          </a:xfrm>
          <a:prstGeom prst="rect">
            <a:avLst/>
          </a:prstGeom>
          <a:solidFill>
            <a:srgbClr val="CCFFFF"/>
          </a:solidFill>
          <a:ln w="9525">
            <a:solidFill>
              <a:schemeClr val="tx1"/>
            </a:solidFill>
            <a:miter lim="800000"/>
            <a:headEnd/>
            <a:tailEnd/>
          </a:ln>
          <a:effectLst/>
        </p:spPr>
        <p:txBody>
          <a:bodyPr wrap="none" anchor="ctr"/>
          <a:lstStyle/>
          <a:p>
            <a:endParaRPr lang="en-US"/>
          </a:p>
        </p:txBody>
      </p:sp>
      <p:sp>
        <p:nvSpPr>
          <p:cNvPr id="251943" name="Rectangle 39"/>
          <p:cNvSpPr>
            <a:spLocks noChangeArrowheads="1"/>
          </p:cNvSpPr>
          <p:nvPr/>
        </p:nvSpPr>
        <p:spPr bwMode="auto">
          <a:xfrm>
            <a:off x="6629400" y="1295400"/>
            <a:ext cx="533400" cy="3810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251944" name="Line 40"/>
          <p:cNvSpPr>
            <a:spLocks noChangeShapeType="1"/>
          </p:cNvSpPr>
          <p:nvPr/>
        </p:nvSpPr>
        <p:spPr bwMode="auto">
          <a:xfrm>
            <a:off x="457200" y="914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51945" name="Line 41"/>
          <p:cNvSpPr>
            <a:spLocks noChangeShapeType="1"/>
          </p:cNvSpPr>
          <p:nvPr/>
        </p:nvSpPr>
        <p:spPr bwMode="auto">
          <a:xfrm>
            <a:off x="1295400" y="914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51946" name="Line 42"/>
          <p:cNvSpPr>
            <a:spLocks noChangeShapeType="1"/>
          </p:cNvSpPr>
          <p:nvPr/>
        </p:nvSpPr>
        <p:spPr bwMode="auto">
          <a:xfrm>
            <a:off x="2209800" y="914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51947" name="Line 43"/>
          <p:cNvSpPr>
            <a:spLocks noChangeShapeType="1"/>
          </p:cNvSpPr>
          <p:nvPr/>
        </p:nvSpPr>
        <p:spPr bwMode="auto">
          <a:xfrm>
            <a:off x="3200400" y="914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51948" name="Line 44"/>
          <p:cNvSpPr>
            <a:spLocks noChangeShapeType="1"/>
          </p:cNvSpPr>
          <p:nvPr/>
        </p:nvSpPr>
        <p:spPr bwMode="auto">
          <a:xfrm>
            <a:off x="4114800" y="914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51949" name="Line 45"/>
          <p:cNvSpPr>
            <a:spLocks noChangeShapeType="1"/>
          </p:cNvSpPr>
          <p:nvPr/>
        </p:nvSpPr>
        <p:spPr bwMode="auto">
          <a:xfrm>
            <a:off x="6019800" y="914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51950" name="Line 46"/>
          <p:cNvSpPr>
            <a:spLocks noChangeShapeType="1"/>
          </p:cNvSpPr>
          <p:nvPr/>
        </p:nvSpPr>
        <p:spPr bwMode="auto">
          <a:xfrm>
            <a:off x="5105400" y="914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51951" name="Line 47"/>
          <p:cNvSpPr>
            <a:spLocks noChangeShapeType="1"/>
          </p:cNvSpPr>
          <p:nvPr/>
        </p:nvSpPr>
        <p:spPr bwMode="auto">
          <a:xfrm>
            <a:off x="6934200" y="914400"/>
            <a:ext cx="0" cy="381000"/>
          </a:xfrm>
          <a:prstGeom prst="line">
            <a:avLst/>
          </a:prstGeom>
          <a:noFill/>
          <a:ln w="9525">
            <a:solidFill>
              <a:schemeClr val="tx1"/>
            </a:solidFill>
            <a:round/>
            <a:headEnd/>
            <a:tailEnd type="triangle" w="med" len="med"/>
          </a:ln>
          <a:effectLst/>
        </p:spPr>
        <p:txBody>
          <a:bodyPr/>
          <a:lstStyle/>
          <a:p>
            <a:endParaRPr lang="en-US"/>
          </a:p>
        </p:txBody>
      </p:sp>
      <p:sp>
        <p:nvSpPr>
          <p:cNvPr id="251952" name="Line 48"/>
          <p:cNvSpPr>
            <a:spLocks noChangeShapeType="1"/>
          </p:cNvSpPr>
          <p:nvPr/>
        </p:nvSpPr>
        <p:spPr bwMode="auto">
          <a:xfrm>
            <a:off x="457200" y="1676400"/>
            <a:ext cx="457200" cy="685800"/>
          </a:xfrm>
          <a:prstGeom prst="line">
            <a:avLst/>
          </a:prstGeom>
          <a:noFill/>
          <a:ln w="9525">
            <a:solidFill>
              <a:schemeClr val="tx1"/>
            </a:solidFill>
            <a:round/>
            <a:headEnd/>
            <a:tailEnd type="triangle" w="med" len="med"/>
          </a:ln>
          <a:effectLst/>
        </p:spPr>
        <p:txBody>
          <a:bodyPr/>
          <a:lstStyle/>
          <a:p>
            <a:endParaRPr lang="en-US"/>
          </a:p>
        </p:txBody>
      </p:sp>
      <p:sp>
        <p:nvSpPr>
          <p:cNvPr id="251953" name="Line 49"/>
          <p:cNvSpPr>
            <a:spLocks noChangeShapeType="1"/>
          </p:cNvSpPr>
          <p:nvPr/>
        </p:nvSpPr>
        <p:spPr bwMode="auto">
          <a:xfrm flipH="1">
            <a:off x="1066800" y="1676400"/>
            <a:ext cx="381000" cy="685800"/>
          </a:xfrm>
          <a:prstGeom prst="line">
            <a:avLst/>
          </a:prstGeom>
          <a:noFill/>
          <a:ln w="9525">
            <a:solidFill>
              <a:schemeClr val="tx1"/>
            </a:solidFill>
            <a:round/>
            <a:headEnd/>
            <a:tailEnd type="triangle" w="med" len="med"/>
          </a:ln>
          <a:effectLst/>
        </p:spPr>
        <p:txBody>
          <a:bodyPr/>
          <a:lstStyle/>
          <a:p>
            <a:endParaRPr lang="en-US"/>
          </a:p>
        </p:txBody>
      </p:sp>
      <p:sp>
        <p:nvSpPr>
          <p:cNvPr id="251954" name="Line 50"/>
          <p:cNvSpPr>
            <a:spLocks noChangeShapeType="1"/>
          </p:cNvSpPr>
          <p:nvPr/>
        </p:nvSpPr>
        <p:spPr bwMode="auto">
          <a:xfrm>
            <a:off x="2209800" y="1676400"/>
            <a:ext cx="457200" cy="685800"/>
          </a:xfrm>
          <a:prstGeom prst="line">
            <a:avLst/>
          </a:prstGeom>
          <a:noFill/>
          <a:ln w="9525">
            <a:solidFill>
              <a:schemeClr val="tx1"/>
            </a:solidFill>
            <a:round/>
            <a:headEnd/>
            <a:tailEnd type="triangle" w="med" len="med"/>
          </a:ln>
          <a:effectLst/>
        </p:spPr>
        <p:txBody>
          <a:bodyPr/>
          <a:lstStyle/>
          <a:p>
            <a:endParaRPr lang="en-US"/>
          </a:p>
        </p:txBody>
      </p:sp>
      <p:sp>
        <p:nvSpPr>
          <p:cNvPr id="251955" name="Line 51"/>
          <p:cNvSpPr>
            <a:spLocks noChangeShapeType="1"/>
          </p:cNvSpPr>
          <p:nvPr/>
        </p:nvSpPr>
        <p:spPr bwMode="auto">
          <a:xfrm flipH="1">
            <a:off x="2819400" y="1676400"/>
            <a:ext cx="457200" cy="685800"/>
          </a:xfrm>
          <a:prstGeom prst="line">
            <a:avLst/>
          </a:prstGeom>
          <a:noFill/>
          <a:ln w="9525">
            <a:solidFill>
              <a:schemeClr val="tx1"/>
            </a:solidFill>
            <a:round/>
            <a:headEnd/>
            <a:tailEnd type="triangle" w="med" len="med"/>
          </a:ln>
          <a:effectLst/>
        </p:spPr>
        <p:txBody>
          <a:bodyPr/>
          <a:lstStyle/>
          <a:p>
            <a:endParaRPr lang="en-US"/>
          </a:p>
        </p:txBody>
      </p:sp>
      <p:sp>
        <p:nvSpPr>
          <p:cNvPr id="251956" name="Line 52"/>
          <p:cNvSpPr>
            <a:spLocks noChangeShapeType="1"/>
          </p:cNvSpPr>
          <p:nvPr/>
        </p:nvSpPr>
        <p:spPr bwMode="auto">
          <a:xfrm>
            <a:off x="4191000" y="1676400"/>
            <a:ext cx="457200" cy="685800"/>
          </a:xfrm>
          <a:prstGeom prst="line">
            <a:avLst/>
          </a:prstGeom>
          <a:noFill/>
          <a:ln w="9525">
            <a:solidFill>
              <a:schemeClr val="tx1"/>
            </a:solidFill>
            <a:round/>
            <a:headEnd/>
            <a:tailEnd type="triangle" w="med" len="med"/>
          </a:ln>
          <a:effectLst/>
        </p:spPr>
        <p:txBody>
          <a:bodyPr/>
          <a:lstStyle/>
          <a:p>
            <a:endParaRPr lang="en-US"/>
          </a:p>
        </p:txBody>
      </p:sp>
      <p:sp>
        <p:nvSpPr>
          <p:cNvPr id="251957" name="Line 53"/>
          <p:cNvSpPr>
            <a:spLocks noChangeShapeType="1"/>
          </p:cNvSpPr>
          <p:nvPr/>
        </p:nvSpPr>
        <p:spPr bwMode="auto">
          <a:xfrm flipH="1">
            <a:off x="4800600" y="1676400"/>
            <a:ext cx="381000" cy="685800"/>
          </a:xfrm>
          <a:prstGeom prst="line">
            <a:avLst/>
          </a:prstGeom>
          <a:noFill/>
          <a:ln w="9525">
            <a:solidFill>
              <a:schemeClr val="tx1"/>
            </a:solidFill>
            <a:round/>
            <a:headEnd/>
            <a:tailEnd type="triangle" w="med" len="med"/>
          </a:ln>
          <a:effectLst/>
        </p:spPr>
        <p:txBody>
          <a:bodyPr/>
          <a:lstStyle/>
          <a:p>
            <a:endParaRPr lang="en-US"/>
          </a:p>
        </p:txBody>
      </p:sp>
      <p:sp>
        <p:nvSpPr>
          <p:cNvPr id="251958" name="Line 54"/>
          <p:cNvSpPr>
            <a:spLocks noChangeShapeType="1"/>
          </p:cNvSpPr>
          <p:nvPr/>
        </p:nvSpPr>
        <p:spPr bwMode="auto">
          <a:xfrm>
            <a:off x="5943600" y="1676400"/>
            <a:ext cx="457200" cy="685800"/>
          </a:xfrm>
          <a:prstGeom prst="line">
            <a:avLst/>
          </a:prstGeom>
          <a:noFill/>
          <a:ln w="9525">
            <a:solidFill>
              <a:schemeClr val="tx1"/>
            </a:solidFill>
            <a:round/>
            <a:headEnd/>
            <a:tailEnd type="triangle" w="med" len="med"/>
          </a:ln>
          <a:effectLst/>
        </p:spPr>
        <p:txBody>
          <a:bodyPr/>
          <a:lstStyle/>
          <a:p>
            <a:endParaRPr lang="en-US"/>
          </a:p>
        </p:txBody>
      </p:sp>
      <p:sp>
        <p:nvSpPr>
          <p:cNvPr id="251959" name="Line 55"/>
          <p:cNvSpPr>
            <a:spLocks noChangeShapeType="1"/>
          </p:cNvSpPr>
          <p:nvPr/>
        </p:nvSpPr>
        <p:spPr bwMode="auto">
          <a:xfrm flipH="1">
            <a:off x="6553200" y="1676400"/>
            <a:ext cx="457200" cy="685800"/>
          </a:xfrm>
          <a:prstGeom prst="line">
            <a:avLst/>
          </a:prstGeom>
          <a:noFill/>
          <a:ln w="9525">
            <a:solidFill>
              <a:schemeClr val="tx1"/>
            </a:solidFill>
            <a:round/>
            <a:headEnd/>
            <a:tailEnd type="triangle" w="med" len="med"/>
          </a:ln>
          <a:effectLst/>
        </p:spPr>
        <p:txBody>
          <a:bodyPr/>
          <a:lstStyle/>
          <a:p>
            <a:endParaRPr lang="en-US"/>
          </a:p>
        </p:txBody>
      </p:sp>
      <p:sp>
        <p:nvSpPr>
          <p:cNvPr id="251960" name="Text Box 56"/>
          <p:cNvSpPr txBox="1">
            <a:spLocks noChangeArrowheads="1"/>
          </p:cNvSpPr>
          <p:nvPr/>
        </p:nvSpPr>
        <p:spPr bwMode="auto">
          <a:xfrm>
            <a:off x="822325" y="5222875"/>
            <a:ext cx="244475" cy="457200"/>
          </a:xfrm>
          <a:prstGeom prst="rect">
            <a:avLst/>
          </a:prstGeom>
          <a:noFill/>
          <a:ln w="9525">
            <a:noFill/>
            <a:miter lim="800000"/>
            <a:headEnd/>
            <a:tailEnd/>
          </a:ln>
          <a:effectLst/>
        </p:spPr>
        <p:txBody>
          <a:bodyPr>
            <a:spAutoFit/>
          </a:bodyPr>
          <a:lstStyle/>
          <a:p>
            <a:endParaRPr lang="en-US"/>
          </a:p>
        </p:txBody>
      </p:sp>
      <p:sp>
        <p:nvSpPr>
          <p:cNvPr id="251961" name="Text Box 57"/>
          <p:cNvSpPr txBox="1">
            <a:spLocks noChangeArrowheads="1"/>
          </p:cNvSpPr>
          <p:nvPr/>
        </p:nvSpPr>
        <p:spPr bwMode="auto">
          <a:xfrm>
            <a:off x="5867400" y="533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1962" name="Text Box 58"/>
          <p:cNvSpPr txBox="1">
            <a:spLocks noChangeArrowheads="1"/>
          </p:cNvSpPr>
          <p:nvPr/>
        </p:nvSpPr>
        <p:spPr bwMode="auto">
          <a:xfrm>
            <a:off x="4800600" y="533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1963" name="Text Box 59"/>
          <p:cNvSpPr txBox="1">
            <a:spLocks noChangeArrowheads="1"/>
          </p:cNvSpPr>
          <p:nvPr/>
        </p:nvSpPr>
        <p:spPr bwMode="auto">
          <a:xfrm>
            <a:off x="4114800" y="533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1964" name="Text Box 60"/>
          <p:cNvSpPr txBox="1">
            <a:spLocks noChangeArrowheads="1"/>
          </p:cNvSpPr>
          <p:nvPr/>
        </p:nvSpPr>
        <p:spPr bwMode="auto">
          <a:xfrm>
            <a:off x="2895600" y="533400"/>
            <a:ext cx="298450" cy="366713"/>
          </a:xfrm>
          <a:prstGeom prst="rect">
            <a:avLst/>
          </a:prstGeom>
          <a:noFill/>
          <a:ln w="9525">
            <a:noFill/>
            <a:miter lim="800000"/>
            <a:headEnd/>
            <a:tailEnd/>
          </a:ln>
          <a:effectLst/>
        </p:spPr>
        <p:txBody>
          <a:bodyPr wrap="none">
            <a:spAutoFit/>
          </a:bodyPr>
          <a:lstStyle/>
          <a:p>
            <a:r>
              <a:rPr lang="en-US" sz="1800" b="1"/>
              <a:t>8</a:t>
            </a:r>
          </a:p>
        </p:txBody>
      </p:sp>
      <p:sp>
        <p:nvSpPr>
          <p:cNvPr id="251965" name="Text Box 61"/>
          <p:cNvSpPr txBox="1">
            <a:spLocks noChangeArrowheads="1"/>
          </p:cNvSpPr>
          <p:nvPr/>
        </p:nvSpPr>
        <p:spPr bwMode="auto">
          <a:xfrm>
            <a:off x="5029200" y="533400"/>
            <a:ext cx="298450" cy="366713"/>
          </a:xfrm>
          <a:prstGeom prst="rect">
            <a:avLst/>
          </a:prstGeom>
          <a:noFill/>
          <a:ln w="9525">
            <a:noFill/>
            <a:miter lim="800000"/>
            <a:headEnd/>
            <a:tailEnd/>
          </a:ln>
          <a:effectLst/>
        </p:spPr>
        <p:txBody>
          <a:bodyPr wrap="none">
            <a:spAutoFit/>
          </a:bodyPr>
          <a:lstStyle/>
          <a:p>
            <a:r>
              <a:rPr lang="en-US" sz="1800" b="1"/>
              <a:t>1</a:t>
            </a:r>
          </a:p>
        </p:txBody>
      </p:sp>
      <p:sp>
        <p:nvSpPr>
          <p:cNvPr id="251966" name="Text Box 62"/>
          <p:cNvSpPr txBox="1">
            <a:spLocks noChangeArrowheads="1"/>
          </p:cNvSpPr>
          <p:nvPr/>
        </p:nvSpPr>
        <p:spPr bwMode="auto">
          <a:xfrm>
            <a:off x="2209800" y="533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1967" name="Text Box 63"/>
          <p:cNvSpPr txBox="1">
            <a:spLocks noChangeArrowheads="1"/>
          </p:cNvSpPr>
          <p:nvPr/>
        </p:nvSpPr>
        <p:spPr bwMode="auto">
          <a:xfrm>
            <a:off x="3886200" y="533400"/>
            <a:ext cx="298450" cy="366713"/>
          </a:xfrm>
          <a:prstGeom prst="rect">
            <a:avLst/>
          </a:prstGeom>
          <a:noFill/>
          <a:ln w="9525">
            <a:noFill/>
            <a:miter lim="800000"/>
            <a:headEnd/>
            <a:tailEnd/>
          </a:ln>
          <a:effectLst/>
        </p:spPr>
        <p:txBody>
          <a:bodyPr wrap="none">
            <a:spAutoFit/>
          </a:bodyPr>
          <a:lstStyle/>
          <a:p>
            <a:r>
              <a:rPr lang="en-US" sz="1800" b="1"/>
              <a:t>5</a:t>
            </a:r>
          </a:p>
        </p:txBody>
      </p:sp>
      <p:sp>
        <p:nvSpPr>
          <p:cNvPr id="251968" name="Text Box 64"/>
          <p:cNvSpPr txBox="1">
            <a:spLocks noChangeArrowheads="1"/>
          </p:cNvSpPr>
          <p:nvPr/>
        </p:nvSpPr>
        <p:spPr bwMode="auto">
          <a:xfrm>
            <a:off x="228600" y="533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1969" name="Text Box 65"/>
          <p:cNvSpPr txBox="1">
            <a:spLocks noChangeArrowheads="1"/>
          </p:cNvSpPr>
          <p:nvPr/>
        </p:nvSpPr>
        <p:spPr bwMode="auto">
          <a:xfrm>
            <a:off x="457200" y="533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1970" name="Text Box 66"/>
          <p:cNvSpPr txBox="1">
            <a:spLocks noChangeArrowheads="1"/>
          </p:cNvSpPr>
          <p:nvPr/>
        </p:nvSpPr>
        <p:spPr bwMode="auto">
          <a:xfrm>
            <a:off x="1981200" y="533400"/>
            <a:ext cx="298450" cy="366713"/>
          </a:xfrm>
          <a:prstGeom prst="rect">
            <a:avLst/>
          </a:prstGeom>
          <a:noFill/>
          <a:ln w="9525">
            <a:noFill/>
            <a:miter lim="800000"/>
            <a:headEnd/>
            <a:tailEnd/>
          </a:ln>
          <a:effectLst/>
        </p:spPr>
        <p:txBody>
          <a:bodyPr wrap="none">
            <a:spAutoFit/>
          </a:bodyPr>
          <a:lstStyle/>
          <a:p>
            <a:r>
              <a:rPr lang="en-US" sz="1800" b="1"/>
              <a:t>9</a:t>
            </a:r>
          </a:p>
        </p:txBody>
      </p:sp>
      <p:sp>
        <p:nvSpPr>
          <p:cNvPr id="251971" name="Text Box 67"/>
          <p:cNvSpPr txBox="1">
            <a:spLocks noChangeArrowheads="1"/>
          </p:cNvSpPr>
          <p:nvPr/>
        </p:nvSpPr>
        <p:spPr bwMode="auto">
          <a:xfrm>
            <a:off x="1066800" y="533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1972" name="Text Box 68"/>
          <p:cNvSpPr txBox="1">
            <a:spLocks noChangeArrowheads="1"/>
          </p:cNvSpPr>
          <p:nvPr/>
        </p:nvSpPr>
        <p:spPr bwMode="auto">
          <a:xfrm>
            <a:off x="1295400" y="533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1973" name="Text Box 69"/>
          <p:cNvSpPr txBox="1">
            <a:spLocks noChangeArrowheads="1"/>
          </p:cNvSpPr>
          <p:nvPr/>
        </p:nvSpPr>
        <p:spPr bwMode="auto">
          <a:xfrm>
            <a:off x="3124200" y="533400"/>
            <a:ext cx="298450" cy="366713"/>
          </a:xfrm>
          <a:prstGeom prst="rect">
            <a:avLst/>
          </a:prstGeom>
          <a:noFill/>
          <a:ln w="9525">
            <a:noFill/>
            <a:miter lim="800000"/>
            <a:headEnd/>
            <a:tailEnd/>
          </a:ln>
          <a:effectLst/>
        </p:spPr>
        <p:txBody>
          <a:bodyPr wrap="none">
            <a:spAutoFit/>
          </a:bodyPr>
          <a:lstStyle/>
          <a:p>
            <a:r>
              <a:rPr lang="en-US" sz="1800" b="1"/>
              <a:t>7</a:t>
            </a:r>
          </a:p>
        </p:txBody>
      </p:sp>
      <p:sp>
        <p:nvSpPr>
          <p:cNvPr id="251974" name="Text Box 70"/>
          <p:cNvSpPr txBox="1">
            <a:spLocks noChangeArrowheads="1"/>
          </p:cNvSpPr>
          <p:nvPr/>
        </p:nvSpPr>
        <p:spPr bwMode="auto">
          <a:xfrm>
            <a:off x="228600" y="533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1975" name="Text Box 71"/>
          <p:cNvSpPr txBox="1">
            <a:spLocks noChangeArrowheads="1"/>
          </p:cNvSpPr>
          <p:nvPr/>
        </p:nvSpPr>
        <p:spPr bwMode="auto">
          <a:xfrm>
            <a:off x="457200" y="533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1976" name="Text Box 72"/>
          <p:cNvSpPr txBox="1">
            <a:spLocks noChangeArrowheads="1"/>
          </p:cNvSpPr>
          <p:nvPr/>
        </p:nvSpPr>
        <p:spPr bwMode="auto">
          <a:xfrm>
            <a:off x="1066800" y="533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1977" name="Text Box 73"/>
          <p:cNvSpPr txBox="1">
            <a:spLocks noChangeArrowheads="1"/>
          </p:cNvSpPr>
          <p:nvPr/>
        </p:nvSpPr>
        <p:spPr bwMode="auto">
          <a:xfrm>
            <a:off x="1295400" y="533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1978" name="Text Box 74"/>
          <p:cNvSpPr txBox="1">
            <a:spLocks noChangeArrowheads="1"/>
          </p:cNvSpPr>
          <p:nvPr/>
        </p:nvSpPr>
        <p:spPr bwMode="auto">
          <a:xfrm>
            <a:off x="2209800" y="533400"/>
            <a:ext cx="298450" cy="366713"/>
          </a:xfrm>
          <a:prstGeom prst="rect">
            <a:avLst/>
          </a:prstGeom>
          <a:noFill/>
          <a:ln w="9525">
            <a:noFill/>
            <a:miter lim="800000"/>
            <a:headEnd/>
            <a:tailEnd/>
          </a:ln>
          <a:effectLst/>
        </p:spPr>
        <p:txBody>
          <a:bodyPr wrap="none">
            <a:spAutoFit/>
          </a:bodyPr>
          <a:lstStyle/>
          <a:p>
            <a:r>
              <a:rPr lang="en-US" sz="1800" b="1"/>
              <a:t>4</a:t>
            </a:r>
          </a:p>
        </p:txBody>
      </p:sp>
      <p:sp>
        <p:nvSpPr>
          <p:cNvPr id="251979" name="Text Box 75"/>
          <p:cNvSpPr txBox="1">
            <a:spLocks noChangeArrowheads="1"/>
          </p:cNvSpPr>
          <p:nvPr/>
        </p:nvSpPr>
        <p:spPr bwMode="auto">
          <a:xfrm>
            <a:off x="1981200" y="533400"/>
            <a:ext cx="298450" cy="366713"/>
          </a:xfrm>
          <a:prstGeom prst="rect">
            <a:avLst/>
          </a:prstGeom>
          <a:noFill/>
          <a:ln w="9525">
            <a:noFill/>
            <a:miter lim="800000"/>
            <a:headEnd/>
            <a:tailEnd/>
          </a:ln>
          <a:effectLst/>
        </p:spPr>
        <p:txBody>
          <a:bodyPr wrap="none">
            <a:spAutoFit/>
          </a:bodyPr>
          <a:lstStyle/>
          <a:p>
            <a:r>
              <a:rPr lang="en-US" sz="1800" b="1"/>
              <a:t>9</a:t>
            </a:r>
          </a:p>
        </p:txBody>
      </p:sp>
      <p:sp>
        <p:nvSpPr>
          <p:cNvPr id="251980" name="Text Box 76"/>
          <p:cNvSpPr txBox="1">
            <a:spLocks noChangeArrowheads="1"/>
          </p:cNvSpPr>
          <p:nvPr/>
        </p:nvSpPr>
        <p:spPr bwMode="auto">
          <a:xfrm>
            <a:off x="2895600" y="533400"/>
            <a:ext cx="298450" cy="366713"/>
          </a:xfrm>
          <a:prstGeom prst="rect">
            <a:avLst/>
          </a:prstGeom>
          <a:noFill/>
          <a:ln w="9525">
            <a:noFill/>
            <a:miter lim="800000"/>
            <a:headEnd/>
            <a:tailEnd/>
          </a:ln>
          <a:effectLst/>
        </p:spPr>
        <p:txBody>
          <a:bodyPr wrap="none">
            <a:spAutoFit/>
          </a:bodyPr>
          <a:lstStyle/>
          <a:p>
            <a:r>
              <a:rPr lang="en-US" sz="1800" b="1"/>
              <a:t>8</a:t>
            </a:r>
          </a:p>
        </p:txBody>
      </p:sp>
      <p:sp>
        <p:nvSpPr>
          <p:cNvPr id="251981" name="Text Box 77"/>
          <p:cNvSpPr txBox="1">
            <a:spLocks noChangeArrowheads="1"/>
          </p:cNvSpPr>
          <p:nvPr/>
        </p:nvSpPr>
        <p:spPr bwMode="auto">
          <a:xfrm>
            <a:off x="3124200" y="533400"/>
            <a:ext cx="298450" cy="366713"/>
          </a:xfrm>
          <a:prstGeom prst="rect">
            <a:avLst/>
          </a:prstGeom>
          <a:noFill/>
          <a:ln w="9525">
            <a:noFill/>
            <a:miter lim="800000"/>
            <a:headEnd/>
            <a:tailEnd/>
          </a:ln>
          <a:effectLst/>
        </p:spPr>
        <p:txBody>
          <a:bodyPr wrap="none">
            <a:spAutoFit/>
          </a:bodyPr>
          <a:lstStyle/>
          <a:p>
            <a:r>
              <a:rPr lang="en-US" sz="1800" b="1"/>
              <a:t>7</a:t>
            </a:r>
          </a:p>
        </p:txBody>
      </p:sp>
      <p:sp>
        <p:nvSpPr>
          <p:cNvPr id="251982" name="Text Box 78"/>
          <p:cNvSpPr txBox="1">
            <a:spLocks noChangeArrowheads="1"/>
          </p:cNvSpPr>
          <p:nvPr/>
        </p:nvSpPr>
        <p:spPr bwMode="auto">
          <a:xfrm>
            <a:off x="3886200" y="533400"/>
            <a:ext cx="298450" cy="366713"/>
          </a:xfrm>
          <a:prstGeom prst="rect">
            <a:avLst/>
          </a:prstGeom>
          <a:noFill/>
          <a:ln w="9525">
            <a:noFill/>
            <a:miter lim="800000"/>
            <a:headEnd/>
            <a:tailEnd/>
          </a:ln>
          <a:effectLst/>
        </p:spPr>
        <p:txBody>
          <a:bodyPr wrap="none">
            <a:spAutoFit/>
          </a:bodyPr>
          <a:lstStyle/>
          <a:p>
            <a:r>
              <a:rPr lang="en-US" sz="1800" b="1"/>
              <a:t>5</a:t>
            </a:r>
          </a:p>
        </p:txBody>
      </p:sp>
      <p:sp>
        <p:nvSpPr>
          <p:cNvPr id="251983" name="Text Box 79"/>
          <p:cNvSpPr txBox="1">
            <a:spLocks noChangeArrowheads="1"/>
          </p:cNvSpPr>
          <p:nvPr/>
        </p:nvSpPr>
        <p:spPr bwMode="auto">
          <a:xfrm>
            <a:off x="5029200" y="533400"/>
            <a:ext cx="298450" cy="366713"/>
          </a:xfrm>
          <a:prstGeom prst="rect">
            <a:avLst/>
          </a:prstGeom>
          <a:noFill/>
          <a:ln w="9525">
            <a:noFill/>
            <a:miter lim="800000"/>
            <a:headEnd/>
            <a:tailEnd/>
          </a:ln>
          <a:effectLst/>
        </p:spPr>
        <p:txBody>
          <a:bodyPr wrap="none">
            <a:spAutoFit/>
          </a:bodyPr>
          <a:lstStyle/>
          <a:p>
            <a:r>
              <a:rPr lang="en-US" sz="1800" b="1"/>
              <a:t>1</a:t>
            </a:r>
          </a:p>
        </p:txBody>
      </p:sp>
      <p:sp>
        <p:nvSpPr>
          <p:cNvPr id="251984" name="Text Box 80"/>
          <p:cNvSpPr txBox="1">
            <a:spLocks noChangeArrowheads="1"/>
          </p:cNvSpPr>
          <p:nvPr/>
        </p:nvSpPr>
        <p:spPr bwMode="auto">
          <a:xfrm>
            <a:off x="4800600" y="533400"/>
            <a:ext cx="298450" cy="366713"/>
          </a:xfrm>
          <a:prstGeom prst="rect">
            <a:avLst/>
          </a:prstGeom>
          <a:noFill/>
          <a:ln w="9525">
            <a:noFill/>
            <a:miter lim="800000"/>
            <a:headEnd/>
            <a:tailEnd/>
          </a:ln>
          <a:effectLst/>
        </p:spPr>
        <p:txBody>
          <a:bodyPr wrap="none">
            <a:spAutoFit/>
          </a:bodyPr>
          <a:lstStyle/>
          <a:p>
            <a:r>
              <a:rPr lang="en-US" sz="1800" b="1"/>
              <a:t>3</a:t>
            </a:r>
          </a:p>
        </p:txBody>
      </p:sp>
      <p:sp>
        <p:nvSpPr>
          <p:cNvPr id="251985" name="Text Box 81"/>
          <p:cNvSpPr txBox="1">
            <a:spLocks noChangeArrowheads="1"/>
          </p:cNvSpPr>
          <p:nvPr/>
        </p:nvSpPr>
        <p:spPr bwMode="auto">
          <a:xfrm>
            <a:off x="4114800" y="533400"/>
            <a:ext cx="298450" cy="366713"/>
          </a:xfrm>
          <a:prstGeom prst="rect">
            <a:avLst/>
          </a:prstGeom>
          <a:noFill/>
          <a:ln w="9525">
            <a:noFill/>
            <a:miter lim="800000"/>
            <a:headEnd/>
            <a:tailEnd/>
          </a:ln>
          <a:effectLst/>
        </p:spPr>
        <p:txBody>
          <a:bodyPr wrap="none">
            <a:spAutoFit/>
          </a:bodyPr>
          <a:lstStyle/>
          <a:p>
            <a:r>
              <a:rPr lang="en-US" sz="1800" b="1"/>
              <a:t>6</a:t>
            </a:r>
          </a:p>
        </p:txBody>
      </p:sp>
      <p:sp>
        <p:nvSpPr>
          <p:cNvPr id="251986" name="Text Box 82"/>
          <p:cNvSpPr txBox="1">
            <a:spLocks noChangeArrowheads="1"/>
          </p:cNvSpPr>
          <p:nvPr/>
        </p:nvSpPr>
        <p:spPr bwMode="auto">
          <a:xfrm>
            <a:off x="5867400" y="533400"/>
            <a:ext cx="298450" cy="366713"/>
          </a:xfrm>
          <a:prstGeom prst="rect">
            <a:avLst/>
          </a:prstGeom>
          <a:noFill/>
          <a:ln w="9525">
            <a:noFill/>
            <a:miter lim="800000"/>
            <a:headEnd/>
            <a:tailEnd/>
          </a:ln>
          <a:effectLst/>
        </p:spPr>
        <p:txBody>
          <a:bodyPr wrap="none">
            <a:spAutoFit/>
          </a:bodyPr>
          <a:lstStyle/>
          <a:p>
            <a:r>
              <a:rPr lang="en-US" sz="1800" b="1"/>
              <a:t>2</a:t>
            </a:r>
          </a:p>
        </p:txBody>
      </p:sp>
      <p:sp>
        <p:nvSpPr>
          <p:cNvPr id="251987" name="Text Box 83"/>
          <p:cNvSpPr txBox="1">
            <a:spLocks noChangeArrowheads="1"/>
          </p:cNvSpPr>
          <p:nvPr/>
        </p:nvSpPr>
        <p:spPr bwMode="auto">
          <a:xfrm>
            <a:off x="3886200" y="533400"/>
            <a:ext cx="298450" cy="366713"/>
          </a:xfrm>
          <a:prstGeom prst="rect">
            <a:avLst/>
          </a:prstGeom>
          <a:noFill/>
          <a:ln w="9525">
            <a:noFill/>
            <a:miter lim="800000"/>
            <a:headEnd/>
            <a:tailEnd/>
          </a:ln>
          <a:effectLst/>
        </p:spPr>
        <p:txBody>
          <a:bodyPr wrap="none">
            <a:spAutoFit/>
          </a:bodyPr>
          <a:lstStyle/>
          <a:p>
            <a:r>
              <a:rPr lang="en-US" sz="1800" b="1"/>
              <a:t>5</a:t>
            </a:r>
          </a:p>
        </p:txBody>
      </p:sp>
      <p:sp>
        <p:nvSpPr>
          <p:cNvPr id="251988" name="Rectangle 84"/>
          <p:cNvSpPr>
            <a:spLocks noChangeArrowheads="1"/>
          </p:cNvSpPr>
          <p:nvPr/>
        </p:nvSpPr>
        <p:spPr bwMode="auto">
          <a:xfrm>
            <a:off x="6172200" y="2362200"/>
            <a:ext cx="533400" cy="3810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251989" name="Line 85"/>
          <p:cNvSpPr>
            <a:spLocks noChangeShapeType="1"/>
          </p:cNvSpPr>
          <p:nvPr/>
        </p:nvSpPr>
        <p:spPr bwMode="auto">
          <a:xfrm>
            <a:off x="0" y="1143000"/>
            <a:ext cx="7848600" cy="0"/>
          </a:xfrm>
          <a:prstGeom prst="line">
            <a:avLst/>
          </a:prstGeom>
          <a:noFill/>
          <a:ln w="9525">
            <a:solidFill>
              <a:schemeClr val="tx1"/>
            </a:solidFill>
            <a:round/>
            <a:headEnd/>
            <a:tailEnd/>
          </a:ln>
          <a:effectLst/>
        </p:spPr>
        <p:txBody>
          <a:bodyPr/>
          <a:lstStyle/>
          <a:p>
            <a:endParaRPr lang="en-US"/>
          </a:p>
        </p:txBody>
      </p:sp>
      <p:sp>
        <p:nvSpPr>
          <p:cNvPr id="251990" name="Text Box 86"/>
          <p:cNvSpPr txBox="1">
            <a:spLocks noChangeArrowheads="1"/>
          </p:cNvSpPr>
          <p:nvPr/>
        </p:nvSpPr>
        <p:spPr bwMode="auto">
          <a:xfrm>
            <a:off x="7924800" y="990600"/>
            <a:ext cx="982663" cy="396875"/>
          </a:xfrm>
          <a:prstGeom prst="rect">
            <a:avLst/>
          </a:prstGeom>
          <a:noFill/>
          <a:ln w="9525">
            <a:noFill/>
            <a:miter lim="800000"/>
            <a:headEnd/>
            <a:tailEnd/>
          </a:ln>
          <a:effectLst/>
        </p:spPr>
        <p:txBody>
          <a:bodyPr wrap="none">
            <a:spAutoFit/>
          </a:bodyPr>
          <a:lstStyle/>
          <a:p>
            <a:r>
              <a:rPr lang="en-US" sz="2000">
                <a:solidFill>
                  <a:srgbClr val="FF0000"/>
                </a:solidFill>
              </a:rPr>
              <a:t>PASS 0</a:t>
            </a:r>
          </a:p>
        </p:txBody>
      </p:sp>
      <p:sp>
        <p:nvSpPr>
          <p:cNvPr id="251991" name="Line 87"/>
          <p:cNvSpPr>
            <a:spLocks noChangeShapeType="1"/>
          </p:cNvSpPr>
          <p:nvPr/>
        </p:nvSpPr>
        <p:spPr bwMode="auto">
          <a:xfrm>
            <a:off x="0" y="2133600"/>
            <a:ext cx="7848600" cy="0"/>
          </a:xfrm>
          <a:prstGeom prst="line">
            <a:avLst/>
          </a:prstGeom>
          <a:noFill/>
          <a:ln w="9525">
            <a:solidFill>
              <a:schemeClr val="tx1"/>
            </a:solidFill>
            <a:round/>
            <a:headEnd/>
            <a:tailEnd/>
          </a:ln>
          <a:effectLst/>
        </p:spPr>
        <p:txBody>
          <a:bodyPr/>
          <a:lstStyle/>
          <a:p>
            <a:endParaRPr lang="en-US"/>
          </a:p>
        </p:txBody>
      </p:sp>
      <p:sp>
        <p:nvSpPr>
          <p:cNvPr id="251992" name="Text Box 88"/>
          <p:cNvSpPr txBox="1">
            <a:spLocks noChangeArrowheads="1"/>
          </p:cNvSpPr>
          <p:nvPr/>
        </p:nvSpPr>
        <p:spPr bwMode="auto">
          <a:xfrm>
            <a:off x="7924800" y="1981200"/>
            <a:ext cx="982663" cy="396875"/>
          </a:xfrm>
          <a:prstGeom prst="rect">
            <a:avLst/>
          </a:prstGeom>
          <a:noFill/>
          <a:ln w="9525">
            <a:noFill/>
            <a:miter lim="800000"/>
            <a:headEnd/>
            <a:tailEnd/>
          </a:ln>
          <a:effectLst/>
        </p:spPr>
        <p:txBody>
          <a:bodyPr wrap="none">
            <a:spAutoFit/>
          </a:bodyPr>
          <a:lstStyle/>
          <a:p>
            <a:r>
              <a:rPr lang="en-US" sz="2000">
                <a:solidFill>
                  <a:srgbClr val="FF0000"/>
                </a:solidFill>
              </a:rPr>
              <a:t>PASS 1</a:t>
            </a:r>
          </a:p>
        </p:txBody>
      </p:sp>
      <p:sp>
        <p:nvSpPr>
          <p:cNvPr id="251993" name="Text Box 89"/>
          <p:cNvSpPr txBox="1">
            <a:spLocks noChangeArrowheads="1"/>
          </p:cNvSpPr>
          <p:nvPr/>
        </p:nvSpPr>
        <p:spPr bwMode="auto">
          <a:xfrm>
            <a:off x="7391400" y="533400"/>
            <a:ext cx="1092200" cy="366713"/>
          </a:xfrm>
          <a:prstGeom prst="rect">
            <a:avLst/>
          </a:prstGeom>
          <a:noFill/>
          <a:ln w="9525">
            <a:noFill/>
            <a:miter lim="800000"/>
            <a:headEnd/>
            <a:tailEnd/>
          </a:ln>
          <a:effectLst/>
        </p:spPr>
        <p:txBody>
          <a:bodyPr wrap="none">
            <a:spAutoFit/>
          </a:bodyPr>
          <a:lstStyle/>
          <a:p>
            <a:r>
              <a:rPr lang="en-US" sz="1800" b="1"/>
              <a:t>Input file</a:t>
            </a:r>
          </a:p>
        </p:txBody>
      </p:sp>
      <p:sp>
        <p:nvSpPr>
          <p:cNvPr id="251994" name="Text Box 90"/>
          <p:cNvSpPr txBox="1">
            <a:spLocks noChangeArrowheads="1"/>
          </p:cNvSpPr>
          <p:nvPr/>
        </p:nvSpPr>
        <p:spPr bwMode="auto">
          <a:xfrm>
            <a:off x="7467600" y="1371600"/>
            <a:ext cx="1333500" cy="366713"/>
          </a:xfrm>
          <a:prstGeom prst="rect">
            <a:avLst/>
          </a:prstGeom>
          <a:noFill/>
          <a:ln w="9525">
            <a:noFill/>
            <a:miter lim="800000"/>
            <a:headEnd/>
            <a:tailEnd/>
          </a:ln>
          <a:effectLst/>
        </p:spPr>
        <p:txBody>
          <a:bodyPr wrap="none">
            <a:spAutoFit/>
          </a:bodyPr>
          <a:lstStyle/>
          <a:p>
            <a:r>
              <a:rPr lang="en-US" sz="1800" b="1"/>
              <a:t>1-page runs</a:t>
            </a:r>
          </a:p>
        </p:txBody>
      </p:sp>
      <p:sp>
        <p:nvSpPr>
          <p:cNvPr id="251995" name="Text Box 91"/>
          <p:cNvSpPr txBox="1">
            <a:spLocks noChangeArrowheads="1"/>
          </p:cNvSpPr>
          <p:nvPr/>
        </p:nvSpPr>
        <p:spPr bwMode="auto">
          <a:xfrm>
            <a:off x="7543800" y="2514600"/>
            <a:ext cx="1333500" cy="366713"/>
          </a:xfrm>
          <a:prstGeom prst="rect">
            <a:avLst/>
          </a:prstGeom>
          <a:noFill/>
          <a:ln w="9525">
            <a:noFill/>
            <a:miter lim="800000"/>
            <a:headEnd/>
            <a:tailEnd/>
          </a:ln>
          <a:effectLst/>
        </p:spPr>
        <p:txBody>
          <a:bodyPr wrap="none">
            <a:spAutoFit/>
          </a:bodyPr>
          <a:lstStyle/>
          <a:p>
            <a:r>
              <a:rPr lang="en-US" sz="1800" b="1"/>
              <a:t>2-page runs</a:t>
            </a:r>
          </a:p>
        </p:txBody>
      </p:sp>
      <p:sp>
        <p:nvSpPr>
          <p:cNvPr id="251996" name="Line 92"/>
          <p:cNvSpPr>
            <a:spLocks noChangeShapeType="1"/>
          </p:cNvSpPr>
          <p:nvPr/>
        </p:nvSpPr>
        <p:spPr bwMode="auto">
          <a:xfrm>
            <a:off x="990600" y="3200400"/>
            <a:ext cx="609600" cy="990600"/>
          </a:xfrm>
          <a:prstGeom prst="line">
            <a:avLst/>
          </a:prstGeom>
          <a:noFill/>
          <a:ln w="19050">
            <a:solidFill>
              <a:schemeClr val="tx1"/>
            </a:solidFill>
            <a:prstDash val="dash"/>
            <a:round/>
            <a:headEnd/>
            <a:tailEnd type="triangle" w="med" len="med"/>
          </a:ln>
          <a:effectLst/>
        </p:spPr>
        <p:txBody>
          <a:bodyPr/>
          <a:lstStyle/>
          <a:p>
            <a:endParaRPr lang="en-US"/>
          </a:p>
        </p:txBody>
      </p:sp>
      <p:sp>
        <p:nvSpPr>
          <p:cNvPr id="251997" name="Line 93"/>
          <p:cNvSpPr>
            <a:spLocks noChangeShapeType="1"/>
          </p:cNvSpPr>
          <p:nvPr/>
        </p:nvSpPr>
        <p:spPr bwMode="auto">
          <a:xfrm flipH="1">
            <a:off x="2057400" y="3124200"/>
            <a:ext cx="762000" cy="1066800"/>
          </a:xfrm>
          <a:prstGeom prst="line">
            <a:avLst/>
          </a:prstGeom>
          <a:noFill/>
          <a:ln w="19050">
            <a:solidFill>
              <a:schemeClr val="tx1"/>
            </a:solidFill>
            <a:prstDash val="dash"/>
            <a:round/>
            <a:headEnd/>
            <a:tailEnd type="triangle" w="med" len="med"/>
          </a:ln>
          <a:effectLst/>
        </p:spPr>
        <p:txBody>
          <a:bodyPr/>
          <a:lstStyle/>
          <a:p>
            <a:endParaRPr lang="en-US"/>
          </a:p>
        </p:txBody>
      </p:sp>
      <p:sp>
        <p:nvSpPr>
          <p:cNvPr id="251998" name="Line 94"/>
          <p:cNvSpPr>
            <a:spLocks noChangeShapeType="1"/>
          </p:cNvSpPr>
          <p:nvPr/>
        </p:nvSpPr>
        <p:spPr bwMode="auto">
          <a:xfrm>
            <a:off x="4648200" y="3124200"/>
            <a:ext cx="762000" cy="990600"/>
          </a:xfrm>
          <a:prstGeom prst="line">
            <a:avLst/>
          </a:prstGeom>
          <a:noFill/>
          <a:ln w="19050">
            <a:solidFill>
              <a:schemeClr val="tx1"/>
            </a:solidFill>
            <a:prstDash val="dash"/>
            <a:round/>
            <a:headEnd/>
            <a:tailEnd type="triangle" w="med" len="med"/>
          </a:ln>
          <a:effectLst/>
        </p:spPr>
        <p:txBody>
          <a:bodyPr/>
          <a:lstStyle/>
          <a:p>
            <a:endParaRPr lang="en-US"/>
          </a:p>
        </p:txBody>
      </p:sp>
      <p:sp>
        <p:nvSpPr>
          <p:cNvPr id="251999" name="Line 95"/>
          <p:cNvSpPr>
            <a:spLocks noChangeShapeType="1"/>
          </p:cNvSpPr>
          <p:nvPr/>
        </p:nvSpPr>
        <p:spPr bwMode="auto">
          <a:xfrm flipH="1">
            <a:off x="5791200" y="3124200"/>
            <a:ext cx="685800" cy="990600"/>
          </a:xfrm>
          <a:prstGeom prst="line">
            <a:avLst/>
          </a:prstGeom>
          <a:noFill/>
          <a:ln w="19050">
            <a:solidFill>
              <a:schemeClr val="tx1"/>
            </a:solidFill>
            <a:prstDash val="dash"/>
            <a:round/>
            <a:headEnd/>
            <a:tailEnd type="triangle" w="med" len="med"/>
          </a:ln>
          <a:effectLst/>
        </p:spPr>
        <p:txBody>
          <a:bodyPr/>
          <a:lstStyle/>
          <a:p>
            <a:endParaRPr lang="en-US"/>
          </a:p>
        </p:txBody>
      </p:sp>
      <p:sp>
        <p:nvSpPr>
          <p:cNvPr id="252000" name="Line 96"/>
          <p:cNvSpPr>
            <a:spLocks noChangeShapeType="1"/>
          </p:cNvSpPr>
          <p:nvPr/>
        </p:nvSpPr>
        <p:spPr bwMode="auto">
          <a:xfrm>
            <a:off x="0" y="3733800"/>
            <a:ext cx="7696200" cy="0"/>
          </a:xfrm>
          <a:prstGeom prst="line">
            <a:avLst/>
          </a:prstGeom>
          <a:noFill/>
          <a:ln w="12700">
            <a:solidFill>
              <a:schemeClr val="tx1"/>
            </a:solidFill>
            <a:prstDash val="dash"/>
            <a:round/>
            <a:headEnd/>
            <a:tailEnd/>
          </a:ln>
          <a:effectLst/>
        </p:spPr>
        <p:txBody>
          <a:bodyPr/>
          <a:lstStyle/>
          <a:p>
            <a:endParaRPr lang="en-US"/>
          </a:p>
        </p:txBody>
      </p:sp>
      <p:sp>
        <p:nvSpPr>
          <p:cNvPr id="252001" name="Text Box 97"/>
          <p:cNvSpPr txBox="1">
            <a:spLocks noChangeArrowheads="1"/>
          </p:cNvSpPr>
          <p:nvPr/>
        </p:nvSpPr>
        <p:spPr bwMode="auto">
          <a:xfrm>
            <a:off x="7848600" y="3505200"/>
            <a:ext cx="982663" cy="396875"/>
          </a:xfrm>
          <a:prstGeom prst="rect">
            <a:avLst/>
          </a:prstGeom>
          <a:noFill/>
          <a:ln w="9525">
            <a:noFill/>
            <a:miter lim="800000"/>
            <a:headEnd/>
            <a:tailEnd/>
          </a:ln>
          <a:effectLst/>
        </p:spPr>
        <p:txBody>
          <a:bodyPr wrap="none">
            <a:spAutoFit/>
          </a:bodyPr>
          <a:lstStyle/>
          <a:p>
            <a:r>
              <a:rPr lang="en-US" sz="2000">
                <a:solidFill>
                  <a:srgbClr val="FF0000"/>
                </a:solidFill>
              </a:rPr>
              <a:t>PASS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89"/>
                                        </p:tgtEl>
                                        <p:attrNameLst>
                                          <p:attrName>style.visibility</p:attrName>
                                        </p:attrNameLst>
                                      </p:cBhvr>
                                      <p:to>
                                        <p:strVal val="visible"/>
                                      </p:to>
                                    </p:set>
                                    <p:animEffect transition="in" filter="wipe(left)">
                                      <p:cBhvr>
                                        <p:cTn id="7" dur="500"/>
                                        <p:tgtEl>
                                          <p:spTgt spid="25198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5199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51994"/>
                                        </p:tgtEl>
                                        <p:attrNameLst>
                                          <p:attrName>style.visibility</p:attrName>
                                        </p:attrNameLst>
                                      </p:cBhvr>
                                      <p:to>
                                        <p:strVal val="visible"/>
                                      </p:to>
                                    </p:set>
                                  </p:childTnLst>
                                </p:cTn>
                              </p:par>
                            </p:childTnLst>
                          </p:cTn>
                        </p:par>
                        <p:par>
                          <p:cTn id="14" fill="hold">
                            <p:stCondLst>
                              <p:cond delay="500"/>
                            </p:stCondLst>
                            <p:childTnLst>
                              <p:par>
                                <p:cTn id="15" presetID="51" presetClass="path" presetSubtype="0" accel="50000" decel="50000" fill="hold" grpId="0" nodeType="afterEffect">
                                  <p:stCondLst>
                                    <p:cond delay="0"/>
                                  </p:stCondLst>
                                  <p:childTnLst>
                                    <p:animMotion origin="layout" path="M -3.33333E-6 -1.57262E-6 L -0.01909 0.02822 C -0.02326 0.03423 -0.02534 0.04325 -0.02534 0.0525 C -0.02534 0.06337 -0.02326 0.07193 -0.01909 0.07794 L -3.33333E-6 0.10662 " pathEditMode="relative" rAng="0" ptsTypes="FffFF">
                                      <p:cBhvr>
                                        <p:cTn id="16" dur="1000" fill="hold"/>
                                        <p:tgtEl>
                                          <p:spTgt spid="251968"/>
                                        </p:tgtEl>
                                        <p:attrNameLst>
                                          <p:attrName>ppt_x</p:attrName>
                                          <p:attrName>ppt_y</p:attrName>
                                        </p:attrNameLst>
                                      </p:cBhvr>
                                      <p:rCtr x="-13" y="53"/>
                                    </p:animMotion>
                                  </p:childTnLst>
                                </p:cTn>
                              </p:par>
                            </p:childTnLst>
                          </p:cTn>
                        </p:par>
                        <p:par>
                          <p:cTn id="17" fill="hold">
                            <p:stCondLst>
                              <p:cond delay="1500"/>
                            </p:stCondLst>
                            <p:childTnLst>
                              <p:par>
                                <p:cTn id="18" presetID="58" presetClass="path" presetSubtype="0" accel="50000" decel="50000" fill="hold" grpId="0" nodeType="afterEffect">
                                  <p:stCondLst>
                                    <p:cond delay="0"/>
                                  </p:stCondLst>
                                  <p:childTnLst>
                                    <p:animMotion origin="layout" path="M 0.00035 -1.57262E-6 L 0.01788 0.02798 C 0.02205 0.034 0.02465 0.04302 0.02465 0.0525 C 0.02465 0.06291 0.02205 0.07123 0.01788 0.07748 L 0.00035 0.10662 " pathEditMode="relative" rAng="0" ptsTypes="FffFF">
                                      <p:cBhvr>
                                        <p:cTn id="19" dur="1000" fill="hold"/>
                                        <p:tgtEl>
                                          <p:spTgt spid="251969"/>
                                        </p:tgtEl>
                                        <p:attrNameLst>
                                          <p:attrName>ppt_x</p:attrName>
                                          <p:attrName>ppt_y</p:attrName>
                                        </p:attrNameLst>
                                      </p:cBhvr>
                                      <p:rCtr x="12" y="53"/>
                                    </p:animMotion>
                                  </p:childTnLst>
                                </p:cTn>
                              </p:par>
                            </p:childTnLst>
                          </p:cTn>
                        </p:par>
                        <p:par>
                          <p:cTn id="20" fill="hold">
                            <p:stCondLst>
                              <p:cond delay="2500"/>
                            </p:stCondLst>
                            <p:childTnLst>
                              <p:par>
                                <p:cTn id="21" presetID="0" presetClass="path" presetSubtype="0" accel="50000" decel="50000" fill="hold" grpId="0" nodeType="afterEffect">
                                  <p:stCondLst>
                                    <p:cond delay="0"/>
                                  </p:stCondLst>
                                  <p:childTnLst>
                                    <p:animMotion origin="layout" path="M 3.88889E-6 -1.57262E-6 C -0.01806 0.00879 -0.03594 0.01758 -0.04011 0.03539 C -0.04427 0.05319 -0.02726 0.09482 -0.02466 0.10662 " pathEditMode="relative" rAng="0" ptsTypes="aaA">
                                      <p:cBhvr>
                                        <p:cTn id="22" dur="1000" fill="hold"/>
                                        <p:tgtEl>
                                          <p:spTgt spid="251972"/>
                                        </p:tgtEl>
                                        <p:attrNameLst>
                                          <p:attrName>ppt_x</p:attrName>
                                          <p:attrName>ppt_y</p:attrName>
                                        </p:attrNameLst>
                                      </p:cBhvr>
                                      <p:rCtr x="-22" y="53"/>
                                    </p:animMotion>
                                  </p:childTnLst>
                                </p:cTn>
                              </p:par>
                            </p:childTnLst>
                          </p:cTn>
                        </p:par>
                        <p:par>
                          <p:cTn id="23" fill="hold">
                            <p:stCondLst>
                              <p:cond delay="3500"/>
                            </p:stCondLst>
                            <p:childTnLst>
                              <p:par>
                                <p:cTn id="24" presetID="0" presetClass="path" presetSubtype="0" accel="50000" decel="50000" fill="hold" grpId="0" nodeType="afterEffect">
                                  <p:stCondLst>
                                    <p:cond delay="0"/>
                                  </p:stCondLst>
                                  <p:childTnLst>
                                    <p:animMotion origin="layout" path="M 0.00868 0.01781 C 0.02569 0.03192 0.04288 0.04695 0.04548 0.06152 C 0.04809 0.07632 0.0276 0.09875 0.02395 0.10662 " pathEditMode="relative" rAng="0" ptsTypes="aaA">
                                      <p:cBhvr>
                                        <p:cTn id="25" dur="1000" fill="hold"/>
                                        <p:tgtEl>
                                          <p:spTgt spid="251971"/>
                                        </p:tgtEl>
                                        <p:attrNameLst>
                                          <p:attrName>ppt_x</p:attrName>
                                          <p:attrName>ppt_y</p:attrName>
                                        </p:attrNameLst>
                                      </p:cBhvr>
                                      <p:rCtr x="20" y="44"/>
                                    </p:animMotion>
                                  </p:childTnLst>
                                </p:cTn>
                              </p:par>
                            </p:childTnLst>
                          </p:cTn>
                        </p:par>
                        <p:par>
                          <p:cTn id="26" fill="hold">
                            <p:stCondLst>
                              <p:cond delay="4500"/>
                            </p:stCondLst>
                            <p:childTnLst>
                              <p:par>
                                <p:cTn id="27" presetID="0" presetClass="path" presetSubtype="0" accel="50000" decel="50000" fill="hold" grpId="0" nodeType="afterEffect">
                                  <p:stCondLst>
                                    <p:cond delay="0"/>
                                  </p:stCondLst>
                                  <p:childTnLst>
                                    <p:animMotion origin="layout" path="M 3.88889E-6 -1.57262E-6 C -0.02257 0.0118 -0.04514 0.02382 -0.04931 0.04163 C -0.05348 0.05944 -0.02882 0.09575 -0.02466 0.10662 " pathEditMode="relative" rAng="0" ptsTypes="aaA">
                                      <p:cBhvr>
                                        <p:cTn id="28" dur="1000" fill="hold"/>
                                        <p:tgtEl>
                                          <p:spTgt spid="251966"/>
                                        </p:tgtEl>
                                        <p:attrNameLst>
                                          <p:attrName>ppt_x</p:attrName>
                                          <p:attrName>ppt_y</p:attrName>
                                        </p:attrNameLst>
                                      </p:cBhvr>
                                      <p:rCtr x="-27" y="53"/>
                                    </p:animMotion>
                                  </p:childTnLst>
                                </p:cTn>
                              </p:par>
                            </p:childTnLst>
                          </p:cTn>
                        </p:par>
                        <p:par>
                          <p:cTn id="29" fill="hold">
                            <p:stCondLst>
                              <p:cond delay="5500"/>
                            </p:stCondLst>
                            <p:childTnLst>
                              <p:par>
                                <p:cTn id="30" presetID="0" presetClass="path" presetSubtype="0" accel="50000" decel="50000" fill="hold" grpId="0" nodeType="afterEffect">
                                  <p:stCondLst>
                                    <p:cond delay="0"/>
                                  </p:stCondLst>
                                  <p:childTnLst>
                                    <p:animMotion origin="layout" path="M 3.88889E-6 -1.57262E-6 C 0.0243 0.01272 0.04861 0.02613 0.05225 0.04394 C 0.0559 0.06175 0.02656 0.09598 0.02152 0.10662 " pathEditMode="relative" rAng="0" ptsTypes="aaA">
                                      <p:cBhvr>
                                        <p:cTn id="31" dur="1000" fill="hold"/>
                                        <p:tgtEl>
                                          <p:spTgt spid="251970"/>
                                        </p:tgtEl>
                                        <p:attrNameLst>
                                          <p:attrName>ppt_x</p:attrName>
                                          <p:attrName>ppt_y</p:attrName>
                                        </p:attrNameLst>
                                      </p:cBhvr>
                                      <p:rCtr x="28" y="53"/>
                                    </p:animMotion>
                                  </p:childTnLst>
                                </p:cTn>
                              </p:par>
                            </p:childTnLst>
                          </p:cTn>
                        </p:par>
                        <p:par>
                          <p:cTn id="32" fill="hold">
                            <p:stCondLst>
                              <p:cond delay="6500"/>
                            </p:stCondLst>
                            <p:childTnLst>
                              <p:par>
                                <p:cTn id="33" presetID="0" presetClass="path" presetSubtype="0" accel="50000" decel="50000" fill="hold" grpId="0" nodeType="afterEffect">
                                  <p:stCondLst>
                                    <p:cond delay="0"/>
                                  </p:stCondLst>
                                  <p:childTnLst>
                                    <p:animMotion origin="layout" path="M 3.88889E-6 -1.57262E-6 C -0.029 0.01457 -0.05782 0.02914 -0.06216 0.04695 C -0.06632 0.06476 -0.03177 0.09667 -0.0257 0.10662 " pathEditMode="relative" rAng="0" ptsTypes="aaA">
                                      <p:cBhvr>
                                        <p:cTn id="34" dur="1000" fill="hold"/>
                                        <p:tgtEl>
                                          <p:spTgt spid="251973"/>
                                        </p:tgtEl>
                                        <p:attrNameLst>
                                          <p:attrName>ppt_x</p:attrName>
                                          <p:attrName>ppt_y</p:attrName>
                                        </p:attrNameLst>
                                      </p:cBhvr>
                                      <p:rCtr x="-33" y="53"/>
                                    </p:animMotion>
                                  </p:childTnLst>
                                </p:cTn>
                              </p:par>
                            </p:childTnLst>
                          </p:cTn>
                        </p:par>
                        <p:par>
                          <p:cTn id="35" fill="hold">
                            <p:stCondLst>
                              <p:cond delay="7500"/>
                            </p:stCondLst>
                            <p:childTnLst>
                              <p:par>
                                <p:cTn id="36" presetID="0" presetClass="path" presetSubtype="0" accel="50000" decel="50000" fill="hold" grpId="0" nodeType="afterEffect">
                                  <p:stCondLst>
                                    <p:cond delay="0"/>
                                  </p:stCondLst>
                                  <p:childTnLst>
                                    <p:animMotion origin="layout" path="M 3.88889E-6 -1.57262E-6 C 0.02534 0.0155 0.05086 0.03192 0.05451 0.04972 C 0.05833 0.06776 0.02708 0.09667 0.0217 0.10662 " pathEditMode="relative" rAng="0" ptsTypes="aaA">
                                      <p:cBhvr>
                                        <p:cTn id="37" dur="1000" fill="hold"/>
                                        <p:tgtEl>
                                          <p:spTgt spid="251964"/>
                                        </p:tgtEl>
                                        <p:attrNameLst>
                                          <p:attrName>ppt_x</p:attrName>
                                          <p:attrName>ppt_y</p:attrName>
                                        </p:attrNameLst>
                                      </p:cBhvr>
                                      <p:rCtr x="29" y="53"/>
                                    </p:animMotion>
                                  </p:childTnLst>
                                </p:cTn>
                              </p:par>
                            </p:childTnLst>
                          </p:cTn>
                        </p:par>
                      </p:childTnLst>
                    </p:cTn>
                  </p:par>
                  <p:par>
                    <p:cTn id="38" fill="hold">
                      <p:stCondLst>
                        <p:cond delay="indefinite"/>
                      </p:stCondLst>
                      <p:childTnLst>
                        <p:par>
                          <p:cTn id="39" fill="hold">
                            <p:stCondLst>
                              <p:cond delay="0"/>
                            </p:stCondLst>
                            <p:childTnLst>
                              <p:par>
                                <p:cTn id="40" presetID="51" presetClass="path" presetSubtype="0" accel="50000" decel="50000" fill="hold" grpId="0" nodeType="clickEffect">
                                  <p:stCondLst>
                                    <p:cond delay="0"/>
                                  </p:stCondLst>
                                  <p:childTnLst>
                                    <p:animMotion origin="layout" path="M 0.00035 -1.57262E-6 L -0.03056 0.02845 C -0.0375 0.03446 -0.04132 0.04348 -0.04132 0.05273 C -0.04132 0.06337 -0.0375 0.07193 -0.03056 0.07794 L 0.00035 0.10662 " pathEditMode="relative" rAng="0" ptsTypes="FffFF">
                                      <p:cBhvr>
                                        <p:cTn id="41" dur="1000" fill="hold"/>
                                        <p:tgtEl>
                                          <p:spTgt spid="251967"/>
                                        </p:tgtEl>
                                        <p:attrNameLst>
                                          <p:attrName>ppt_x</p:attrName>
                                          <p:attrName>ppt_y</p:attrName>
                                        </p:attrNameLst>
                                      </p:cBhvr>
                                      <p:rCtr x="-21" y="53"/>
                                    </p:animMotion>
                                  </p:childTnLst>
                                </p:cTn>
                              </p:par>
                            </p:childTnLst>
                          </p:cTn>
                        </p:par>
                        <p:par>
                          <p:cTn id="42" fill="hold">
                            <p:stCondLst>
                              <p:cond delay="1000"/>
                            </p:stCondLst>
                            <p:childTnLst>
                              <p:par>
                                <p:cTn id="43" presetID="0" presetClass="path" presetSubtype="0" accel="50000" decel="50000" fill="hold" grpId="0" nodeType="afterEffect">
                                  <p:stCondLst>
                                    <p:cond delay="0"/>
                                  </p:stCondLst>
                                  <p:childTnLst>
                                    <p:animMotion origin="layout" path="M 0.0 -1.57262E-6 L 0.02396 0.02798 C 0.02951 0.034 0.03333 0.04302 0.03333 0.05227 C 0.03333 0.06314 0.02951 0.07169 0.02396 0.07748 L 0.0 0.10662 " pathEditMode="relative" rAng="0" ptsTypes="FffFF">
                                      <p:cBhvr>
                                        <p:cTn id="44" dur="1000" fill="hold"/>
                                        <p:tgtEl>
                                          <p:spTgt spid="251963"/>
                                        </p:tgtEl>
                                        <p:attrNameLst>
                                          <p:attrName>ppt_x</p:attrName>
                                          <p:attrName>ppt_y</p:attrName>
                                        </p:attrNameLst>
                                      </p:cBhvr>
                                      <p:rCtr x="17" y="53"/>
                                    </p:animMotion>
                                  </p:childTnLst>
                                </p:cTn>
                              </p:par>
                            </p:childTnLst>
                          </p:cTn>
                        </p:par>
                        <p:par>
                          <p:cTn id="45" fill="hold">
                            <p:stCondLst>
                              <p:cond delay="2000"/>
                            </p:stCondLst>
                            <p:childTnLst>
                              <p:par>
                                <p:cTn id="46" presetID="0" presetClass="path" presetSubtype="0" accel="50000" decel="50000" fill="hold" grpId="0" nodeType="afterEffect">
                                  <p:stCondLst>
                                    <p:cond delay="0"/>
                                  </p:stCondLst>
                                  <p:childTnLst>
                                    <p:animMotion origin="layout" path="M 2.5E-6 -1.26735E-6 C -0.02622 0.01966 -0.05226 0.03955 -0.05538 0.05736 C -0.05851 0.07516 -0.02518 0.09852 -0.01858 0.10662 " pathEditMode="relative" ptsTypes="aaA">
                                      <p:cBhvr>
                                        <p:cTn id="47" dur="1000" fill="hold"/>
                                        <p:tgtEl>
                                          <p:spTgt spid="251965"/>
                                        </p:tgtEl>
                                        <p:attrNameLst>
                                          <p:attrName>ppt_x</p:attrName>
                                          <p:attrName>ppt_y</p:attrName>
                                        </p:attrNameLst>
                                      </p:cBhvr>
                                    </p:animMotion>
                                  </p:childTnLst>
                                </p:cTn>
                              </p:par>
                            </p:childTnLst>
                          </p:cTn>
                        </p:par>
                        <p:par>
                          <p:cTn id="48" fill="hold">
                            <p:stCondLst>
                              <p:cond delay="3000"/>
                            </p:stCondLst>
                            <p:childTnLst>
                              <p:par>
                                <p:cTn id="49" presetID="0" presetClass="path" presetSubtype="0" accel="50000" decel="50000" fill="hold" grpId="0" nodeType="afterEffect">
                                  <p:stCondLst>
                                    <p:cond delay="0"/>
                                  </p:stCondLst>
                                  <p:childTnLst>
                                    <p:animMotion origin="layout" path="M 5.55556E-7 -1.57262E-6 C 0.01944 0.01503 0.03941 0.03076 0.04462 0.04857 C 0.05035 0.06638 0.03351 0.09667 0.03073 0.10662 " pathEditMode="relative" rAng="0" ptsTypes="aaA">
                                      <p:cBhvr>
                                        <p:cTn id="50" dur="1000" fill="hold"/>
                                        <p:tgtEl>
                                          <p:spTgt spid="251962"/>
                                        </p:tgtEl>
                                        <p:attrNameLst>
                                          <p:attrName>ppt_x</p:attrName>
                                          <p:attrName>ppt_y</p:attrName>
                                        </p:attrNameLst>
                                      </p:cBhvr>
                                      <p:rCtr x="25" y="53"/>
                                    </p:animMotion>
                                  </p:childTnLst>
                                </p:cTn>
                              </p:par>
                            </p:childTnLst>
                          </p:cTn>
                        </p:par>
                        <p:par>
                          <p:cTn id="51" fill="hold">
                            <p:stCondLst>
                              <p:cond delay="4000"/>
                            </p:stCondLst>
                            <p:childTnLst>
                              <p:par>
                                <p:cTn id="52" presetID="51" presetClass="path" presetSubtype="0" accel="50000" decel="50000" fill="hold" grpId="0" nodeType="afterEffect">
                                  <p:stCondLst>
                                    <p:cond delay="0"/>
                                  </p:stCondLst>
                                  <p:childTnLst>
                                    <p:animMotion origin="layout" path="M 0.00034 -1.57262E-6 L -0.01216 0.02822 C -0.01493 0.03446 -0.01632 0.04325 -0.01632 0.05273 C -0.01632 0.06337 -0.01493 0.07169 -0.01216 0.07794 L 0.00034 0.10662 " pathEditMode="relative" rAng="0" ptsTypes="FffFF">
                                      <p:cBhvr>
                                        <p:cTn id="53" dur="1000" fill="hold"/>
                                        <p:tgtEl>
                                          <p:spTgt spid="251961"/>
                                        </p:tgtEl>
                                        <p:attrNameLst>
                                          <p:attrName>ppt_x</p:attrName>
                                          <p:attrName>ppt_y</p:attrName>
                                        </p:attrNameLst>
                                      </p:cBhvr>
                                      <p:rCtr x="-8" y="53"/>
                                    </p:animMotion>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51991"/>
                                        </p:tgtEl>
                                        <p:attrNameLst>
                                          <p:attrName>style.visibility</p:attrName>
                                        </p:attrNameLst>
                                      </p:cBhvr>
                                      <p:to>
                                        <p:strVal val="visible"/>
                                      </p:to>
                                    </p:set>
                                    <p:animEffect transition="in" filter="wipe(left)">
                                      <p:cBhvr>
                                        <p:cTn id="58" dur="500"/>
                                        <p:tgtEl>
                                          <p:spTgt spid="251991"/>
                                        </p:tgtEl>
                                      </p:cBhvr>
                                    </p:animEffec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251992"/>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251995"/>
                                        </p:tgtEl>
                                        <p:attrNameLst>
                                          <p:attrName>style.visibility</p:attrName>
                                        </p:attrNameLst>
                                      </p:cBhvr>
                                      <p:to>
                                        <p:strVal val="visible"/>
                                      </p:to>
                                    </p:set>
                                  </p:childTnLst>
                                </p:cTn>
                              </p:par>
                            </p:childTnLst>
                          </p:cTn>
                        </p:par>
                        <p:par>
                          <p:cTn id="65" fill="hold">
                            <p:stCondLst>
                              <p:cond delay="500"/>
                            </p:stCondLst>
                            <p:childTnLst>
                              <p:par>
                                <p:cTn id="66" presetID="0" presetClass="path" presetSubtype="0" accel="50000" decel="50000" fill="hold" grpId="0" nodeType="afterEffect">
                                  <p:stCondLst>
                                    <p:cond delay="0"/>
                                  </p:stCondLst>
                                  <p:childTnLst>
                                    <p:animMotion origin="layout" path="M 0.00035 -0.0044 L -0.03264 0.14676 " pathEditMode="relative" rAng="0" ptsTypes="AA">
                                      <p:cBhvr>
                                        <p:cTn id="67" dur="1000" fill="hold"/>
                                        <p:tgtEl>
                                          <p:spTgt spid="251926"/>
                                        </p:tgtEl>
                                        <p:attrNameLst>
                                          <p:attrName>ppt_x</p:attrName>
                                          <p:attrName>ppt_y</p:attrName>
                                        </p:attrNameLst>
                                      </p:cBhvr>
                                      <p:rCtr x="-16" y="75"/>
                                    </p:animMotion>
                                  </p:childTnLst>
                                </p:cTn>
                              </p:par>
                            </p:childTnLst>
                          </p:cTn>
                        </p:par>
                        <p:par>
                          <p:cTn id="68" fill="hold">
                            <p:stCondLst>
                              <p:cond delay="1500"/>
                            </p:stCondLst>
                            <p:childTnLst>
                              <p:par>
                                <p:cTn id="69" presetID="0" presetClass="path" presetSubtype="0" accel="50000" decel="50000" fill="hold" grpId="0" nodeType="afterEffect">
                                  <p:stCondLst>
                                    <p:cond delay="0"/>
                                  </p:stCondLst>
                                  <p:childTnLst>
                                    <p:animMotion origin="layout" path="M 5.55556E-7 -0.0044 L 0.08368 0.14676 " pathEditMode="relative" rAng="0" ptsTypes="AA">
                                      <p:cBhvr>
                                        <p:cTn id="70" dur="1000" fill="hold"/>
                                        <p:tgtEl>
                                          <p:spTgt spid="251929"/>
                                        </p:tgtEl>
                                        <p:attrNameLst>
                                          <p:attrName>ppt_x</p:attrName>
                                          <p:attrName>ppt_y</p:attrName>
                                        </p:attrNameLst>
                                      </p:cBhvr>
                                      <p:rCtr x="42" y="75"/>
                                    </p:animMotion>
                                  </p:childTnLst>
                                </p:cTn>
                              </p:par>
                            </p:childTnLst>
                          </p:cTn>
                        </p:par>
                        <p:par>
                          <p:cTn id="71" fill="hold">
                            <p:stCondLst>
                              <p:cond delay="2500"/>
                            </p:stCondLst>
                            <p:childTnLst>
                              <p:par>
                                <p:cTn id="72" presetID="0" presetClass="path" presetSubtype="0" accel="50000" decel="50000" fill="hold" grpId="0" nodeType="afterEffect">
                                  <p:stCondLst>
                                    <p:cond delay="0"/>
                                  </p:stCondLst>
                                  <p:childTnLst>
                                    <p:animMotion origin="layout" path="M 5.55556E-7 -0.0044 C -0.01372 0.05069 -0.025 0.10833 -0.01962 0.14305 C -0.01424 0.17778 0.0217 0.1912 0.03264 0.20393 " pathEditMode="relative" rAng="0" ptsTypes="aaa">
                                      <p:cBhvr>
                                        <p:cTn id="73" dur="1000" fill="hold"/>
                                        <p:tgtEl>
                                          <p:spTgt spid="251928"/>
                                        </p:tgtEl>
                                        <p:attrNameLst>
                                          <p:attrName>ppt_x</p:attrName>
                                          <p:attrName>ppt_y</p:attrName>
                                        </p:attrNameLst>
                                      </p:cBhvr>
                                      <p:rCtr x="4" y="104"/>
                                    </p:animMotion>
                                  </p:childTnLst>
                                </p:cTn>
                              </p:par>
                            </p:childTnLst>
                          </p:cTn>
                        </p:par>
                        <p:par>
                          <p:cTn id="74" fill="hold">
                            <p:stCondLst>
                              <p:cond delay="3500"/>
                            </p:stCondLst>
                            <p:childTnLst>
                              <p:par>
                                <p:cTn id="75" presetID="0" presetClass="path" presetSubtype="0" accel="50000" decel="50000" fill="hold" grpId="0" nodeType="afterEffect">
                                  <p:stCondLst>
                                    <p:cond delay="0"/>
                                  </p:stCondLst>
                                  <p:childTnLst>
                                    <p:animMotion origin="layout" path="M 3.88889E-6 7.40741E-7 C 0.01145 0.06829 0.02326 0.13819 0.0177 0.17222 C 0.01215 0.20625 -0.0224 0.19745 -0.03299 0.20393 " pathEditMode="relative" rAng="0" ptsTypes="aaa">
                                      <p:cBhvr>
                                        <p:cTn id="76" dur="1000" fill="hold"/>
                                        <p:tgtEl>
                                          <p:spTgt spid="251925"/>
                                        </p:tgtEl>
                                        <p:attrNameLst>
                                          <p:attrName>ppt_x</p:attrName>
                                          <p:attrName>ppt_y</p:attrName>
                                        </p:attrNameLst>
                                      </p:cBhvr>
                                      <p:rCtr x="-5" y="103"/>
                                    </p:animMotion>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0" nodeType="clickEffect">
                                  <p:stCondLst>
                                    <p:cond delay="0"/>
                                  </p:stCondLst>
                                  <p:childTnLst>
                                    <p:animMotion origin="layout" path="M 0.00034 -0.0044 C -0.00209 0.00555 -0.00434 0.01574 -0.0066 0.02593 C -0.00764 0.03102 -0.0099 0.0412 -0.0099 0.04143 C -0.00938 0.05255 -0.00921 0.06389 -0.00834 0.07523 C -0.00677 0.09537 0.01475 0.10023 0.02083 0.10185 C 0.02621 0.10787 0.05555 0.13518 0.05555 0.14699 " pathEditMode="relative" rAng="0" ptsTypes="ffffff">
                                      <p:cBhvr>
                                        <p:cTn id="80" dur="1000" fill="hold"/>
                                        <p:tgtEl>
                                          <p:spTgt spid="251919"/>
                                        </p:tgtEl>
                                        <p:attrNameLst>
                                          <p:attrName>ppt_x</p:attrName>
                                          <p:attrName>ppt_y</p:attrName>
                                        </p:attrNameLst>
                                      </p:cBhvr>
                                      <p:rCtr x="22" y="76"/>
                                    </p:animMotion>
                                  </p:childTnLst>
                                </p:cTn>
                              </p:par>
                            </p:childTnLst>
                          </p:cTn>
                        </p:par>
                        <p:par>
                          <p:cTn id="81" fill="hold">
                            <p:stCondLst>
                              <p:cond delay="1000"/>
                            </p:stCondLst>
                            <p:childTnLst>
                              <p:par>
                                <p:cTn id="82" presetID="0" presetClass="path" presetSubtype="0" accel="50000" decel="50000" fill="hold" grpId="0" nodeType="afterEffect">
                                  <p:stCondLst>
                                    <p:cond delay="0"/>
                                  </p:stCondLst>
                                  <p:childTnLst>
                                    <p:animMotion origin="layout" path="M -0.00069 -0.0044 L -0.01701 0.14676 " pathEditMode="relative" rAng="0" ptsTypes="AA">
                                      <p:cBhvr>
                                        <p:cTn id="83" dur="1000" fill="hold"/>
                                        <p:tgtEl>
                                          <p:spTgt spid="251917"/>
                                        </p:tgtEl>
                                        <p:attrNameLst>
                                          <p:attrName>ppt_x</p:attrName>
                                          <p:attrName>ppt_y</p:attrName>
                                        </p:attrNameLst>
                                      </p:cBhvr>
                                      <p:rCtr x="-8" y="75"/>
                                    </p:animMotion>
                                  </p:childTnLst>
                                </p:cTn>
                              </p:par>
                            </p:childTnLst>
                          </p:cTn>
                        </p:par>
                        <p:par>
                          <p:cTn id="84" fill="hold">
                            <p:stCondLst>
                              <p:cond delay="2000"/>
                            </p:stCondLst>
                            <p:childTnLst>
                              <p:par>
                                <p:cTn id="85" presetID="0" presetClass="path" presetSubtype="0" accel="50000" decel="50000" fill="hold" grpId="0" nodeType="afterEffect">
                                  <p:stCondLst>
                                    <p:cond delay="0"/>
                                  </p:stCondLst>
                                  <p:childTnLst>
                                    <p:animMotion origin="layout" path="M 3.88889E-6 7.40741E-7 C -0.00625 0.00417 -0.01233 0.00509 -0.01875 0.00833 C -0.0323 0.01505 -0.04514 0.02569 -0.05834 0.03333 C -0.06268 0.03588 -0.06754 0.03727 -0.07084 0.04167 C -0.07223 0.04352 -0.07344 0.04583 -0.075 0.04722 C -0.07761 0.04954 -0.08334 0.05278 -0.08334 0.05301 C -0.08403 0.05463 -0.08421 0.05694 -0.08542 0.05833 C -0.08785 0.06088 -0.09375 0.06389 -0.09375 0.06412 C -0.09931 0.0787 -0.09167 0.06111 -0.1 0.07222 C -0.10834 0.08333 -0.09514 0.07315 -0.10625 0.08055 C -0.10886 0.0875 -0.1125 0.08889 -0.11667 0.09444 C -0.11875 0.10278 -0.12223 0.10625 -0.125 0.11389 C -0.12778 0.13194 -0.13664 0.16991 -0.12084 0.18055 C -0.1132 0.20093 -0.12084 0.18611 -0.1125 0.19444 C -0.10191 0.20486 -0.11424 0.19606 -0.10417 0.20278 C -0.06459 0.19977 -0.08611 0.20532 -0.06736 0.20532 " pathEditMode="relative" rAng="0" ptsTypes="ffffffffffffffff">
                                      <p:cBhvr>
                                        <p:cTn id="86" dur="1000" fill="hold"/>
                                        <p:tgtEl>
                                          <p:spTgt spid="251918"/>
                                        </p:tgtEl>
                                        <p:attrNameLst>
                                          <p:attrName>ppt_x</p:attrName>
                                          <p:attrName>ppt_y</p:attrName>
                                        </p:attrNameLst>
                                      </p:cBhvr>
                                      <p:rCtr x="-68" y="103"/>
                                    </p:animMotion>
                                  </p:childTnLst>
                                </p:cTn>
                              </p:par>
                            </p:childTnLst>
                          </p:cTn>
                        </p:par>
                        <p:par>
                          <p:cTn id="87" fill="hold">
                            <p:stCondLst>
                              <p:cond delay="3000"/>
                            </p:stCondLst>
                            <p:childTnLst>
                              <p:par>
                                <p:cTn id="88" presetID="58" presetClass="path" presetSubtype="0" accel="50000" decel="50000" fill="hold" grpId="0" nodeType="afterEffect">
                                  <p:stCondLst>
                                    <p:cond delay="0"/>
                                  </p:stCondLst>
                                  <p:childTnLst>
                                    <p:animMotion origin="layout" path="M 3.88889E-6 7.40741E-7 L 0.10468 0.05833 C 0.12829 0.0706 0.14166 0.08889 0.14166 0.10787 C 0.14166 0.12963 0.12829 0.14699 0.10468 0.15926 L 0.06076 0.20393 " pathEditMode="relative" rAng="0" ptsTypes="FffFF">
                                      <p:cBhvr>
                                        <p:cTn id="89" dur="1000" fill="hold"/>
                                        <p:tgtEl>
                                          <p:spTgt spid="251920"/>
                                        </p:tgtEl>
                                        <p:attrNameLst>
                                          <p:attrName>ppt_x</p:attrName>
                                          <p:attrName>ppt_y</p:attrName>
                                        </p:attrNameLst>
                                      </p:cBhvr>
                                      <p:rCtr x="71" y="102"/>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grpId="0" nodeType="clickEffect">
                                  <p:stCondLst>
                                    <p:cond delay="0"/>
                                  </p:stCondLst>
                                  <p:childTnLst>
                                    <p:animMotion origin="layout" path="M 0.00642 -0.00439 L -0.04323 0.14659 " pathEditMode="relative" rAng="0" ptsTypes="AA">
                                      <p:cBhvr>
                                        <p:cTn id="93" dur="1000" fill="hold"/>
                                        <p:tgtEl>
                                          <p:spTgt spid="251914"/>
                                        </p:tgtEl>
                                        <p:attrNameLst>
                                          <p:attrName>ppt_x</p:attrName>
                                          <p:attrName>ppt_y</p:attrName>
                                        </p:attrNameLst>
                                      </p:cBhvr>
                                      <p:rCtr x="-25" y="75"/>
                                    </p:animMotion>
                                  </p:childTnLst>
                                </p:cTn>
                              </p:par>
                            </p:childTnLst>
                          </p:cTn>
                        </p:par>
                        <p:par>
                          <p:cTn id="94" fill="hold">
                            <p:stCondLst>
                              <p:cond delay="1000"/>
                            </p:stCondLst>
                            <p:childTnLst>
                              <p:par>
                                <p:cTn id="95" presetID="0" presetClass="path" presetSubtype="0" accel="50000" decel="50000" fill="hold" grpId="0" nodeType="afterEffect">
                                  <p:stCondLst>
                                    <p:cond delay="0"/>
                                  </p:stCondLst>
                                  <p:childTnLst>
                                    <p:animMotion origin="layout" path="M -0.01858 -0.00439 L -0.04323 0.14659 " pathEditMode="relative" rAng="0" ptsTypes="AA">
                                      <p:cBhvr>
                                        <p:cTn id="96" dur="1000" fill="hold"/>
                                        <p:tgtEl>
                                          <p:spTgt spid="251913"/>
                                        </p:tgtEl>
                                        <p:attrNameLst>
                                          <p:attrName>ppt_x</p:attrName>
                                          <p:attrName>ppt_y</p:attrName>
                                        </p:attrNameLst>
                                      </p:cBhvr>
                                      <p:rCtr x="-12" y="75"/>
                                    </p:animMotion>
                                  </p:childTnLst>
                                </p:cTn>
                              </p:par>
                            </p:childTnLst>
                          </p:cTn>
                        </p:par>
                        <p:par>
                          <p:cTn id="97" fill="hold">
                            <p:stCondLst>
                              <p:cond delay="2000"/>
                            </p:stCondLst>
                            <p:childTnLst>
                              <p:par>
                                <p:cTn id="98" presetID="0" presetClass="path" presetSubtype="0" accel="50000" decel="50000" fill="hold" grpId="0" nodeType="afterEffect">
                                  <p:stCondLst>
                                    <p:cond delay="0"/>
                                  </p:stCondLst>
                                  <p:childTnLst>
                                    <p:animMotion origin="layout" path="M 5.55556E-7 -1.15607E-7 C -0.02222 0.05526 -0.04444 0.10913 -0.0349 0.14382 C -0.02535 0.1785 0.03802 0.19445 0.05712 0.20763 " pathEditMode="relative" rAng="0" ptsTypes="aaa">
                                      <p:cBhvr>
                                        <p:cTn id="99" dur="1000" fill="hold"/>
                                        <p:tgtEl>
                                          <p:spTgt spid="251911"/>
                                        </p:tgtEl>
                                        <p:attrNameLst>
                                          <p:attrName>ppt_x</p:attrName>
                                          <p:attrName>ppt_y</p:attrName>
                                        </p:attrNameLst>
                                      </p:cBhvr>
                                      <p:rCtr x="6" y="104"/>
                                    </p:animMotion>
                                  </p:childTnLst>
                                </p:cTn>
                              </p:par>
                            </p:childTnLst>
                          </p:cTn>
                        </p:par>
                        <p:par>
                          <p:cTn id="100" fill="hold">
                            <p:stCondLst>
                              <p:cond delay="3000"/>
                            </p:stCondLst>
                            <p:childTnLst>
                              <p:par>
                                <p:cTn id="101" presetID="0" presetClass="path" presetSubtype="0" accel="50000" decel="50000" fill="hold" grpId="0" nodeType="afterEffect">
                                  <p:stCondLst>
                                    <p:cond delay="0"/>
                                  </p:stCondLst>
                                  <p:childTnLst>
                                    <p:animMotion origin="layout" path="M 5.55556E-7 -1.15607E-7 C 0.07431 0.0289 0.14601 0.0541 0.15556 0.08879 C 0.1651 0.12347 0.07795 0.18289 0.05746 0.20763 " pathEditMode="relative" rAng="0" ptsTypes="aaa">
                                      <p:cBhvr>
                                        <p:cTn id="102" dur="1000" fill="hold"/>
                                        <p:tgtEl>
                                          <p:spTgt spid="251910"/>
                                        </p:tgtEl>
                                        <p:attrNameLst>
                                          <p:attrName>ppt_x</p:attrName>
                                          <p:attrName>ppt_y</p:attrName>
                                        </p:attrNameLst>
                                      </p:cBhvr>
                                      <p:rCtr x="82" y="104"/>
                                    </p:animMotion>
                                  </p:childTnLst>
                                </p:cTn>
                              </p:par>
                            </p:childTnLst>
                          </p:cTn>
                        </p:par>
                      </p:childTnLst>
                    </p:cTn>
                  </p:par>
                  <p:par>
                    <p:cTn id="103" fill="hold">
                      <p:stCondLst>
                        <p:cond delay="indefinite"/>
                      </p:stCondLst>
                      <p:childTnLst>
                        <p:par>
                          <p:cTn id="104" fill="hold">
                            <p:stCondLst>
                              <p:cond delay="0"/>
                            </p:stCondLst>
                            <p:childTnLst>
                              <p:par>
                                <p:cTn id="105" presetID="51" presetClass="path" presetSubtype="0" accel="50000" decel="50000" fill="hold" grpId="0" nodeType="clickEffect">
                                  <p:stCondLst>
                                    <p:cond delay="0"/>
                                  </p:stCondLst>
                                  <p:childTnLst>
                                    <p:animMotion origin="layout" path="M 3.88889E-6 -1.15607E-7 L -0.02726 0.0763 C -0.03334 0.09225 -0.03664 0.11607 -0.03664 0.14104 C -0.03664 0.16948 -0.02848 0.15769 -0.02223 0.17364 L 0.0467 0.20763 " pathEditMode="relative" rAng="0" ptsTypes="FffFF">
                                      <p:cBhvr>
                                        <p:cTn id="106" dur="1000" fill="hold"/>
                                        <p:tgtEl>
                                          <p:spTgt spid="251907"/>
                                        </p:tgtEl>
                                        <p:attrNameLst>
                                          <p:attrName>ppt_x</p:attrName>
                                          <p:attrName>ppt_y</p:attrName>
                                        </p:attrNameLst>
                                      </p:cBhvr>
                                      <p:rCtr x="5" y="104"/>
                                    </p:animMotion>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grpId="0" nodeType="clickEffect">
                                  <p:stCondLst>
                                    <p:cond delay="0"/>
                                  </p:stCondLst>
                                  <p:childTnLst>
                                    <p:set>
                                      <p:cBhvr>
                                        <p:cTn id="110" dur="1" fill="hold">
                                          <p:stCondLst>
                                            <p:cond delay="0"/>
                                          </p:stCondLst>
                                        </p:cTn>
                                        <p:tgtEl>
                                          <p:spTgt spid="251996"/>
                                        </p:tgtEl>
                                        <p:attrNameLst>
                                          <p:attrName>style.visibility</p:attrName>
                                        </p:attrNameLst>
                                      </p:cBhvr>
                                      <p:to>
                                        <p:strVal val="visible"/>
                                      </p:to>
                                    </p:set>
                                    <p:animEffect transition="in" filter="strips(downRight)">
                                      <p:cBhvr>
                                        <p:cTn id="111" dur="1000"/>
                                        <p:tgtEl>
                                          <p:spTgt spid="251996"/>
                                        </p:tgtEl>
                                      </p:cBhvr>
                                    </p:animEffect>
                                  </p:childTnLst>
                                </p:cTn>
                              </p:par>
                              <p:par>
                                <p:cTn id="112" presetID="18" presetClass="entr" presetSubtype="12" fill="hold" grpId="0" nodeType="withEffect">
                                  <p:stCondLst>
                                    <p:cond delay="0"/>
                                  </p:stCondLst>
                                  <p:childTnLst>
                                    <p:set>
                                      <p:cBhvr>
                                        <p:cTn id="113" dur="1" fill="hold">
                                          <p:stCondLst>
                                            <p:cond delay="0"/>
                                          </p:stCondLst>
                                        </p:cTn>
                                        <p:tgtEl>
                                          <p:spTgt spid="251997"/>
                                        </p:tgtEl>
                                        <p:attrNameLst>
                                          <p:attrName>style.visibility</p:attrName>
                                        </p:attrNameLst>
                                      </p:cBhvr>
                                      <p:to>
                                        <p:strVal val="visible"/>
                                      </p:to>
                                    </p:set>
                                    <p:animEffect transition="in" filter="strips(downLeft)">
                                      <p:cBhvr>
                                        <p:cTn id="114" dur="1000"/>
                                        <p:tgtEl>
                                          <p:spTgt spid="251997"/>
                                        </p:tgtEl>
                                      </p:cBhvr>
                                    </p:animEffect>
                                  </p:childTnLst>
                                </p:cTn>
                              </p:par>
                              <p:par>
                                <p:cTn id="115" presetID="18" presetClass="entr" presetSubtype="6" fill="hold" grpId="0" nodeType="withEffect">
                                  <p:stCondLst>
                                    <p:cond delay="0"/>
                                  </p:stCondLst>
                                  <p:childTnLst>
                                    <p:set>
                                      <p:cBhvr>
                                        <p:cTn id="116" dur="1" fill="hold">
                                          <p:stCondLst>
                                            <p:cond delay="0"/>
                                          </p:stCondLst>
                                        </p:cTn>
                                        <p:tgtEl>
                                          <p:spTgt spid="251998"/>
                                        </p:tgtEl>
                                        <p:attrNameLst>
                                          <p:attrName>style.visibility</p:attrName>
                                        </p:attrNameLst>
                                      </p:cBhvr>
                                      <p:to>
                                        <p:strVal val="visible"/>
                                      </p:to>
                                    </p:set>
                                    <p:animEffect transition="in" filter="strips(downRight)">
                                      <p:cBhvr>
                                        <p:cTn id="117" dur="1000"/>
                                        <p:tgtEl>
                                          <p:spTgt spid="251998"/>
                                        </p:tgtEl>
                                      </p:cBhvr>
                                    </p:animEffect>
                                  </p:childTnLst>
                                </p:cTn>
                              </p:par>
                              <p:par>
                                <p:cTn id="118" presetID="18" presetClass="entr" presetSubtype="12" fill="hold" grpId="0" nodeType="withEffect">
                                  <p:stCondLst>
                                    <p:cond delay="0"/>
                                  </p:stCondLst>
                                  <p:childTnLst>
                                    <p:set>
                                      <p:cBhvr>
                                        <p:cTn id="119" dur="1" fill="hold">
                                          <p:stCondLst>
                                            <p:cond delay="0"/>
                                          </p:stCondLst>
                                        </p:cTn>
                                        <p:tgtEl>
                                          <p:spTgt spid="251999"/>
                                        </p:tgtEl>
                                        <p:attrNameLst>
                                          <p:attrName>style.visibility</p:attrName>
                                        </p:attrNameLst>
                                      </p:cBhvr>
                                      <p:to>
                                        <p:strVal val="visible"/>
                                      </p:to>
                                    </p:set>
                                    <p:animEffect transition="in" filter="strips(downLeft)">
                                      <p:cBhvr>
                                        <p:cTn id="120" dur="1000"/>
                                        <p:tgtEl>
                                          <p:spTgt spid="251999"/>
                                        </p:tgtEl>
                                      </p:cBhvr>
                                    </p:animEffect>
                                  </p:childTnLst>
                                </p:cTn>
                              </p:par>
                            </p:childTnLst>
                          </p:cTn>
                        </p:par>
                        <p:par>
                          <p:cTn id="121" fill="hold">
                            <p:stCondLst>
                              <p:cond delay="1000"/>
                            </p:stCondLst>
                            <p:childTnLst>
                              <p:par>
                                <p:cTn id="122" presetID="2" presetClass="entr" presetSubtype="8" fill="hold" grpId="0" nodeType="afterEffect">
                                  <p:stCondLst>
                                    <p:cond delay="0"/>
                                  </p:stCondLst>
                                  <p:childTnLst>
                                    <p:set>
                                      <p:cBhvr>
                                        <p:cTn id="123" dur="1" fill="hold">
                                          <p:stCondLst>
                                            <p:cond delay="0"/>
                                          </p:stCondLst>
                                        </p:cTn>
                                        <p:tgtEl>
                                          <p:spTgt spid="252000"/>
                                        </p:tgtEl>
                                        <p:attrNameLst>
                                          <p:attrName>style.visibility</p:attrName>
                                        </p:attrNameLst>
                                      </p:cBhvr>
                                      <p:to>
                                        <p:strVal val="visible"/>
                                      </p:to>
                                    </p:set>
                                    <p:anim calcmode="lin" valueType="num">
                                      <p:cBhvr additive="base">
                                        <p:cTn id="124" dur="500" fill="hold"/>
                                        <p:tgtEl>
                                          <p:spTgt spid="252000"/>
                                        </p:tgtEl>
                                        <p:attrNameLst>
                                          <p:attrName>ppt_x</p:attrName>
                                        </p:attrNameLst>
                                      </p:cBhvr>
                                      <p:tavLst>
                                        <p:tav tm="0">
                                          <p:val>
                                            <p:strVal val="0-#ppt_w/2"/>
                                          </p:val>
                                        </p:tav>
                                        <p:tav tm="100000">
                                          <p:val>
                                            <p:strVal val="#ppt_x"/>
                                          </p:val>
                                        </p:tav>
                                      </p:tavLst>
                                    </p:anim>
                                    <p:anim calcmode="lin" valueType="num">
                                      <p:cBhvr additive="base">
                                        <p:cTn id="125" dur="500" fill="hold"/>
                                        <p:tgtEl>
                                          <p:spTgt spid="252000"/>
                                        </p:tgtEl>
                                        <p:attrNameLst>
                                          <p:attrName>ppt_y</p:attrName>
                                        </p:attrNameLst>
                                      </p:cBhvr>
                                      <p:tavLst>
                                        <p:tav tm="0">
                                          <p:val>
                                            <p:strVal val="#ppt_y"/>
                                          </p:val>
                                        </p:tav>
                                        <p:tav tm="100000">
                                          <p:val>
                                            <p:strVal val="#ppt_y"/>
                                          </p:val>
                                        </p:tav>
                                      </p:tavLst>
                                    </p:anim>
                                  </p:childTnLst>
                                </p:cTn>
                              </p:par>
                            </p:childTnLst>
                          </p:cTn>
                        </p:par>
                        <p:par>
                          <p:cTn id="126" fill="hold">
                            <p:stCondLst>
                              <p:cond delay="1500"/>
                            </p:stCondLst>
                            <p:childTnLst>
                              <p:par>
                                <p:cTn id="127" presetID="1" presetClass="entr" presetSubtype="0" fill="hold" grpId="0" nodeType="afterEffect">
                                  <p:stCondLst>
                                    <p:cond delay="0"/>
                                  </p:stCondLst>
                                  <p:childTnLst>
                                    <p:set>
                                      <p:cBhvr>
                                        <p:cTn id="128" dur="1" fill="hold">
                                          <p:stCondLst>
                                            <p:cond delay="0"/>
                                          </p:stCondLst>
                                        </p:cTn>
                                        <p:tgtEl>
                                          <p:spTgt spid="252001"/>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252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p:bldP spid="251910" grpId="0"/>
      <p:bldP spid="251911" grpId="0"/>
      <p:bldP spid="251913" grpId="0"/>
      <p:bldP spid="251914" grpId="0"/>
      <p:bldP spid="251917" grpId="0"/>
      <p:bldP spid="251918" grpId="0"/>
      <p:bldP spid="251919" grpId="0"/>
      <p:bldP spid="251920" grpId="0"/>
      <p:bldP spid="251925" grpId="0"/>
      <p:bldP spid="251926" grpId="0"/>
      <p:bldP spid="251928" grpId="0"/>
      <p:bldP spid="251929" grpId="0"/>
      <p:bldP spid="251961" grpId="0"/>
      <p:bldP spid="251962" grpId="0"/>
      <p:bldP spid="251963" grpId="0"/>
      <p:bldP spid="251964" grpId="0"/>
      <p:bldP spid="251965" grpId="0"/>
      <p:bldP spid="251966" grpId="0"/>
      <p:bldP spid="251967" grpId="0"/>
      <p:bldP spid="251968" grpId="0"/>
      <p:bldP spid="251969" grpId="0"/>
      <p:bldP spid="251970" grpId="0"/>
      <p:bldP spid="251971" grpId="0"/>
      <p:bldP spid="251972" grpId="0"/>
      <p:bldP spid="251973" grpId="0"/>
      <p:bldP spid="251989" grpId="0" animBg="1"/>
      <p:bldP spid="251990" grpId="0"/>
      <p:bldP spid="251991" grpId="0" animBg="1"/>
      <p:bldP spid="251992" grpId="0"/>
      <p:bldP spid="251994" grpId="0"/>
      <p:bldP spid="251995" grpId="0"/>
      <p:bldP spid="251996" grpId="0" animBg="1"/>
      <p:bldP spid="251997" grpId="0" animBg="1"/>
      <p:bldP spid="251998" grpId="0" animBg="1"/>
      <p:bldP spid="251999" grpId="0" animBg="1"/>
      <p:bldP spid="252000" grpId="0" animBg="1"/>
      <p:bldP spid="252001" grpId="0"/>
      <p:bldP spid="252001" grpId="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78">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l78">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7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7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7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7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7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7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7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7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7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7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7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7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1964</Words>
  <Application>Microsoft Office PowerPoint</Application>
  <PresentationFormat>On-screen Show (4:3)</PresentationFormat>
  <Paragraphs>512</Paragraphs>
  <Slides>35</Slides>
  <Notes>26</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35</vt:i4>
      </vt:variant>
    </vt:vector>
  </HeadingPairs>
  <TitlesOfParts>
    <vt:vector size="40" baseType="lpstr">
      <vt:lpstr>Default Design</vt:lpstr>
      <vt:lpstr>presentation</vt:lpstr>
      <vt:lpstr>l78</vt:lpstr>
      <vt:lpstr>Equation</vt:lpstr>
      <vt:lpstr>Document</vt:lpstr>
      <vt:lpstr>Sorting</vt:lpstr>
      <vt:lpstr>Motivation</vt:lpstr>
      <vt:lpstr>Motivation</vt:lpstr>
      <vt:lpstr>Illustrating the Two Different Join Algs</vt:lpstr>
      <vt:lpstr>The I/O Model of Computation</vt:lpstr>
      <vt:lpstr>Sorting</vt:lpstr>
      <vt:lpstr>2-Way Merge-sort: Requires 3 Buffers</vt:lpstr>
      <vt:lpstr>Two-Way External Merge Sort</vt:lpstr>
      <vt:lpstr>Two-Way External Merge Sort</vt:lpstr>
      <vt:lpstr>Slide 10</vt:lpstr>
      <vt:lpstr>Can We Do Better ?</vt:lpstr>
      <vt:lpstr>Cost Model for Our Analysis</vt:lpstr>
      <vt:lpstr>External Merge-Sort</vt:lpstr>
      <vt:lpstr>Phase Two</vt:lpstr>
      <vt:lpstr>Phase Three</vt:lpstr>
      <vt:lpstr>Cost of External Merge Sort</vt:lpstr>
      <vt:lpstr>Extra Materials on Sorting Read only after we have covered B+ tree, and only if you want to know more about sorting </vt:lpstr>
      <vt:lpstr>Why Sort?</vt:lpstr>
      <vt:lpstr>2-Way Sort: Requires 3 Buffers</vt:lpstr>
      <vt:lpstr>Two-Way External Merge Sort</vt:lpstr>
      <vt:lpstr>General External Merge Sort</vt:lpstr>
      <vt:lpstr>Cost of External Merge Sort</vt:lpstr>
      <vt:lpstr>Number of Passes of External Sort</vt:lpstr>
      <vt:lpstr>Internal Sort Algorithm</vt:lpstr>
      <vt:lpstr>More on Heapsort</vt:lpstr>
      <vt:lpstr>I/O for External Merge Sort</vt:lpstr>
      <vt:lpstr>Number of Passes of Optimized Sort</vt:lpstr>
      <vt:lpstr>Double Buffering</vt:lpstr>
      <vt:lpstr>Sorting Records!</vt:lpstr>
      <vt:lpstr>Using B+ Trees for Sorting</vt:lpstr>
      <vt:lpstr>Clustered B+ Tree Used for Sorting</vt:lpstr>
      <vt:lpstr>Unclustered B+ Tree Used for Sorting</vt:lpstr>
      <vt:lpstr>External Sorting vs. Unclustered Index</vt:lpstr>
      <vt:lpstr>Summary</vt:lpstr>
      <vt:lpstr>Summary,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anhai</dc:creator>
  <cp:lastModifiedBy>anhai</cp:lastModifiedBy>
  <cp:revision>35</cp:revision>
  <dcterms:created xsi:type="dcterms:W3CDTF">1601-01-01T00:00:00Z</dcterms:created>
  <dcterms:modified xsi:type="dcterms:W3CDTF">2015-04-15T14:05:26Z</dcterms:modified>
</cp:coreProperties>
</file>