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2" r:id="rId5"/>
    <p:sldId id="265" r:id="rId6"/>
    <p:sldId id="263"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21E703-9531-45E4-B40F-AE1F040960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DF4F-6AD6-4F4A-AEAF-52AAE197BECD}"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221E703-9531-45E4-B40F-AE1F040960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221E703-9531-45E4-B40F-AE1F040960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221E703-9531-45E4-B40F-AE1F040960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221E703-9531-45E4-B40F-AE1F040960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DF4F-6AD6-4F4A-AEAF-52AAE197BECD}"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221E703-9531-45E4-B40F-AE1F040960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221E703-9531-45E4-B40F-AE1F0409604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21E703-9531-45E4-B40F-AE1F0409604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21E703-9531-45E4-B40F-AE1F04096045}"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21E703-9531-45E4-B40F-AE1F04096045}"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F6DF4F-6AD6-4F4A-AEAF-52AAE197BEC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21E703-9531-45E4-B40F-AE1F040960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DF4F-6AD6-4F4A-AEAF-52AAE197BEC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21E703-9531-45E4-B40F-AE1F04096045}"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F6DF4F-6AD6-4F4A-AEAF-52AAE197BECD}"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815" y="385445"/>
            <a:ext cx="10446385" cy="2979420"/>
          </a:xfrm>
        </p:spPr>
        <p:txBody>
          <a:bodyPr>
            <a:noAutofit/>
          </a:bodyPr>
          <a:lstStyle/>
          <a:p>
            <a:r>
              <a:rPr lang="en-IN" sz="4800" b="1" dirty="0">
                <a:solidFill>
                  <a:srgbClr val="92D050"/>
                </a:solidFill>
                <a:latin typeface="Arial" panose="020B0604020202020204" pitchFamily="34" charset="0"/>
                <a:cs typeface="Arial" panose="020B0604020202020204" pitchFamily="34" charset="0"/>
              </a:rPr>
              <a:t>House Price Prediction based on factors like Eir code, number of bedrooms, year of constructions and other parameters </a:t>
            </a:r>
            <a:endParaRPr lang="en-IN" sz="4800" b="1" dirty="0">
              <a:solidFill>
                <a:srgbClr val="92D05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032212" y="6408163"/>
            <a:ext cx="6987645" cy="1388534"/>
          </a:xfrm>
        </p:spPr>
        <p:txBody>
          <a:bodyPr>
            <a:normAutofit/>
          </a:bodyPr>
          <a:lstStyle/>
          <a:p>
            <a:r>
              <a:rPr lang="en-IN" sz="2800" b="1" i="1" dirty="0" err="1">
                <a:solidFill>
                  <a:schemeClr val="tx1"/>
                </a:solidFill>
              </a:rPr>
              <a:t>Kshitija</a:t>
            </a:r>
            <a:r>
              <a:rPr lang="en-IN" sz="2800" b="1" i="1" dirty="0">
                <a:solidFill>
                  <a:schemeClr val="tx1"/>
                </a:solidFill>
              </a:rPr>
              <a:t> </a:t>
            </a:r>
            <a:r>
              <a:rPr lang="en-IN" sz="2800" b="1" i="1" dirty="0" err="1">
                <a:solidFill>
                  <a:schemeClr val="tx1"/>
                </a:solidFill>
              </a:rPr>
              <a:t>Shelar</a:t>
            </a:r>
            <a:endParaRPr lang="en-IN" sz="2800" b="1" i="1" dirty="0">
              <a:solidFill>
                <a:schemeClr val="tx1"/>
              </a:solidFill>
            </a:endParaRPr>
          </a:p>
        </p:txBody>
      </p:sp>
      <p:sp>
        <p:nvSpPr>
          <p:cNvPr id="5" name="Content Placeholder 2"/>
          <p:cNvSpPr txBox="1"/>
          <p:nvPr/>
        </p:nvSpPr>
        <p:spPr>
          <a:xfrm>
            <a:off x="1066800" y="3678216"/>
            <a:ext cx="10058400" cy="4022725"/>
          </a:xfrm>
          <a:prstGeom prst="rect">
            <a:avLst/>
          </a:prstGeom>
        </p:spPr>
        <p:txBody>
          <a:bodyPr vert="horz" lIns="91440" tIns="45720" rIns="91440" bIns="45720" rtlCol="0" anchor="t">
            <a:normAutofit/>
          </a:bodyPr>
          <a:lstStyle>
            <a:lvl1pPr marL="0" indent="0" algn="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2100" kern="1200" cap="none" spc="200" baseline="0">
                <a:solidFill>
                  <a:schemeClr val="tx1"/>
                </a:solidFill>
                <a:effectLst/>
                <a:latin typeface="+mn-lt"/>
                <a:ea typeface="+mn-ea"/>
                <a:cs typeface="+mn-cs"/>
              </a:defRPr>
            </a:lvl1pPr>
            <a:lvl2pPr marL="4572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lnSpc>
                <a:spcPct val="90000"/>
              </a:lnSpc>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en-IN" sz="3200" b="1" i="1" dirty="0">
                <a:solidFill>
                  <a:schemeClr val="accent2">
                    <a:lumMod val="60000"/>
                    <a:lumOff val="40000"/>
                  </a:schemeClr>
                </a:solidFill>
              </a:rPr>
              <a:t>Agenda</a:t>
            </a:r>
            <a:endParaRPr lang="en-IN" sz="3200" b="1" i="1" dirty="0">
              <a:solidFill>
                <a:schemeClr val="accent2">
                  <a:lumMod val="60000"/>
                  <a:lumOff val="40000"/>
                </a:schemeClr>
              </a:solidFill>
            </a:endParaRPr>
          </a:p>
          <a:p>
            <a:endParaRPr lang="en-IN" dirty="0"/>
          </a:p>
          <a:p>
            <a:r>
              <a:rPr lang="en-IN" dirty="0"/>
              <a:t>Presenting the insights found after analysing the data.</a:t>
            </a:r>
            <a:endParaRPr lang="en-IN" dirty="0"/>
          </a:p>
          <a:p>
            <a:r>
              <a:rPr lang="en-IN" dirty="0"/>
              <a:t>Visualization and discussion about the model and accuracy</a:t>
            </a:r>
            <a:endParaRPr lang="en-IN" dirty="0"/>
          </a:p>
          <a:p>
            <a:r>
              <a:rPr lang="en-IN" dirty="0"/>
              <a:t>Conclusion and next steps for improvement</a:t>
            </a:r>
            <a:endParaRPr lang="en-IN" dirty="0"/>
          </a:p>
        </p:txBody>
      </p:sp>
      <p:pic>
        <p:nvPicPr>
          <p:cNvPr id="4" name="Picture 3" descr="Detached-home-prices"/>
          <p:cNvPicPr>
            <a:picLocks noChangeAspect="1"/>
          </p:cNvPicPr>
          <p:nvPr/>
        </p:nvPicPr>
        <p:blipFill>
          <a:blip r:embed="rId1"/>
          <a:stretch>
            <a:fillRect/>
          </a:stretch>
        </p:blipFill>
        <p:spPr>
          <a:xfrm>
            <a:off x="358140" y="3874135"/>
            <a:ext cx="2865755" cy="2150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03991"/>
            <a:ext cx="10018713" cy="3124201"/>
          </a:xfrm>
        </p:spPr>
        <p:txBody>
          <a:bodyPr>
            <a:normAutofit/>
          </a:bodyPr>
          <a:lstStyle/>
          <a:p>
            <a:r>
              <a:rPr lang="en-IN" dirty="0">
                <a:solidFill>
                  <a:schemeClr val="tx1"/>
                </a:solidFill>
              </a:rPr>
              <a:t>Insights</a:t>
            </a:r>
            <a:endParaRPr lang="en-IN" dirty="0">
              <a:solidFill>
                <a:schemeClr val="tx1"/>
              </a:solidFill>
            </a:endParaRPr>
          </a:p>
          <a:p>
            <a:pPr marL="0" indent="0">
              <a:buNone/>
            </a:pPr>
            <a:endParaRPr lang="en-IN" dirty="0">
              <a:solidFill>
                <a:schemeClr val="tx1"/>
              </a:solidFill>
            </a:endParaRPr>
          </a:p>
          <a:p>
            <a:pPr lvl="1"/>
            <a:r>
              <a:rPr lang="en-IN" dirty="0">
                <a:solidFill>
                  <a:schemeClr val="tx1"/>
                </a:solidFill>
              </a:rPr>
              <a:t>Bungalow subtype has the highest priced houses sold followed by semidetached type.</a:t>
            </a:r>
            <a:endParaRPr lang="en-IN" dirty="0">
              <a:solidFill>
                <a:schemeClr val="tx1"/>
              </a:solidFill>
            </a:endParaRPr>
          </a:p>
          <a:p>
            <a:pPr lvl="1"/>
            <a:r>
              <a:rPr lang="en-IN" dirty="0">
                <a:solidFill>
                  <a:schemeClr val="tx1"/>
                </a:solidFill>
              </a:rPr>
              <a:t>Around 98% houses sold are in Dublin, rest being in County Wicklow</a:t>
            </a:r>
            <a:endParaRPr lang="en-IN" dirty="0">
              <a:solidFill>
                <a:schemeClr val="tx1"/>
              </a:solidFill>
            </a:endParaRPr>
          </a:p>
          <a:p>
            <a:pPr lvl="1"/>
            <a:r>
              <a:rPr lang="en-IN" dirty="0">
                <a:solidFill>
                  <a:schemeClr val="tx1"/>
                </a:solidFill>
              </a:rPr>
              <a:t>D06 and D18 are the expensive regions. Both these areas have highly priced houses.</a:t>
            </a:r>
            <a:endParaRPr lang="en-IN" dirty="0">
              <a:solidFill>
                <a:schemeClr val="tx1"/>
              </a:solidFill>
            </a:endParaRPr>
          </a:p>
          <a:p>
            <a:pPr lvl="1"/>
            <a:r>
              <a:rPr lang="en-US" b="0" i="0" dirty="0">
                <a:solidFill>
                  <a:schemeClr val="tx1"/>
                </a:solidFill>
                <a:effectLst/>
              </a:rPr>
              <a:t>The larger the total area of house, the higher is the cost of the house.</a:t>
            </a:r>
            <a:endParaRPr lang="en-IN" dirty="0">
              <a:solidFill>
                <a:schemeClr val="tx1"/>
              </a:solidFill>
            </a:endParaRPr>
          </a:p>
          <a:p>
            <a:pPr lvl="1"/>
            <a:endParaRPr lang="en-IN" dirty="0"/>
          </a:p>
        </p:txBody>
      </p:sp>
      <p:pic>
        <p:nvPicPr>
          <p:cNvPr id="4" name="Picture 11"/>
          <p:cNvPicPr>
            <a:picLocks noChangeAspect="1"/>
          </p:cNvPicPr>
          <p:nvPr/>
        </p:nvPicPr>
        <p:blipFill>
          <a:blip r:embed="rId1"/>
          <a:srcRect t="6513" b="6513"/>
          <a:stretch>
            <a:fillRect/>
          </a:stretch>
        </p:blipFill>
        <p:spPr>
          <a:xfrm>
            <a:off x="6440558" y="-17459"/>
            <a:ext cx="5751442" cy="4001744"/>
          </a:xfrm>
          <a:prstGeom prst="rect">
            <a:avLst/>
          </a:prstGeom>
        </p:spPr>
      </p:pic>
      <p:pic>
        <p:nvPicPr>
          <p:cNvPr id="5" name="Picture 10"/>
          <p:cNvPicPr>
            <a:picLocks noChangeAspect="1"/>
          </p:cNvPicPr>
          <p:nvPr/>
        </p:nvPicPr>
        <p:blipFill>
          <a:blip r:embed="rId2"/>
          <a:srcRect/>
          <a:stretch>
            <a:fillRect/>
          </a:stretch>
        </p:blipFill>
        <p:spPr>
          <a:xfrm>
            <a:off x="8829853" y="4250638"/>
            <a:ext cx="3362147" cy="2225375"/>
          </a:xfrm>
          <a:prstGeom prst="rect">
            <a:avLst/>
          </a:prstGeom>
        </p:spPr>
      </p:pic>
      <p:pic>
        <p:nvPicPr>
          <p:cNvPr id="6" name="Picture 11"/>
          <p:cNvPicPr>
            <a:picLocks noChangeAspect="1"/>
          </p:cNvPicPr>
          <p:nvPr/>
        </p:nvPicPr>
        <p:blipFill>
          <a:blip r:embed="rId3"/>
          <a:srcRect/>
          <a:stretch>
            <a:fillRect/>
          </a:stretch>
        </p:blipFill>
        <p:spPr>
          <a:xfrm>
            <a:off x="-80621" y="32529"/>
            <a:ext cx="4248980" cy="28326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937" y="2565751"/>
            <a:ext cx="3406838" cy="23366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425192" y="190167"/>
            <a:ext cx="3582766" cy="2569459"/>
          </a:xfrm>
        </p:spPr>
      </p:pic>
      <p:pic>
        <p:nvPicPr>
          <p:cNvPr id="6" name="Picture 11"/>
          <p:cNvPicPr>
            <a:picLocks noChangeAspect="1"/>
          </p:cNvPicPr>
          <p:nvPr/>
        </p:nvPicPr>
        <p:blipFill>
          <a:blip r:embed="rId2"/>
          <a:srcRect/>
          <a:stretch>
            <a:fillRect/>
          </a:stretch>
        </p:blipFill>
        <p:spPr>
          <a:xfrm>
            <a:off x="0" y="0"/>
            <a:ext cx="4000499" cy="2666999"/>
          </a:xfrm>
          <a:prstGeom prst="rect">
            <a:avLst/>
          </a:prstGeom>
        </p:spPr>
      </p:pic>
      <p:pic>
        <p:nvPicPr>
          <p:cNvPr id="9" name="Picture 10"/>
          <p:cNvPicPr>
            <a:picLocks noChangeAspect="1"/>
          </p:cNvPicPr>
          <p:nvPr/>
        </p:nvPicPr>
        <p:blipFill>
          <a:blip r:embed="rId3"/>
          <a:srcRect/>
          <a:stretch>
            <a:fillRect/>
          </a:stretch>
        </p:blipFill>
        <p:spPr>
          <a:xfrm>
            <a:off x="8609234" y="2759626"/>
            <a:ext cx="3582766" cy="3582766"/>
          </a:xfrm>
          <a:prstGeom prst="rect">
            <a:avLst/>
          </a:prstGeom>
        </p:spPr>
      </p:pic>
      <p:pic>
        <p:nvPicPr>
          <p:cNvPr id="11" name="Picture 10"/>
          <p:cNvPicPr>
            <a:picLocks noChangeAspect="1"/>
          </p:cNvPicPr>
          <p:nvPr/>
        </p:nvPicPr>
        <p:blipFill>
          <a:blip r:embed="rId4"/>
          <a:srcRect/>
          <a:stretch>
            <a:fillRect/>
          </a:stretch>
        </p:blipFill>
        <p:spPr>
          <a:xfrm>
            <a:off x="4000499" y="0"/>
            <a:ext cx="4424693" cy="2949795"/>
          </a:xfrm>
          <a:prstGeom prst="rect">
            <a:avLst/>
          </a:prstGeom>
        </p:spPr>
      </p:pic>
      <p:sp>
        <p:nvSpPr>
          <p:cNvPr id="13" name="Content Placeholder 2"/>
          <p:cNvSpPr txBox="1"/>
          <p:nvPr/>
        </p:nvSpPr>
        <p:spPr>
          <a:xfrm>
            <a:off x="119291" y="3090706"/>
            <a:ext cx="10612341" cy="4066798"/>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en-US" sz="7200" dirty="0">
                <a:solidFill>
                  <a:schemeClr val="tx1"/>
                </a:solidFill>
              </a:rPr>
              <a:t> High number of houses are sold in the second half of the year.  </a:t>
            </a:r>
            <a:endParaRPr lang="en-US" sz="7200" dirty="0">
              <a:solidFill>
                <a:schemeClr val="tx1"/>
              </a:solidFill>
            </a:endParaRPr>
          </a:p>
          <a:p>
            <a:pPr>
              <a:buFont typeface="Courier New" panose="02070309020205020404" pitchFamily="49" charset="0"/>
              <a:buChar char="o"/>
            </a:pPr>
            <a:r>
              <a:rPr lang="en-US" sz="7200" dirty="0">
                <a:solidFill>
                  <a:schemeClr val="tx1"/>
                </a:solidFill>
              </a:rPr>
              <a:t> It is possible there might be few offers involved during this time which drops price slightly.</a:t>
            </a:r>
            <a:endParaRPr lang="en-US" sz="7200" dirty="0">
              <a:solidFill>
                <a:schemeClr val="tx1"/>
              </a:solidFill>
            </a:endParaRPr>
          </a:p>
          <a:p>
            <a:pPr>
              <a:buFont typeface="Courier New" panose="02070309020205020404" pitchFamily="49" charset="0"/>
              <a:buChar char="o"/>
            </a:pPr>
            <a:r>
              <a:rPr lang="en-IN" sz="7200" dirty="0">
                <a:solidFill>
                  <a:schemeClr val="tx1"/>
                </a:solidFill>
              </a:rPr>
              <a:t> D07 is the area where most number of houses were sold.</a:t>
            </a:r>
            <a:endParaRPr lang="en-US" sz="7200" dirty="0">
              <a:solidFill>
                <a:schemeClr val="tx1"/>
              </a:solidFill>
            </a:endParaRPr>
          </a:p>
          <a:p>
            <a:pPr>
              <a:buFont typeface="Courier New" panose="02070309020205020404" pitchFamily="49" charset="0"/>
              <a:buChar char="o"/>
            </a:pPr>
            <a:r>
              <a:rPr lang="en-US" sz="7200" dirty="0">
                <a:solidFill>
                  <a:schemeClr val="tx1"/>
                </a:solidFill>
              </a:rPr>
              <a:t> New home indicator is mostly 0 in the data </a:t>
            </a:r>
            <a:r>
              <a:rPr lang="en-US" sz="7200" dirty="0" err="1">
                <a:solidFill>
                  <a:schemeClr val="tx1"/>
                </a:solidFill>
              </a:rPr>
              <a:t>i.e</a:t>
            </a:r>
            <a:r>
              <a:rPr lang="en-US" sz="7200" dirty="0">
                <a:solidFill>
                  <a:schemeClr val="tx1"/>
                </a:solidFill>
              </a:rPr>
              <a:t> most of the houses sold are not new.</a:t>
            </a:r>
            <a:endParaRPr lang="en-US" sz="7200" dirty="0">
              <a:solidFill>
                <a:schemeClr val="tx1"/>
              </a:solidFill>
            </a:endParaRPr>
          </a:p>
          <a:p>
            <a:pPr>
              <a:buFont typeface="Courier New" panose="02070309020205020404" pitchFamily="49" charset="0"/>
              <a:buChar char="o"/>
            </a:pPr>
            <a:r>
              <a:rPr lang="en-US" sz="7200" dirty="0">
                <a:solidFill>
                  <a:schemeClr val="tx1"/>
                </a:solidFill>
              </a:rPr>
              <a:t> Houses with larger shape area value tend to have higher cost. </a:t>
            </a:r>
            <a:endParaRPr lang="en-US" sz="7200" dirty="0">
              <a:solidFill>
                <a:schemeClr val="tx1"/>
              </a:solidFill>
            </a:endParaRPr>
          </a:p>
          <a:p>
            <a:pPr>
              <a:buFont typeface="Courier New" panose="02070309020205020404" pitchFamily="49" charset="0"/>
              <a:buChar char="o"/>
            </a:pPr>
            <a:r>
              <a:rPr lang="en-IN" sz="7200" dirty="0">
                <a:solidFill>
                  <a:schemeClr val="tx1"/>
                </a:solidFill>
              </a:rPr>
              <a:t> 2 and 3 bed room apartments are more frequently sold. </a:t>
            </a:r>
            <a:endParaRPr lang="en-IN" sz="7200" dirty="0">
              <a:solidFill>
                <a:schemeClr val="tx1"/>
              </a:solidFill>
            </a:endParaRPr>
          </a:p>
          <a:p>
            <a:pPr>
              <a:buFont typeface="Courier New" panose="02070309020205020404" pitchFamily="49" charset="0"/>
              <a:buChar char="o"/>
            </a:pPr>
            <a:r>
              <a:rPr lang="en-IN" sz="7200" dirty="0">
                <a:solidFill>
                  <a:schemeClr val="tx1"/>
                </a:solidFill>
              </a:rPr>
              <a:t> Along with 1-2 bathroom per apartment being the most common. </a:t>
            </a:r>
            <a:endParaRPr lang="en-IN" sz="7200" dirty="0">
              <a:solidFill>
                <a:schemeClr val="tx1"/>
              </a:solidFill>
            </a:endParaRPr>
          </a:p>
          <a:p>
            <a:pPr>
              <a:buFont typeface="Courier New" panose="02070309020205020404" pitchFamily="49" charset="0"/>
              <a:buChar char="o"/>
            </a:pPr>
            <a:r>
              <a:rPr lang="en-US" sz="7200" b="0" dirty="0">
                <a:solidFill>
                  <a:schemeClr val="tx1"/>
                </a:solidFill>
                <a:effectLst/>
              </a:rPr>
              <a:t> Sales consistently increased till 2015 and we can see the maximum sale in the year 2017</a:t>
            </a:r>
            <a:r>
              <a:rPr lang="en-US" sz="4500" b="0" dirty="0">
                <a:solidFill>
                  <a:schemeClr val="tx1"/>
                </a:solidFill>
                <a:effectLst/>
              </a:rPr>
              <a:t>.</a:t>
            </a:r>
            <a:br>
              <a:rPr lang="en-US" sz="1400" dirty="0">
                <a:solidFill>
                  <a:srgbClr val="D4D4D4"/>
                </a:solidFill>
                <a:latin typeface="Courier New" panose="02070309020205020404" pitchFamily="49" charset="0"/>
              </a:rPr>
            </a:br>
            <a:endParaRPr lang="en-US" sz="1400" dirty="0">
              <a:solidFill>
                <a:srgbClr val="D4D4D4"/>
              </a:solidFill>
              <a:latin typeface="Courier New" panose="02070309020205020404" pitchFamily="49" charset="0"/>
            </a:endParaRPr>
          </a:p>
          <a:p>
            <a:pPr>
              <a:buClr>
                <a:schemeClr val="accent2"/>
              </a:buClr>
              <a:buSzPct val="60000"/>
              <a:buFont typeface="Courier New" panose="02070309020205020404" pitchFamily="49" charset="0"/>
              <a:buChar char="o"/>
            </a:pPr>
            <a:endParaRPr lang="en-US" sz="1600" dirty="0">
              <a:solidFill>
                <a:schemeClr val="tx1"/>
              </a:solidFill>
              <a:latin typeface="+mj-lt"/>
            </a:endParaRPr>
          </a:p>
          <a:p>
            <a:pPr>
              <a:buClr>
                <a:schemeClr val="accent2"/>
              </a:buClr>
              <a:buSzPct val="60000"/>
              <a:buFont typeface="Courier New" panose="02070309020205020404" pitchFamily="49" charset="0"/>
              <a:buChar char="o"/>
            </a:pPr>
            <a:endParaRPr lang="en-US" sz="1800" dirty="0">
              <a:solidFill>
                <a:schemeClr val="tx1"/>
              </a:solidFill>
              <a:latin typeface="+mj-lt"/>
            </a:endParaRPr>
          </a:p>
          <a:p>
            <a:pPr>
              <a:buSzPct val="60000"/>
              <a:buFont typeface="Courier New" panose="02070309020205020404" pitchFamily="49" charset="0"/>
              <a:buChar char="o"/>
            </a:pPr>
            <a:endParaRPr lang="en-US" sz="1800" dirty="0">
              <a:solidFill>
                <a:schemeClr val="tx1"/>
              </a:solidFill>
              <a:latin typeface="+mj-lt"/>
            </a:endParaRPr>
          </a:p>
          <a:p>
            <a:br>
              <a:rPr lang="en-US" dirty="0">
                <a:solidFill>
                  <a:srgbClr val="D4D4D4"/>
                </a:solidFill>
                <a:latin typeface="Courier New" panose="02070309020205020404" pitchFamily="49" charset="0"/>
              </a:rPr>
            </a:br>
            <a:endParaRPr lang="en-US" dirty="0">
              <a:solidFill>
                <a:srgbClr val="D4D4D4"/>
              </a:solidFill>
              <a:latin typeface="Courier New" panose="02070309020205020404" pitchFamily="49"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845" y="-512862"/>
            <a:ext cx="10058400" cy="1450757"/>
          </a:xfrm>
        </p:spPr>
        <p:txBody>
          <a:bodyPr/>
          <a:lstStyle/>
          <a:p>
            <a:r>
              <a:rPr lang="en-IN" sz="4400" b="1" dirty="0">
                <a:solidFill>
                  <a:schemeClr val="accent1"/>
                </a:solidFill>
                <a:effectLst>
                  <a:outerShdw blurRad="38100" dist="25400" dir="5400000" algn="ctr" rotWithShape="0">
                    <a:srgbClr val="6E747A">
                      <a:alpha val="43000"/>
                    </a:srgbClr>
                  </a:outerShdw>
                </a:effectLst>
              </a:rPr>
              <a:t>Next Steps / Conclusion</a:t>
            </a:r>
            <a:endParaRPr lang="en-IN" sz="4400" b="1"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03860" y="1085215"/>
            <a:ext cx="11596370" cy="5772785"/>
          </a:xfrm>
        </p:spPr>
        <p:txBody>
          <a:bodyPr>
            <a:noAutofit/>
          </a:bodyPr>
          <a:lstStyle/>
          <a:p>
            <a:pPr>
              <a:buFont typeface="Courier New" panose="02070309020205020404" pitchFamily="49" charset="0"/>
              <a:buChar char="o"/>
            </a:pPr>
            <a:r>
              <a:rPr lang="en-IN" sz="1800" dirty="0"/>
              <a:t> From the analysis it is clear that Bungalow type of houses are sold for the highest prices. So to increase sales, houses with bungalows can be targeted.</a:t>
            </a:r>
            <a:endParaRPr lang="en-IN" sz="1800" dirty="0"/>
          </a:p>
          <a:p>
            <a:pPr>
              <a:buFont typeface="Courier New" panose="02070309020205020404" pitchFamily="49" charset="0"/>
              <a:buChar char="o"/>
            </a:pPr>
            <a:r>
              <a:rPr lang="en-IN" sz="1800" dirty="0"/>
              <a:t> We can also see that EIR code D07 has the highest number of houses sold for moderate price. So, to increase sales we can focus on this area as it will give the highest outcome in terms of houses sold. </a:t>
            </a:r>
            <a:endParaRPr lang="en-IN" sz="1800" dirty="0"/>
          </a:p>
          <a:p>
            <a:pPr>
              <a:buFont typeface="Courier New" panose="02070309020205020404" pitchFamily="49" charset="0"/>
              <a:buChar char="o"/>
            </a:pPr>
            <a:r>
              <a:rPr lang="en-IN" sz="1800" dirty="0"/>
              <a:t> Houses with 2-3 Bedrooms and 1-2 Bath rooms are generally preferred by people. So houses with the specific numbers can be aimed to increase the sale.  </a:t>
            </a:r>
            <a:endParaRPr lang="en-IN" sz="1800" dirty="0"/>
          </a:p>
          <a:p>
            <a:pPr>
              <a:buFont typeface="Courier New" panose="02070309020205020404" pitchFamily="49" charset="0"/>
              <a:buChar char="o"/>
            </a:pPr>
            <a:r>
              <a:rPr lang="en-IN" sz="1800" dirty="0"/>
              <a:t> </a:t>
            </a:r>
            <a:r>
              <a:rPr lang="en-US" sz="1800">
                <a:sym typeface="+mn-ea"/>
              </a:rPr>
              <a:t>If we find out more information from the latitude and longitude of the area we can see how the following places affect the house prices if they are nearby: </a:t>
            </a:r>
            <a:endParaRPr lang="en-US" sz="1800"/>
          </a:p>
          <a:p>
            <a:pPr marL="0" indent="0">
              <a:buFont typeface="Courier New" panose="02070309020205020404" pitchFamily="49" charset="0"/>
              <a:buNone/>
            </a:pPr>
            <a:r>
              <a:rPr lang="en-IN" altLang="en-US" sz="1800">
                <a:sym typeface="+mn-ea"/>
              </a:rPr>
              <a:t>	</a:t>
            </a:r>
            <a:r>
              <a:rPr lang="en-US" sz="1800">
                <a:sym typeface="+mn-ea"/>
              </a:rPr>
              <a:t>1. Schools</a:t>
            </a:r>
            <a:r>
              <a:rPr lang="en-IN" altLang="en-US" sz="1800">
                <a:sym typeface="+mn-ea"/>
              </a:rPr>
              <a:t> </a:t>
            </a:r>
            <a:r>
              <a:rPr lang="en-US" sz="1800">
                <a:sym typeface="+mn-ea"/>
              </a:rPr>
              <a:t>2. Grocery Stores</a:t>
            </a:r>
            <a:r>
              <a:rPr lang="en-IN" altLang="en-US" sz="1800">
                <a:sym typeface="+mn-ea"/>
              </a:rPr>
              <a:t> </a:t>
            </a:r>
            <a:r>
              <a:rPr lang="en-US" sz="1800">
                <a:sym typeface="+mn-ea"/>
              </a:rPr>
              <a:t>3. Bus stations/Dart/Luas accessibility</a:t>
            </a:r>
            <a:r>
              <a:rPr lang="en-IN" altLang="en-US" sz="1800">
                <a:sym typeface="+mn-ea"/>
              </a:rPr>
              <a:t> </a:t>
            </a:r>
            <a:r>
              <a:rPr lang="en-US" sz="1800">
                <a:sym typeface="+mn-ea"/>
              </a:rPr>
              <a:t>4. Hospitals</a:t>
            </a:r>
            <a:r>
              <a:rPr lang="en-IN" altLang="en-US" sz="1800">
                <a:sym typeface="+mn-ea"/>
              </a:rPr>
              <a:t> </a:t>
            </a:r>
            <a:r>
              <a:rPr lang="en-US" sz="1800">
                <a:sym typeface="+mn-ea"/>
              </a:rPr>
              <a:t>5. Corporate offices</a:t>
            </a:r>
            <a:r>
              <a:rPr lang="en-IN" altLang="en-US" sz="1800">
                <a:sym typeface="+mn-ea"/>
              </a:rPr>
              <a:t> </a:t>
            </a:r>
            <a:endParaRPr lang="en-IN" altLang="en-US" sz="1800">
              <a:sym typeface="+mn-ea"/>
            </a:endParaRPr>
          </a:p>
          <a:p>
            <a:pPr marL="0" indent="0">
              <a:buFont typeface="Courier New" panose="02070309020205020404" pitchFamily="49" charset="0"/>
              <a:buNone/>
            </a:pPr>
            <a:r>
              <a:rPr lang="en-IN" altLang="en-US" sz="1800">
                <a:sym typeface="+mn-ea"/>
              </a:rPr>
              <a:t>	</a:t>
            </a:r>
            <a:r>
              <a:rPr lang="en-US" sz="1800">
                <a:sym typeface="+mn-ea"/>
              </a:rPr>
              <a:t>6. Lakes/parks/beach/monuments like castles or structures of historic significance.</a:t>
            </a:r>
            <a:r>
              <a:rPr lang="en-IN" altLang="en-US" sz="1800">
                <a:sym typeface="+mn-ea"/>
              </a:rPr>
              <a:t> </a:t>
            </a:r>
            <a:r>
              <a:rPr lang="en-US" sz="1800">
                <a:sym typeface="+mn-ea"/>
              </a:rPr>
              <a:t>7. Airports/ seaports</a:t>
            </a:r>
            <a:endParaRPr lang="en-US" sz="1800"/>
          </a:p>
          <a:p>
            <a:pPr>
              <a:buFont typeface="Courier New" panose="02070309020205020404" pitchFamily="49" charset="0"/>
              <a:buChar char="o"/>
            </a:pPr>
            <a:r>
              <a:rPr lang="en-US" sz="1800">
                <a:sym typeface="+mn-ea"/>
              </a:rPr>
              <a:t>If we could fetch the crime rate of that neighborhood we can also analyse the safety parameter and see how it affects the house rates.</a:t>
            </a:r>
            <a:endParaRPr lang="en-US" sz="1800">
              <a:sym typeface="+mn-ea"/>
            </a:endParaRPr>
          </a:p>
          <a:p>
            <a:pPr>
              <a:buFont typeface="Courier New" panose="02070309020205020404" pitchFamily="49" charset="0"/>
              <a:buChar char="o"/>
            </a:pPr>
            <a:r>
              <a:rPr lang="en-IN" altLang="en-US" sz="1800" dirty="0">
                <a:sym typeface="+mn-ea"/>
              </a:rPr>
              <a:t> </a:t>
            </a:r>
            <a:r>
              <a:rPr lang="en-IN" sz="1800" dirty="0">
                <a:sym typeface="+mn-ea"/>
              </a:rPr>
              <a:t>Comparing this analysis </a:t>
            </a:r>
            <a:r>
              <a:rPr lang="en-IN" sz="1800" dirty="0" err="1">
                <a:sym typeface="+mn-ea"/>
              </a:rPr>
              <a:t>wrt</a:t>
            </a:r>
            <a:r>
              <a:rPr lang="en-IN" sz="1800" dirty="0">
                <a:sym typeface="+mn-ea"/>
              </a:rPr>
              <a:t> to a manual process we can see that data analysis has more advantages than a broker since a broker will not be able to give such accurate predictions and might be harder for a broker to see the patterns like we observed about performing EDA.</a:t>
            </a:r>
            <a:endParaRPr lang="en-IN" altLang="en-US" sz="1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15925" y="106045"/>
            <a:ext cx="12077065" cy="6938010"/>
          </a:xfrm>
        </p:spPr>
        <p:txBody>
          <a:bodyPr>
            <a:normAutofit/>
          </a:bodyPr>
          <a:lstStyle/>
          <a:p>
            <a:pPr marL="0" indent="0">
              <a:buNone/>
            </a:pPr>
            <a:r>
              <a:rPr lang="en-IN" sz="2200" dirty="0">
                <a:solidFill>
                  <a:schemeClr val="accent1">
                    <a:lumMod val="75000"/>
                  </a:schemeClr>
                </a:solidFill>
              </a:rPr>
              <a:t>Details about the model and feature engineering</a:t>
            </a:r>
            <a:endParaRPr lang="en-IN" dirty="0"/>
          </a:p>
          <a:p>
            <a:pPr>
              <a:buFont typeface="Courier New" panose="02070309020205020404" pitchFamily="49" charset="0"/>
              <a:buChar char="o"/>
            </a:pPr>
            <a:r>
              <a:rPr lang="en-IN" dirty="0"/>
              <a:t> The model performs basic pre-processing steps and learns patterns to predict the sold prices of house using features given in dataset.</a:t>
            </a:r>
            <a:endParaRPr lang="en-IN" dirty="0"/>
          </a:p>
          <a:p>
            <a:pPr>
              <a:buFont typeface="Courier New" panose="02070309020205020404" pitchFamily="49" charset="0"/>
              <a:buChar char="o"/>
            </a:pPr>
            <a:r>
              <a:rPr lang="en-IN" dirty="0">
                <a:solidFill>
                  <a:schemeClr val="tx1"/>
                </a:solidFill>
              </a:rPr>
              <a:t> </a:t>
            </a:r>
            <a:r>
              <a:rPr lang="en-IN" sz="1800" dirty="0">
                <a:solidFill>
                  <a:schemeClr val="tx1"/>
                </a:solidFill>
              </a:rPr>
              <a:t>Following are the steps performed before training the model and details about what model was used.</a:t>
            </a:r>
            <a:endParaRPr lang="en-IN" sz="1800" dirty="0">
              <a:solidFill>
                <a:schemeClr val="tx1"/>
              </a:solidFill>
            </a:endParaRPr>
          </a:p>
          <a:p>
            <a:pPr lvl="1">
              <a:buFont typeface="Courier New" panose="02070309020205020404" pitchFamily="49" charset="0"/>
              <a:buChar char="o"/>
            </a:pPr>
            <a:endParaRPr lang="en-IN" dirty="0">
              <a:solidFill>
                <a:schemeClr val="tx1"/>
              </a:solidFill>
            </a:endParaRPr>
          </a:p>
          <a:p>
            <a:pPr lvl="1">
              <a:buFont typeface="Courier New" panose="02070309020205020404" pitchFamily="49" charset="0"/>
              <a:buChar char="o"/>
            </a:pPr>
            <a:r>
              <a:rPr lang="en-IN" dirty="0">
                <a:solidFill>
                  <a:schemeClr val="tx1"/>
                </a:solidFill>
              </a:rPr>
              <a:t>Converted date column into </a:t>
            </a:r>
            <a:r>
              <a:rPr lang="en-IN" dirty="0" err="1">
                <a:solidFill>
                  <a:schemeClr val="tx1"/>
                </a:solidFill>
              </a:rPr>
              <a:t>dayofweek</a:t>
            </a:r>
            <a:r>
              <a:rPr lang="en-IN" dirty="0">
                <a:solidFill>
                  <a:schemeClr val="tx1"/>
                </a:solidFill>
              </a:rPr>
              <a:t>, month and year column</a:t>
            </a:r>
            <a:endParaRPr lang="en-IN" dirty="0">
              <a:solidFill>
                <a:schemeClr val="tx1"/>
              </a:solidFill>
            </a:endParaRPr>
          </a:p>
          <a:p>
            <a:pPr lvl="1">
              <a:buFont typeface="Courier New" panose="02070309020205020404" pitchFamily="49" charset="0"/>
              <a:buChar char="o"/>
            </a:pPr>
            <a:r>
              <a:rPr lang="en-IN" dirty="0">
                <a:solidFill>
                  <a:schemeClr val="tx1"/>
                </a:solidFill>
              </a:rPr>
              <a:t>There were around 80% missing </a:t>
            </a:r>
            <a:r>
              <a:rPr lang="en-IN" dirty="0" err="1">
                <a:solidFill>
                  <a:schemeClr val="tx1"/>
                </a:solidFill>
              </a:rPr>
              <a:t>bath_values</a:t>
            </a:r>
            <a:r>
              <a:rPr lang="en-IN" dirty="0">
                <a:solidFill>
                  <a:schemeClr val="tx1"/>
                </a:solidFill>
              </a:rPr>
              <a:t> and around 50% missing </a:t>
            </a:r>
            <a:r>
              <a:rPr lang="en-IN" dirty="0" err="1">
                <a:solidFill>
                  <a:schemeClr val="tx1"/>
                </a:solidFill>
              </a:rPr>
              <a:t>beds_value</a:t>
            </a:r>
            <a:r>
              <a:rPr lang="en-IN" dirty="0">
                <a:solidFill>
                  <a:schemeClr val="tx1"/>
                </a:solidFill>
              </a:rPr>
              <a:t> hence used KNN Imputer to fill these missing values</a:t>
            </a:r>
            <a:endParaRPr lang="en-IN" dirty="0">
              <a:solidFill>
                <a:schemeClr val="tx1"/>
              </a:solidFill>
            </a:endParaRPr>
          </a:p>
          <a:p>
            <a:pPr lvl="1">
              <a:buFont typeface="Courier New" panose="02070309020205020404" pitchFamily="49" charset="0"/>
              <a:buChar char="o"/>
            </a:pPr>
            <a:r>
              <a:rPr lang="en-IN" dirty="0">
                <a:solidFill>
                  <a:schemeClr val="tx1"/>
                </a:solidFill>
              </a:rPr>
              <a:t>Cleaned building property subtype since some had the same name in different format.</a:t>
            </a:r>
            <a:endParaRPr lang="en-IN" dirty="0">
              <a:solidFill>
                <a:schemeClr val="tx1"/>
              </a:solidFill>
            </a:endParaRPr>
          </a:p>
          <a:p>
            <a:pPr lvl="1">
              <a:buFont typeface="Courier New" panose="02070309020205020404" pitchFamily="49" charset="0"/>
              <a:buChar char="o"/>
            </a:pPr>
            <a:r>
              <a:rPr lang="en-IN" dirty="0">
                <a:solidFill>
                  <a:schemeClr val="tx1"/>
                </a:solidFill>
              </a:rPr>
              <a:t>Dropped columns </a:t>
            </a:r>
            <a:r>
              <a:rPr lang="en-IN" dirty="0">
                <a:solidFill>
                  <a:schemeClr val="tx1"/>
                </a:solidFill>
                <a:effectLst/>
              </a:rPr>
              <a:t>census2016_small_area_geogi,thoroughfare_id,</a:t>
            </a:r>
            <a:r>
              <a:rPr lang="en-IN" dirty="0">
                <a:solidFill>
                  <a:schemeClr val="tx1"/>
                </a:solidFill>
              </a:rPr>
              <a:t> </a:t>
            </a:r>
            <a:r>
              <a:rPr lang="en-IN" dirty="0">
                <a:solidFill>
                  <a:schemeClr val="tx1"/>
                </a:solidFill>
                <a:effectLst/>
              </a:rPr>
              <a:t>id, </a:t>
            </a:r>
            <a:r>
              <a:rPr lang="en-IN" dirty="0" err="1">
                <a:solidFill>
                  <a:schemeClr val="tx1"/>
                </a:solidFill>
                <a:effectLst/>
              </a:rPr>
              <a:t>postal_address</a:t>
            </a:r>
            <a:r>
              <a:rPr lang="en-IN" dirty="0">
                <a:solidFill>
                  <a:schemeClr val="tx1"/>
                </a:solidFill>
                <a:effectLst/>
              </a:rPr>
              <a:t>, </a:t>
            </a:r>
            <a:r>
              <a:rPr lang="en-IN" dirty="0" err="1">
                <a:solidFill>
                  <a:schemeClr val="tx1"/>
                </a:solidFill>
                <a:effectLst/>
              </a:rPr>
              <a:t>lat</a:t>
            </a:r>
            <a:r>
              <a:rPr lang="en-IN" dirty="0">
                <a:solidFill>
                  <a:schemeClr val="tx1"/>
                </a:solidFill>
                <a:effectLst/>
              </a:rPr>
              <a:t>, </a:t>
            </a:r>
            <a:r>
              <a:rPr lang="en-IN" dirty="0" err="1">
                <a:solidFill>
                  <a:schemeClr val="tx1"/>
                </a:solidFill>
                <a:effectLst/>
              </a:rPr>
              <a:t>lon</a:t>
            </a:r>
            <a:r>
              <a:rPr lang="en-IN" dirty="0">
                <a:solidFill>
                  <a:schemeClr val="tx1"/>
                </a:solidFill>
                <a:effectLst/>
              </a:rPr>
              <a:t> as they were not contributing to the model</a:t>
            </a:r>
            <a:endParaRPr lang="en-IN" dirty="0">
              <a:solidFill>
                <a:schemeClr val="tx1"/>
              </a:solidFill>
              <a:effectLst/>
            </a:endParaRPr>
          </a:p>
          <a:p>
            <a:pPr lvl="1">
              <a:buFont typeface="Courier New" panose="02070309020205020404" pitchFamily="49" charset="0"/>
              <a:buChar char="o"/>
            </a:pPr>
            <a:r>
              <a:rPr lang="en-IN" dirty="0">
                <a:solidFill>
                  <a:schemeClr val="tx1"/>
                </a:solidFill>
              </a:rPr>
              <a:t>Introduced a new feature called </a:t>
            </a:r>
            <a:r>
              <a:rPr lang="en-IN" dirty="0" err="1">
                <a:solidFill>
                  <a:schemeClr val="tx1"/>
                </a:solidFill>
              </a:rPr>
              <a:t>ageOfHouse</a:t>
            </a:r>
            <a:r>
              <a:rPr lang="en-IN" dirty="0">
                <a:solidFill>
                  <a:schemeClr val="tx1"/>
                </a:solidFill>
              </a:rPr>
              <a:t> which is calculated as </a:t>
            </a:r>
            <a:r>
              <a:rPr lang="en-IN" dirty="0" err="1">
                <a:solidFill>
                  <a:schemeClr val="tx1"/>
                </a:solidFill>
              </a:rPr>
              <a:t>year_of_construction</a:t>
            </a:r>
            <a:r>
              <a:rPr lang="en-IN" dirty="0">
                <a:solidFill>
                  <a:schemeClr val="tx1"/>
                </a:solidFill>
              </a:rPr>
              <a:t> – </a:t>
            </a:r>
            <a:r>
              <a:rPr lang="en-IN" dirty="0" err="1">
                <a:solidFill>
                  <a:schemeClr val="tx1"/>
                </a:solidFill>
              </a:rPr>
              <a:t>sold_year</a:t>
            </a:r>
            <a:endParaRPr lang="en-IN" dirty="0">
              <a:solidFill>
                <a:schemeClr val="tx1"/>
              </a:solidFill>
            </a:endParaRPr>
          </a:p>
          <a:p>
            <a:pPr lvl="1">
              <a:buFont typeface="Courier New" panose="02070309020205020404" pitchFamily="49" charset="0"/>
              <a:buChar char="o"/>
            </a:pPr>
            <a:r>
              <a:rPr lang="en-IN" dirty="0">
                <a:solidFill>
                  <a:schemeClr val="tx1"/>
                </a:solidFill>
              </a:rPr>
              <a:t>Introduced another feature </a:t>
            </a:r>
            <a:r>
              <a:rPr lang="en-IN" dirty="0" err="1">
                <a:solidFill>
                  <a:schemeClr val="tx1"/>
                </a:solidFill>
              </a:rPr>
              <a:t>total_area</a:t>
            </a:r>
            <a:r>
              <a:rPr lang="en-IN" dirty="0">
                <a:solidFill>
                  <a:schemeClr val="tx1"/>
                </a:solidFill>
              </a:rPr>
              <a:t> which is calculated as </a:t>
            </a:r>
            <a:r>
              <a:rPr lang="en-IN" dirty="0" err="1">
                <a:solidFill>
                  <a:schemeClr val="tx1"/>
                </a:solidFill>
              </a:rPr>
              <a:t>building_shape_area</a:t>
            </a:r>
            <a:r>
              <a:rPr lang="en-IN" dirty="0">
                <a:solidFill>
                  <a:schemeClr val="tx1"/>
                </a:solidFill>
              </a:rPr>
              <a:t> + </a:t>
            </a:r>
            <a:r>
              <a:rPr lang="en-IN" dirty="0" err="1">
                <a:solidFill>
                  <a:schemeClr val="tx1"/>
                </a:solidFill>
              </a:rPr>
              <a:t>sqm_value</a:t>
            </a:r>
            <a:endParaRPr lang="en-IN" dirty="0" err="1">
              <a:solidFill>
                <a:schemeClr val="tx1"/>
              </a:solidFill>
            </a:endParaRPr>
          </a:p>
          <a:p>
            <a:pPr lvl="1">
              <a:buFont typeface="Courier New" panose="02070309020205020404" pitchFamily="49" charset="0"/>
              <a:buChar char="o"/>
            </a:pPr>
            <a:r>
              <a:rPr lang="en-IN" dirty="0">
                <a:solidFill>
                  <a:schemeClr val="tx1"/>
                </a:solidFill>
                <a:sym typeface="+mn-ea"/>
              </a:rPr>
              <a:t>Used minmax scaler to normalize the data’s numeric features </a:t>
            </a:r>
            <a:endParaRPr lang="en-IN" dirty="0">
              <a:solidFill>
                <a:schemeClr val="tx1"/>
              </a:solidFill>
            </a:endParaRPr>
          </a:p>
          <a:p>
            <a:pPr lvl="1">
              <a:buFont typeface="Courier New" panose="02070309020205020404" pitchFamily="49" charset="0"/>
              <a:buChar char="o"/>
            </a:pPr>
            <a:r>
              <a:rPr lang="en-IN" dirty="0">
                <a:solidFill>
                  <a:schemeClr val="tx1"/>
                </a:solidFill>
                <a:sym typeface="+mn-ea"/>
              </a:rPr>
              <a:t>Used pandas get dummies to convert categorical features into numeric form.</a:t>
            </a:r>
            <a:endParaRPr lang="en-IN" dirty="0">
              <a:solidFill>
                <a:schemeClr val="tx1"/>
              </a:solidFill>
            </a:endParaRPr>
          </a:p>
          <a:p>
            <a:pPr lvl="1">
              <a:buFont typeface="Courier New" panose="02070309020205020404" pitchFamily="49" charset="0"/>
              <a:buChar char="o"/>
            </a:pPr>
            <a:r>
              <a:rPr lang="en-IN" dirty="0">
                <a:solidFill>
                  <a:schemeClr val="tx1"/>
                </a:solidFill>
              </a:rPr>
              <a:t>Implemented Light </a:t>
            </a:r>
            <a:r>
              <a:rPr lang="en-IN" dirty="0" err="1">
                <a:solidFill>
                  <a:schemeClr val="tx1"/>
                </a:solidFill>
              </a:rPr>
              <a:t>GradientBoosting</a:t>
            </a:r>
            <a:r>
              <a:rPr lang="en-IN" dirty="0">
                <a:solidFill>
                  <a:schemeClr val="tx1"/>
                </a:solidFill>
              </a:rPr>
              <a:t> Machine and </a:t>
            </a:r>
            <a:r>
              <a:rPr lang="en-IN" dirty="0" err="1">
                <a:solidFill>
                  <a:schemeClr val="tx1"/>
                </a:solidFill>
              </a:rPr>
              <a:t>eXtreme</a:t>
            </a:r>
            <a:r>
              <a:rPr lang="en-IN" dirty="0">
                <a:solidFill>
                  <a:schemeClr val="tx1"/>
                </a:solidFill>
              </a:rPr>
              <a:t> </a:t>
            </a:r>
            <a:r>
              <a:rPr lang="en-IN" dirty="0" err="1">
                <a:solidFill>
                  <a:schemeClr val="tx1"/>
                </a:solidFill>
              </a:rPr>
              <a:t>GraidentBoosting</a:t>
            </a:r>
            <a:r>
              <a:rPr lang="en-IN" dirty="0">
                <a:solidFill>
                  <a:schemeClr val="tx1"/>
                </a:solidFill>
              </a:rPr>
              <a:t> algorithm in stacked layer along with </a:t>
            </a:r>
            <a:r>
              <a:rPr lang="en-IN" dirty="0" err="1">
                <a:solidFill>
                  <a:schemeClr val="tx1"/>
                </a:solidFill>
              </a:rPr>
              <a:t>RandomForest</a:t>
            </a:r>
            <a:r>
              <a:rPr lang="en-IN" dirty="0">
                <a:solidFill>
                  <a:schemeClr val="tx1"/>
                </a:solidFill>
              </a:rPr>
              <a:t> regressor to predict the house prices.</a:t>
            </a:r>
            <a:endParaRPr lang="en-IN" dirty="0">
              <a:solidFill>
                <a:schemeClr val="tx1"/>
              </a:solidFill>
            </a:endParaRPr>
          </a:p>
          <a:p>
            <a:pPr lvl="1">
              <a:buFont typeface="Courier New" panose="02070309020205020404" pitchFamily="49" charset="0"/>
              <a:buChar char="o"/>
            </a:pPr>
            <a:r>
              <a:rPr lang="en-IN" dirty="0">
                <a:solidFill>
                  <a:schemeClr val="tx1"/>
                </a:solidFill>
              </a:rPr>
              <a:t>This model gives a Median Absolute percentage error as </a:t>
            </a:r>
            <a:r>
              <a:rPr lang="en-IN" i="0" dirty="0">
                <a:solidFill>
                  <a:schemeClr val="tx1"/>
                </a:solidFill>
                <a:effectLst/>
              </a:rPr>
              <a:t>1.44.</a:t>
            </a:r>
            <a:endParaRPr lang="en-IN" i="0" dirty="0">
              <a:solidFill>
                <a:schemeClr val="tx1"/>
              </a:solidFill>
              <a:effectLst/>
            </a:endParaRPr>
          </a:p>
          <a:p>
            <a:pPr lvl="1">
              <a:buFont typeface="Courier New" panose="02070309020205020404" pitchFamily="49" charset="0"/>
              <a:buChar char="o"/>
            </a:pPr>
            <a:r>
              <a:rPr lang="en-IN" dirty="0">
                <a:sym typeface="+mn-ea"/>
              </a:rPr>
              <a:t>In terms of model and accuracy, we could try to implement more powerful neural network models or deep learning models</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574" y="728869"/>
            <a:ext cx="11065565" cy="4731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Rectangle 7"/>
          <p:cNvSpPr/>
          <p:nvPr/>
        </p:nvSpPr>
        <p:spPr>
          <a:xfrm>
            <a:off x="3925731" y="2505670"/>
            <a:ext cx="3166829" cy="923330"/>
          </a:xfrm>
          <a:prstGeom prst="rect">
            <a:avLst/>
          </a:prstGeom>
          <a:noFill/>
        </p:spPr>
        <p:txBody>
          <a:bodyPr wrap="none" lIns="91440" tIns="45720" rIns="91440" bIns="45720">
            <a:spAutoFit/>
          </a:bodyPr>
          <a:lstStyle/>
          <a:p>
            <a:pPr algn="ctr"/>
            <a:r>
              <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3827</Words>
  <Application>WPS Presentation</Application>
  <PresentationFormat>Widescreen</PresentationFormat>
  <Paragraphs>63</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vt:lpstr>
      <vt:lpstr>Arial</vt:lpstr>
      <vt:lpstr>Courier New</vt:lpstr>
      <vt:lpstr>Calibri Light</vt:lpstr>
      <vt:lpstr>Microsoft YaHei</vt:lpstr>
      <vt:lpstr>Arial Unicode MS</vt:lpstr>
      <vt:lpstr>Retrospect</vt:lpstr>
      <vt:lpstr>House Price Prediction based on factors like Eir code, number of bedrooms, year of constructions and other parameters </vt:lpstr>
      <vt:lpstr>PowerPoint 演示文稿</vt:lpstr>
      <vt:lpstr>PowerPoint 演示文稿</vt:lpstr>
      <vt:lpstr>Next Steps / 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kshitija.shelar@gmail.com</dc:creator>
  <cp:lastModifiedBy>kshit</cp:lastModifiedBy>
  <cp:revision>24</cp:revision>
  <dcterms:created xsi:type="dcterms:W3CDTF">2021-03-25T10:46:00Z</dcterms:created>
  <dcterms:modified xsi:type="dcterms:W3CDTF">2021-03-28T14:06:28Z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