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bold.fntdata"/><Relationship Id="rId10" Type="http://schemas.openxmlformats.org/officeDocument/2006/relationships/slide" Target="slides/slide5.xml"/><Relationship Id="rId32" Type="http://schemas.openxmlformats.org/officeDocument/2006/relationships/font" Target="fonts/RobotoSlab-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fc9929d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3fc9929d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fc9929d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fc9929d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fc9929d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fc9929d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fc9929d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fc9929d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3fc9929d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3fc9929d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3fc9929d1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3fc9929d1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fc9929d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fc9929d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3fc9929d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3fc9929d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3fc9929d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3fc9929d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3fc9929d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3fc9929d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3fc9929d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3fc9929d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3fc9929d1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3fc9929d1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3fc9929d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3fc9929d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3dd3783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3dd3783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4057739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4057739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1860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Can I Get there?</a:t>
            </a:r>
            <a:endParaRPr b="0" i="0" sz="5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Analysis of 2013 NYC Flight </a:t>
            </a:r>
            <a:r>
              <a:rPr lang="en" sz="5200">
                <a:latin typeface="Arial"/>
                <a:ea typeface="Arial"/>
                <a:cs typeface="Arial"/>
                <a:sym typeface="Arial"/>
              </a:rPr>
              <a:t>D</a:t>
            </a:r>
            <a:r>
              <a:rPr b="0" i="0" lang="en" sz="5200" u="none" cap="none" strike="noStrike">
                <a:solidFill>
                  <a:schemeClr val="dk1"/>
                </a:solidFill>
                <a:latin typeface="Arial"/>
                <a:ea typeface="Arial"/>
                <a:cs typeface="Arial"/>
                <a:sym typeface="Arial"/>
              </a:rPr>
              <a:t>ata</a:t>
            </a:r>
            <a:endParaRPr b="0" i="0" sz="5200" u="none" cap="none" strike="noStrike">
              <a:solidFill>
                <a:schemeClr val="dk1"/>
              </a:solidFill>
              <a:latin typeface="Arial"/>
              <a:ea typeface="Arial"/>
              <a:cs typeface="Arial"/>
              <a:sym typeface="Arial"/>
            </a:endParaRPr>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lang="en" sz="2800">
                <a:solidFill>
                  <a:schemeClr val="dk1"/>
                </a:solidFill>
                <a:latin typeface="Arial"/>
                <a:ea typeface="Arial"/>
                <a:cs typeface="Arial"/>
                <a:sym typeface="Arial"/>
              </a:rPr>
              <a:t>Ben Schmidt, </a:t>
            </a:r>
            <a:r>
              <a:rPr lang="en" sz="2800">
                <a:solidFill>
                  <a:schemeClr val="dk1"/>
                </a:solidFill>
                <a:latin typeface="Arial"/>
                <a:ea typeface="Arial"/>
                <a:cs typeface="Arial"/>
                <a:sym typeface="Arial"/>
              </a:rPr>
              <a:t>James Rullo, </a:t>
            </a:r>
            <a:r>
              <a:rPr lang="en" sz="2800">
                <a:solidFill>
                  <a:schemeClr val="dk1"/>
                </a:solidFill>
                <a:latin typeface="Arial"/>
                <a:ea typeface="Arial"/>
                <a:cs typeface="Arial"/>
                <a:sym typeface="Arial"/>
              </a:rPr>
              <a:t>Kshitij Bhat, Srilatha Lakka, Sam SR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600" u="none" cap="none" strike="noStrike">
                <a:latin typeface="Arial"/>
                <a:ea typeface="Arial"/>
                <a:cs typeface="Arial"/>
                <a:sym typeface="Arial"/>
              </a:rPr>
              <a:t>Correlation/Results</a:t>
            </a:r>
            <a:endParaRPr b="0" i="0" sz="3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sp>
        <p:nvSpPr>
          <p:cNvPr id="121" name="Google Shape;121;p22"/>
          <p:cNvSpPr txBox="1"/>
          <p:nvPr>
            <p:ph idx="1" type="body"/>
          </p:nvPr>
        </p:nvSpPr>
        <p:spPr>
          <a:xfrm>
            <a:off x="387900" y="1489825"/>
            <a:ext cx="8368200" cy="338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From below screen shot we can predict that June, July and December</a:t>
            </a:r>
            <a:r>
              <a:rPr lang="en">
                <a:latin typeface="Arial"/>
                <a:ea typeface="Arial"/>
                <a:cs typeface="Arial"/>
                <a:sym typeface="Arial"/>
              </a:rPr>
              <a:t> </a:t>
            </a:r>
            <a:r>
              <a:rPr lang="en">
                <a:latin typeface="Arial"/>
                <a:ea typeface="Arial"/>
                <a:cs typeface="Arial"/>
                <a:sym typeface="Arial"/>
              </a:rPr>
              <a:t>months have the most number of delays.</a:t>
            </a:r>
            <a:endParaRPr>
              <a:latin typeface="Arial"/>
              <a:ea typeface="Arial"/>
              <a:cs typeface="Arial"/>
              <a:sym typeface="Arial"/>
            </a:endParaRPr>
          </a:p>
          <a:p>
            <a:pPr indent="0" lvl="0" marL="457200" marR="0" rtl="0" algn="l">
              <a:lnSpc>
                <a:spcPct val="115000"/>
              </a:lnSpc>
              <a:spcBef>
                <a:spcPts val="1600"/>
              </a:spcBef>
              <a:spcAft>
                <a:spcPts val="1600"/>
              </a:spcAft>
              <a:buNone/>
            </a:pPr>
            <a:r>
              <a:t/>
            </a:r>
            <a:endParaRPr>
              <a:latin typeface="Arial"/>
              <a:ea typeface="Arial"/>
              <a:cs typeface="Arial"/>
              <a:sym typeface="Arial"/>
            </a:endParaRPr>
          </a:p>
        </p:txBody>
      </p:sp>
      <p:pic>
        <p:nvPicPr>
          <p:cNvPr id="122" name="Google Shape;122;p22"/>
          <p:cNvPicPr preferRelativeResize="0"/>
          <p:nvPr/>
        </p:nvPicPr>
        <p:blipFill>
          <a:blip r:embed="rId3">
            <a:alphaModFix/>
          </a:blip>
          <a:stretch>
            <a:fillRect/>
          </a:stretch>
        </p:blipFill>
        <p:spPr>
          <a:xfrm>
            <a:off x="447450" y="2248700"/>
            <a:ext cx="7546099" cy="262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 Markdown code </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380525" y="1272150"/>
            <a:ext cx="7624399" cy="337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sz="3600">
                <a:latin typeface="Arial"/>
                <a:ea typeface="Arial"/>
                <a:cs typeface="Arial"/>
                <a:sym typeface="Arial"/>
              </a:rPr>
              <a:t>Results</a:t>
            </a:r>
            <a:endParaRPr/>
          </a:p>
        </p:txBody>
      </p:sp>
      <p:sp>
        <p:nvSpPr>
          <p:cNvPr id="135" name="Google Shape;135;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Following is the observation for the f</a:t>
            </a:r>
            <a:r>
              <a:rPr lang="en"/>
              <a:t>lights</a:t>
            </a:r>
            <a:r>
              <a:rPr lang="en"/>
              <a:t> that departed from New York city</a:t>
            </a:r>
            <a:endParaRPr/>
          </a:p>
          <a:p>
            <a:pPr indent="-342900" lvl="1" marL="914400" rtl="0" algn="l">
              <a:spcBef>
                <a:spcPts val="0"/>
              </a:spcBef>
              <a:spcAft>
                <a:spcPts val="0"/>
              </a:spcAft>
              <a:buSzPts val="1800"/>
              <a:buChar char="○"/>
            </a:pPr>
            <a:r>
              <a:rPr lang="en" sz="1800"/>
              <a:t>Approx 1/4th of the number of flights by </a:t>
            </a:r>
            <a:r>
              <a:rPr lang="en" sz="1800"/>
              <a:t>ExpressJet Airlines</a:t>
            </a:r>
            <a:r>
              <a:rPr lang="en" sz="1800"/>
              <a:t> have a delay greater than 20 mins </a:t>
            </a:r>
            <a:endParaRPr sz="1800"/>
          </a:p>
          <a:p>
            <a:pPr indent="-342900" lvl="1" marL="914400" rtl="0" algn="l">
              <a:spcBef>
                <a:spcPts val="0"/>
              </a:spcBef>
              <a:spcAft>
                <a:spcPts val="0"/>
              </a:spcAft>
              <a:buSzPts val="1800"/>
              <a:buChar char="○"/>
            </a:pPr>
            <a:r>
              <a:rPr lang="en" sz="1800"/>
              <a:t>Approx 1/5th of the number of flights by </a:t>
            </a:r>
            <a:r>
              <a:rPr lang="en" sz="1800"/>
              <a:t>Jetblue</a:t>
            </a:r>
            <a:r>
              <a:rPr lang="en" sz="1800"/>
              <a:t> Airways have delay greater than 20 mins</a:t>
            </a:r>
            <a:endParaRPr sz="1800"/>
          </a:p>
          <a:p>
            <a:pPr indent="-342900" lvl="1" marL="914400" rtl="0" algn="l">
              <a:spcBef>
                <a:spcPts val="0"/>
              </a:spcBef>
              <a:spcAft>
                <a:spcPts val="0"/>
              </a:spcAft>
              <a:buSzPts val="1800"/>
              <a:buChar char="○"/>
            </a:pPr>
            <a:r>
              <a:rPr lang="en" sz="1800"/>
              <a:t>Approx 1/6th of the number of flights by United Airlines have delay greater than 20 mins</a:t>
            </a:r>
            <a:endParaRPr sz="1800"/>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 Markdown Code</a:t>
            </a:r>
            <a:endParaRPr/>
          </a:p>
        </p:txBody>
      </p:sp>
      <p:sp>
        <p:nvSpPr>
          <p:cNvPr id="141" name="Google Shape;141;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a:blip r:embed="rId3">
            <a:alphaModFix/>
          </a:blip>
          <a:stretch>
            <a:fillRect/>
          </a:stretch>
        </p:blipFill>
        <p:spPr>
          <a:xfrm>
            <a:off x="318050" y="1144125"/>
            <a:ext cx="8686049" cy="3424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87900" y="261700"/>
            <a:ext cx="8368200" cy="8823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1600"/>
              </a:spcAft>
              <a:buNone/>
            </a:pPr>
            <a:r>
              <a:rPr lang="en" sz="3600">
                <a:latin typeface="Arial"/>
                <a:ea typeface="Arial"/>
                <a:cs typeface="Arial"/>
                <a:sym typeface="Arial"/>
              </a:rPr>
              <a:t>Delays by Carriers </a:t>
            </a:r>
            <a:endParaRPr sz="3600">
              <a:latin typeface="Arial"/>
              <a:ea typeface="Arial"/>
              <a:cs typeface="Arial"/>
              <a:sym typeface="Arial"/>
            </a:endParaRPr>
          </a:p>
        </p:txBody>
      </p:sp>
      <p:sp>
        <p:nvSpPr>
          <p:cNvPr id="148" name="Google Shape;148;p26"/>
          <p:cNvSpPr txBox="1"/>
          <p:nvPr>
            <p:ph idx="1" type="body"/>
          </p:nvPr>
        </p:nvSpPr>
        <p:spPr>
          <a:xfrm>
            <a:off x="387900" y="1306300"/>
            <a:ext cx="8368200" cy="326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387900" y="961600"/>
            <a:ext cx="8368199" cy="3835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87900" y="190625"/>
            <a:ext cx="8368200" cy="951300"/>
          </a:xfrm>
          <a:prstGeom prst="rect">
            <a:avLst/>
          </a:prstGeom>
        </p:spPr>
        <p:txBody>
          <a:bodyPr anchorCtr="0" anchor="b" bIns="91425" lIns="91425" spcFirstLastPara="1" rIns="91425" wrap="square" tIns="91425">
            <a:noAutofit/>
          </a:bodyPr>
          <a:lstStyle/>
          <a:p>
            <a:pPr indent="0" lvl="0" marL="457200" rtl="0" algn="l">
              <a:lnSpc>
                <a:spcPct val="115000"/>
              </a:lnSpc>
              <a:spcBef>
                <a:spcPts val="0"/>
              </a:spcBef>
              <a:spcAft>
                <a:spcPts val="0"/>
              </a:spcAft>
              <a:buNone/>
            </a:pPr>
            <a:r>
              <a:t/>
            </a:r>
            <a:endParaRPr sz="3600">
              <a:latin typeface="Arial"/>
              <a:ea typeface="Arial"/>
              <a:cs typeface="Arial"/>
              <a:sym typeface="Arial"/>
            </a:endParaRPr>
          </a:p>
          <a:p>
            <a:pPr indent="0" lvl="0" marL="457200" rtl="0" algn="l">
              <a:lnSpc>
                <a:spcPct val="115000"/>
              </a:lnSpc>
              <a:spcBef>
                <a:spcPts val="1600"/>
              </a:spcBef>
              <a:spcAft>
                <a:spcPts val="1600"/>
              </a:spcAft>
              <a:buNone/>
            </a:pPr>
            <a:r>
              <a:rPr lang="en" sz="3600">
                <a:latin typeface="Arial"/>
                <a:ea typeface="Arial"/>
                <a:cs typeface="Arial"/>
                <a:sym typeface="Arial"/>
              </a:rPr>
              <a:t>Delays by Carriers</a:t>
            </a:r>
            <a:endParaRPr/>
          </a:p>
        </p:txBody>
      </p:sp>
      <p:sp>
        <p:nvSpPr>
          <p:cNvPr id="155" name="Google Shape;155;p27"/>
          <p:cNvSpPr txBox="1"/>
          <p:nvPr>
            <p:ph idx="1" type="body"/>
          </p:nvPr>
        </p:nvSpPr>
        <p:spPr>
          <a:xfrm>
            <a:off x="880674" y="1766563"/>
            <a:ext cx="6937800" cy="254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880674" y="1821289"/>
            <a:ext cx="6879903" cy="2464249"/>
          </a:xfrm>
          <a:prstGeom prst="rect">
            <a:avLst/>
          </a:prstGeom>
          <a:noFill/>
          <a:ln>
            <a:noFill/>
          </a:ln>
        </p:spPr>
      </p:pic>
      <p:pic>
        <p:nvPicPr>
          <p:cNvPr id="157" name="Google Shape;157;p27"/>
          <p:cNvPicPr preferRelativeResize="0"/>
          <p:nvPr/>
        </p:nvPicPr>
        <p:blipFill>
          <a:blip r:embed="rId4">
            <a:alphaModFix/>
          </a:blip>
          <a:stretch>
            <a:fillRect/>
          </a:stretch>
        </p:blipFill>
        <p:spPr>
          <a:xfrm>
            <a:off x="559075" y="1141925"/>
            <a:ext cx="7950075" cy="3431299"/>
          </a:xfrm>
          <a:prstGeom prst="rect">
            <a:avLst/>
          </a:prstGeom>
          <a:noFill/>
          <a:ln>
            <a:noFill/>
          </a:ln>
        </p:spPr>
      </p:pic>
      <p:pic>
        <p:nvPicPr>
          <p:cNvPr id="158" name="Google Shape;158;p27"/>
          <p:cNvPicPr preferRelativeResize="0"/>
          <p:nvPr/>
        </p:nvPicPr>
        <p:blipFill>
          <a:blip r:embed="rId5">
            <a:alphaModFix/>
          </a:blip>
          <a:stretch>
            <a:fillRect/>
          </a:stretch>
        </p:blipFill>
        <p:spPr>
          <a:xfrm>
            <a:off x="559075" y="1005275"/>
            <a:ext cx="7950076" cy="356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239025"/>
            <a:ext cx="8368200" cy="9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Handling the NA values and Outliers</a:t>
            </a:r>
            <a:endParaRPr/>
          </a:p>
        </p:txBody>
      </p:sp>
      <p:sp>
        <p:nvSpPr>
          <p:cNvPr id="164" name="Google Shape;16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294500" y="1489825"/>
            <a:ext cx="8368200" cy="307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33325" y="5034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 on above Outlier check</a:t>
            </a:r>
            <a:endParaRPr/>
          </a:p>
        </p:txBody>
      </p:sp>
      <p:sp>
        <p:nvSpPr>
          <p:cNvPr id="171" name="Google Shape;171;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see that there are multiple occasions where the flights have departed earlier than the scheduled time with delay being negative in value.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87900" y="458025"/>
            <a:ext cx="8368200" cy="8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Are delays common for a particular </a:t>
            </a:r>
            <a:r>
              <a:rPr lang="en"/>
              <a:t>origin</a:t>
            </a:r>
            <a:r>
              <a:rPr lang="en"/>
              <a:t> and destination airports?</a:t>
            </a:r>
            <a:endParaRPr/>
          </a:p>
        </p:txBody>
      </p:sp>
      <p:sp>
        <p:nvSpPr>
          <p:cNvPr id="177" name="Google Shape;177;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200"/>
              </a:spcBef>
              <a:spcAft>
                <a:spcPts val="1600"/>
              </a:spcAft>
              <a:buNone/>
            </a:pPr>
            <a:r>
              <a:t/>
            </a:r>
            <a:endParaRPr/>
          </a:p>
        </p:txBody>
      </p:sp>
      <p:pic>
        <p:nvPicPr>
          <p:cNvPr id="178" name="Google Shape;178;p30"/>
          <p:cNvPicPr preferRelativeResize="0"/>
          <p:nvPr/>
        </p:nvPicPr>
        <p:blipFill>
          <a:blip r:embed="rId3">
            <a:alphaModFix/>
          </a:blip>
          <a:stretch>
            <a:fillRect/>
          </a:stretch>
        </p:blipFill>
        <p:spPr>
          <a:xfrm>
            <a:off x="306700" y="1408475"/>
            <a:ext cx="8527075" cy="3372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7900" y="91425"/>
            <a:ext cx="8368200" cy="105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Linear Models:</a:t>
            </a:r>
            <a:endParaRPr/>
          </a:p>
          <a:p>
            <a:pPr indent="0" lvl="0" marL="0" rtl="0" algn="l">
              <a:spcBef>
                <a:spcPts val="0"/>
              </a:spcBef>
              <a:spcAft>
                <a:spcPts val="0"/>
              </a:spcAft>
              <a:buNone/>
            </a:pPr>
            <a:r>
              <a:rPr lang="en"/>
              <a:t>Correlation between flight arrival/delays</a:t>
            </a:r>
            <a:endParaRPr/>
          </a:p>
        </p:txBody>
      </p:sp>
      <p:sp>
        <p:nvSpPr>
          <p:cNvPr id="184" name="Google Shape;184;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20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593550" y="1363075"/>
            <a:ext cx="7956901" cy="320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Overview</a:t>
            </a:r>
            <a:endParaRPr b="0" i="0" sz="2800" u="none" cap="none" strike="noStrike">
              <a:solidFill>
                <a:schemeClr val="dk1"/>
              </a:solidFill>
              <a:latin typeface="Arial"/>
              <a:ea typeface="Arial"/>
              <a:cs typeface="Arial"/>
              <a:sym typeface="Arial"/>
            </a:endParaRPr>
          </a:p>
        </p:txBody>
      </p:sp>
      <p:sp>
        <p:nvSpPr>
          <p:cNvPr id="70" name="Google Shape;70;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Background of Dataset</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Exploration</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Background Research</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SMART Question Development</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Epicycles of Analysis (before &amp; after research)</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Methodology</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Correlation</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Tools</a:t>
            </a:r>
            <a:endParaRPr b="0" i="0" sz="1800" u="none" cap="none" strike="noStrike">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latin typeface="Arial"/>
                <a:ea typeface="Arial"/>
                <a:cs typeface="Arial"/>
                <a:sym typeface="Arial"/>
              </a:rPr>
              <a:t>Conclusion</a:t>
            </a: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Models:</a:t>
            </a:r>
            <a:endParaRPr/>
          </a:p>
          <a:p>
            <a:pPr indent="0" lvl="0" marL="0" rtl="0" algn="l">
              <a:spcBef>
                <a:spcPts val="0"/>
              </a:spcBef>
              <a:spcAft>
                <a:spcPts val="0"/>
              </a:spcAft>
              <a:buNone/>
            </a:pPr>
            <a:r>
              <a:rPr lang="en"/>
              <a:t>Correlation between flight arrival/delays</a:t>
            </a:r>
            <a:endParaRPr/>
          </a:p>
        </p:txBody>
      </p:sp>
      <p:sp>
        <p:nvSpPr>
          <p:cNvPr id="191" name="Google Shape;191;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32"/>
          <p:cNvPicPr preferRelativeResize="0"/>
          <p:nvPr/>
        </p:nvPicPr>
        <p:blipFill>
          <a:blip r:embed="rId3">
            <a:alphaModFix/>
          </a:blip>
          <a:stretch>
            <a:fillRect/>
          </a:stretch>
        </p:blipFill>
        <p:spPr>
          <a:xfrm>
            <a:off x="387900" y="1459575"/>
            <a:ext cx="8368199" cy="30788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87900" y="458025"/>
            <a:ext cx="8368200" cy="84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airlines depart earlier than the scheduled time more often? </a:t>
            </a:r>
            <a:endParaRPr/>
          </a:p>
        </p:txBody>
      </p:sp>
      <p:sp>
        <p:nvSpPr>
          <p:cNvPr id="198" name="Google Shape;198;p33"/>
          <p:cNvSpPr txBox="1"/>
          <p:nvPr>
            <p:ph idx="1" type="body"/>
          </p:nvPr>
        </p:nvSpPr>
        <p:spPr>
          <a:xfrm>
            <a:off x="387900" y="1306425"/>
            <a:ext cx="8368200" cy="3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first graph represents all flights for which the actual departure time was earlier than the scheduled departure time, separated by carrier.</a:t>
            </a:r>
            <a:endParaRPr/>
          </a:p>
          <a:p>
            <a:pPr indent="0" lvl="0" marL="0" rtl="0" algn="l">
              <a:spcBef>
                <a:spcPts val="1600"/>
              </a:spcBef>
              <a:spcAft>
                <a:spcPts val="1600"/>
              </a:spcAft>
              <a:buNone/>
            </a:pPr>
            <a:r>
              <a:t/>
            </a:r>
            <a:endParaRPr/>
          </a:p>
        </p:txBody>
      </p:sp>
      <p:pic>
        <p:nvPicPr>
          <p:cNvPr id="199" name="Google Shape;199;p33"/>
          <p:cNvPicPr preferRelativeResize="0"/>
          <p:nvPr/>
        </p:nvPicPr>
        <p:blipFill>
          <a:blip r:embed="rId3">
            <a:alphaModFix/>
          </a:blip>
          <a:stretch>
            <a:fillRect/>
          </a:stretch>
        </p:blipFill>
        <p:spPr>
          <a:xfrm>
            <a:off x="1798463" y="2152600"/>
            <a:ext cx="5547074" cy="270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 name="Google Shape;205;p34"/>
          <p:cNvSpPr txBox="1"/>
          <p:nvPr>
            <p:ph idx="1" type="body"/>
          </p:nvPr>
        </p:nvSpPr>
        <p:spPr>
          <a:xfrm>
            <a:off x="387900" y="114100"/>
            <a:ext cx="8368200" cy="445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graph represents that all flights for which both the actual departure time was earlier than the scheduled departure time, AND the actual arrival time was earlier than the scheduled arrival time, separated by carrier. </a:t>
            </a:r>
            <a:endParaRPr/>
          </a:p>
          <a:p>
            <a:pPr indent="-342900" lvl="0" marL="457200" rtl="0" algn="l">
              <a:spcBef>
                <a:spcPts val="0"/>
              </a:spcBef>
              <a:spcAft>
                <a:spcPts val="0"/>
              </a:spcAft>
              <a:buSzPts val="1800"/>
              <a:buChar char="●"/>
            </a:pPr>
            <a:r>
              <a:rPr lang="en"/>
              <a:t>Note the graphs are virtually identical in terms of the relative proportions of the number of flights between carriers, but that the magnitude of number of flights has been about halved. This suggests that carriers don't have a big impact on early flights arriving late.</a:t>
            </a:r>
            <a:endParaRPr>
              <a:solidFill>
                <a:srgbClr val="222222"/>
              </a:solidFill>
              <a:latin typeface="Arial"/>
              <a:ea typeface="Arial"/>
              <a:cs typeface="Arial"/>
              <a:sym typeface="Arial"/>
            </a:endParaRPr>
          </a:p>
          <a:p>
            <a:pPr indent="0" lvl="0" marL="0" rtl="0" algn="l">
              <a:spcBef>
                <a:spcPts val="1600"/>
              </a:spcBef>
              <a:spcAft>
                <a:spcPts val="1600"/>
              </a:spcAft>
              <a:buNone/>
            </a:pPr>
            <a:r>
              <a:rPr lang="en"/>
              <a:t>`</a:t>
            </a:r>
            <a:endParaRPr/>
          </a:p>
        </p:txBody>
      </p:sp>
      <p:pic>
        <p:nvPicPr>
          <p:cNvPr id="206" name="Google Shape;206;p34"/>
          <p:cNvPicPr preferRelativeResize="0"/>
          <p:nvPr/>
        </p:nvPicPr>
        <p:blipFill>
          <a:blip r:embed="rId3">
            <a:alphaModFix/>
          </a:blip>
          <a:stretch>
            <a:fillRect/>
          </a:stretch>
        </p:blipFill>
        <p:spPr>
          <a:xfrm>
            <a:off x="1815150" y="2445200"/>
            <a:ext cx="5513699" cy="253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Tools</a:t>
            </a:r>
            <a:endParaRPr b="0" i="0" sz="2800" u="none" cap="none" strike="noStrike">
              <a:solidFill>
                <a:schemeClr val="dk1"/>
              </a:solidFill>
              <a:latin typeface="Arial"/>
              <a:ea typeface="Arial"/>
              <a:cs typeface="Arial"/>
              <a:sym typeface="Arial"/>
            </a:endParaRPr>
          </a:p>
        </p:txBody>
      </p:sp>
      <p:sp>
        <p:nvSpPr>
          <p:cNvPr id="212" name="Google Shape;212;p3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Flights 2013 Data</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Barplot</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Boxplot</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Ggplot2</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Linear Modeling</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T testing</a:t>
            </a:r>
            <a:endParaRPr>
              <a:latin typeface="Arial"/>
              <a:ea typeface="Arial"/>
              <a:cs typeface="Arial"/>
              <a:sym typeface="Arial"/>
            </a:endParaRPr>
          </a:p>
          <a:p>
            <a:pPr indent="0" lvl="0" marL="457200" marR="0" rtl="0" algn="l">
              <a:lnSpc>
                <a:spcPct val="115000"/>
              </a:lnSpc>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Conclusions</a:t>
            </a:r>
            <a:endParaRPr b="0" i="0" sz="2800" u="none" cap="none" strike="noStrike">
              <a:solidFill>
                <a:schemeClr val="dk1"/>
              </a:solidFill>
              <a:latin typeface="Arial"/>
              <a:ea typeface="Arial"/>
              <a:cs typeface="Arial"/>
              <a:sym typeface="Arial"/>
            </a:endParaRPr>
          </a:p>
        </p:txBody>
      </p:sp>
      <p:sp>
        <p:nvSpPr>
          <p:cNvPr id="218" name="Google Shape;218;p3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Flight delays may increase costs to customers and operational costs to airlines</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We found that major delays are happened during the month of June/July and December.</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Flying is not fun. And you will be late. And sad. And hungry. </a:t>
            </a:r>
            <a:endParaRPr>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a:latin typeface="Arial"/>
              <a:ea typeface="Arial"/>
              <a:cs typeface="Arial"/>
              <a:sym typeface="Arial"/>
            </a:endParaRPr>
          </a:p>
        </p:txBody>
      </p:sp>
      <p:pic>
        <p:nvPicPr>
          <p:cNvPr id="219" name="Google Shape;219;p36"/>
          <p:cNvPicPr preferRelativeResize="0"/>
          <p:nvPr/>
        </p:nvPicPr>
        <p:blipFill>
          <a:blip r:embed="rId3">
            <a:alphaModFix/>
          </a:blip>
          <a:stretch>
            <a:fillRect/>
          </a:stretch>
        </p:blipFill>
        <p:spPr>
          <a:xfrm>
            <a:off x="953900" y="3161875"/>
            <a:ext cx="3701501" cy="1406850"/>
          </a:xfrm>
          <a:prstGeom prst="rect">
            <a:avLst/>
          </a:prstGeom>
          <a:noFill/>
          <a:ln>
            <a:noFill/>
          </a:ln>
        </p:spPr>
      </p:pic>
      <p:pic>
        <p:nvPicPr>
          <p:cNvPr id="220" name="Google Shape;220;p36"/>
          <p:cNvPicPr preferRelativeResize="0"/>
          <p:nvPr/>
        </p:nvPicPr>
        <p:blipFill>
          <a:blip r:embed="rId4">
            <a:alphaModFix/>
          </a:blip>
          <a:stretch>
            <a:fillRect/>
          </a:stretch>
        </p:blipFill>
        <p:spPr>
          <a:xfrm>
            <a:off x="4655400" y="3161875"/>
            <a:ext cx="3762375" cy="1406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0000"/>
              </a:lnSpc>
              <a:spcBef>
                <a:spcPts val="1500"/>
              </a:spcBef>
              <a:spcAft>
                <a:spcPts val="800"/>
              </a:spcAft>
              <a:buNone/>
            </a:pPr>
            <a:r>
              <a:rPr lang="en" sz="2800">
                <a:latin typeface="Arial"/>
                <a:ea typeface="Arial"/>
                <a:cs typeface="Arial"/>
                <a:sym typeface="Arial"/>
              </a:rPr>
              <a:t>Areas for Further Study</a:t>
            </a:r>
            <a:endParaRPr sz="2800">
              <a:latin typeface="Arial"/>
              <a:ea typeface="Arial"/>
              <a:cs typeface="Arial"/>
              <a:sym typeface="Arial"/>
            </a:endParaRPr>
          </a:p>
        </p:txBody>
      </p:sp>
      <p:sp>
        <p:nvSpPr>
          <p:cNvPr id="226" name="Google Shape;226;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Pulling in additional sources of data to compare with the flight arrival database would likely produce a better quality predictor model for flight delays. Specifically, we believe that the following sources of data would be helpful in building a robust flight delay model:</a:t>
            </a:r>
            <a:endParaRPr>
              <a:latin typeface="Arial"/>
              <a:ea typeface="Arial"/>
              <a:cs typeface="Arial"/>
              <a:sym typeface="Arial"/>
            </a:endParaRPr>
          </a:p>
          <a:p>
            <a:pPr indent="-342900" lvl="0" marL="457200" rtl="0" algn="l">
              <a:spcBef>
                <a:spcPts val="800"/>
              </a:spcBef>
              <a:spcAft>
                <a:spcPts val="0"/>
              </a:spcAft>
              <a:buSzPts val="1800"/>
              <a:buFont typeface="Arial"/>
              <a:buChar char="●"/>
            </a:pPr>
            <a:r>
              <a:rPr lang="en">
                <a:latin typeface="Arial"/>
                <a:ea typeface="Arial"/>
                <a:cs typeface="Arial"/>
                <a:sym typeface="Arial"/>
              </a:rPr>
              <a:t>Differentiating the delays between long distance and short distance flights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Binding the weather details with airports and the flights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Binding the aircraft details with flight delays</a:t>
            </a:r>
            <a:endParaRPr>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latin typeface="Roboto Slab"/>
              <a:ea typeface="Roboto Slab"/>
              <a:cs typeface="Roboto Slab"/>
              <a:sym typeface="Roboto Slab"/>
            </a:endParaRPr>
          </a:p>
          <a:p>
            <a:pPr indent="0" lvl="0" marL="0" rtl="0" algn="ctr">
              <a:spcBef>
                <a:spcPts val="1600"/>
              </a:spcBef>
              <a:spcAft>
                <a:spcPts val="0"/>
              </a:spcAft>
              <a:buNone/>
            </a:pPr>
            <a:r>
              <a:rPr lang="en" sz="3000">
                <a:latin typeface="Roboto Slab"/>
                <a:ea typeface="Roboto Slab"/>
                <a:cs typeface="Roboto Slab"/>
                <a:sym typeface="Roboto Slab"/>
              </a:rPr>
              <a:t>QUESTIONS?</a:t>
            </a:r>
            <a:endParaRPr sz="3000">
              <a:latin typeface="Roboto Slab"/>
              <a:ea typeface="Roboto Slab"/>
              <a:cs typeface="Roboto Slab"/>
              <a:sym typeface="Roboto Slab"/>
            </a:endParaRPr>
          </a:p>
          <a:p>
            <a:pPr indent="0" lvl="0" marL="0" rtl="0" algn="ctr">
              <a:spcBef>
                <a:spcPts val="1600"/>
              </a:spcBef>
              <a:spcAft>
                <a:spcPts val="1600"/>
              </a:spcAft>
              <a:buNone/>
            </a:pPr>
            <a:r>
              <a:t/>
            </a:r>
            <a:endParaRPr sz="10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Overview of Dataset</a:t>
            </a:r>
            <a:endParaRPr b="0" i="0" sz="2800" u="none" cap="none" strike="noStrike">
              <a:solidFill>
                <a:schemeClr val="dk1"/>
              </a:solidFill>
              <a:latin typeface="Arial"/>
              <a:ea typeface="Arial"/>
              <a:cs typeface="Arial"/>
              <a:sym typeface="Arial"/>
            </a:endParaRPr>
          </a:p>
        </p:txBody>
      </p:sp>
      <p:sp>
        <p:nvSpPr>
          <p:cNvPr id="76" name="Google Shape;76;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800" u="none" cap="none" strike="noStrike">
                <a:latin typeface="Arial"/>
                <a:ea typeface="Arial"/>
                <a:cs typeface="Arial"/>
                <a:sym typeface="Arial"/>
              </a:rPr>
              <a:t>Collected Flight data from 2013 for New York City Airports (depart</a:t>
            </a:r>
            <a:r>
              <a:rPr lang="en">
                <a:latin typeface="Arial"/>
                <a:ea typeface="Arial"/>
                <a:cs typeface="Arial"/>
                <a:sym typeface="Arial"/>
              </a:rPr>
              <a:t>ing JFK, LGA, EWR)</a:t>
            </a:r>
            <a:endParaRPr b="0" i="0" sz="1800" u="none" cap="none" strike="noStrike">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800" u="none" cap="none" strike="noStrike">
                <a:latin typeface="Arial"/>
                <a:ea typeface="Arial"/>
                <a:cs typeface="Arial"/>
                <a:sym typeface="Arial"/>
              </a:rPr>
              <a:t>Sample: Inclusive of entire dataset</a:t>
            </a:r>
            <a:endParaRPr b="0" i="0" sz="1800" u="none" cap="none" strike="noStrike">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800" u="none" cap="none" strike="noStrike">
                <a:latin typeface="Arial"/>
                <a:ea typeface="Arial"/>
                <a:cs typeface="Arial"/>
                <a:sym typeface="Arial"/>
              </a:rPr>
              <a:t>Source: Built-in package</a:t>
            </a:r>
            <a:r>
              <a:rPr lang="en">
                <a:latin typeface="Arial"/>
                <a:ea typeface="Arial"/>
                <a:cs typeface="Arial"/>
                <a:sym typeface="Arial"/>
              </a:rPr>
              <a:t> - nycflights13</a:t>
            </a:r>
            <a:endParaRPr b="0" i="0" sz="1800" u="none" cap="none" strike="noStrike">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rPr b="0" i="0" lang="en" sz="1800" u="none" cap="none" strike="noStrike">
                <a:latin typeface="Arial"/>
                <a:ea typeface="Arial"/>
                <a:cs typeface="Arial"/>
                <a:sym typeface="Arial"/>
              </a:rPr>
              <a:t>R Package: </a:t>
            </a:r>
            <a:r>
              <a:rPr lang="en">
                <a:latin typeface="Arial"/>
                <a:ea typeface="Arial"/>
                <a:cs typeface="Arial"/>
                <a:sym typeface="Arial"/>
              </a:rPr>
              <a:t>nycflights13</a:t>
            </a:r>
            <a:endParaRPr b="0" i="0" sz="1800" u="none" cap="none" strike="noStrike">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rPr b="0" i="0" lang="en" sz="1800" u="none" cap="none" strike="noStrike">
                <a:latin typeface="Arial"/>
                <a:ea typeface="Arial"/>
                <a:cs typeface="Arial"/>
                <a:sym typeface="Arial"/>
              </a:rPr>
              <a:t>Dataset gathered to provide exploratory data for various applications. </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2800"/>
              <a:buFont typeface="Arial"/>
              <a:buNone/>
            </a:pPr>
            <a:r>
              <a:rPr b="0" i="0" lang="en" sz="1800" u="none" cap="none" strike="noStrike">
                <a:latin typeface="Arial"/>
                <a:ea typeface="Arial"/>
                <a:cs typeface="Arial"/>
                <a:sym typeface="Arial"/>
              </a:rPr>
              <a:t>Exploration</a:t>
            </a:r>
            <a:endParaRPr b="0" i="0" sz="1800" u="none" cap="none" strike="noStrike">
              <a:latin typeface="Arial"/>
              <a:ea typeface="Arial"/>
              <a:cs typeface="Arial"/>
              <a:sym typeface="Arial"/>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82" name="Google Shape;82;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How often do flights get delayed?</a:t>
            </a:r>
            <a:endParaRPr>
              <a:latin typeface="Arial"/>
              <a:ea typeface="Arial"/>
              <a:cs typeface="Arial"/>
              <a:sym typeface="Arial"/>
            </a:endParaRPr>
          </a:p>
          <a:p>
            <a:pPr indent="0" lvl="0" marL="457200" marR="0" rtl="0" algn="l">
              <a:lnSpc>
                <a:spcPct val="115000"/>
              </a:lnSpc>
              <a:spcBef>
                <a:spcPts val="1600"/>
              </a:spcBef>
              <a:spcAft>
                <a:spcPts val="0"/>
              </a:spcAft>
              <a:buNone/>
            </a:pPr>
            <a:r>
              <a:t/>
            </a:r>
            <a:endParaRPr>
              <a:latin typeface="Arial"/>
              <a:ea typeface="Arial"/>
              <a:cs typeface="Arial"/>
              <a:sym typeface="Arial"/>
            </a:endParaRPr>
          </a:p>
          <a:p>
            <a:pPr indent="-342900" lvl="0" marL="457200" marR="0" rtl="0" algn="l">
              <a:lnSpc>
                <a:spcPct val="115000"/>
              </a:lnSpc>
              <a:spcBef>
                <a:spcPts val="1600"/>
              </a:spcBef>
              <a:spcAft>
                <a:spcPts val="0"/>
              </a:spcAft>
              <a:buSzPts val="1800"/>
              <a:buFont typeface="Arial"/>
              <a:buChar char="●"/>
            </a:pPr>
            <a:r>
              <a:rPr lang="en">
                <a:latin typeface="Arial"/>
                <a:ea typeface="Arial"/>
                <a:cs typeface="Arial"/>
                <a:sym typeface="Arial"/>
              </a:rPr>
              <a:t>Which carrier’s have delay’s more often?</a:t>
            </a:r>
            <a:endParaRPr>
              <a:latin typeface="Arial"/>
              <a:ea typeface="Arial"/>
              <a:cs typeface="Arial"/>
              <a:sym typeface="Arial"/>
            </a:endParaRPr>
          </a:p>
          <a:p>
            <a:pPr indent="0" lvl="0" marL="0" marR="0" rtl="0" algn="l">
              <a:lnSpc>
                <a:spcPct val="115000"/>
              </a:lnSpc>
              <a:spcBef>
                <a:spcPts val="1600"/>
              </a:spcBef>
              <a:spcAft>
                <a:spcPts val="0"/>
              </a:spcAft>
              <a:buNone/>
            </a:pPr>
            <a:r>
              <a:t/>
            </a:r>
            <a:endParaRPr>
              <a:latin typeface="Arial"/>
              <a:ea typeface="Arial"/>
              <a:cs typeface="Arial"/>
              <a:sym typeface="Arial"/>
            </a:endParaRPr>
          </a:p>
          <a:p>
            <a:pPr indent="-342900" lvl="0" marL="457200" marR="0" rtl="0" algn="l">
              <a:lnSpc>
                <a:spcPct val="115000"/>
              </a:lnSpc>
              <a:spcBef>
                <a:spcPts val="1600"/>
              </a:spcBef>
              <a:spcAft>
                <a:spcPts val="0"/>
              </a:spcAft>
              <a:buSzPts val="1800"/>
              <a:buFont typeface="Arial"/>
              <a:buChar char="●"/>
            </a:pPr>
            <a:r>
              <a:rPr lang="en">
                <a:latin typeface="Arial"/>
                <a:ea typeface="Arial"/>
                <a:cs typeface="Arial"/>
                <a:sym typeface="Arial"/>
              </a:rPr>
              <a:t>What percentage of flights get delayed each month?</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2800"/>
              <a:buFont typeface="Arial"/>
              <a:buNone/>
            </a:pPr>
            <a:r>
              <a:rPr b="0" i="0" lang="en" sz="1800" u="none" cap="none" strike="noStrike">
                <a:latin typeface="Arial"/>
                <a:ea typeface="Arial"/>
                <a:cs typeface="Arial"/>
                <a:sym typeface="Arial"/>
              </a:rPr>
              <a:t>Background Research</a:t>
            </a:r>
            <a:endParaRPr b="0" i="0" sz="1800" u="none" cap="none" strike="noStrike">
              <a:latin typeface="Arial"/>
              <a:ea typeface="Arial"/>
              <a:cs typeface="Arial"/>
              <a:sym typeface="Arial"/>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88" name="Google Shape;88;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Flight delays cost $32.9 Billion with passengers paying half the cost.</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Flight delays are linked to multiple aspects of a flight details, like , carrier, destination, time of year, and weather.</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Below details related to departure delay, can give insight to the passengers:</a:t>
            </a:r>
            <a:endParaRPr>
              <a:latin typeface="Arial"/>
              <a:ea typeface="Arial"/>
              <a:cs typeface="Arial"/>
              <a:sym typeface="Arial"/>
            </a:endParaRPr>
          </a:p>
          <a:p>
            <a:pPr indent="-317500" lvl="1" marL="914400" marR="0" rtl="0" algn="l">
              <a:lnSpc>
                <a:spcPct val="115000"/>
              </a:lnSpc>
              <a:spcBef>
                <a:spcPts val="0"/>
              </a:spcBef>
              <a:spcAft>
                <a:spcPts val="0"/>
              </a:spcAft>
              <a:buSzPts val="1400"/>
              <a:buFont typeface="Arial"/>
              <a:buChar char="○"/>
            </a:pPr>
            <a:r>
              <a:rPr lang="en">
                <a:latin typeface="Arial"/>
                <a:ea typeface="Arial"/>
                <a:cs typeface="Arial"/>
                <a:sym typeface="Arial"/>
              </a:rPr>
              <a:t>The correlation between departure delay to other aspects of the flight details</a:t>
            </a:r>
            <a:endParaRPr>
              <a:latin typeface="Arial"/>
              <a:ea typeface="Arial"/>
              <a:cs typeface="Arial"/>
              <a:sym typeface="Arial"/>
            </a:endParaRPr>
          </a:p>
          <a:p>
            <a:pPr indent="-317500" lvl="1" marL="914400" marR="0" rtl="0" algn="l">
              <a:lnSpc>
                <a:spcPct val="115000"/>
              </a:lnSpc>
              <a:spcBef>
                <a:spcPts val="0"/>
              </a:spcBef>
              <a:spcAft>
                <a:spcPts val="0"/>
              </a:spcAft>
              <a:buSzPts val="1400"/>
              <a:buFont typeface="Arial"/>
              <a:buChar char="○"/>
            </a:pPr>
            <a:r>
              <a:rPr lang="en">
                <a:latin typeface="Arial"/>
                <a:ea typeface="Arial"/>
                <a:cs typeface="Arial"/>
                <a:sym typeface="Arial"/>
              </a:rPr>
              <a:t>The ranges of delays by different carriers</a:t>
            </a:r>
            <a:endParaRPr>
              <a:latin typeface="Arial"/>
              <a:ea typeface="Arial"/>
              <a:cs typeface="Arial"/>
              <a:sym typeface="Arial"/>
            </a:endParaRPr>
          </a:p>
          <a:p>
            <a:pPr indent="-317500" lvl="1" marL="914400" marR="0" rtl="0" algn="l">
              <a:lnSpc>
                <a:spcPct val="115000"/>
              </a:lnSpc>
              <a:spcBef>
                <a:spcPts val="0"/>
              </a:spcBef>
              <a:spcAft>
                <a:spcPts val="0"/>
              </a:spcAft>
              <a:buSzPts val="1400"/>
              <a:buFont typeface="Arial"/>
              <a:buChar char="○"/>
            </a:pPr>
            <a:r>
              <a:rPr lang="en">
                <a:latin typeface="Arial"/>
                <a:ea typeface="Arial"/>
                <a:cs typeface="Arial"/>
                <a:sym typeface="Arial"/>
              </a:rPr>
              <a:t>The delays probability during </a:t>
            </a:r>
            <a:r>
              <a:rPr lang="en">
                <a:latin typeface="Arial"/>
                <a:ea typeface="Arial"/>
                <a:cs typeface="Arial"/>
                <a:sym typeface="Arial"/>
              </a:rPr>
              <a:t>different</a:t>
            </a:r>
            <a:r>
              <a:rPr lang="en">
                <a:latin typeface="Arial"/>
                <a:ea typeface="Arial"/>
                <a:cs typeface="Arial"/>
                <a:sym typeface="Arial"/>
              </a:rPr>
              <a:t> times of the year</a:t>
            </a:r>
            <a:endParaRPr>
              <a:latin typeface="Arial"/>
              <a:ea typeface="Arial"/>
              <a:cs typeface="Arial"/>
              <a:sym typeface="Arial"/>
            </a:endParaRPr>
          </a:p>
          <a:p>
            <a:pPr indent="0" lvl="0" marL="0" marR="0" rtl="0" algn="l">
              <a:lnSpc>
                <a:spcPct val="115000"/>
              </a:lnSpc>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4294967295" type="title"/>
          </p:nvPr>
        </p:nvSpPr>
        <p:spPr>
          <a:xfrm>
            <a:off x="387900" y="4580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pic>
        <p:nvPicPr>
          <p:cNvPr id="94" name="Google Shape;94;p18"/>
          <p:cNvPicPr preferRelativeResize="0"/>
          <p:nvPr/>
        </p:nvPicPr>
        <p:blipFill>
          <a:blip r:embed="rId3">
            <a:alphaModFix/>
          </a:blip>
          <a:stretch>
            <a:fillRect/>
          </a:stretch>
        </p:blipFill>
        <p:spPr>
          <a:xfrm>
            <a:off x="3478657" y="1473063"/>
            <a:ext cx="4733925" cy="1447800"/>
          </a:xfrm>
          <a:prstGeom prst="rect">
            <a:avLst/>
          </a:prstGeom>
          <a:noFill/>
          <a:ln>
            <a:noFill/>
          </a:ln>
        </p:spPr>
      </p:pic>
      <p:pic>
        <p:nvPicPr>
          <p:cNvPr id="95" name="Google Shape;95;p18"/>
          <p:cNvPicPr preferRelativeResize="0"/>
          <p:nvPr/>
        </p:nvPicPr>
        <p:blipFill>
          <a:blip r:embed="rId4">
            <a:alphaModFix/>
          </a:blip>
          <a:stretch>
            <a:fillRect/>
          </a:stretch>
        </p:blipFill>
        <p:spPr>
          <a:xfrm>
            <a:off x="3662100" y="3249800"/>
            <a:ext cx="4621725" cy="1238250"/>
          </a:xfrm>
          <a:prstGeom prst="rect">
            <a:avLst/>
          </a:prstGeom>
          <a:noFill/>
          <a:ln>
            <a:noFill/>
          </a:ln>
        </p:spPr>
      </p:pic>
      <p:sp>
        <p:nvSpPr>
          <p:cNvPr id="96" name="Google Shape;96;p18"/>
          <p:cNvSpPr txBox="1"/>
          <p:nvPr/>
        </p:nvSpPr>
        <p:spPr>
          <a:xfrm>
            <a:off x="662500" y="1315775"/>
            <a:ext cx="2392200" cy="1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5 number summary of the departure delay of the dataset.</a:t>
            </a:r>
            <a:endParaRPr>
              <a:solidFill>
                <a:srgbClr val="FFFFFF"/>
              </a:solidFill>
            </a:endParaRPr>
          </a:p>
          <a:p>
            <a:pPr indent="0" lvl="0" marL="0" rtl="0" algn="l">
              <a:spcBef>
                <a:spcPts val="0"/>
              </a:spcBef>
              <a:spcAft>
                <a:spcPts val="0"/>
              </a:spcAft>
              <a:buNone/>
            </a:pPr>
            <a:r>
              <a:rPr lang="en">
                <a:solidFill>
                  <a:srgbClr val="FFFFFF"/>
                </a:solidFill>
              </a:rPr>
              <a:t>We can observe that minimum and 1st Quartile is in negative values showing earlier departures</a:t>
            </a:r>
            <a:endParaRPr>
              <a:solidFill>
                <a:srgbClr val="FFFFFF"/>
              </a:solidFill>
            </a:endParaRPr>
          </a:p>
        </p:txBody>
      </p:sp>
      <p:sp>
        <p:nvSpPr>
          <p:cNvPr id="97" name="Google Shape;97;p18"/>
          <p:cNvSpPr txBox="1"/>
          <p:nvPr/>
        </p:nvSpPr>
        <p:spPr>
          <a:xfrm>
            <a:off x="745300" y="3110025"/>
            <a:ext cx="2539500" cy="1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5 number summary of the arrival delay details of the flights dataset.</a:t>
            </a:r>
            <a:endParaRPr>
              <a:solidFill>
                <a:srgbClr val="FFFFFF"/>
              </a:solidFill>
            </a:endParaRPr>
          </a:p>
          <a:p>
            <a:pPr indent="0" lvl="0" marL="0" rtl="0" algn="l">
              <a:spcBef>
                <a:spcPts val="0"/>
              </a:spcBef>
              <a:spcAft>
                <a:spcPts val="0"/>
              </a:spcAft>
              <a:buNone/>
            </a:pPr>
            <a:r>
              <a:rPr lang="en">
                <a:solidFill>
                  <a:srgbClr val="FFFFFF"/>
                </a:solidFill>
              </a:rPr>
              <a:t>The minimum and 1st quartiles being negative values show earlier arrivals than the scheduled time</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534225"/>
            <a:ext cx="8368200" cy="686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2800"/>
              <a:buFont typeface="Arial"/>
              <a:buNone/>
            </a:pPr>
            <a:r>
              <a:rPr b="0" i="0" lang="en" sz="1800" u="none" cap="none" strike="noStrike">
                <a:latin typeface="Arial"/>
                <a:ea typeface="Arial"/>
                <a:cs typeface="Arial"/>
                <a:sym typeface="Arial"/>
              </a:rPr>
              <a:t>SMART Question Development</a:t>
            </a:r>
            <a:endParaRPr b="0" i="0" sz="1800" u="none" cap="none" strike="noStrike">
              <a:latin typeface="Arial"/>
              <a:ea typeface="Arial"/>
              <a:cs typeface="Arial"/>
              <a:sym typeface="Arial"/>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03" name="Google Shape;103;p19"/>
          <p:cNvSpPr txBox="1"/>
          <p:nvPr>
            <p:ph idx="1" type="body"/>
          </p:nvPr>
        </p:nvSpPr>
        <p:spPr>
          <a:xfrm>
            <a:off x="387900" y="1489825"/>
            <a:ext cx="8368200" cy="338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Compare the delays by different carriers to see which carriers have the least delay to make their efficiency of air transport. Considering only the timely departure and arrival, and ignoring the other aspects of air travel.</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 Are there flights which often depart earlier than the scheduled time? If yes, do they have early arrival too?</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 Does departure delay can be used to predict the arrival delay? </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 Do particular carriers have expected delays more often? Analysis can be used to inform the passengers to avoid flights of such carriers in case of urgent travel.</a:t>
            </a:r>
            <a:endParaRPr>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2800"/>
              <a:buFont typeface="Arial"/>
              <a:buNone/>
            </a:pPr>
            <a:r>
              <a:rPr b="0" i="0" lang="en" sz="1800" u="none" cap="none" strike="noStrike">
                <a:latin typeface="Arial"/>
                <a:ea typeface="Arial"/>
                <a:cs typeface="Arial"/>
                <a:sym typeface="Arial"/>
              </a:rPr>
              <a:t>Epicycles of Analysis (before &amp; after research)</a:t>
            </a:r>
            <a:endParaRPr b="0" i="0" sz="1800" u="none" cap="none" strike="noStrike">
              <a:latin typeface="Arial"/>
              <a:ea typeface="Arial"/>
              <a:cs typeface="Arial"/>
              <a:sym typeface="Arial"/>
            </a:endParaRPr>
          </a:p>
          <a:p>
            <a:pPr indent="0" lvl="0" marL="0" marR="0" rtl="0" algn="l">
              <a:lnSpc>
                <a:spcPct val="100000"/>
              </a:lnSpc>
              <a:spcBef>
                <a:spcPts val="16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09" name="Google Shape;109;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Sought to understand features of the data</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Narrowed dataset to remove empty rows and outliers</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Identified critical features of the data</a:t>
            </a:r>
            <a:endParaRPr>
              <a:latin typeface="Arial"/>
              <a:ea typeface="Arial"/>
              <a:cs typeface="Arial"/>
              <a:sym typeface="Arial"/>
            </a:endParaRPr>
          </a:p>
          <a:p>
            <a:pPr indent="0" lvl="0" marL="457200" marR="0" rtl="0" algn="l">
              <a:lnSpc>
                <a:spcPct val="115000"/>
              </a:lnSpc>
              <a:spcBef>
                <a:spcPts val="1600"/>
              </a:spcBef>
              <a:spcAft>
                <a:spcPts val="0"/>
              </a:spcAft>
              <a:buNone/>
            </a:pPr>
            <a:r>
              <a:t/>
            </a:r>
            <a:endParaRPr>
              <a:latin typeface="Arial"/>
              <a:ea typeface="Arial"/>
              <a:cs typeface="Arial"/>
              <a:sym typeface="Arial"/>
            </a:endParaRPr>
          </a:p>
          <a:p>
            <a:pPr indent="0" lvl="0" marL="457200" marR="0" rtl="0" algn="l">
              <a:lnSpc>
                <a:spcPct val="115000"/>
              </a:lnSpc>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1600"/>
              </a:spcAft>
              <a:buClr>
                <a:schemeClr val="dk1"/>
              </a:buClr>
              <a:buSzPts val="2800"/>
              <a:buFont typeface="Arial"/>
              <a:buNone/>
            </a:pPr>
            <a:r>
              <a:rPr b="0" i="0" lang="en" sz="1800" u="none" cap="none" strike="noStrike">
                <a:latin typeface="Arial"/>
                <a:ea typeface="Arial"/>
                <a:cs typeface="Arial"/>
                <a:sym typeface="Arial"/>
              </a:rPr>
              <a:t>Methodology</a:t>
            </a:r>
            <a:endParaRPr b="0" i="0" sz="2800" u="none" cap="none" strike="noStrike">
              <a:latin typeface="Arial"/>
              <a:ea typeface="Arial"/>
              <a:cs typeface="Arial"/>
              <a:sym typeface="Arial"/>
            </a:endParaRPr>
          </a:p>
        </p:txBody>
      </p:sp>
      <p:sp>
        <p:nvSpPr>
          <p:cNvPr id="115" name="Google Shape;115;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a:latin typeface="Arial"/>
                <a:ea typeface="Arial"/>
                <a:cs typeface="Arial"/>
                <a:sym typeface="Arial"/>
              </a:rPr>
              <a:t>EDA</a:t>
            </a:r>
            <a:endParaRPr>
              <a:latin typeface="Arial"/>
              <a:ea typeface="Arial"/>
              <a:cs typeface="Arial"/>
              <a:sym typeface="Arial"/>
            </a:endParaRPr>
          </a:p>
          <a:p>
            <a:pPr indent="-342900" lvl="0" marL="457200" marR="0" rtl="0" algn="l">
              <a:lnSpc>
                <a:spcPct val="115000"/>
              </a:lnSpc>
              <a:spcBef>
                <a:spcPts val="1600"/>
              </a:spcBef>
              <a:spcAft>
                <a:spcPts val="0"/>
              </a:spcAft>
              <a:buSzPts val="1800"/>
              <a:buFont typeface="Arial"/>
              <a:buChar char="●"/>
            </a:pPr>
            <a:r>
              <a:rPr lang="en">
                <a:latin typeface="Arial"/>
                <a:ea typeface="Arial"/>
                <a:cs typeface="Arial"/>
                <a:sym typeface="Arial"/>
              </a:rPr>
              <a:t>A delay is defined as any flight which arrives at the gate at least 20 min later than the scheduled arrival time.</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We ignored data with NA value in the data and the flight data which has less than 20 minutes of delay.</a:t>
            </a:r>
            <a:endParaRPr>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a:latin typeface="Arial"/>
                <a:ea typeface="Arial"/>
                <a:cs typeface="Arial"/>
                <a:sym typeface="Arial"/>
              </a:rPr>
              <a:t>The maximum delay in flights for the year 2013 was 1301 minutes</a:t>
            </a:r>
            <a:endParaRPr>
              <a:latin typeface="Arial"/>
              <a:ea typeface="Arial"/>
              <a:cs typeface="Arial"/>
              <a:sym typeface="Arial"/>
            </a:endParaRPr>
          </a:p>
          <a:p>
            <a:pPr indent="0" lvl="0" marL="0" marR="0" rtl="0" algn="l">
              <a:lnSpc>
                <a:spcPct val="115000"/>
              </a:lnSpc>
              <a:spcBef>
                <a:spcPts val="1600"/>
              </a:spcBef>
              <a:spcAft>
                <a:spcPts val="0"/>
              </a:spcAft>
              <a:buClr>
                <a:schemeClr val="dk2"/>
              </a:buClr>
              <a:buSzPts val="1800"/>
              <a:buFont typeface="Arial"/>
              <a:buNone/>
            </a:pPr>
            <a:r>
              <a:t/>
            </a:r>
            <a:endParaRPr>
              <a:latin typeface="Arial"/>
              <a:ea typeface="Arial"/>
              <a:cs typeface="Arial"/>
              <a:sym typeface="Arial"/>
            </a:endParaRPr>
          </a:p>
          <a:p>
            <a:pPr indent="0" lvl="0" marL="0" marR="0" rtl="0" algn="l">
              <a:lnSpc>
                <a:spcPct val="115000"/>
              </a:lnSpc>
              <a:spcBef>
                <a:spcPts val="1600"/>
              </a:spcBef>
              <a:spcAft>
                <a:spcPts val="1600"/>
              </a:spcAft>
              <a:buClr>
                <a:schemeClr val="dk2"/>
              </a:buClr>
              <a:buSzPts val="1800"/>
              <a:buFont typeface="Arial"/>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