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3"/>
      <p:bold r:id="rId24"/>
      <p:italic r:id="rId25"/>
      <p:boldItalic r:id="rId26"/>
    </p:embeddedFont>
    <p:embeddedFont>
      <p:font typeface="Montserrat" pitchFamily="2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363"/>
  </p:normalViewPr>
  <p:slideViewPr>
    <p:cSldViewPr snapToGrid="0">
      <p:cViewPr varScale="1">
        <p:scale>
          <a:sx n="101" d="100"/>
          <a:sy n="101" d="100"/>
        </p:scale>
        <p:origin x="142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98e87405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98e87405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98e87405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98e87405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98e87405e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98e87405e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99d715ca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99d715ca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99d715ca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99d715ca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9d715ca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9d715ca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99d715ca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99d715ca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99d715ca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99d715ca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99d715ca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99d715ca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98e87405e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98e87405e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8e87405e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8e87405e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98e87405e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98e87405e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2873be1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2873be1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2873be1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2873be1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2c89b49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2c89b49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2c89b490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2c89b490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62873be1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62873be1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62873be1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62873be1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62873be1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62873be1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1057567715596047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080/21582041.2016.1249937" TargetMode="External"/><Relationship Id="rId5" Type="http://schemas.openxmlformats.org/officeDocument/2006/relationships/hyperlink" Target="https://doi.org/10.1007/s10614-018-9821-x" TargetMode="External"/><Relationship Id="rId4" Type="http://schemas.openxmlformats.org/officeDocument/2006/relationships/hyperlink" Target="https://doi.org/10.1007/s11123-014-0398-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CRIME IN INDIA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ANALYSIS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FINAL PROJECT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DATS-6101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Schmidt, James Rullo, Kshitij Bhat, Srilatha Lakka, Sam SR 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302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1st KNN model as a function of K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100" y="1091950"/>
            <a:ext cx="2969026" cy="18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350" y="1091938"/>
            <a:ext cx="2969025" cy="183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938" y="2996950"/>
            <a:ext cx="2968999" cy="18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1348" y="2996950"/>
            <a:ext cx="2969026" cy="1832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302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1st KNN model as a function of K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100" y="1091950"/>
            <a:ext cx="2969005" cy="18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350" y="1091950"/>
            <a:ext cx="2969026" cy="1832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6100" y="2996950"/>
            <a:ext cx="2969006" cy="18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1350" y="2996950"/>
            <a:ext cx="2969026" cy="183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about Model 1</a:t>
            </a:r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body" idx="1"/>
          </p:nvPr>
        </p:nvSpPr>
        <p:spPr>
          <a:xfrm>
            <a:off x="535500" y="1567550"/>
            <a:ext cx="5020800" cy="31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Because our data is aggregated and at the start lacked enough granularity, it doesn’t lend itself well to this modeling analysis, our accuracy is low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between 32.5% for low k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Plateauing out (diminishing returns for computation required) at around 8-10 k at 40%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Individual accuracies for classifying crime categories are can be accurate, but the overall model was not.</a:t>
            </a:r>
            <a:endParaRPr sz="1400"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050" y="1567550"/>
            <a:ext cx="3359801" cy="20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and Model ROC #2</a:t>
            </a: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body" idx="1"/>
          </p:nvPr>
        </p:nvSpPr>
        <p:spPr>
          <a:xfrm>
            <a:off x="772025" y="1567550"/>
            <a:ext cx="50766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second general linear model is based on the two gender demographics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Category ~ (Total crimes committed for Males) +     </a:t>
            </a: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         (Total crimes committed for Females)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ROC curve indicates that the model could be better but demonstrates a positive trend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AUC = .6828, slightly better than previous model, but negligibly different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McFadden = 1.72e-02, slightly worse than previous model</a:t>
            </a:r>
            <a:endParaRPr sz="1600"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500" y="1913300"/>
            <a:ext cx="2911599" cy="1796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KNN and K-Means (Model 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body" idx="1"/>
          </p:nvPr>
        </p:nvSpPr>
        <p:spPr>
          <a:xfrm>
            <a:off x="1297500" y="1223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Running a simulation of the KNN analysis shows us that a k value of around 10-15 will be the most optimal, so we chose to try up to 14, again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elbow curve of our K-Means plot shows diminishing returns start at around 5 clusters (each additional cluster after provides less than 1% increase in accuracy)</a:t>
            </a:r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250" y="2402849"/>
            <a:ext cx="3731700" cy="248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376" y="2402850"/>
            <a:ext cx="4021223" cy="24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302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2nd KNN model as a function of K</a:t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100" y="1091950"/>
            <a:ext cx="2968999" cy="18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350" y="1091950"/>
            <a:ext cx="2969008" cy="18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6100" y="2996965"/>
            <a:ext cx="2968975" cy="1832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1410" y="2996975"/>
            <a:ext cx="2968966" cy="18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302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2nd KNN model as a function of K</a:t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91951"/>
            <a:ext cx="2969006" cy="18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370" y="1091950"/>
            <a:ext cx="2969005" cy="18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0938" y="2996950"/>
            <a:ext cx="2969012" cy="18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8550" y="3000450"/>
            <a:ext cx="2969012" cy="18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about Model 2</a:t>
            </a:r>
            <a:endParaRPr/>
          </a:p>
        </p:txBody>
      </p:sp>
      <p:sp>
        <p:nvSpPr>
          <p:cNvPr id="256" name="Google Shape;256;p30"/>
          <p:cNvSpPr txBox="1">
            <a:spLocks noGrp="1"/>
          </p:cNvSpPr>
          <p:nvPr>
            <p:ph type="body" idx="1"/>
          </p:nvPr>
        </p:nvSpPr>
        <p:spPr>
          <a:xfrm>
            <a:off x="535500" y="1567550"/>
            <a:ext cx="5020800" cy="31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Because our data is aggregated and at the start lacked enough granularity, it doesn’t lend itself well to this modeling analysis, our accuracy is low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between 32.5% for low k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Plateauing out (diminishing returns for computation required) at around 8-10 k at 40%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Individual accuracies for classifying crime categories are can be accurate, but the overall model was not.</a:t>
            </a:r>
            <a:endParaRPr sz="1400"/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050" y="1563450"/>
            <a:ext cx="3359801" cy="2073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Very similar results in the individual classification accuracies and total accuracies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clear superior model</a:t>
            </a:r>
            <a:endParaRPr sz="15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                  odel 1 (Age)					         Model 2 (</a:t>
            </a:r>
            <a:endParaRPr sz="1500"/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555600"/>
            <a:ext cx="3359800" cy="20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250" y="2555600"/>
            <a:ext cx="3359801" cy="2073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1" name="Google Shape;271;p3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demographic data be used to predict particular crimes or locations?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Yes, but it isn’t terribly accurate, around 40% at best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Future improvements to the model could include: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Different breakdown of categories. Few crime statistics for immigration crime and human trafficking led to inaccurate predictions for those classifications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Different combinations of demographics than the ones we chose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Also possible that this data set is just hard to build models from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66150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Crime Data can highlight areas of concern for many regions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India’s crime rate has come under international focus in recent years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Efforts to predictively understand driving factors of crime allows a chance to decrease the harm done by criminal activity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body" idx="1"/>
          </p:nvPr>
        </p:nvSpPr>
        <p:spPr>
          <a:xfrm>
            <a:off x="88500" y="1567550"/>
            <a:ext cx="8851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Ansari, S., Verma, A., &amp; Dadkhah, K. (2015). Crime Rates in India: A Trend Analysis. International Criminal Justice Review, 25(4), 318–336.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https://doi.org/10.1177/1057567715596047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Chaudhuri, K., Chowdhury, P., &amp; Kumbhakar, S. (2015). Crime in India: specification and estimation of violent crime index. Journal of Productivity Analysis, 43(1), 13–28.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https://doi.org/10.1007/s11123-014-0398-7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Crime in India. (1954). New Delhi: Intelligence Bureau, Ministry of Home Affairs, Govt. of India.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Mittal, M., Goyal, L., Sethi, J., &amp; Hemanth, D. (2018). Monitoring the Impact of Economic Crisis on Crime in India Using Machine Learning. Computational Economics, 1–19.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https://doi.org/10.1007/s10614-018-9821-x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Sahu, J., &amp; Mohanty, C. (2016). Is there a natural rate of crime in India? Contemporary Social Science, 11(4), 334–346.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https://doi.org/10.1080/21582041.2016.1249937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Sharma, D. (2013). Growing overlap between terrorism and organized crime in India: a case study.(Case study). Security Journal, 26(1), 60–79. https://doi.org/10.1057/sj.2011.33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2012-2013 Indian National Crime Report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dataset contains information pertaining to various crimes committed in India between 2012-2013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 lists number of crimes committed by ten different demographics, in each state / Union Territory: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Gender: Male or Female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Age: Less than 18, 18-30, 30-45, 45-60, Greater than 60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Crimes range from various kinds of theft, murder, or sexual assault, to financial crimes, environmental, and civil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0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order to perform some of our analysis, we had to process the data as follows: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Broke down the many different crimes into 8 categories:</a:t>
            </a:r>
            <a:endParaRPr sz="14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Civil, Contraband, Human Trafficking, Immigration, Kidnapping, Theft, Violent, Other</a:t>
            </a:r>
            <a:endParaRPr sz="14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Where a crime might fall into more than one category the more severe category was chosen (armed robbery is violent crime, not theft)</a:t>
            </a:r>
            <a:endParaRPr sz="14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 order to obtain numeric and more granular data about the age for crimes committed, we assigned ages based on a random distribution for each of the ten demographics. This allowed the analysis to run numerically</a:t>
            </a:r>
            <a:endParaRPr sz="16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: Overview of categories of crimes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61825"/>
            <a:ext cx="7231724" cy="37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S.M.A.R.T Question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demographic data be used to predict particular crimes or locations?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question is specific to the dataset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dataset contains the required information to measure this, and is thus achievable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Relevant to the data points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Bounded by the years of crime data provided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and Model ROC #1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537075" y="1567550"/>
            <a:ext cx="5311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first general linear model is based on the 3 middle age groups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Category ~ (Total crimes committed for 18 to 30) +     </a:t>
            </a: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         (Total crimes committed for 30 to 45) +    </a:t>
            </a: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         (Total crimes committed for 45 to 60)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ROC curve indicates that the model could be better but demonstrates a positive trend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AUC = .6546, not great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McFadden = 3.14e-02, also not great</a:t>
            </a:r>
            <a:endParaRPr sz="1600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500" y="1913300"/>
            <a:ext cx="2911599" cy="1796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KNN and K-Means (Model 1)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1297500" y="1223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Running a simulation of the KNN analysis shows us that a k value of around 10-15 will be the most optimal, so we chose 14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elbow curve of our K-Means plot shows diminishing returns start at around 5 clusters (each additional cluster after provides less than 1% increase in accuracy)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375" y="2402849"/>
            <a:ext cx="4021225" cy="248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300" y="2402850"/>
            <a:ext cx="3749582" cy="24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</Words>
  <Application>Microsoft Macintosh PowerPoint</Application>
  <PresentationFormat>On-screen Show (16:9)</PresentationFormat>
  <Paragraphs>83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Montserrat</vt:lpstr>
      <vt:lpstr>Lato</vt:lpstr>
      <vt:lpstr>Arial</vt:lpstr>
      <vt:lpstr>Focus</vt:lpstr>
      <vt:lpstr>CRIME IN INDIA ANALYSIS FINAL PROJECT DATS-6101  </vt:lpstr>
      <vt:lpstr>Project Overview</vt:lpstr>
      <vt:lpstr>Dataset:  2012-2013 Indian National Crime Report</vt:lpstr>
      <vt:lpstr>Data Processing</vt:lpstr>
      <vt:lpstr>EDA : Overview of categories of crimes</vt:lpstr>
      <vt:lpstr>PowerPoint Presentation</vt:lpstr>
      <vt:lpstr>S.M.A.R.T Question</vt:lpstr>
      <vt:lpstr>Linear Regression and Model ROC #1</vt:lpstr>
      <vt:lpstr>Accuracy of KNN and K-Means (Model 1)</vt:lpstr>
      <vt:lpstr>Accuracy of 1st KNN model as a function of K</vt:lpstr>
      <vt:lpstr>Accuracy of 1st KNN model as a function of K</vt:lpstr>
      <vt:lpstr>Conclusion about Model 1</vt:lpstr>
      <vt:lpstr>Linear Regression and Model ROC #2</vt:lpstr>
      <vt:lpstr>Accuracy of KNN and K-Means (Model 2) </vt:lpstr>
      <vt:lpstr>Accuracy of 2nd KNN model as a function of K</vt:lpstr>
      <vt:lpstr>Accuracy of 2nd KNN model as a function of K</vt:lpstr>
      <vt:lpstr>Conclusion about Model 2</vt:lpstr>
      <vt:lpstr>Model Comparison</vt:lpstr>
      <vt:lpstr>Conclusion</vt:lpstr>
      <vt:lpstr>Sources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INDIA ANALYSIS FINAL PROJECT DATS-6101  </dc:title>
  <cp:lastModifiedBy>Microsoft Office User</cp:lastModifiedBy>
  <cp:revision>1</cp:revision>
  <dcterms:modified xsi:type="dcterms:W3CDTF">2018-12-05T19:29:54Z</dcterms:modified>
</cp:coreProperties>
</file>