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guide id="3" pos="230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456" y="-186"/>
      </p:cViewPr>
      <p:guideLst>
        <p:guide orient="horz" pos="1620"/>
        <p:guide pos="2880"/>
        <p:guide pos="23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2660276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ac6dbc8786_4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gac6dbc8786_4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0e23a4211d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0e23a4211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0e23a4211d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0e23a4211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1a331d323_5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11a331d323_5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14de37c95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14de37c95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14de37c95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14de37c95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14de37c95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14de37c95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05907c1901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05907c190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acbe5e1b37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gacbe5e1b37_0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11a331d323_5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11a331d323_5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ac6dbc8786_4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ac6dbc8786_4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ac6dbc8786_4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ac6dbc8786_4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0e23a4211d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0e23a4211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e23a4211d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0e23a4211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0e23a4211d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0e23a421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56" name="Google Shape;5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9"/>
        <p:cNvGrpSpPr/>
        <p:nvPr/>
      </p:nvGrpSpPr>
      <p:grpSpPr>
        <a:xfrm>
          <a:off x="0" y="0"/>
          <a:ext cx="0" cy="0"/>
          <a:chOff x="0" y="0"/>
          <a:chExt cx="0" cy="0"/>
        </a:xfrm>
      </p:grpSpPr>
      <p:sp>
        <p:nvSpPr>
          <p:cNvPr id="60" name="Google Shape;60;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61" name="Google Shape;61;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2" name="Google Shape;62;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65" name="Google Shape;65;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6"/>
        <p:cNvGrpSpPr/>
        <p:nvPr/>
      </p:nvGrpSpPr>
      <p:grpSpPr>
        <a:xfrm>
          <a:off x="0" y="0"/>
          <a:ext cx="0" cy="0"/>
          <a:chOff x="0" y="0"/>
          <a:chExt cx="0" cy="0"/>
        </a:xfrm>
      </p:grpSpPr>
      <p:sp>
        <p:nvSpPr>
          <p:cNvPr id="67" name="Google Shape;67;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68" name="Google Shape;68;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69" name="Google Shape;69;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0"/>
        <p:cNvGrpSpPr/>
        <p:nvPr/>
      </p:nvGrpSpPr>
      <p:grpSpPr>
        <a:xfrm>
          <a:off x="0" y="0"/>
          <a:ext cx="0" cy="0"/>
          <a:chOff x="0" y="0"/>
          <a:chExt cx="0" cy="0"/>
        </a:xfrm>
      </p:grpSpPr>
      <p:sp>
        <p:nvSpPr>
          <p:cNvPr id="71" name="Google Shape;71;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72" name="Google Shape;72;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73" name="Google Shape;73;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74" name="Google Shape;74;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5"/>
        <p:cNvGrpSpPr/>
        <p:nvPr/>
      </p:nvGrpSpPr>
      <p:grpSpPr>
        <a:xfrm>
          <a:off x="0" y="0"/>
          <a:ext cx="0" cy="0"/>
          <a:chOff x="0" y="0"/>
          <a:chExt cx="0" cy="0"/>
        </a:xfrm>
      </p:grpSpPr>
      <p:sp>
        <p:nvSpPr>
          <p:cNvPr id="76" name="Google Shape;76;p2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77" name="Google Shape;77;p2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78" name="Google Shape;78;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9"/>
        <p:cNvGrpSpPr/>
        <p:nvPr/>
      </p:nvGrpSpPr>
      <p:grpSpPr>
        <a:xfrm>
          <a:off x="0" y="0"/>
          <a:ext cx="0" cy="0"/>
          <a:chOff x="0" y="0"/>
          <a:chExt cx="0" cy="0"/>
        </a:xfrm>
      </p:grpSpPr>
      <p:sp>
        <p:nvSpPr>
          <p:cNvPr id="80" name="Google Shape;80;p2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81" name="Google Shape;81;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
        <p:cNvGrpSpPr/>
        <p:nvPr/>
      </p:nvGrpSpPr>
      <p:grpSpPr>
        <a:xfrm>
          <a:off x="0" y="0"/>
          <a:ext cx="0" cy="0"/>
          <a:chOff x="0" y="0"/>
          <a:chExt cx="0" cy="0"/>
        </a:xfrm>
      </p:grpSpPr>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2"/>
        <p:cNvGrpSpPr/>
        <p:nvPr/>
      </p:nvGrpSpPr>
      <p:grpSpPr>
        <a:xfrm>
          <a:off x="0" y="0"/>
          <a:ext cx="0" cy="0"/>
          <a:chOff x="0" y="0"/>
          <a:chExt cx="0" cy="0"/>
        </a:xfrm>
      </p:grpSpPr>
      <p:sp>
        <p:nvSpPr>
          <p:cNvPr id="83" name="Google Shape;83;p2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85" name="Google Shape;85;p2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6" name="Google Shape;86;p2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87" name="Google Shape;87;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8"/>
        <p:cNvGrpSpPr/>
        <p:nvPr/>
      </p:nvGrpSpPr>
      <p:grpSpPr>
        <a:xfrm>
          <a:off x="0" y="0"/>
          <a:ext cx="0" cy="0"/>
          <a:chOff x="0" y="0"/>
          <a:chExt cx="0" cy="0"/>
        </a:xfrm>
      </p:grpSpPr>
      <p:sp>
        <p:nvSpPr>
          <p:cNvPr id="89" name="Google Shape;89;p2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1800"/>
              <a:buNone/>
              <a:defRPr/>
            </a:lvl1pPr>
          </a:lstStyle>
          <a:p>
            <a:endParaRPr/>
          </a:p>
        </p:txBody>
      </p:sp>
      <p:sp>
        <p:nvSpPr>
          <p:cNvPr id="90" name="Google Shape;90;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1"/>
        <p:cNvGrpSpPr/>
        <p:nvPr/>
      </p:nvGrpSpPr>
      <p:grpSpPr>
        <a:xfrm>
          <a:off x="0" y="0"/>
          <a:ext cx="0" cy="0"/>
          <a:chOff x="0" y="0"/>
          <a:chExt cx="0" cy="0"/>
        </a:xfrm>
      </p:grpSpPr>
      <p:sp>
        <p:nvSpPr>
          <p:cNvPr id="92" name="Google Shape;92;p2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2000"/>
              <a:buNone/>
              <a:defRPr sz="12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93" name="Google Shape;93;p2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1600"/>
              </a:spcBef>
              <a:spcAft>
                <a:spcPts val="0"/>
              </a:spcAft>
              <a:buSzPts val="1400"/>
              <a:buChar char="○"/>
              <a:defRPr/>
            </a:lvl2pPr>
            <a:lvl3pPr marL="1371600" lvl="2" indent="-317500" algn="ctr" rtl="0">
              <a:lnSpc>
                <a:spcPct val="115000"/>
              </a:lnSpc>
              <a:spcBef>
                <a:spcPts val="1600"/>
              </a:spcBef>
              <a:spcAft>
                <a:spcPts val="0"/>
              </a:spcAft>
              <a:buSzPts val="1400"/>
              <a:buChar char="■"/>
              <a:defRPr/>
            </a:lvl3pPr>
            <a:lvl4pPr marL="1828800" lvl="3" indent="-317500" algn="ctr" rtl="0">
              <a:lnSpc>
                <a:spcPct val="115000"/>
              </a:lnSpc>
              <a:spcBef>
                <a:spcPts val="1600"/>
              </a:spcBef>
              <a:spcAft>
                <a:spcPts val="0"/>
              </a:spcAft>
              <a:buSzPts val="1400"/>
              <a:buChar char="●"/>
              <a:defRPr/>
            </a:lvl4pPr>
            <a:lvl5pPr marL="2286000" lvl="4" indent="-317500" algn="ctr" rtl="0">
              <a:lnSpc>
                <a:spcPct val="115000"/>
              </a:lnSpc>
              <a:spcBef>
                <a:spcPts val="1600"/>
              </a:spcBef>
              <a:spcAft>
                <a:spcPts val="0"/>
              </a:spcAft>
              <a:buSzPts val="1400"/>
              <a:buChar char="○"/>
              <a:defRPr/>
            </a:lvl5pPr>
            <a:lvl6pPr marL="2743200" lvl="5" indent="-317500" algn="ctr" rtl="0">
              <a:lnSpc>
                <a:spcPct val="115000"/>
              </a:lnSpc>
              <a:spcBef>
                <a:spcPts val="1600"/>
              </a:spcBef>
              <a:spcAft>
                <a:spcPts val="0"/>
              </a:spcAft>
              <a:buSzPts val="1400"/>
              <a:buChar char="■"/>
              <a:defRPr/>
            </a:lvl6pPr>
            <a:lvl7pPr marL="3200400" lvl="6" indent="-317500" algn="ctr" rtl="0">
              <a:lnSpc>
                <a:spcPct val="115000"/>
              </a:lnSpc>
              <a:spcBef>
                <a:spcPts val="1600"/>
              </a:spcBef>
              <a:spcAft>
                <a:spcPts val="0"/>
              </a:spcAft>
              <a:buSzPts val="1400"/>
              <a:buChar char="●"/>
              <a:defRPr/>
            </a:lvl7pPr>
            <a:lvl8pPr marL="3657600" lvl="7" indent="-317500" algn="ctr" rtl="0">
              <a:lnSpc>
                <a:spcPct val="115000"/>
              </a:lnSpc>
              <a:spcBef>
                <a:spcPts val="1600"/>
              </a:spcBef>
              <a:spcAft>
                <a:spcPts val="0"/>
              </a:spcAft>
              <a:buSzPts val="1400"/>
              <a:buChar char="○"/>
              <a:defRPr/>
            </a:lvl8pPr>
            <a:lvl9pPr marL="4114800" lvl="8" indent="-317500" algn="ctr" rtl="0">
              <a:lnSpc>
                <a:spcPct val="115000"/>
              </a:lnSpc>
              <a:spcBef>
                <a:spcPts val="1600"/>
              </a:spcBef>
              <a:spcAft>
                <a:spcPts val="1600"/>
              </a:spcAft>
              <a:buSzPts val="1400"/>
              <a:buChar char="■"/>
              <a:defRPr/>
            </a:lvl9pPr>
          </a:lstStyle>
          <a:p>
            <a:endParaRPr/>
          </a:p>
        </p:txBody>
      </p:sp>
      <p:sp>
        <p:nvSpPr>
          <p:cNvPr id="94" name="Google Shape;9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6" name="Google Shape;16;p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4" name="Google Shape;24;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8" name="Google Shape;28;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9" name="Google Shape;29;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3" name="Google Shape;33;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2" name="Google Shape;4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kaggle.com/ahmedhamada0/brain-tumor-detection" TargetMode="External"/><Relationship Id="rId13" Type="http://schemas.openxmlformats.org/officeDocument/2006/relationships/image" Target="../media/image11.jpg"/><Relationship Id="rId3" Type="http://schemas.openxmlformats.org/officeDocument/2006/relationships/image" Target="../media/image2.jpg"/><Relationship Id="rId7" Type="http://schemas.openxmlformats.org/officeDocument/2006/relationships/image" Target="../media/image6.jpg"/><Relationship Id="rId12"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jpg"/><Relationship Id="rId11" Type="http://schemas.openxmlformats.org/officeDocument/2006/relationships/image" Target="../media/image9.jpg"/><Relationship Id="rId5" Type="http://schemas.openxmlformats.org/officeDocument/2006/relationships/image" Target="../media/image4.jpg"/><Relationship Id="rId10" Type="http://schemas.openxmlformats.org/officeDocument/2006/relationships/image" Target="../media/image8.jpg"/><Relationship Id="rId4" Type="http://schemas.openxmlformats.org/officeDocument/2006/relationships/image" Target="../media/image3.jpg"/><Relationship Id="rId9" Type="http://schemas.openxmlformats.org/officeDocument/2006/relationships/image" Target="../media/image7.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98"/>
        <p:cNvGrpSpPr/>
        <p:nvPr/>
      </p:nvGrpSpPr>
      <p:grpSpPr>
        <a:xfrm>
          <a:off x="0" y="0"/>
          <a:ext cx="0" cy="0"/>
          <a:chOff x="0" y="0"/>
          <a:chExt cx="0" cy="0"/>
        </a:xfrm>
      </p:grpSpPr>
      <p:sp>
        <p:nvSpPr>
          <p:cNvPr id="99" name="Google Shape;99;p25"/>
          <p:cNvSpPr txBox="1"/>
          <p:nvPr/>
        </p:nvSpPr>
        <p:spPr>
          <a:xfrm>
            <a:off x="107125" y="3177500"/>
            <a:ext cx="8914200" cy="166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highlight>
                <a:srgbClr val="FFFFFF"/>
              </a:highlight>
              <a:latin typeface="Arial"/>
              <a:ea typeface="Arial"/>
              <a:cs typeface="Arial"/>
              <a:sym typeface="Arial"/>
            </a:endParaRPr>
          </a:p>
        </p:txBody>
      </p:sp>
      <p:sp>
        <p:nvSpPr>
          <p:cNvPr id="100" name="Google Shape;100;p25"/>
          <p:cNvSpPr txBox="1"/>
          <p:nvPr/>
        </p:nvSpPr>
        <p:spPr>
          <a:xfrm>
            <a:off x="1519825" y="3411175"/>
            <a:ext cx="5856900" cy="12903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endParaRPr sz="2000">
              <a:solidFill>
                <a:srgbClr val="FFFFFF"/>
              </a:solidFill>
              <a:latin typeface="Times New Roman"/>
              <a:ea typeface="Times New Roman"/>
              <a:cs typeface="Times New Roman"/>
              <a:sym typeface="Times New Roman"/>
            </a:endParaRPr>
          </a:p>
          <a:p>
            <a:pPr marL="0" marR="0" lvl="0" indent="0" algn="ctr" rtl="0">
              <a:lnSpc>
                <a:spcPct val="115000"/>
              </a:lnSpc>
              <a:spcBef>
                <a:spcPts val="0"/>
              </a:spcBef>
              <a:spcAft>
                <a:spcPts val="0"/>
              </a:spcAft>
              <a:buClr>
                <a:srgbClr val="000000"/>
              </a:buClr>
              <a:buSzPts val="1800"/>
              <a:buFont typeface="Arial"/>
              <a:buNone/>
            </a:pPr>
            <a:endParaRPr sz="2000">
              <a:solidFill>
                <a:srgbClr val="FFFFFF"/>
              </a:solidFill>
              <a:latin typeface="Times New Roman"/>
              <a:ea typeface="Times New Roman"/>
              <a:cs typeface="Times New Roman"/>
              <a:sym typeface="Times New Roman"/>
            </a:endParaRPr>
          </a:p>
        </p:txBody>
      </p:sp>
      <p:pic>
        <p:nvPicPr>
          <p:cNvPr id="101" name="Google Shape;101;p25"/>
          <p:cNvPicPr preferRelativeResize="0"/>
          <p:nvPr/>
        </p:nvPicPr>
        <p:blipFill rotWithShape="1">
          <a:blip r:embed="rId3">
            <a:alphaModFix/>
          </a:blip>
          <a:srcRect/>
          <a:stretch/>
        </p:blipFill>
        <p:spPr>
          <a:xfrm>
            <a:off x="3787489" y="1873513"/>
            <a:ext cx="1321575" cy="1195500"/>
          </a:xfrm>
          <a:prstGeom prst="rect">
            <a:avLst/>
          </a:prstGeom>
          <a:noFill/>
          <a:ln>
            <a:noFill/>
          </a:ln>
        </p:spPr>
      </p:pic>
      <p:sp>
        <p:nvSpPr>
          <p:cNvPr id="102" name="Google Shape;102;p25"/>
          <p:cNvSpPr txBox="1"/>
          <p:nvPr/>
        </p:nvSpPr>
        <p:spPr>
          <a:xfrm>
            <a:off x="5202374" y="3226490"/>
            <a:ext cx="3676800" cy="1642368"/>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1600" u="sng" dirty="0">
                <a:solidFill>
                  <a:srgbClr val="FFFFFF"/>
                </a:solidFill>
              </a:rPr>
              <a:t>Team </a:t>
            </a:r>
            <a:r>
              <a:rPr lang="en" sz="1600" u="sng" dirty="0" smtClean="0">
                <a:solidFill>
                  <a:srgbClr val="FFFFFF"/>
                </a:solidFill>
              </a:rPr>
              <a:t>Members</a:t>
            </a:r>
            <a:endParaRPr sz="1600" dirty="0">
              <a:solidFill>
                <a:srgbClr val="FFFFFF"/>
              </a:solidFill>
            </a:endParaRPr>
          </a:p>
          <a:p>
            <a:pPr marL="0" lvl="0" indent="0" algn="ctr" rtl="0">
              <a:lnSpc>
                <a:spcPct val="150000"/>
              </a:lnSpc>
              <a:spcBef>
                <a:spcPts val="0"/>
              </a:spcBef>
              <a:spcAft>
                <a:spcPts val="0"/>
              </a:spcAft>
              <a:buNone/>
            </a:pPr>
            <a:r>
              <a:rPr lang="en" sz="1600" dirty="0">
                <a:solidFill>
                  <a:srgbClr val="FFFFFF"/>
                </a:solidFill>
              </a:rPr>
              <a:t> Rishabh </a:t>
            </a:r>
            <a:r>
              <a:rPr lang="en" sz="1600" dirty="0" smtClean="0">
                <a:solidFill>
                  <a:srgbClr val="FFFFFF"/>
                </a:solidFill>
              </a:rPr>
              <a:t>Gupta (</a:t>
            </a:r>
            <a:r>
              <a:rPr lang="en" sz="1600" dirty="0">
                <a:solidFill>
                  <a:srgbClr val="FFFFFF"/>
                </a:solidFill>
              </a:rPr>
              <a:t>181500563)</a:t>
            </a:r>
            <a:endParaRPr sz="1600" dirty="0">
              <a:solidFill>
                <a:srgbClr val="FFFFFF"/>
              </a:solidFill>
            </a:endParaRPr>
          </a:p>
          <a:p>
            <a:pPr marL="0" lvl="0" indent="0" algn="ctr" rtl="0">
              <a:lnSpc>
                <a:spcPct val="150000"/>
              </a:lnSpc>
              <a:spcBef>
                <a:spcPts val="0"/>
              </a:spcBef>
              <a:spcAft>
                <a:spcPts val="0"/>
              </a:spcAft>
              <a:buClr>
                <a:schemeClr val="dk1"/>
              </a:buClr>
              <a:buSzPts val="1100"/>
              <a:buFont typeface="Arial"/>
              <a:buNone/>
            </a:pPr>
            <a:r>
              <a:rPr lang="en-IN" sz="1600" dirty="0" smtClean="0">
                <a:solidFill>
                  <a:srgbClr val="FFFFFF"/>
                </a:solidFill>
              </a:rPr>
              <a:t>Kshitij Gupta (181500337)</a:t>
            </a:r>
            <a:endParaRPr sz="1600" dirty="0">
              <a:solidFill>
                <a:srgbClr val="FFFFFF"/>
              </a:solidFill>
            </a:endParaRPr>
          </a:p>
          <a:p>
            <a:pPr marL="457200" lvl="0" indent="0" algn="ctr" rtl="0">
              <a:lnSpc>
                <a:spcPct val="150000"/>
              </a:lnSpc>
              <a:spcBef>
                <a:spcPts val="0"/>
              </a:spcBef>
              <a:spcAft>
                <a:spcPts val="0"/>
              </a:spcAft>
              <a:buNone/>
            </a:pPr>
            <a:endParaRPr sz="1600" dirty="0">
              <a:solidFill>
                <a:srgbClr val="FFFFFF"/>
              </a:solidFill>
            </a:endParaRPr>
          </a:p>
          <a:p>
            <a:pPr marL="0" lvl="0" indent="0" algn="ctr" rtl="0">
              <a:lnSpc>
                <a:spcPct val="150000"/>
              </a:lnSpc>
              <a:spcBef>
                <a:spcPts val="0"/>
              </a:spcBef>
              <a:spcAft>
                <a:spcPts val="0"/>
              </a:spcAft>
              <a:buNone/>
            </a:pPr>
            <a:endParaRPr sz="1600" dirty="0">
              <a:solidFill>
                <a:srgbClr val="FFFFFF"/>
              </a:solidFill>
            </a:endParaRPr>
          </a:p>
          <a:p>
            <a:pPr marL="457200" lvl="0" indent="0" algn="ctr" rtl="0">
              <a:lnSpc>
                <a:spcPct val="150000"/>
              </a:lnSpc>
              <a:spcBef>
                <a:spcPts val="0"/>
              </a:spcBef>
              <a:spcAft>
                <a:spcPts val="0"/>
              </a:spcAft>
              <a:buNone/>
            </a:pPr>
            <a:endParaRPr sz="1600" dirty="0">
              <a:solidFill>
                <a:srgbClr val="FFFFFF"/>
              </a:solidFill>
            </a:endParaRPr>
          </a:p>
          <a:p>
            <a:pPr marL="0" lvl="0" indent="0" algn="ctr" rtl="0">
              <a:lnSpc>
                <a:spcPct val="150000"/>
              </a:lnSpc>
              <a:spcBef>
                <a:spcPts val="0"/>
              </a:spcBef>
              <a:spcAft>
                <a:spcPts val="0"/>
              </a:spcAft>
              <a:buNone/>
            </a:pPr>
            <a:endParaRPr sz="1600" dirty="0">
              <a:solidFill>
                <a:srgbClr val="FFFFFF"/>
              </a:solidFill>
            </a:endParaRPr>
          </a:p>
        </p:txBody>
      </p:sp>
      <p:sp>
        <p:nvSpPr>
          <p:cNvPr id="103" name="Google Shape;103;p25"/>
          <p:cNvSpPr txBox="1"/>
          <p:nvPr/>
        </p:nvSpPr>
        <p:spPr>
          <a:xfrm>
            <a:off x="1262625" y="3329175"/>
            <a:ext cx="2903700" cy="11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solidFill>
                  <a:srgbClr val="FFFFFF"/>
                </a:solidFill>
                <a:latin typeface="Times New Roman"/>
                <a:ea typeface="Times New Roman"/>
                <a:cs typeface="Times New Roman"/>
                <a:sym typeface="Times New Roman"/>
              </a:rPr>
              <a:t>       </a:t>
            </a:r>
            <a:r>
              <a:rPr lang="en" sz="1700" u="sng">
                <a:solidFill>
                  <a:srgbClr val="FFFFFF"/>
                </a:solidFill>
                <a:latin typeface="Times New Roman"/>
                <a:ea typeface="Times New Roman"/>
                <a:cs typeface="Times New Roman"/>
                <a:sym typeface="Times New Roman"/>
              </a:rPr>
              <a:t>Mentor</a:t>
            </a:r>
            <a:endParaRPr sz="1700" u="sng">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r>
              <a:rPr lang="en" sz="2000">
                <a:solidFill>
                  <a:srgbClr val="FFFFFF"/>
                </a:solidFill>
                <a:latin typeface="Times New Roman"/>
                <a:ea typeface="Times New Roman"/>
                <a:cs typeface="Times New Roman"/>
                <a:sym typeface="Times New Roman"/>
              </a:rPr>
              <a:t>  </a:t>
            </a:r>
            <a:r>
              <a:rPr lang="en" sz="1600">
                <a:solidFill>
                  <a:srgbClr val="FFFFFF"/>
                </a:solidFill>
                <a:latin typeface="Times New Roman"/>
                <a:ea typeface="Times New Roman"/>
                <a:cs typeface="Times New Roman"/>
                <a:sym typeface="Times New Roman"/>
              </a:rPr>
              <a:t>Dr. Hitendra Garg</a:t>
            </a:r>
            <a:endParaRPr sz="1600">
              <a:solidFill>
                <a:srgbClr val="FFFFFF"/>
              </a:solidFill>
              <a:latin typeface="Times New Roman"/>
              <a:ea typeface="Times New Roman"/>
              <a:cs typeface="Times New Roman"/>
              <a:sym typeface="Times New Roman"/>
            </a:endParaRPr>
          </a:p>
        </p:txBody>
      </p:sp>
      <p:sp>
        <p:nvSpPr>
          <p:cNvPr id="104" name="Google Shape;104;p25"/>
          <p:cNvSpPr txBox="1"/>
          <p:nvPr/>
        </p:nvSpPr>
        <p:spPr>
          <a:xfrm>
            <a:off x="1155863" y="259350"/>
            <a:ext cx="6946500" cy="1756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 sz="2200" b="0" i="0" u="none" strike="noStrike" cap="none" dirty="0" smtClean="0">
                <a:solidFill>
                  <a:srgbClr val="FFFFFF"/>
                </a:solidFill>
                <a:latin typeface="Times New Roman"/>
                <a:ea typeface="Times New Roman"/>
                <a:cs typeface="Times New Roman"/>
                <a:sym typeface="Times New Roman"/>
              </a:rPr>
              <a:t>Project  Presentation</a:t>
            </a:r>
          </a:p>
          <a:p>
            <a:pPr marL="0" marR="0" lvl="0" indent="0" algn="ctr" rtl="0">
              <a:lnSpc>
                <a:spcPct val="100000"/>
              </a:lnSpc>
              <a:spcBef>
                <a:spcPts val="0"/>
              </a:spcBef>
              <a:spcAft>
                <a:spcPts val="0"/>
              </a:spcAft>
              <a:buClr>
                <a:srgbClr val="000000"/>
              </a:buClr>
              <a:buSzPts val="2200"/>
              <a:buFont typeface="Arial"/>
              <a:buNone/>
            </a:pPr>
            <a:r>
              <a:rPr lang="en" sz="2200" dirty="0" smtClean="0">
                <a:solidFill>
                  <a:srgbClr val="FFFFFF"/>
                </a:solidFill>
                <a:latin typeface="Times New Roman"/>
                <a:ea typeface="Times New Roman"/>
                <a:cs typeface="Times New Roman"/>
                <a:sym typeface="Times New Roman"/>
              </a:rPr>
              <a:t>on</a:t>
            </a:r>
            <a:endParaRPr lang="en" sz="2200" b="0" i="0" u="none" strike="noStrike" cap="none" dirty="0" smtClean="0">
              <a:solidFill>
                <a:srgbClr val="FFFFFF"/>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200"/>
              <a:buFont typeface="Arial"/>
              <a:buNone/>
            </a:pPr>
            <a:r>
              <a:rPr lang="en" sz="2200" b="0" i="0" u="none" strike="noStrike" cap="none" dirty="0" smtClean="0">
                <a:solidFill>
                  <a:srgbClr val="FFFFFF"/>
                </a:solidFill>
                <a:latin typeface="Times New Roman"/>
                <a:ea typeface="Times New Roman"/>
                <a:cs typeface="Times New Roman"/>
                <a:sym typeface="Times New Roman"/>
              </a:rPr>
              <a:t>Brain </a:t>
            </a:r>
            <a:r>
              <a:rPr lang="en" sz="2200" b="0" i="0" u="none" strike="noStrike" cap="none" dirty="0">
                <a:solidFill>
                  <a:srgbClr val="FFFFFF"/>
                </a:solidFill>
                <a:latin typeface="Times New Roman"/>
                <a:ea typeface="Times New Roman"/>
                <a:cs typeface="Times New Roman"/>
                <a:sym typeface="Times New Roman"/>
              </a:rPr>
              <a:t>Tumor Detection </a:t>
            </a:r>
            <a:r>
              <a:rPr lang="en" sz="2200" dirty="0" smtClean="0">
                <a:solidFill>
                  <a:srgbClr val="FFFFFF"/>
                </a:solidFill>
                <a:latin typeface="Times New Roman"/>
                <a:ea typeface="Times New Roman"/>
                <a:cs typeface="Times New Roman"/>
                <a:sym typeface="Times New Roman"/>
              </a:rPr>
              <a:t>Using CNN</a:t>
            </a:r>
            <a:endParaRPr sz="2200" b="0" i="0" u="none" strike="noStrike" cap="none" dirty="0">
              <a:solidFill>
                <a:srgbClr val="FFFFFF"/>
              </a:solidFill>
              <a:latin typeface="Times New Roman"/>
              <a:ea typeface="Times New Roman"/>
              <a:cs typeface="Times New Roman"/>
              <a:sym typeface="Times New Roman"/>
            </a:endParaRPr>
          </a:p>
          <a:p>
            <a:pPr marL="0" marR="0" lvl="0" indent="0" algn="ctr" rtl="0">
              <a:lnSpc>
                <a:spcPct val="100000"/>
              </a:lnSpc>
              <a:spcBef>
                <a:spcPts val="1200"/>
              </a:spcBef>
              <a:spcAft>
                <a:spcPts val="0"/>
              </a:spcAft>
              <a:buClr>
                <a:srgbClr val="000000"/>
              </a:buClr>
              <a:buSzPts val="2000"/>
              <a:buFont typeface="Arial"/>
              <a:buNone/>
            </a:pPr>
            <a:endParaRPr sz="2000" b="0" i="0" u="none" strike="noStrike" cap="none" dirty="0">
              <a:solidFill>
                <a:srgbClr val="FFFFFF"/>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100"/>
              <a:buFont typeface="Arial"/>
              <a:buNone/>
            </a:pPr>
            <a:endParaRPr sz="2000" b="0" i="0" u="none" strike="noStrike" cap="none" dirty="0">
              <a:solidFill>
                <a:srgbClr val="000000"/>
              </a:solidFill>
              <a:latin typeface="Times New Roman"/>
              <a:ea typeface="Times New Roman"/>
              <a:cs typeface="Times New Roman"/>
              <a:sym typeface="Times New Roman"/>
            </a:endParaRPr>
          </a:p>
        </p:txBody>
      </p:sp>
      <p:sp>
        <p:nvSpPr>
          <p:cNvPr id="105" name="Google Shape;105;p25"/>
          <p:cNvSpPr txBox="1"/>
          <p:nvPr/>
        </p:nvSpPr>
        <p:spPr>
          <a:xfrm>
            <a:off x="107125" y="3177500"/>
            <a:ext cx="8914200" cy="166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highlight>
                <a:srgbClr val="FFFFFF"/>
              </a:highlight>
              <a:latin typeface="Arial"/>
              <a:ea typeface="Arial"/>
              <a:cs typeface="Arial"/>
              <a:sym typeface="Arial"/>
            </a:endParaRPr>
          </a:p>
        </p:txBody>
      </p:sp>
      <p:sp>
        <p:nvSpPr>
          <p:cNvPr id="106" name="Google Shape;106;p25"/>
          <p:cNvSpPr txBox="1"/>
          <p:nvPr/>
        </p:nvSpPr>
        <p:spPr>
          <a:xfrm>
            <a:off x="1519825" y="3411175"/>
            <a:ext cx="5856900" cy="12903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endParaRPr sz="2000" b="0" i="0" u="none" strike="noStrike" cap="none">
              <a:solidFill>
                <a:srgbClr val="FFFFFF"/>
              </a:solidFill>
              <a:latin typeface="Times New Roman"/>
              <a:ea typeface="Times New Roman"/>
              <a:cs typeface="Times New Roman"/>
              <a:sym typeface="Times New Roman"/>
            </a:endParaRPr>
          </a:p>
          <a:p>
            <a:pPr marL="0" marR="0" lvl="0" indent="0" algn="ctr" rtl="0">
              <a:lnSpc>
                <a:spcPct val="115000"/>
              </a:lnSpc>
              <a:spcBef>
                <a:spcPts val="0"/>
              </a:spcBef>
              <a:spcAft>
                <a:spcPts val="0"/>
              </a:spcAft>
              <a:buClr>
                <a:srgbClr val="000000"/>
              </a:buClr>
              <a:buSzPts val="1800"/>
              <a:buFont typeface="Arial"/>
              <a:buNone/>
            </a:pPr>
            <a:endParaRPr sz="2000" b="0" i="0" u="none" strike="noStrike" cap="none">
              <a:solidFill>
                <a:srgbClr val="FFFFFF"/>
              </a:solidFill>
              <a:latin typeface="Times New Roman"/>
              <a:ea typeface="Times New Roman"/>
              <a:cs typeface="Times New Roman"/>
              <a:sym typeface="Times New Roman"/>
            </a:endParaRPr>
          </a:p>
        </p:txBody>
      </p:sp>
      <p:pic>
        <p:nvPicPr>
          <p:cNvPr id="107" name="Google Shape;107;p25"/>
          <p:cNvPicPr preferRelativeResize="0"/>
          <p:nvPr/>
        </p:nvPicPr>
        <p:blipFill rotWithShape="1">
          <a:blip r:embed="rId3">
            <a:alphaModFix/>
          </a:blip>
          <a:srcRect/>
          <a:stretch/>
        </p:blipFill>
        <p:spPr>
          <a:xfrm>
            <a:off x="3787489" y="1873513"/>
            <a:ext cx="1321575" cy="1195500"/>
          </a:xfrm>
          <a:prstGeom prst="rect">
            <a:avLst/>
          </a:prstGeom>
          <a:noFill/>
          <a:ln>
            <a:noFill/>
          </a:ln>
        </p:spPr>
      </p:pic>
      <p:sp>
        <p:nvSpPr>
          <p:cNvPr id="109" name="Google Shape;109;p25"/>
          <p:cNvSpPr txBox="1"/>
          <p:nvPr/>
        </p:nvSpPr>
        <p:spPr>
          <a:xfrm>
            <a:off x="1262625" y="3329175"/>
            <a:ext cx="2903700" cy="1132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 sz="2200" b="0" i="0" u="none" strike="noStrike" cap="none">
                <a:solidFill>
                  <a:srgbClr val="FFFFFF"/>
                </a:solidFill>
                <a:latin typeface="Times New Roman"/>
                <a:ea typeface="Times New Roman"/>
                <a:cs typeface="Times New Roman"/>
                <a:sym typeface="Times New Roman"/>
              </a:rPr>
              <a:t>       </a:t>
            </a:r>
            <a:r>
              <a:rPr lang="en" sz="1700" b="0" i="0" u="sng" strike="noStrike" cap="none">
                <a:solidFill>
                  <a:srgbClr val="FFFFFF"/>
                </a:solidFill>
                <a:latin typeface="Times New Roman"/>
                <a:ea typeface="Times New Roman"/>
                <a:cs typeface="Times New Roman"/>
                <a:sym typeface="Times New Roman"/>
              </a:rPr>
              <a:t>Mentor</a:t>
            </a:r>
            <a:endParaRPr sz="1700" b="0" i="0" u="sng" strike="noStrike" cap="none">
              <a:solidFill>
                <a:srgbClr val="FFFFFF"/>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FFFFFF"/>
                </a:solidFill>
                <a:latin typeface="Times New Roman"/>
                <a:ea typeface="Times New Roman"/>
                <a:cs typeface="Times New Roman"/>
                <a:sym typeface="Times New Roman"/>
              </a:rPr>
              <a:t>  </a:t>
            </a:r>
            <a:r>
              <a:rPr lang="en" sz="1600" b="0" i="0" u="none" strike="noStrike" cap="none">
                <a:solidFill>
                  <a:srgbClr val="FFFFFF"/>
                </a:solidFill>
                <a:latin typeface="Times New Roman"/>
                <a:ea typeface="Times New Roman"/>
                <a:cs typeface="Times New Roman"/>
                <a:sym typeface="Times New Roman"/>
              </a:rPr>
              <a:t>Dr. Hitendra Garg</a:t>
            </a:r>
            <a:endParaRPr sz="1600" b="0" i="0" u="none" strike="noStrike" cap="none">
              <a:solidFill>
                <a:srgbClr val="FFFFFF"/>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4"/>
          <p:cNvSpPr txBox="1"/>
          <p:nvPr/>
        </p:nvSpPr>
        <p:spPr>
          <a:xfrm>
            <a:off x="1439900" y="1664325"/>
            <a:ext cx="3492600" cy="1156200"/>
          </a:xfrm>
          <a:prstGeom prst="rect">
            <a:avLst/>
          </a:prstGeom>
          <a:noFill/>
          <a:ln>
            <a:noFill/>
          </a:ln>
        </p:spPr>
        <p:txBody>
          <a:bodyPr spcFirstLastPara="1" wrap="square" lIns="91425" tIns="91425" rIns="91425" bIns="91425" anchor="t" anchorCtr="0">
            <a:spAutoFit/>
          </a:bodyPr>
          <a:lstStyle/>
          <a:p>
            <a:pPr marL="457200" lvl="0" indent="-304800" algn="l" rtl="0">
              <a:lnSpc>
                <a:spcPct val="142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input layer</a:t>
            </a:r>
            <a:endParaRPr sz="1200">
              <a:solidFill>
                <a:schemeClr val="dk1"/>
              </a:solidFill>
              <a:latin typeface="Times New Roman"/>
              <a:ea typeface="Times New Roman"/>
              <a:cs typeface="Times New Roman"/>
              <a:sym typeface="Times New Roman"/>
            </a:endParaRPr>
          </a:p>
          <a:p>
            <a:pPr marL="457200" lvl="0" indent="-304800" algn="l" rtl="0">
              <a:lnSpc>
                <a:spcPct val="142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convolution layer</a:t>
            </a:r>
            <a:endParaRPr sz="1200">
              <a:solidFill>
                <a:schemeClr val="dk1"/>
              </a:solidFill>
              <a:latin typeface="Times New Roman"/>
              <a:ea typeface="Times New Roman"/>
              <a:cs typeface="Times New Roman"/>
              <a:sym typeface="Times New Roman"/>
            </a:endParaRPr>
          </a:p>
          <a:p>
            <a:pPr marL="457200" lvl="0" indent="-304800" algn="l" rtl="0">
              <a:lnSpc>
                <a:spcPct val="142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pooling layer</a:t>
            </a:r>
            <a:endParaRPr sz="1200">
              <a:solidFill>
                <a:schemeClr val="dk1"/>
              </a:solidFill>
              <a:latin typeface="Times New Roman"/>
              <a:ea typeface="Times New Roman"/>
              <a:cs typeface="Times New Roman"/>
              <a:sym typeface="Times New Roman"/>
            </a:endParaRPr>
          </a:p>
          <a:p>
            <a:pPr marL="457200" lvl="0" indent="-304800" algn="l" rtl="0">
              <a:lnSpc>
                <a:spcPct val="142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fully connected layer</a:t>
            </a:r>
            <a:endParaRPr sz="1200">
              <a:solidFill>
                <a:schemeClr val="dk1"/>
              </a:solidFill>
              <a:latin typeface="Times New Roman"/>
              <a:ea typeface="Times New Roman"/>
              <a:cs typeface="Times New Roman"/>
              <a:sym typeface="Times New Roman"/>
            </a:endParaRPr>
          </a:p>
        </p:txBody>
      </p:sp>
      <p:sp>
        <p:nvSpPr>
          <p:cNvPr id="190" name="Google Shape;190;p34"/>
          <p:cNvSpPr txBox="1"/>
          <p:nvPr/>
        </p:nvSpPr>
        <p:spPr>
          <a:xfrm>
            <a:off x="654150" y="140625"/>
            <a:ext cx="3988200" cy="642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0"/>
              </a:spcAft>
              <a:buNone/>
            </a:pPr>
            <a:r>
              <a:rPr lang="en" sz="2000" b="1">
                <a:solidFill>
                  <a:srgbClr val="073763"/>
                </a:solidFill>
              </a:rPr>
              <a:t>Building of model</a:t>
            </a:r>
            <a:endParaRPr sz="2000" b="1">
              <a:solidFill>
                <a:srgbClr val="073763"/>
              </a:solidFill>
            </a:endParaRPr>
          </a:p>
          <a:p>
            <a:pPr marL="0" lvl="0" indent="0" algn="l" rtl="0">
              <a:lnSpc>
                <a:spcPct val="150000"/>
              </a:lnSpc>
              <a:spcBef>
                <a:spcPts val="1200"/>
              </a:spcBef>
              <a:spcAft>
                <a:spcPts val="1200"/>
              </a:spcAft>
              <a:buNone/>
            </a:pPr>
            <a:endParaRPr sz="2000" b="1">
              <a:solidFill>
                <a:srgbClr val="073763"/>
              </a:solidFill>
            </a:endParaRPr>
          </a:p>
        </p:txBody>
      </p:sp>
      <p:cxnSp>
        <p:nvCxnSpPr>
          <p:cNvPr id="191" name="Google Shape;191;p34"/>
          <p:cNvCxnSpPr/>
          <p:nvPr/>
        </p:nvCxnSpPr>
        <p:spPr>
          <a:xfrm rot="10800000" flipH="1">
            <a:off x="654150" y="863650"/>
            <a:ext cx="7835700" cy="10200"/>
          </a:xfrm>
          <a:prstGeom prst="straightConnector1">
            <a:avLst/>
          </a:prstGeom>
          <a:noFill/>
          <a:ln w="76200" cap="flat" cmpd="thinThick">
            <a:solidFill>
              <a:srgbClr val="595959"/>
            </a:solidFill>
            <a:prstDash val="solid"/>
            <a:round/>
            <a:headEnd type="none" w="sm" len="sm"/>
            <a:tailEnd type="none" w="sm" len="sm"/>
          </a:ln>
        </p:spPr>
      </p:cxnSp>
      <p:sp>
        <p:nvSpPr>
          <p:cNvPr id="192" name="Google Shape;192;p34"/>
          <p:cNvSpPr txBox="1"/>
          <p:nvPr/>
        </p:nvSpPr>
        <p:spPr>
          <a:xfrm>
            <a:off x="654150" y="1045125"/>
            <a:ext cx="7835700" cy="565800"/>
          </a:xfrm>
          <a:prstGeom prst="rect">
            <a:avLst/>
          </a:prstGeom>
          <a:noFill/>
          <a:ln>
            <a:noFill/>
          </a:ln>
        </p:spPr>
        <p:txBody>
          <a:bodyPr spcFirstLastPara="1" wrap="square" lIns="91425" tIns="91425" rIns="91425" bIns="91425" anchor="t" anchorCtr="0">
            <a:noAutofit/>
          </a:bodyPr>
          <a:lstStyle/>
          <a:p>
            <a:pPr marL="457200" lvl="0" indent="-304800" algn="l" rtl="0">
              <a:lnSpc>
                <a:spcPct val="150000"/>
              </a:lnSpc>
              <a:spcBef>
                <a:spcPts val="1200"/>
              </a:spcBef>
              <a:spcAft>
                <a:spcPts val="1000"/>
              </a:spcAft>
              <a:buClr>
                <a:srgbClr val="0D0D0D"/>
              </a:buClr>
              <a:buSzPts val="1200"/>
              <a:buFont typeface="Times New Roman"/>
              <a:buChar char="●"/>
            </a:pPr>
            <a:r>
              <a:rPr lang="en" sz="1200">
                <a:solidFill>
                  <a:srgbClr val="0D0D0D"/>
                </a:solidFill>
                <a:latin typeface="Times New Roman"/>
                <a:ea typeface="Times New Roman"/>
                <a:cs typeface="Times New Roman"/>
                <a:sym typeface="Times New Roman"/>
              </a:rPr>
              <a:t>Convolution Neural Network model is used along with various layers to</a:t>
            </a:r>
            <a:r>
              <a:rPr lang="en" sz="1200">
                <a:solidFill>
                  <a:schemeClr val="dk1"/>
                </a:solidFill>
                <a:latin typeface="Times New Roman"/>
                <a:ea typeface="Times New Roman"/>
                <a:cs typeface="Times New Roman"/>
                <a:sym typeface="Times New Roman"/>
              </a:rPr>
              <a:t> identify the tumor from the image.</a:t>
            </a:r>
            <a:endParaRPr sz="1200">
              <a:solidFill>
                <a:srgbClr val="000000"/>
              </a:solidFill>
              <a:latin typeface="Times New Roman"/>
              <a:ea typeface="Times New Roman"/>
              <a:cs typeface="Times New Roman"/>
              <a:sym typeface="Times New Roman"/>
            </a:endParaRPr>
          </a:p>
        </p:txBody>
      </p:sp>
      <p:sp>
        <p:nvSpPr>
          <p:cNvPr id="193" name="Google Shape;193;p34"/>
          <p:cNvSpPr txBox="1"/>
          <p:nvPr/>
        </p:nvSpPr>
        <p:spPr>
          <a:xfrm>
            <a:off x="679500" y="1447425"/>
            <a:ext cx="2244000" cy="3693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Various  Layers in CNN:-  </a:t>
            </a:r>
            <a:endParaRPr/>
          </a:p>
        </p:txBody>
      </p:sp>
      <p:sp>
        <p:nvSpPr>
          <p:cNvPr id="194" name="Google Shape;194;p34"/>
          <p:cNvSpPr txBox="1"/>
          <p:nvPr/>
        </p:nvSpPr>
        <p:spPr>
          <a:xfrm>
            <a:off x="654150" y="3243825"/>
            <a:ext cx="7835700" cy="1051800"/>
          </a:xfrm>
          <a:prstGeom prst="rect">
            <a:avLst/>
          </a:prstGeom>
          <a:noFill/>
          <a:ln>
            <a:noFill/>
          </a:ln>
        </p:spPr>
        <p:txBody>
          <a:bodyPr spcFirstLastPara="1" wrap="square" lIns="91425" tIns="91425" rIns="91425" bIns="91425" anchor="t" anchorCtr="0">
            <a:spAutoFit/>
          </a:bodyPr>
          <a:lstStyle/>
          <a:p>
            <a:pPr marL="457200" lvl="0" indent="-304800" algn="l" rtl="0">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filters will slide over each set of pixels of image and dot product of the filter with each block of pixels of image from the input is computed, so that features are extracted from the image and reduce the dimensions of the array.</a:t>
            </a:r>
            <a:endParaRPr sz="1200">
              <a:solidFill>
                <a:schemeClr val="dk1"/>
              </a:solidFill>
              <a:latin typeface="Times New Roman"/>
              <a:ea typeface="Times New Roman"/>
              <a:cs typeface="Times New Roman"/>
              <a:sym typeface="Times New Roman"/>
            </a:endParaRPr>
          </a:p>
          <a:p>
            <a:pPr marL="457200" lvl="0" indent="-304800" algn="l" rtl="0">
              <a:lnSpc>
                <a:spcPct val="150000"/>
              </a:lnSpc>
              <a:spcBef>
                <a:spcPts val="1000"/>
              </a:spcBef>
              <a:spcAft>
                <a:spcPts val="100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This sliding process is called as convolving </a:t>
            </a:r>
            <a:endParaRPr/>
          </a:p>
        </p:txBody>
      </p:sp>
      <p:sp>
        <p:nvSpPr>
          <p:cNvPr id="195" name="Google Shape;195;p34"/>
          <p:cNvSpPr txBox="1"/>
          <p:nvPr/>
        </p:nvSpPr>
        <p:spPr>
          <a:xfrm>
            <a:off x="657275" y="2810725"/>
            <a:ext cx="2244000" cy="3693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chemeClr val="dk1"/>
              </a:buClr>
              <a:buSzPts val="1200"/>
              <a:buFont typeface="Times New Roman"/>
              <a:buChar char="●"/>
            </a:pPr>
            <a:r>
              <a:rPr lang="en" sz="1200" b="1">
                <a:solidFill>
                  <a:schemeClr val="dk1"/>
                </a:solidFill>
                <a:latin typeface="Times New Roman"/>
                <a:ea typeface="Times New Roman"/>
                <a:cs typeface="Times New Roman"/>
                <a:sym typeface="Times New Roman"/>
              </a:rPr>
              <a:t>Convolution layer –</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5"/>
          <p:cNvSpPr txBox="1"/>
          <p:nvPr/>
        </p:nvSpPr>
        <p:spPr>
          <a:xfrm>
            <a:off x="654150" y="140625"/>
            <a:ext cx="3988200" cy="642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0"/>
              </a:spcAft>
              <a:buNone/>
            </a:pPr>
            <a:r>
              <a:rPr lang="en" sz="2000" b="1">
                <a:solidFill>
                  <a:srgbClr val="073763"/>
                </a:solidFill>
              </a:rPr>
              <a:t>Building of model</a:t>
            </a:r>
            <a:endParaRPr sz="2000" b="1">
              <a:solidFill>
                <a:srgbClr val="073763"/>
              </a:solidFill>
            </a:endParaRPr>
          </a:p>
          <a:p>
            <a:pPr marL="0" lvl="0" indent="0" algn="l" rtl="0">
              <a:lnSpc>
                <a:spcPct val="150000"/>
              </a:lnSpc>
              <a:spcBef>
                <a:spcPts val="1200"/>
              </a:spcBef>
              <a:spcAft>
                <a:spcPts val="1200"/>
              </a:spcAft>
              <a:buNone/>
            </a:pPr>
            <a:endParaRPr sz="2000" b="1">
              <a:solidFill>
                <a:srgbClr val="073763"/>
              </a:solidFill>
            </a:endParaRPr>
          </a:p>
        </p:txBody>
      </p:sp>
      <p:cxnSp>
        <p:nvCxnSpPr>
          <p:cNvPr id="201" name="Google Shape;201;p35"/>
          <p:cNvCxnSpPr/>
          <p:nvPr/>
        </p:nvCxnSpPr>
        <p:spPr>
          <a:xfrm rot="10800000" flipH="1">
            <a:off x="654150" y="863650"/>
            <a:ext cx="7835700" cy="10200"/>
          </a:xfrm>
          <a:prstGeom prst="straightConnector1">
            <a:avLst/>
          </a:prstGeom>
          <a:noFill/>
          <a:ln w="76200" cap="flat" cmpd="thinThick">
            <a:solidFill>
              <a:srgbClr val="595959"/>
            </a:solidFill>
            <a:prstDash val="solid"/>
            <a:round/>
            <a:headEnd type="none" w="sm" len="sm"/>
            <a:tailEnd type="none" w="sm" len="sm"/>
          </a:ln>
        </p:spPr>
      </p:cxnSp>
      <p:sp>
        <p:nvSpPr>
          <p:cNvPr id="202" name="Google Shape;202;p35"/>
          <p:cNvSpPr txBox="1"/>
          <p:nvPr/>
        </p:nvSpPr>
        <p:spPr>
          <a:xfrm>
            <a:off x="241075" y="1617375"/>
            <a:ext cx="4189200" cy="1014600"/>
          </a:xfrm>
          <a:prstGeom prst="rect">
            <a:avLst/>
          </a:prstGeom>
          <a:noFill/>
          <a:ln>
            <a:noFill/>
          </a:ln>
        </p:spPr>
        <p:txBody>
          <a:bodyPr spcFirstLastPara="1" wrap="square" lIns="91425" tIns="91425" rIns="91425" bIns="91425" anchor="t" anchorCtr="0">
            <a:noAutofit/>
          </a:bodyPr>
          <a:lstStyle/>
          <a:p>
            <a:pPr marL="457200" lvl="0" indent="-304800" algn="l" rtl="0">
              <a:lnSpc>
                <a:spcPct val="150000"/>
              </a:lnSpc>
              <a:spcBef>
                <a:spcPts val="0"/>
              </a:spcBef>
              <a:spcAft>
                <a:spcPts val="0"/>
              </a:spcAft>
              <a:buClr>
                <a:srgbClr val="000000"/>
              </a:buClr>
              <a:buSzPts val="1200"/>
              <a:buChar char="●"/>
            </a:pPr>
            <a:r>
              <a:rPr lang="en" sz="1200" b="1">
                <a:solidFill>
                  <a:srgbClr val="000000"/>
                </a:solidFill>
              </a:rPr>
              <a:t>Pooling layers</a:t>
            </a:r>
            <a:r>
              <a:rPr lang="en" sz="1200">
                <a:solidFill>
                  <a:srgbClr val="000000"/>
                </a:solidFill>
              </a:rPr>
              <a:t>: It contains the most prominent features of the previous feature map by reducing its dimensions.</a:t>
            </a:r>
            <a:endParaRPr sz="1200">
              <a:solidFill>
                <a:srgbClr val="000000"/>
              </a:solidFill>
            </a:endParaRPr>
          </a:p>
          <a:p>
            <a:pPr marL="0" lvl="0" indent="0" algn="l" rtl="0">
              <a:lnSpc>
                <a:spcPct val="150000"/>
              </a:lnSpc>
              <a:spcBef>
                <a:spcPts val="1000"/>
              </a:spcBef>
              <a:spcAft>
                <a:spcPts val="0"/>
              </a:spcAft>
              <a:buNone/>
            </a:pPr>
            <a:endParaRPr sz="1200">
              <a:solidFill>
                <a:srgbClr val="000000"/>
              </a:solidFill>
            </a:endParaRPr>
          </a:p>
          <a:p>
            <a:pPr marL="0" lvl="0" indent="0" algn="l" rtl="0">
              <a:lnSpc>
                <a:spcPct val="150000"/>
              </a:lnSpc>
              <a:spcBef>
                <a:spcPts val="1000"/>
              </a:spcBef>
              <a:spcAft>
                <a:spcPts val="0"/>
              </a:spcAft>
              <a:buNone/>
            </a:pPr>
            <a:endParaRPr sz="1200">
              <a:solidFill>
                <a:srgbClr val="000000"/>
              </a:solidFill>
            </a:endParaRPr>
          </a:p>
          <a:p>
            <a:pPr marL="0" lvl="0" indent="0" algn="l" rtl="0">
              <a:lnSpc>
                <a:spcPct val="150000"/>
              </a:lnSpc>
              <a:spcBef>
                <a:spcPts val="1000"/>
              </a:spcBef>
              <a:spcAft>
                <a:spcPts val="0"/>
              </a:spcAft>
              <a:buNone/>
            </a:pPr>
            <a:endParaRPr sz="1200">
              <a:solidFill>
                <a:srgbClr val="000000"/>
              </a:solidFill>
            </a:endParaRPr>
          </a:p>
          <a:p>
            <a:pPr marL="0" lvl="0" indent="0" algn="l" rtl="0">
              <a:lnSpc>
                <a:spcPct val="150000"/>
              </a:lnSpc>
              <a:spcBef>
                <a:spcPts val="1000"/>
              </a:spcBef>
              <a:spcAft>
                <a:spcPts val="0"/>
              </a:spcAft>
              <a:buNone/>
            </a:pPr>
            <a:endParaRPr sz="1200">
              <a:solidFill>
                <a:srgbClr val="000000"/>
              </a:solidFill>
            </a:endParaRPr>
          </a:p>
          <a:p>
            <a:pPr marL="0" lvl="0" indent="0" algn="l" rtl="0">
              <a:lnSpc>
                <a:spcPct val="150000"/>
              </a:lnSpc>
              <a:spcBef>
                <a:spcPts val="1000"/>
              </a:spcBef>
              <a:spcAft>
                <a:spcPts val="0"/>
              </a:spcAft>
              <a:buNone/>
            </a:pPr>
            <a:endParaRPr sz="1200">
              <a:solidFill>
                <a:srgbClr val="000000"/>
              </a:solidFill>
            </a:endParaRPr>
          </a:p>
        </p:txBody>
      </p:sp>
      <p:pic>
        <p:nvPicPr>
          <p:cNvPr id="203" name="Google Shape;203;p35"/>
          <p:cNvPicPr preferRelativeResize="0"/>
          <p:nvPr/>
        </p:nvPicPr>
        <p:blipFill>
          <a:blip r:embed="rId3">
            <a:alphaModFix/>
          </a:blip>
          <a:stretch>
            <a:fillRect/>
          </a:stretch>
        </p:blipFill>
        <p:spPr>
          <a:xfrm>
            <a:off x="4742000" y="994550"/>
            <a:ext cx="4000500" cy="1717875"/>
          </a:xfrm>
          <a:prstGeom prst="rect">
            <a:avLst/>
          </a:prstGeom>
          <a:noFill/>
          <a:ln>
            <a:noFill/>
          </a:ln>
        </p:spPr>
      </p:pic>
      <p:sp>
        <p:nvSpPr>
          <p:cNvPr id="204" name="Google Shape;204;p35"/>
          <p:cNvSpPr txBox="1"/>
          <p:nvPr/>
        </p:nvSpPr>
        <p:spPr>
          <a:xfrm>
            <a:off x="5284175" y="2451275"/>
            <a:ext cx="3522300" cy="4119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1200"/>
              </a:spcBef>
              <a:spcAft>
                <a:spcPts val="1200"/>
              </a:spcAft>
              <a:buNone/>
            </a:pPr>
            <a:r>
              <a:rPr lang="en" sz="950">
                <a:solidFill>
                  <a:srgbClr val="222222"/>
                </a:solidFill>
                <a:highlight>
                  <a:srgbClr val="FFFFFF"/>
                </a:highlight>
              </a:rPr>
              <a:t>Max-pooling is shown here along with the filter </a:t>
            </a:r>
            <a:endParaRPr sz="950">
              <a:solidFill>
                <a:srgbClr val="222222"/>
              </a:solidFill>
              <a:highlight>
                <a:srgbClr val="FFFFFF"/>
              </a:highlight>
            </a:endParaRPr>
          </a:p>
        </p:txBody>
      </p:sp>
      <p:sp>
        <p:nvSpPr>
          <p:cNvPr id="205" name="Google Shape;205;p35"/>
          <p:cNvSpPr txBox="1"/>
          <p:nvPr/>
        </p:nvSpPr>
        <p:spPr>
          <a:xfrm>
            <a:off x="241075" y="3154425"/>
            <a:ext cx="4396200" cy="1446600"/>
          </a:xfrm>
          <a:prstGeom prst="rect">
            <a:avLst/>
          </a:prstGeom>
          <a:noFill/>
          <a:ln>
            <a:noFill/>
          </a:ln>
        </p:spPr>
        <p:txBody>
          <a:bodyPr spcFirstLastPara="1" wrap="square" lIns="91425" tIns="91425" rIns="91425" bIns="91425" anchor="t" anchorCtr="0">
            <a:noAutofit/>
          </a:bodyPr>
          <a:lstStyle/>
          <a:p>
            <a:pPr marL="457200" lvl="0" indent="-304800" algn="l" rtl="0">
              <a:lnSpc>
                <a:spcPct val="150000"/>
              </a:lnSpc>
              <a:spcBef>
                <a:spcPts val="0"/>
              </a:spcBef>
              <a:spcAft>
                <a:spcPts val="0"/>
              </a:spcAft>
              <a:buClr>
                <a:srgbClr val="000000"/>
              </a:buClr>
              <a:buSzPts val="1200"/>
              <a:buChar char="●"/>
            </a:pPr>
            <a:r>
              <a:rPr lang="en" sz="1200">
                <a:solidFill>
                  <a:srgbClr val="222222"/>
                </a:solidFill>
                <a:highlight>
                  <a:srgbClr val="FFFFFF"/>
                </a:highlight>
              </a:rPr>
              <a:t>Stride: It modifies the amount of movement of filter over the image.</a:t>
            </a:r>
            <a:endParaRPr/>
          </a:p>
        </p:txBody>
      </p:sp>
      <p:pic>
        <p:nvPicPr>
          <p:cNvPr id="206" name="Google Shape;206;p35"/>
          <p:cNvPicPr preferRelativeResize="0"/>
          <p:nvPr/>
        </p:nvPicPr>
        <p:blipFill>
          <a:blip r:embed="rId4">
            <a:alphaModFix/>
          </a:blip>
          <a:stretch>
            <a:fillRect/>
          </a:stretch>
        </p:blipFill>
        <p:spPr>
          <a:xfrm>
            <a:off x="4917775" y="3295075"/>
            <a:ext cx="4000500" cy="1446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6"/>
          <p:cNvSpPr txBox="1"/>
          <p:nvPr/>
        </p:nvSpPr>
        <p:spPr>
          <a:xfrm>
            <a:off x="654150" y="140625"/>
            <a:ext cx="3988200" cy="642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0"/>
              </a:spcAft>
              <a:buNone/>
            </a:pPr>
            <a:r>
              <a:rPr lang="en" sz="2000" b="1">
                <a:solidFill>
                  <a:srgbClr val="073763"/>
                </a:solidFill>
              </a:rPr>
              <a:t>Building of model</a:t>
            </a:r>
            <a:endParaRPr sz="2000" b="1">
              <a:solidFill>
                <a:srgbClr val="073763"/>
              </a:solidFill>
            </a:endParaRPr>
          </a:p>
          <a:p>
            <a:pPr marL="0" lvl="0" indent="0" algn="l" rtl="0">
              <a:lnSpc>
                <a:spcPct val="150000"/>
              </a:lnSpc>
              <a:spcBef>
                <a:spcPts val="1200"/>
              </a:spcBef>
              <a:spcAft>
                <a:spcPts val="1200"/>
              </a:spcAft>
              <a:buNone/>
            </a:pPr>
            <a:endParaRPr sz="2000" b="1">
              <a:solidFill>
                <a:srgbClr val="073763"/>
              </a:solidFill>
            </a:endParaRPr>
          </a:p>
        </p:txBody>
      </p:sp>
      <p:cxnSp>
        <p:nvCxnSpPr>
          <p:cNvPr id="212" name="Google Shape;212;p36"/>
          <p:cNvCxnSpPr/>
          <p:nvPr/>
        </p:nvCxnSpPr>
        <p:spPr>
          <a:xfrm rot="10800000" flipH="1">
            <a:off x="654150" y="863650"/>
            <a:ext cx="7835700" cy="10200"/>
          </a:xfrm>
          <a:prstGeom prst="straightConnector1">
            <a:avLst/>
          </a:prstGeom>
          <a:noFill/>
          <a:ln w="76200" cap="flat" cmpd="thinThick">
            <a:solidFill>
              <a:srgbClr val="595959"/>
            </a:solidFill>
            <a:prstDash val="solid"/>
            <a:round/>
            <a:headEnd type="none" w="sm" len="sm"/>
            <a:tailEnd type="none" w="sm" len="sm"/>
          </a:ln>
        </p:spPr>
      </p:cxnSp>
      <p:sp>
        <p:nvSpPr>
          <p:cNvPr id="213" name="Google Shape;213;p36"/>
          <p:cNvSpPr txBox="1"/>
          <p:nvPr/>
        </p:nvSpPr>
        <p:spPr>
          <a:xfrm>
            <a:off x="401850" y="1581463"/>
            <a:ext cx="4312200" cy="1056300"/>
          </a:xfrm>
          <a:prstGeom prst="rect">
            <a:avLst/>
          </a:prstGeom>
          <a:noFill/>
          <a:ln>
            <a:noFill/>
          </a:ln>
        </p:spPr>
        <p:txBody>
          <a:bodyPr spcFirstLastPara="1" wrap="square" lIns="91425" tIns="91425" rIns="91425" bIns="91425" anchor="t" anchorCtr="0">
            <a:noAutofit/>
          </a:bodyPr>
          <a:lstStyle/>
          <a:p>
            <a:pPr marL="457200" lvl="0" indent="-304800" algn="l" rtl="0">
              <a:lnSpc>
                <a:spcPct val="150000"/>
              </a:lnSpc>
              <a:spcBef>
                <a:spcPts val="0"/>
              </a:spcBef>
              <a:spcAft>
                <a:spcPts val="0"/>
              </a:spcAft>
              <a:buSzPts val="1200"/>
              <a:buChar char="●"/>
            </a:pPr>
            <a:r>
              <a:rPr lang="en" sz="1200"/>
              <a:t>Flattening: It is applied to convert the pooled featured map into a 1-d array.</a:t>
            </a:r>
            <a:endParaRPr sz="1200"/>
          </a:p>
        </p:txBody>
      </p:sp>
      <p:pic>
        <p:nvPicPr>
          <p:cNvPr id="214" name="Google Shape;214;p36"/>
          <p:cNvPicPr preferRelativeResize="0"/>
          <p:nvPr/>
        </p:nvPicPr>
        <p:blipFill>
          <a:blip r:embed="rId3">
            <a:alphaModFix/>
          </a:blip>
          <a:stretch>
            <a:fillRect/>
          </a:stretch>
        </p:blipFill>
        <p:spPr>
          <a:xfrm>
            <a:off x="5254000" y="1026225"/>
            <a:ext cx="3436775" cy="1829119"/>
          </a:xfrm>
          <a:prstGeom prst="rect">
            <a:avLst/>
          </a:prstGeom>
          <a:noFill/>
          <a:ln>
            <a:noFill/>
          </a:ln>
        </p:spPr>
      </p:pic>
      <p:sp>
        <p:nvSpPr>
          <p:cNvPr id="215" name="Google Shape;215;p36"/>
          <p:cNvSpPr txBox="1"/>
          <p:nvPr/>
        </p:nvSpPr>
        <p:spPr>
          <a:xfrm>
            <a:off x="401850" y="2962138"/>
            <a:ext cx="4581000" cy="1577100"/>
          </a:xfrm>
          <a:prstGeom prst="rect">
            <a:avLst/>
          </a:prstGeom>
          <a:noFill/>
          <a:ln>
            <a:noFill/>
          </a:ln>
        </p:spPr>
        <p:txBody>
          <a:bodyPr spcFirstLastPara="1" wrap="square" lIns="91425" tIns="91425" rIns="91425" bIns="91425" anchor="t" anchorCtr="0">
            <a:noAutofit/>
          </a:bodyPr>
          <a:lstStyle/>
          <a:p>
            <a:pPr marL="457200" lvl="0" indent="-304800" algn="l" rtl="0">
              <a:lnSpc>
                <a:spcPct val="150000"/>
              </a:lnSpc>
              <a:spcBef>
                <a:spcPts val="1200"/>
              </a:spcBef>
              <a:spcAft>
                <a:spcPts val="0"/>
              </a:spcAft>
              <a:buSzPts val="1200"/>
              <a:buChar char="●"/>
            </a:pPr>
            <a:r>
              <a:rPr lang="en" sz="1200"/>
              <a:t>Flattened array will be passed to fully connected neural network.</a:t>
            </a:r>
            <a:endParaRPr sz="1200"/>
          </a:p>
          <a:p>
            <a:pPr marL="0" lvl="0" indent="0" algn="l" rtl="0">
              <a:lnSpc>
                <a:spcPct val="150000"/>
              </a:lnSpc>
              <a:spcBef>
                <a:spcPts val="1200"/>
              </a:spcBef>
              <a:spcAft>
                <a:spcPts val="0"/>
              </a:spcAft>
              <a:buNone/>
            </a:pPr>
            <a:endParaRPr sz="1200"/>
          </a:p>
        </p:txBody>
      </p:sp>
      <p:pic>
        <p:nvPicPr>
          <p:cNvPr id="216" name="Google Shape;216;p36"/>
          <p:cNvPicPr preferRelativeResize="0"/>
          <p:nvPr/>
        </p:nvPicPr>
        <p:blipFill>
          <a:blip r:embed="rId4">
            <a:alphaModFix/>
          </a:blip>
          <a:stretch>
            <a:fillRect/>
          </a:stretch>
        </p:blipFill>
        <p:spPr>
          <a:xfrm>
            <a:off x="5254000" y="2962150"/>
            <a:ext cx="3355325" cy="2131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37"/>
          <p:cNvPicPr preferRelativeResize="0"/>
          <p:nvPr/>
        </p:nvPicPr>
        <p:blipFill rotWithShape="1">
          <a:blip r:embed="rId3">
            <a:alphaModFix/>
          </a:blip>
          <a:srcRect/>
          <a:stretch/>
        </p:blipFill>
        <p:spPr>
          <a:xfrm>
            <a:off x="0" y="76200"/>
            <a:ext cx="9144001" cy="5047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8"/>
          <p:cNvSpPr txBox="1"/>
          <p:nvPr/>
        </p:nvSpPr>
        <p:spPr>
          <a:xfrm>
            <a:off x="654150" y="230950"/>
            <a:ext cx="3988200" cy="64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rgbClr val="000000"/>
              </a:buClr>
              <a:buSzPts val="1100"/>
              <a:buFont typeface="Arial"/>
              <a:buNone/>
            </a:pPr>
            <a:r>
              <a:rPr lang="en" sz="2000" b="1">
                <a:solidFill>
                  <a:srgbClr val="000000"/>
                </a:solidFill>
              </a:rPr>
              <a:t>Accuracy of the model</a:t>
            </a:r>
            <a:endParaRPr sz="2000" b="1">
              <a:solidFill>
                <a:srgbClr val="000000"/>
              </a:solidFill>
            </a:endParaRPr>
          </a:p>
          <a:p>
            <a:pPr marL="0" lvl="0" indent="0" algn="l" rtl="0">
              <a:lnSpc>
                <a:spcPct val="150000"/>
              </a:lnSpc>
              <a:spcBef>
                <a:spcPts val="1200"/>
              </a:spcBef>
              <a:spcAft>
                <a:spcPts val="1200"/>
              </a:spcAft>
              <a:buNone/>
            </a:pPr>
            <a:endParaRPr sz="2000" b="1">
              <a:solidFill>
                <a:srgbClr val="073763"/>
              </a:solidFill>
            </a:endParaRPr>
          </a:p>
        </p:txBody>
      </p:sp>
      <p:cxnSp>
        <p:nvCxnSpPr>
          <p:cNvPr id="227" name="Google Shape;227;p38"/>
          <p:cNvCxnSpPr/>
          <p:nvPr/>
        </p:nvCxnSpPr>
        <p:spPr>
          <a:xfrm rot="10800000" flipH="1">
            <a:off x="654150" y="863650"/>
            <a:ext cx="7835700" cy="10200"/>
          </a:xfrm>
          <a:prstGeom prst="straightConnector1">
            <a:avLst/>
          </a:prstGeom>
          <a:noFill/>
          <a:ln w="76200" cap="flat" cmpd="thinThick">
            <a:solidFill>
              <a:srgbClr val="595959"/>
            </a:solidFill>
            <a:prstDash val="solid"/>
            <a:round/>
            <a:headEnd type="none" w="sm" len="sm"/>
            <a:tailEnd type="none" w="sm" len="sm"/>
          </a:ln>
        </p:spPr>
      </p:cxnSp>
      <p:sp>
        <p:nvSpPr>
          <p:cNvPr id="228" name="Google Shape;228;p38"/>
          <p:cNvSpPr txBox="1"/>
          <p:nvPr/>
        </p:nvSpPr>
        <p:spPr>
          <a:xfrm>
            <a:off x="501750" y="1241100"/>
            <a:ext cx="6479700" cy="369300"/>
          </a:xfrm>
          <a:prstGeom prst="rect">
            <a:avLst/>
          </a:prstGeom>
          <a:noFill/>
          <a:ln>
            <a:noFill/>
          </a:ln>
        </p:spPr>
        <p:txBody>
          <a:bodyPr spcFirstLastPara="1" wrap="square" lIns="91425" tIns="91425" rIns="91425" bIns="91425" anchor="t" anchorCtr="0">
            <a:spAutoFit/>
          </a:bodyPr>
          <a:lstStyle/>
          <a:p>
            <a:pPr marL="457200" lvl="0" indent="-304800" algn="l" rtl="0">
              <a:lnSpc>
                <a:spcPct val="150000"/>
              </a:lnSpc>
              <a:spcBef>
                <a:spcPts val="10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We  have used plot_metrics()  and confusion metric to calculate the accuracy.</a:t>
            </a:r>
            <a:endParaRPr sz="1200">
              <a:solidFill>
                <a:schemeClr val="dk1"/>
              </a:solidFill>
              <a:latin typeface="Times New Roman"/>
              <a:ea typeface="Times New Roman"/>
              <a:cs typeface="Times New Roman"/>
              <a:sym typeface="Times New Roman"/>
            </a:endParaRPr>
          </a:p>
        </p:txBody>
      </p:sp>
      <p:pic>
        <p:nvPicPr>
          <p:cNvPr id="229" name="Google Shape;229;p38"/>
          <p:cNvPicPr preferRelativeResize="0"/>
          <p:nvPr/>
        </p:nvPicPr>
        <p:blipFill>
          <a:blip r:embed="rId3">
            <a:alphaModFix/>
          </a:blip>
          <a:stretch>
            <a:fillRect/>
          </a:stretch>
        </p:blipFill>
        <p:spPr>
          <a:xfrm>
            <a:off x="730350" y="1686600"/>
            <a:ext cx="4140601" cy="2876550"/>
          </a:xfrm>
          <a:prstGeom prst="rect">
            <a:avLst/>
          </a:prstGeom>
          <a:noFill/>
          <a:ln>
            <a:noFill/>
          </a:ln>
        </p:spPr>
      </p:pic>
      <p:pic>
        <p:nvPicPr>
          <p:cNvPr id="230" name="Google Shape;230;p38"/>
          <p:cNvPicPr preferRelativeResize="0"/>
          <p:nvPr/>
        </p:nvPicPr>
        <p:blipFill>
          <a:blip r:embed="rId4">
            <a:alphaModFix/>
          </a:blip>
          <a:stretch>
            <a:fillRect/>
          </a:stretch>
        </p:blipFill>
        <p:spPr>
          <a:xfrm>
            <a:off x="4807050" y="1734225"/>
            <a:ext cx="3988200" cy="2933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9"/>
          <p:cNvSpPr txBox="1"/>
          <p:nvPr/>
        </p:nvSpPr>
        <p:spPr>
          <a:xfrm>
            <a:off x="381925" y="1024350"/>
            <a:ext cx="3272100" cy="29031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1200"/>
              </a:spcBef>
              <a:spcAft>
                <a:spcPts val="0"/>
              </a:spcAft>
              <a:buSzPts val="1400"/>
              <a:buChar char="●"/>
            </a:pPr>
            <a:r>
              <a:rPr lang="en"/>
              <a:t>Confusion matrix showing the validation accuracy in the fig.</a:t>
            </a:r>
            <a:endParaRPr/>
          </a:p>
          <a:p>
            <a:pPr marL="457200" lvl="0" indent="-317500" algn="l" rtl="0">
              <a:lnSpc>
                <a:spcPct val="150000"/>
              </a:lnSpc>
              <a:spcBef>
                <a:spcPts val="0"/>
              </a:spcBef>
              <a:spcAft>
                <a:spcPts val="0"/>
              </a:spcAft>
              <a:buSzPts val="1400"/>
              <a:buChar char="●"/>
            </a:pPr>
            <a:r>
              <a:rPr lang="en"/>
              <a:t> Blue color of matrix shows the validation accuracy ratio</a:t>
            </a:r>
            <a:endParaRPr/>
          </a:p>
          <a:p>
            <a:pPr marL="457200" lvl="0" indent="-317500" algn="l" rtl="0">
              <a:lnSpc>
                <a:spcPct val="150000"/>
              </a:lnSpc>
              <a:spcBef>
                <a:spcPts val="0"/>
              </a:spcBef>
              <a:spcAft>
                <a:spcPts val="0"/>
              </a:spcAft>
              <a:buSzPts val="1400"/>
              <a:buChar char="●"/>
            </a:pPr>
            <a:r>
              <a:rPr lang="en"/>
              <a:t>White color represents the validation loss ratio</a:t>
            </a:r>
            <a:endParaRPr/>
          </a:p>
          <a:p>
            <a:pPr marL="0" lvl="0" indent="0" algn="l" rtl="0">
              <a:lnSpc>
                <a:spcPct val="150000"/>
              </a:lnSpc>
              <a:spcBef>
                <a:spcPts val="1200"/>
              </a:spcBef>
              <a:spcAft>
                <a:spcPts val="0"/>
              </a:spcAft>
              <a:buNone/>
            </a:pPr>
            <a:endParaRPr/>
          </a:p>
        </p:txBody>
      </p:sp>
      <p:pic>
        <p:nvPicPr>
          <p:cNvPr id="236" name="Google Shape;236;p39"/>
          <p:cNvPicPr preferRelativeResize="0"/>
          <p:nvPr/>
        </p:nvPicPr>
        <p:blipFill>
          <a:blip r:embed="rId3">
            <a:alphaModFix/>
          </a:blip>
          <a:stretch>
            <a:fillRect/>
          </a:stretch>
        </p:blipFill>
        <p:spPr>
          <a:xfrm>
            <a:off x="3839750" y="352375"/>
            <a:ext cx="4647575" cy="4231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cxnSp>
        <p:nvCxnSpPr>
          <p:cNvPr id="241" name="Google Shape;241;p40"/>
          <p:cNvCxnSpPr/>
          <p:nvPr/>
        </p:nvCxnSpPr>
        <p:spPr>
          <a:xfrm rot="10800000" flipH="1">
            <a:off x="654150" y="863650"/>
            <a:ext cx="7835700" cy="10200"/>
          </a:xfrm>
          <a:prstGeom prst="straightConnector1">
            <a:avLst/>
          </a:prstGeom>
          <a:noFill/>
          <a:ln w="76200" cap="flat" cmpd="thinThick">
            <a:solidFill>
              <a:srgbClr val="595959"/>
            </a:solidFill>
            <a:prstDash val="solid"/>
            <a:round/>
            <a:headEnd type="none" w="sm" len="sm"/>
            <a:tailEnd type="none" w="sm" len="sm"/>
          </a:ln>
        </p:spPr>
      </p:cxnSp>
      <p:sp>
        <p:nvSpPr>
          <p:cNvPr id="242" name="Google Shape;242;p40"/>
          <p:cNvSpPr txBox="1"/>
          <p:nvPr/>
        </p:nvSpPr>
        <p:spPr>
          <a:xfrm>
            <a:off x="654150" y="230950"/>
            <a:ext cx="5578200" cy="64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rgbClr val="000000"/>
              </a:buClr>
              <a:buSzPts val="1100"/>
              <a:buFont typeface="Arial"/>
              <a:buNone/>
            </a:pPr>
            <a:r>
              <a:rPr lang="en" sz="2000" b="1">
                <a:solidFill>
                  <a:srgbClr val="000000"/>
                </a:solidFill>
              </a:rPr>
              <a:t>Brain Tumor Detection by the </a:t>
            </a:r>
            <a:r>
              <a:rPr lang="en" sz="2000" b="1"/>
              <a:t>CNN model</a:t>
            </a:r>
            <a:r>
              <a:rPr lang="en" sz="2000" b="1">
                <a:solidFill>
                  <a:srgbClr val="000000"/>
                </a:solidFill>
              </a:rPr>
              <a:t> </a:t>
            </a:r>
            <a:endParaRPr sz="2000" b="1">
              <a:solidFill>
                <a:srgbClr val="000000"/>
              </a:solidFill>
            </a:endParaRPr>
          </a:p>
          <a:p>
            <a:pPr marL="0" lvl="0" indent="0" algn="l" rtl="0">
              <a:lnSpc>
                <a:spcPct val="150000"/>
              </a:lnSpc>
              <a:spcBef>
                <a:spcPts val="1200"/>
              </a:spcBef>
              <a:spcAft>
                <a:spcPts val="1200"/>
              </a:spcAft>
              <a:buNone/>
            </a:pPr>
            <a:endParaRPr sz="2000" b="1">
              <a:solidFill>
                <a:srgbClr val="073763"/>
              </a:solidFill>
            </a:endParaRPr>
          </a:p>
        </p:txBody>
      </p:sp>
      <p:grpSp>
        <p:nvGrpSpPr>
          <p:cNvPr id="2" name="Group 1"/>
          <p:cNvGrpSpPr/>
          <p:nvPr/>
        </p:nvGrpSpPr>
        <p:grpSpPr>
          <a:xfrm>
            <a:off x="410300" y="1169175"/>
            <a:ext cx="8568300" cy="3471975"/>
            <a:chOff x="410300" y="1169175"/>
            <a:chExt cx="8568300" cy="3471975"/>
          </a:xfrm>
        </p:grpSpPr>
        <p:pic>
          <p:nvPicPr>
            <p:cNvPr id="243" name="Google Shape;243;p40"/>
            <p:cNvPicPr preferRelativeResize="0"/>
            <p:nvPr/>
          </p:nvPicPr>
          <p:blipFill>
            <a:blip r:embed="rId3">
              <a:alphaModFix/>
            </a:blip>
            <a:stretch>
              <a:fillRect/>
            </a:stretch>
          </p:blipFill>
          <p:spPr>
            <a:xfrm>
              <a:off x="410300" y="2476025"/>
              <a:ext cx="1961788" cy="2132025"/>
            </a:xfrm>
            <a:prstGeom prst="rect">
              <a:avLst/>
            </a:prstGeom>
            <a:noFill/>
            <a:ln>
              <a:noFill/>
            </a:ln>
          </p:spPr>
        </p:pic>
        <p:pic>
          <p:nvPicPr>
            <p:cNvPr id="244" name="Google Shape;244;p40"/>
            <p:cNvPicPr preferRelativeResize="0"/>
            <p:nvPr/>
          </p:nvPicPr>
          <p:blipFill>
            <a:blip r:embed="rId4">
              <a:alphaModFix/>
            </a:blip>
            <a:stretch>
              <a:fillRect/>
            </a:stretch>
          </p:blipFill>
          <p:spPr>
            <a:xfrm>
              <a:off x="2561848" y="1169175"/>
              <a:ext cx="1935977" cy="2132025"/>
            </a:xfrm>
            <a:prstGeom prst="rect">
              <a:avLst/>
            </a:prstGeom>
            <a:noFill/>
            <a:ln>
              <a:noFill/>
            </a:ln>
          </p:spPr>
        </p:pic>
        <p:pic>
          <p:nvPicPr>
            <p:cNvPr id="245" name="Google Shape;245;p40"/>
            <p:cNvPicPr preferRelativeResize="0"/>
            <p:nvPr/>
          </p:nvPicPr>
          <p:blipFill>
            <a:blip r:embed="rId5">
              <a:alphaModFix/>
            </a:blip>
            <a:stretch>
              <a:fillRect/>
            </a:stretch>
          </p:blipFill>
          <p:spPr>
            <a:xfrm>
              <a:off x="4721350" y="2509125"/>
              <a:ext cx="2011000" cy="2132025"/>
            </a:xfrm>
            <a:prstGeom prst="rect">
              <a:avLst/>
            </a:prstGeom>
            <a:noFill/>
            <a:ln>
              <a:noFill/>
            </a:ln>
          </p:spPr>
        </p:pic>
        <p:pic>
          <p:nvPicPr>
            <p:cNvPr id="246" name="Google Shape;246;p40"/>
            <p:cNvPicPr preferRelativeResize="0"/>
            <p:nvPr/>
          </p:nvPicPr>
          <p:blipFill>
            <a:blip r:embed="rId6">
              <a:alphaModFix/>
            </a:blip>
            <a:stretch>
              <a:fillRect/>
            </a:stretch>
          </p:blipFill>
          <p:spPr>
            <a:xfrm>
              <a:off x="6887625" y="1208800"/>
              <a:ext cx="2090975" cy="2132025"/>
            </a:xfrm>
            <a:prstGeom prst="rect">
              <a:avLst/>
            </a:prstGeom>
            <a:noFill/>
            <a:ln>
              <a:noFill/>
            </a:ln>
          </p:spPr>
        </p:pic>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1"/>
          <p:cNvSpPr txBox="1"/>
          <p:nvPr/>
        </p:nvSpPr>
        <p:spPr>
          <a:xfrm>
            <a:off x="1195225" y="846050"/>
            <a:ext cx="7519500" cy="36855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en" sz="1700" b="1" u="sng">
                <a:solidFill>
                  <a:srgbClr val="351C75"/>
                </a:solidFill>
              </a:rPr>
              <a:t>References</a:t>
            </a:r>
            <a:r>
              <a:rPr lang="en"/>
              <a:t>:</a:t>
            </a:r>
            <a:endParaRPr/>
          </a:p>
          <a:p>
            <a:pPr marL="0" lvl="0" indent="0" algn="l" rtl="0">
              <a:lnSpc>
                <a:spcPct val="150000"/>
              </a:lnSpc>
              <a:spcBef>
                <a:spcPts val="0"/>
              </a:spcBef>
              <a:spcAft>
                <a:spcPts val="0"/>
              </a:spcAft>
              <a:buClr>
                <a:srgbClr val="000000"/>
              </a:buClr>
              <a:buSzPts val="1100"/>
              <a:buFont typeface="Arial"/>
              <a:buNone/>
            </a:pPr>
            <a:r>
              <a:rPr lang="en"/>
              <a:t>• https://numpy.org/doc/</a:t>
            </a:r>
            <a:endParaRPr/>
          </a:p>
          <a:p>
            <a:pPr marL="0" lvl="0" indent="0" algn="l" rtl="0">
              <a:lnSpc>
                <a:spcPct val="150000"/>
              </a:lnSpc>
              <a:spcBef>
                <a:spcPts val="0"/>
              </a:spcBef>
              <a:spcAft>
                <a:spcPts val="0"/>
              </a:spcAft>
              <a:buClr>
                <a:srgbClr val="000000"/>
              </a:buClr>
              <a:buSzPts val="1100"/>
              <a:buFont typeface="Arial"/>
              <a:buNone/>
            </a:pPr>
            <a:r>
              <a:rPr lang="en"/>
              <a:t>• https://scikit-learn.org/stable/</a:t>
            </a:r>
            <a:endParaRPr/>
          </a:p>
          <a:p>
            <a:pPr marL="0" lvl="0" indent="0" algn="l" rtl="0">
              <a:lnSpc>
                <a:spcPct val="150000"/>
              </a:lnSpc>
              <a:spcBef>
                <a:spcPts val="0"/>
              </a:spcBef>
              <a:spcAft>
                <a:spcPts val="0"/>
              </a:spcAft>
              <a:buClr>
                <a:srgbClr val="000000"/>
              </a:buClr>
              <a:buSzPts val="1100"/>
              <a:buFont typeface="Arial"/>
              <a:buNone/>
            </a:pPr>
            <a:r>
              <a:rPr lang="en"/>
              <a:t>• https://machinelearningmastery.com/blog/</a:t>
            </a:r>
            <a:endParaRPr/>
          </a:p>
          <a:p>
            <a:pPr marL="0" lvl="0" indent="0" algn="l" rtl="0">
              <a:lnSpc>
                <a:spcPct val="150000"/>
              </a:lnSpc>
              <a:spcBef>
                <a:spcPts val="0"/>
              </a:spcBef>
              <a:spcAft>
                <a:spcPts val="0"/>
              </a:spcAft>
              <a:buClr>
                <a:srgbClr val="000000"/>
              </a:buClr>
              <a:buSzPts val="1100"/>
              <a:buFont typeface="Arial"/>
              <a:buNone/>
            </a:pPr>
            <a:r>
              <a:rPr lang="en"/>
              <a:t>• https://www.kaggle.com/</a:t>
            </a:r>
            <a:endParaRPr/>
          </a:p>
          <a:p>
            <a:pPr marL="0" lvl="0" indent="0" algn="l" rtl="0">
              <a:lnSpc>
                <a:spcPct val="150000"/>
              </a:lnSpc>
              <a:spcBef>
                <a:spcPts val="0"/>
              </a:spcBef>
              <a:spcAft>
                <a:spcPts val="0"/>
              </a:spcAft>
              <a:buClr>
                <a:srgbClr val="000000"/>
              </a:buClr>
              <a:buSzPts val="1100"/>
              <a:buFont typeface="Arial"/>
              <a:buNone/>
            </a:pPr>
            <a:r>
              <a:rPr lang="en"/>
              <a:t>• https://pandas.pydata.org/docs/user_guide/index.html#user-guide</a:t>
            </a:r>
            <a:endParaRPr/>
          </a:p>
          <a:p>
            <a:pPr marL="0" lvl="0" indent="0" algn="l" rtl="0">
              <a:lnSpc>
                <a:spcPct val="150000"/>
              </a:lnSpc>
              <a:spcBef>
                <a:spcPts val="0"/>
              </a:spcBef>
              <a:spcAft>
                <a:spcPts val="0"/>
              </a:spcAft>
              <a:buClr>
                <a:srgbClr val="000000"/>
              </a:buClr>
              <a:buSzPts val="1100"/>
              <a:buFont typeface="Arial"/>
              <a:buNone/>
            </a:pPr>
            <a:endParaRPr/>
          </a:p>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5"/>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cxnSp>
        <p:nvCxnSpPr>
          <p:cNvPr id="114" name="Google Shape;114;p26"/>
          <p:cNvCxnSpPr/>
          <p:nvPr/>
        </p:nvCxnSpPr>
        <p:spPr>
          <a:xfrm rot="10800000" flipH="1">
            <a:off x="663025" y="1006150"/>
            <a:ext cx="7835700" cy="10200"/>
          </a:xfrm>
          <a:prstGeom prst="straightConnector1">
            <a:avLst/>
          </a:prstGeom>
          <a:noFill/>
          <a:ln w="76200" cap="flat" cmpd="thinThick">
            <a:solidFill>
              <a:schemeClr val="dk2"/>
            </a:solidFill>
            <a:prstDash val="solid"/>
            <a:round/>
            <a:headEnd type="none" w="sm" len="sm"/>
            <a:tailEnd type="none" w="sm" len="sm"/>
          </a:ln>
        </p:spPr>
      </p:cxnSp>
      <p:sp>
        <p:nvSpPr>
          <p:cNvPr id="115" name="Google Shape;115;p26"/>
          <p:cNvSpPr txBox="1"/>
          <p:nvPr/>
        </p:nvSpPr>
        <p:spPr>
          <a:xfrm>
            <a:off x="2029275" y="1838400"/>
            <a:ext cx="3988200" cy="16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26"/>
          <p:cNvSpPr txBox="1"/>
          <p:nvPr/>
        </p:nvSpPr>
        <p:spPr>
          <a:xfrm>
            <a:off x="733325" y="277425"/>
            <a:ext cx="3325200" cy="69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3300">
                <a:solidFill>
                  <a:srgbClr val="20124D"/>
                </a:solidFill>
                <a:latin typeface="Times New Roman"/>
                <a:ea typeface="Times New Roman"/>
                <a:cs typeface="Times New Roman"/>
                <a:sym typeface="Times New Roman"/>
              </a:rPr>
              <a:t>Agenda                                 </a:t>
            </a:r>
            <a:endParaRPr sz="3300" b="0" i="0" u="none" strike="noStrike" cap="none">
              <a:solidFill>
                <a:srgbClr val="20124D"/>
              </a:solidFill>
              <a:latin typeface="Times New Roman"/>
              <a:ea typeface="Times New Roman"/>
              <a:cs typeface="Times New Roman"/>
              <a:sym typeface="Times New Roman"/>
            </a:endParaRPr>
          </a:p>
        </p:txBody>
      </p:sp>
      <p:sp>
        <p:nvSpPr>
          <p:cNvPr id="117" name="Google Shape;117;p26"/>
          <p:cNvSpPr txBox="1"/>
          <p:nvPr/>
        </p:nvSpPr>
        <p:spPr>
          <a:xfrm>
            <a:off x="663025" y="1262775"/>
            <a:ext cx="8037900" cy="3988200"/>
          </a:xfrm>
          <a:prstGeom prst="rect">
            <a:avLst/>
          </a:prstGeom>
          <a:noFill/>
          <a:ln>
            <a:noFill/>
          </a:ln>
        </p:spPr>
        <p:txBody>
          <a:bodyPr spcFirstLastPara="1" wrap="square" lIns="91425" tIns="91425" rIns="91425" bIns="91425" anchor="t" anchorCtr="0">
            <a:noAutofit/>
          </a:bodyPr>
          <a:lstStyle/>
          <a:p>
            <a:pPr marL="457200" lvl="0" indent="-336550" algn="l" rtl="0">
              <a:lnSpc>
                <a:spcPct val="100000"/>
              </a:lnSpc>
              <a:spcBef>
                <a:spcPts val="0"/>
              </a:spcBef>
              <a:spcAft>
                <a:spcPts val="0"/>
              </a:spcAft>
              <a:buClr>
                <a:srgbClr val="073763"/>
              </a:buClr>
              <a:buSzPts val="1700"/>
              <a:buFont typeface="Times New Roman"/>
              <a:buChar char="●"/>
            </a:pPr>
            <a:r>
              <a:rPr lang="en" sz="1700" dirty="0">
                <a:solidFill>
                  <a:srgbClr val="073763"/>
                </a:solidFill>
                <a:latin typeface="Times New Roman"/>
                <a:ea typeface="Times New Roman"/>
                <a:cs typeface="Times New Roman"/>
                <a:sym typeface="Times New Roman"/>
              </a:rPr>
              <a:t>Introduction</a:t>
            </a:r>
            <a:endParaRPr sz="1700" dirty="0">
              <a:solidFill>
                <a:srgbClr val="073763"/>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700" dirty="0">
              <a:solidFill>
                <a:srgbClr val="073763"/>
              </a:solidFill>
              <a:latin typeface="Times New Roman"/>
              <a:ea typeface="Times New Roman"/>
              <a:cs typeface="Times New Roman"/>
              <a:sym typeface="Times New Roman"/>
            </a:endParaRPr>
          </a:p>
          <a:p>
            <a:pPr marL="457200" lvl="0" indent="-336550" algn="l" rtl="0">
              <a:lnSpc>
                <a:spcPct val="100000"/>
              </a:lnSpc>
              <a:spcBef>
                <a:spcPts val="0"/>
              </a:spcBef>
              <a:spcAft>
                <a:spcPts val="0"/>
              </a:spcAft>
              <a:buClr>
                <a:srgbClr val="073763"/>
              </a:buClr>
              <a:buSzPts val="1700"/>
              <a:buFont typeface="Times New Roman"/>
              <a:buChar char="●"/>
            </a:pPr>
            <a:r>
              <a:rPr lang="en" sz="1700" dirty="0">
                <a:solidFill>
                  <a:srgbClr val="073763"/>
                </a:solidFill>
                <a:latin typeface="Times New Roman"/>
                <a:ea typeface="Times New Roman"/>
                <a:cs typeface="Times New Roman"/>
                <a:sym typeface="Times New Roman"/>
              </a:rPr>
              <a:t>Dataset</a:t>
            </a:r>
            <a:endParaRPr sz="1700" dirty="0">
              <a:solidFill>
                <a:srgbClr val="073763"/>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700" dirty="0">
              <a:solidFill>
                <a:srgbClr val="073763"/>
              </a:solidFill>
              <a:latin typeface="Times New Roman"/>
              <a:ea typeface="Times New Roman"/>
              <a:cs typeface="Times New Roman"/>
              <a:sym typeface="Times New Roman"/>
            </a:endParaRPr>
          </a:p>
          <a:p>
            <a:pPr marL="457200" lvl="0" indent="-336550" algn="l" rtl="0">
              <a:lnSpc>
                <a:spcPct val="100000"/>
              </a:lnSpc>
              <a:spcBef>
                <a:spcPts val="0"/>
              </a:spcBef>
              <a:spcAft>
                <a:spcPts val="0"/>
              </a:spcAft>
              <a:buClr>
                <a:srgbClr val="073763"/>
              </a:buClr>
              <a:buSzPts val="1700"/>
              <a:buFont typeface="Times New Roman"/>
              <a:buChar char="●"/>
            </a:pPr>
            <a:r>
              <a:rPr lang="en" sz="1700" dirty="0">
                <a:solidFill>
                  <a:srgbClr val="073763"/>
                </a:solidFill>
                <a:latin typeface="Times New Roman"/>
                <a:ea typeface="Times New Roman"/>
                <a:cs typeface="Times New Roman"/>
                <a:sym typeface="Times New Roman"/>
              </a:rPr>
              <a:t>Proposed </a:t>
            </a:r>
            <a:r>
              <a:rPr lang="en" sz="1700" dirty="0" smtClean="0">
                <a:solidFill>
                  <a:srgbClr val="073763"/>
                </a:solidFill>
                <a:latin typeface="Times New Roman"/>
                <a:ea typeface="Times New Roman"/>
                <a:cs typeface="Times New Roman"/>
                <a:sym typeface="Times New Roman"/>
              </a:rPr>
              <a:t>Methodology</a:t>
            </a:r>
            <a:r>
              <a:rPr lang="en" sz="1700" dirty="0" smtClean="0">
                <a:solidFill>
                  <a:srgbClr val="073763"/>
                </a:solidFill>
                <a:latin typeface="Times New Roman"/>
                <a:ea typeface="Times New Roman"/>
                <a:cs typeface="Times New Roman"/>
                <a:sym typeface="Times New Roman"/>
              </a:rPr>
              <a:t> </a:t>
            </a:r>
            <a:r>
              <a:rPr lang="en" sz="1700" dirty="0">
                <a:solidFill>
                  <a:srgbClr val="073763"/>
                </a:solidFill>
                <a:latin typeface="Times New Roman"/>
                <a:ea typeface="Times New Roman"/>
                <a:cs typeface="Times New Roman"/>
                <a:sym typeface="Times New Roman"/>
              </a:rPr>
              <a:t>and CNN </a:t>
            </a:r>
            <a:endParaRPr sz="1700" dirty="0">
              <a:solidFill>
                <a:srgbClr val="073763"/>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1700" dirty="0">
              <a:solidFill>
                <a:srgbClr val="073763"/>
              </a:solidFill>
              <a:latin typeface="Times New Roman"/>
              <a:ea typeface="Times New Roman"/>
              <a:cs typeface="Times New Roman"/>
              <a:sym typeface="Times New Roman"/>
            </a:endParaRPr>
          </a:p>
          <a:p>
            <a:pPr marL="457200" lvl="0" indent="-336550" algn="l" rtl="0">
              <a:lnSpc>
                <a:spcPct val="100000"/>
              </a:lnSpc>
              <a:spcBef>
                <a:spcPts val="0"/>
              </a:spcBef>
              <a:spcAft>
                <a:spcPts val="0"/>
              </a:spcAft>
              <a:buClr>
                <a:srgbClr val="073763"/>
              </a:buClr>
              <a:buSzPts val="1700"/>
              <a:buFont typeface="Times New Roman"/>
              <a:buChar char="●"/>
            </a:pPr>
            <a:r>
              <a:rPr lang="en" sz="1700" dirty="0" smtClean="0">
                <a:solidFill>
                  <a:srgbClr val="073763"/>
                </a:solidFill>
                <a:latin typeface="Times New Roman"/>
                <a:ea typeface="Times New Roman"/>
                <a:cs typeface="Times New Roman"/>
                <a:sym typeface="Times New Roman"/>
              </a:rPr>
              <a:t>Image </a:t>
            </a:r>
            <a:r>
              <a:rPr lang="en" sz="1700" dirty="0">
                <a:solidFill>
                  <a:srgbClr val="073763"/>
                </a:solidFill>
                <a:latin typeface="Times New Roman"/>
                <a:ea typeface="Times New Roman"/>
                <a:cs typeface="Times New Roman"/>
                <a:sym typeface="Times New Roman"/>
              </a:rPr>
              <a:t>Cleaning and Cropping</a:t>
            </a:r>
            <a:endParaRPr sz="1700" dirty="0">
              <a:solidFill>
                <a:srgbClr val="073763"/>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700" dirty="0">
              <a:solidFill>
                <a:srgbClr val="073763"/>
              </a:solidFill>
              <a:latin typeface="Times New Roman"/>
              <a:ea typeface="Times New Roman"/>
              <a:cs typeface="Times New Roman"/>
              <a:sym typeface="Times New Roman"/>
            </a:endParaRPr>
          </a:p>
          <a:p>
            <a:pPr marL="457200" lvl="0" indent="-336550" algn="l" rtl="0">
              <a:lnSpc>
                <a:spcPct val="100000"/>
              </a:lnSpc>
              <a:spcBef>
                <a:spcPts val="0"/>
              </a:spcBef>
              <a:spcAft>
                <a:spcPts val="0"/>
              </a:spcAft>
              <a:buClr>
                <a:srgbClr val="073763"/>
              </a:buClr>
              <a:buSzPts val="1700"/>
              <a:buFont typeface="Times New Roman"/>
              <a:buChar char="●"/>
            </a:pPr>
            <a:r>
              <a:rPr lang="en" sz="1700" dirty="0">
                <a:solidFill>
                  <a:srgbClr val="073763"/>
                </a:solidFill>
                <a:latin typeface="Times New Roman"/>
                <a:ea typeface="Times New Roman"/>
                <a:cs typeface="Times New Roman"/>
                <a:sym typeface="Times New Roman"/>
              </a:rPr>
              <a:t>Visualization of  image dataset</a:t>
            </a:r>
            <a:endParaRPr sz="1700" dirty="0">
              <a:solidFill>
                <a:srgbClr val="073763"/>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1700" dirty="0">
              <a:solidFill>
                <a:srgbClr val="073763"/>
              </a:solidFill>
              <a:latin typeface="Times New Roman"/>
              <a:ea typeface="Times New Roman"/>
              <a:cs typeface="Times New Roman"/>
              <a:sym typeface="Times New Roman"/>
            </a:endParaRPr>
          </a:p>
          <a:p>
            <a:pPr marL="457200" lvl="0" indent="-336550" algn="l" rtl="0">
              <a:lnSpc>
                <a:spcPct val="100000"/>
              </a:lnSpc>
              <a:spcBef>
                <a:spcPts val="0"/>
              </a:spcBef>
              <a:spcAft>
                <a:spcPts val="0"/>
              </a:spcAft>
              <a:buClr>
                <a:srgbClr val="073763"/>
              </a:buClr>
              <a:buSzPts val="1700"/>
              <a:buFont typeface="Times New Roman"/>
              <a:buChar char="●"/>
            </a:pPr>
            <a:r>
              <a:rPr lang="en" sz="1700" dirty="0">
                <a:solidFill>
                  <a:srgbClr val="073763"/>
                </a:solidFill>
                <a:latin typeface="Times New Roman"/>
                <a:ea typeface="Times New Roman"/>
                <a:cs typeface="Times New Roman"/>
                <a:sym typeface="Times New Roman"/>
              </a:rPr>
              <a:t>Building of model</a:t>
            </a:r>
            <a:endParaRPr sz="1700" dirty="0">
              <a:solidFill>
                <a:srgbClr val="073763"/>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1700" dirty="0">
              <a:solidFill>
                <a:srgbClr val="073763"/>
              </a:solidFill>
              <a:latin typeface="Times New Roman"/>
              <a:ea typeface="Times New Roman"/>
              <a:cs typeface="Times New Roman"/>
              <a:sym typeface="Times New Roman"/>
            </a:endParaRPr>
          </a:p>
          <a:p>
            <a:pPr marL="457200" lvl="0" indent="-336550" algn="l" rtl="0">
              <a:lnSpc>
                <a:spcPct val="100000"/>
              </a:lnSpc>
              <a:spcBef>
                <a:spcPts val="0"/>
              </a:spcBef>
              <a:spcAft>
                <a:spcPts val="0"/>
              </a:spcAft>
              <a:buClr>
                <a:srgbClr val="073763"/>
              </a:buClr>
              <a:buSzPts val="1700"/>
              <a:buFont typeface="Times New Roman"/>
              <a:buChar char="●"/>
            </a:pPr>
            <a:r>
              <a:rPr lang="en" sz="1700" dirty="0">
                <a:solidFill>
                  <a:srgbClr val="073763"/>
                </a:solidFill>
                <a:latin typeface="Times New Roman"/>
                <a:ea typeface="Times New Roman"/>
                <a:cs typeface="Times New Roman"/>
                <a:sym typeface="Times New Roman"/>
              </a:rPr>
              <a:t>Tumor Detection</a:t>
            </a:r>
            <a:endParaRPr sz="1700" dirty="0">
              <a:solidFill>
                <a:srgbClr val="073763"/>
              </a:solidFill>
              <a:latin typeface="Times New Roman"/>
              <a:ea typeface="Times New Roman"/>
              <a:cs typeface="Times New Roman"/>
              <a:sym typeface="Times New Roman"/>
            </a:endParaRPr>
          </a:p>
          <a:p>
            <a:pPr marL="457200" lvl="0" indent="0" algn="l" rtl="0">
              <a:lnSpc>
                <a:spcPct val="100000"/>
              </a:lnSpc>
              <a:spcBef>
                <a:spcPts val="1000"/>
              </a:spcBef>
              <a:spcAft>
                <a:spcPts val="0"/>
              </a:spcAft>
              <a:buNone/>
            </a:pPr>
            <a:endParaRPr sz="1700" dirty="0">
              <a:solidFill>
                <a:srgbClr val="073763"/>
              </a:solidFill>
              <a:latin typeface="Times New Roman"/>
              <a:ea typeface="Times New Roman"/>
              <a:cs typeface="Times New Roman"/>
              <a:sym typeface="Times New Roman"/>
            </a:endParaRPr>
          </a:p>
          <a:p>
            <a:pPr marL="457200" lvl="0" indent="0" algn="l" rtl="0">
              <a:spcBef>
                <a:spcPts val="0"/>
              </a:spcBef>
              <a:spcAft>
                <a:spcPts val="0"/>
              </a:spcAft>
              <a:buNone/>
            </a:pPr>
            <a:endParaRPr sz="1700" dirty="0">
              <a:solidFill>
                <a:srgbClr val="073763"/>
              </a:solidFill>
              <a:latin typeface="Times New Roman"/>
              <a:ea typeface="Times New Roman"/>
              <a:cs typeface="Times New Roman"/>
              <a:sym typeface="Times New Roman"/>
            </a:endParaRPr>
          </a:p>
          <a:p>
            <a:pPr marL="457200" lvl="0" indent="0" algn="l" rtl="0">
              <a:spcBef>
                <a:spcPts val="0"/>
              </a:spcBef>
              <a:spcAft>
                <a:spcPts val="0"/>
              </a:spcAft>
              <a:buNone/>
            </a:pPr>
            <a:endParaRPr sz="1700" dirty="0">
              <a:solidFill>
                <a:srgbClr val="073763"/>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cxnSp>
        <p:nvCxnSpPr>
          <p:cNvPr id="122" name="Google Shape;122;p27"/>
          <p:cNvCxnSpPr/>
          <p:nvPr/>
        </p:nvCxnSpPr>
        <p:spPr>
          <a:xfrm rot="10800000" flipH="1">
            <a:off x="703200" y="1046350"/>
            <a:ext cx="7835700" cy="10200"/>
          </a:xfrm>
          <a:prstGeom prst="straightConnector1">
            <a:avLst/>
          </a:prstGeom>
          <a:noFill/>
          <a:ln w="76200" cap="flat" cmpd="thinThick">
            <a:solidFill>
              <a:schemeClr val="dk2"/>
            </a:solidFill>
            <a:prstDash val="solid"/>
            <a:round/>
            <a:headEnd type="none" w="sm" len="sm"/>
            <a:tailEnd type="none" w="sm" len="sm"/>
          </a:ln>
        </p:spPr>
      </p:cxnSp>
      <p:sp>
        <p:nvSpPr>
          <p:cNvPr id="123" name="Google Shape;123;p27"/>
          <p:cNvSpPr txBox="1"/>
          <p:nvPr/>
        </p:nvSpPr>
        <p:spPr>
          <a:xfrm>
            <a:off x="703200" y="449625"/>
            <a:ext cx="5719500" cy="66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073763"/>
                </a:solidFill>
              </a:rPr>
              <a:t>Introduction</a:t>
            </a:r>
            <a:endParaRPr sz="2600" b="1">
              <a:solidFill>
                <a:srgbClr val="073763"/>
              </a:solidFill>
            </a:endParaRPr>
          </a:p>
        </p:txBody>
      </p:sp>
      <p:sp>
        <p:nvSpPr>
          <p:cNvPr id="124" name="Google Shape;124;p27"/>
          <p:cNvSpPr txBox="1"/>
          <p:nvPr/>
        </p:nvSpPr>
        <p:spPr>
          <a:xfrm>
            <a:off x="607500" y="1269750"/>
            <a:ext cx="7568100" cy="3551400"/>
          </a:xfrm>
          <a:prstGeom prst="rect">
            <a:avLst/>
          </a:prstGeom>
          <a:noFill/>
          <a:ln>
            <a:noFill/>
          </a:ln>
        </p:spPr>
        <p:txBody>
          <a:bodyPr spcFirstLastPara="1" wrap="square" lIns="91425" tIns="91425" rIns="91425" bIns="91425" anchor="t" anchorCtr="0">
            <a:noAutofit/>
          </a:bodyPr>
          <a:lstStyle/>
          <a:p>
            <a:pPr marL="457200" marR="0" lvl="0" indent="-323850" algn="l" rtl="0">
              <a:lnSpc>
                <a:spcPct val="150000"/>
              </a:lnSpc>
              <a:spcBef>
                <a:spcPts val="0"/>
              </a:spcBef>
              <a:spcAft>
                <a:spcPts val="0"/>
              </a:spcAft>
              <a:buClr>
                <a:srgbClr val="000000"/>
              </a:buClr>
              <a:buSzPts val="1500"/>
              <a:buFont typeface="Arial"/>
              <a:buChar char="●"/>
            </a:pPr>
            <a:r>
              <a:rPr lang="en" sz="1500" b="0" i="0" u="none" strike="noStrike" cap="none">
                <a:solidFill>
                  <a:srgbClr val="000000"/>
                </a:solidFill>
                <a:latin typeface="Arial"/>
                <a:ea typeface="Arial"/>
                <a:cs typeface="Arial"/>
                <a:sym typeface="Arial"/>
              </a:rPr>
              <a:t>Brain tumor is one of the most dangerous diseases which require early and accurate detection methods.</a:t>
            </a:r>
            <a:endParaRPr sz="15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a:p>
            <a:pPr marL="457200" marR="0" lvl="0" indent="-323850" algn="l" rtl="0">
              <a:lnSpc>
                <a:spcPct val="150000"/>
              </a:lnSpc>
              <a:spcBef>
                <a:spcPts val="0"/>
              </a:spcBef>
              <a:spcAft>
                <a:spcPts val="0"/>
              </a:spcAft>
              <a:buClr>
                <a:srgbClr val="000000"/>
              </a:buClr>
              <a:buSzPts val="1500"/>
              <a:buFont typeface="Arial"/>
              <a:buChar char="●"/>
            </a:pPr>
            <a:r>
              <a:rPr lang="en" sz="1500" b="0" i="0" u="none" strike="noStrike" cap="none">
                <a:solidFill>
                  <a:srgbClr val="000000"/>
                </a:solidFill>
                <a:latin typeface="Arial"/>
                <a:ea typeface="Arial"/>
                <a:cs typeface="Arial"/>
                <a:sym typeface="Arial"/>
              </a:rPr>
              <a:t>Now most detection and diagnosis methods depend on decision of neurospecialists, and radiologist for image evaluation which possible to human errors and time consuming.</a:t>
            </a:r>
            <a:endParaRPr sz="1500" b="0" i="0" u="none" strike="noStrike" cap="none">
              <a:solidFill>
                <a:srgbClr val="000000"/>
              </a:solidFill>
              <a:latin typeface="Arial"/>
              <a:ea typeface="Arial"/>
              <a:cs typeface="Arial"/>
              <a:sym typeface="Arial"/>
            </a:endParaRPr>
          </a:p>
          <a:p>
            <a:pPr marL="457200" marR="0" lvl="0" indent="0" algn="l" rtl="0">
              <a:lnSpc>
                <a:spcPct val="15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a:p>
            <a:pPr marL="457200" marR="0" lvl="0" indent="-323850" algn="l" rtl="0">
              <a:lnSpc>
                <a:spcPct val="150000"/>
              </a:lnSpc>
              <a:spcBef>
                <a:spcPts val="0"/>
              </a:spcBef>
              <a:spcAft>
                <a:spcPts val="0"/>
              </a:spcAft>
              <a:buClr>
                <a:srgbClr val="000000"/>
              </a:buClr>
              <a:buSzPts val="1500"/>
              <a:buFont typeface="Arial"/>
              <a:buChar char="●"/>
            </a:pPr>
            <a:r>
              <a:rPr lang="en" sz="1500" b="0" i="0" u="none" strike="noStrike" cap="none">
                <a:solidFill>
                  <a:srgbClr val="000000"/>
                </a:solidFill>
                <a:latin typeface="Arial"/>
                <a:ea typeface="Arial"/>
                <a:cs typeface="Arial"/>
                <a:sym typeface="Arial"/>
              </a:rPr>
              <a:t>The main purpose of this project is to build a robust model that can classify if the subject has a tumor or not based on Brain MRI scan images with an acceptable accuracy for medical grade application.</a:t>
            </a:r>
            <a:endParaRPr sz="15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8"/>
          <p:cNvSpPr txBox="1"/>
          <p:nvPr/>
        </p:nvSpPr>
        <p:spPr>
          <a:xfrm>
            <a:off x="703200" y="449625"/>
            <a:ext cx="5719500" cy="66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 sz="2600" b="1" i="0" u="none" strike="noStrike" cap="none">
                <a:solidFill>
                  <a:srgbClr val="073763"/>
                </a:solidFill>
                <a:latin typeface="Arial"/>
                <a:ea typeface="Arial"/>
                <a:cs typeface="Arial"/>
                <a:sym typeface="Arial"/>
              </a:rPr>
              <a:t>Objective</a:t>
            </a:r>
            <a:endParaRPr sz="2600" b="1" i="0" u="none" strike="noStrike" cap="none">
              <a:solidFill>
                <a:srgbClr val="073763"/>
              </a:solidFill>
              <a:latin typeface="Arial"/>
              <a:ea typeface="Arial"/>
              <a:cs typeface="Arial"/>
              <a:sym typeface="Arial"/>
            </a:endParaRPr>
          </a:p>
        </p:txBody>
      </p:sp>
      <p:cxnSp>
        <p:nvCxnSpPr>
          <p:cNvPr id="130" name="Google Shape;130;p28"/>
          <p:cNvCxnSpPr/>
          <p:nvPr/>
        </p:nvCxnSpPr>
        <p:spPr>
          <a:xfrm rot="10800000" flipH="1">
            <a:off x="703200" y="1046350"/>
            <a:ext cx="7835700" cy="10200"/>
          </a:xfrm>
          <a:prstGeom prst="straightConnector1">
            <a:avLst/>
          </a:prstGeom>
          <a:noFill/>
          <a:ln w="76200" cap="flat" cmpd="thinThick">
            <a:solidFill>
              <a:srgbClr val="595959"/>
            </a:solidFill>
            <a:prstDash val="solid"/>
            <a:round/>
            <a:headEnd type="none" w="sm" len="sm"/>
            <a:tailEnd type="none" w="sm" len="sm"/>
          </a:ln>
        </p:spPr>
      </p:cxnSp>
      <p:sp>
        <p:nvSpPr>
          <p:cNvPr id="131" name="Google Shape;131;p28"/>
          <p:cNvSpPr txBox="1"/>
          <p:nvPr/>
        </p:nvSpPr>
        <p:spPr>
          <a:xfrm>
            <a:off x="703200" y="1449699"/>
            <a:ext cx="7962300" cy="30939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 sz="1500" i="0" u="none" strike="noStrike" cap="none" dirty="0">
                <a:solidFill>
                  <a:srgbClr val="000000"/>
                </a:solidFill>
                <a:latin typeface="Times New Roman"/>
                <a:ea typeface="Times New Roman"/>
                <a:cs typeface="Times New Roman"/>
                <a:sym typeface="Times New Roman"/>
              </a:rPr>
              <a:t> In this project, we were asked to experiment with </a:t>
            </a:r>
            <a:r>
              <a:rPr lang="en" sz="1500" i="0" u="none" strike="noStrike" cap="none" dirty="0" smtClean="0">
                <a:solidFill>
                  <a:srgbClr val="000000"/>
                </a:solidFill>
                <a:latin typeface="Times New Roman"/>
                <a:ea typeface="Times New Roman"/>
                <a:cs typeface="Times New Roman"/>
                <a:sym typeface="Times New Roman"/>
              </a:rPr>
              <a:t>a dataset </a:t>
            </a:r>
            <a:r>
              <a:rPr lang="en" sz="1500" i="0" u="none" strike="noStrike" cap="none" dirty="0">
                <a:solidFill>
                  <a:srgbClr val="000000"/>
                </a:solidFill>
                <a:latin typeface="Times New Roman"/>
                <a:ea typeface="Times New Roman"/>
                <a:cs typeface="Times New Roman"/>
                <a:sym typeface="Times New Roman"/>
              </a:rPr>
              <a:t>of brain tumor, and to explore how deep learning algorithms can be used to detect the image consist tumor in the dataset. </a:t>
            </a:r>
            <a:endParaRPr sz="1500" dirty="0">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1500" i="0" u="none" strike="noStrike" cap="none" dirty="0">
              <a:solidFill>
                <a:srgbClr val="000000"/>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None/>
            </a:pPr>
            <a:endParaRPr sz="1500" i="0" u="none" strike="noStrike" cap="none" dirty="0">
              <a:solidFill>
                <a:srgbClr val="000000"/>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None/>
            </a:pPr>
            <a:r>
              <a:rPr lang="en" sz="1500" i="0" u="none" strike="noStrike" cap="none" dirty="0">
                <a:solidFill>
                  <a:srgbClr val="000000"/>
                </a:solidFill>
                <a:latin typeface="Times New Roman"/>
                <a:ea typeface="Times New Roman"/>
                <a:cs typeface="Times New Roman"/>
                <a:sym typeface="Times New Roman"/>
              </a:rPr>
              <a:t>We were expected to gain experience using deep learning algorithms and various libraries are used for data visualization, transformation etc. So, our main objective of this project is to classify the tumor or non-tumor images using deep learning algorithm</a:t>
            </a:r>
            <a:endParaRPr sz="1500" dirty="0">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1500" i="0" u="none" strike="noStrike" cap="none" dirty="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1500" i="0" u="none" strike="noStrike" cap="none" dirty="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150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cxnSp>
        <p:nvCxnSpPr>
          <p:cNvPr id="136" name="Google Shape;136;p29"/>
          <p:cNvCxnSpPr/>
          <p:nvPr/>
        </p:nvCxnSpPr>
        <p:spPr>
          <a:xfrm rot="10800000" flipH="1">
            <a:off x="703200" y="966925"/>
            <a:ext cx="7835700" cy="10200"/>
          </a:xfrm>
          <a:prstGeom prst="straightConnector1">
            <a:avLst/>
          </a:prstGeom>
          <a:noFill/>
          <a:ln w="76200" cap="flat" cmpd="thinThick">
            <a:solidFill>
              <a:schemeClr val="dk2"/>
            </a:solidFill>
            <a:prstDash val="solid"/>
            <a:round/>
            <a:headEnd type="none" w="sm" len="sm"/>
            <a:tailEnd type="none" w="sm" len="sm"/>
          </a:ln>
        </p:spPr>
      </p:cxnSp>
      <p:sp>
        <p:nvSpPr>
          <p:cNvPr id="137" name="Google Shape;137;p29"/>
          <p:cNvSpPr txBox="1"/>
          <p:nvPr/>
        </p:nvSpPr>
        <p:spPr>
          <a:xfrm>
            <a:off x="703200" y="309925"/>
            <a:ext cx="5719500" cy="66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073763"/>
                </a:solidFill>
              </a:rPr>
              <a:t>Dataset</a:t>
            </a:r>
            <a:endParaRPr sz="2600" b="1">
              <a:solidFill>
                <a:srgbClr val="073763"/>
              </a:solidFill>
            </a:endParaRPr>
          </a:p>
        </p:txBody>
      </p:sp>
      <p:grpSp>
        <p:nvGrpSpPr>
          <p:cNvPr id="2" name="Group 1"/>
          <p:cNvGrpSpPr/>
          <p:nvPr/>
        </p:nvGrpSpPr>
        <p:grpSpPr>
          <a:xfrm>
            <a:off x="169800" y="1121763"/>
            <a:ext cx="8920500" cy="3872862"/>
            <a:chOff x="169800" y="1121763"/>
            <a:chExt cx="8920500" cy="3872862"/>
          </a:xfrm>
        </p:grpSpPr>
        <p:sp>
          <p:nvSpPr>
            <p:cNvPr id="138" name="Google Shape;138;p29"/>
            <p:cNvSpPr txBox="1"/>
            <p:nvPr/>
          </p:nvSpPr>
          <p:spPr>
            <a:xfrm>
              <a:off x="703200" y="1121763"/>
              <a:ext cx="8387100" cy="190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No Tumor -  1000 images</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pic>
          <p:nvPicPr>
            <p:cNvPr id="139" name="Google Shape;139;p29"/>
            <p:cNvPicPr preferRelativeResize="0"/>
            <p:nvPr/>
          </p:nvPicPr>
          <p:blipFill>
            <a:blip r:embed="rId3">
              <a:alphaModFix/>
            </a:blip>
            <a:stretch>
              <a:fillRect/>
            </a:stretch>
          </p:blipFill>
          <p:spPr>
            <a:xfrm>
              <a:off x="784400" y="1602100"/>
              <a:ext cx="1261050" cy="1207950"/>
            </a:xfrm>
            <a:prstGeom prst="rect">
              <a:avLst/>
            </a:prstGeom>
            <a:noFill/>
            <a:ln>
              <a:noFill/>
            </a:ln>
          </p:spPr>
        </p:pic>
        <p:pic>
          <p:nvPicPr>
            <p:cNvPr id="140" name="Google Shape;140;p29"/>
            <p:cNvPicPr preferRelativeResize="0"/>
            <p:nvPr/>
          </p:nvPicPr>
          <p:blipFill rotWithShape="1">
            <a:blip r:embed="rId4">
              <a:alphaModFix/>
            </a:blip>
            <a:srcRect/>
            <a:stretch/>
          </p:blipFill>
          <p:spPr>
            <a:xfrm>
              <a:off x="2461237" y="1602100"/>
              <a:ext cx="1261050" cy="1207950"/>
            </a:xfrm>
            <a:prstGeom prst="rect">
              <a:avLst/>
            </a:prstGeom>
            <a:noFill/>
            <a:ln>
              <a:noFill/>
            </a:ln>
          </p:spPr>
        </p:pic>
        <p:pic>
          <p:nvPicPr>
            <p:cNvPr id="141" name="Google Shape;141;p29"/>
            <p:cNvPicPr preferRelativeResize="0"/>
            <p:nvPr/>
          </p:nvPicPr>
          <p:blipFill>
            <a:blip r:embed="rId5">
              <a:alphaModFix/>
            </a:blip>
            <a:stretch>
              <a:fillRect/>
            </a:stretch>
          </p:blipFill>
          <p:spPr>
            <a:xfrm>
              <a:off x="4121863" y="1602100"/>
              <a:ext cx="1261050" cy="1207950"/>
            </a:xfrm>
            <a:prstGeom prst="rect">
              <a:avLst/>
            </a:prstGeom>
            <a:noFill/>
            <a:ln>
              <a:noFill/>
            </a:ln>
          </p:spPr>
        </p:pic>
        <p:pic>
          <p:nvPicPr>
            <p:cNvPr id="142" name="Google Shape;142;p29"/>
            <p:cNvPicPr preferRelativeResize="0"/>
            <p:nvPr/>
          </p:nvPicPr>
          <p:blipFill>
            <a:blip r:embed="rId6">
              <a:alphaModFix/>
            </a:blip>
            <a:stretch>
              <a:fillRect/>
            </a:stretch>
          </p:blipFill>
          <p:spPr>
            <a:xfrm>
              <a:off x="7228675" y="1624450"/>
              <a:ext cx="1207950" cy="1185600"/>
            </a:xfrm>
            <a:prstGeom prst="rect">
              <a:avLst/>
            </a:prstGeom>
            <a:noFill/>
            <a:ln>
              <a:noFill/>
            </a:ln>
          </p:spPr>
        </p:pic>
        <p:pic>
          <p:nvPicPr>
            <p:cNvPr id="143" name="Google Shape;143;p29"/>
            <p:cNvPicPr preferRelativeResize="0"/>
            <p:nvPr/>
          </p:nvPicPr>
          <p:blipFill>
            <a:blip r:embed="rId7">
              <a:alphaModFix/>
            </a:blip>
            <a:stretch>
              <a:fillRect/>
            </a:stretch>
          </p:blipFill>
          <p:spPr>
            <a:xfrm>
              <a:off x="5731600" y="1602100"/>
              <a:ext cx="1217925" cy="1207950"/>
            </a:xfrm>
            <a:prstGeom prst="rect">
              <a:avLst/>
            </a:prstGeom>
            <a:noFill/>
            <a:ln>
              <a:noFill/>
            </a:ln>
          </p:spPr>
        </p:pic>
        <p:sp>
          <p:nvSpPr>
            <p:cNvPr id="144" name="Google Shape;144;p29"/>
            <p:cNvSpPr txBox="1"/>
            <p:nvPr/>
          </p:nvSpPr>
          <p:spPr>
            <a:xfrm>
              <a:off x="169800" y="2899425"/>
              <a:ext cx="8387100" cy="20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  With Tumor - 1000 images</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r>
                <a:rPr lang="en" dirty="0"/>
                <a:t>                   </a:t>
              </a:r>
              <a:r>
                <a:rPr lang="en" sz="1200" dirty="0">
                  <a:solidFill>
                    <a:srgbClr val="0000FF"/>
                  </a:solidFill>
                </a:rPr>
                <a:t>Dataset Source</a:t>
              </a:r>
              <a:r>
                <a:rPr lang="en" dirty="0">
                  <a:solidFill>
                    <a:srgbClr val="0000FF"/>
                  </a:solidFill>
                </a:rPr>
                <a:t> : </a:t>
              </a:r>
              <a:r>
                <a:rPr lang="en" sz="1300" u="sng" dirty="0">
                  <a:solidFill>
                    <a:srgbClr val="0000FF"/>
                  </a:solidFill>
                  <a:latin typeface="Times New Roman"/>
                  <a:ea typeface="Times New Roman"/>
                  <a:cs typeface="Times New Roman"/>
                  <a:sym typeface="Times New Roman"/>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https://www.kaggle.com/ahmedhamada0/brain-tumor-detection</a:t>
              </a:r>
              <a:endParaRPr sz="1300" dirty="0">
                <a:solidFill>
                  <a:srgbClr val="0000FF"/>
                </a:solidFill>
                <a:latin typeface="Times New Roman"/>
                <a:ea typeface="Times New Roman"/>
                <a:cs typeface="Times New Roman"/>
                <a:sym typeface="Times New Roman"/>
              </a:endParaRPr>
            </a:p>
            <a:p>
              <a:pPr marL="0" lvl="0" indent="0" algn="ctr" rtl="0">
                <a:spcBef>
                  <a:spcPts val="0"/>
                </a:spcBef>
                <a:spcAft>
                  <a:spcPts val="0"/>
                </a:spcAft>
                <a:buNone/>
              </a:pPr>
              <a:endParaRPr dirty="0"/>
            </a:p>
          </p:txBody>
        </p:sp>
        <p:pic>
          <p:nvPicPr>
            <p:cNvPr id="145" name="Google Shape;145;p29"/>
            <p:cNvPicPr preferRelativeResize="0"/>
            <p:nvPr/>
          </p:nvPicPr>
          <p:blipFill>
            <a:blip r:embed="rId9">
              <a:alphaModFix/>
            </a:blip>
            <a:stretch>
              <a:fillRect/>
            </a:stretch>
          </p:blipFill>
          <p:spPr>
            <a:xfrm>
              <a:off x="5763013" y="3343050"/>
              <a:ext cx="1207950" cy="1207950"/>
            </a:xfrm>
            <a:prstGeom prst="rect">
              <a:avLst/>
            </a:prstGeom>
            <a:noFill/>
            <a:ln>
              <a:noFill/>
            </a:ln>
          </p:spPr>
        </p:pic>
        <p:pic>
          <p:nvPicPr>
            <p:cNvPr id="146" name="Google Shape;146;p29"/>
            <p:cNvPicPr preferRelativeResize="0"/>
            <p:nvPr/>
          </p:nvPicPr>
          <p:blipFill>
            <a:blip r:embed="rId10">
              <a:alphaModFix/>
            </a:blip>
            <a:stretch>
              <a:fillRect/>
            </a:stretch>
          </p:blipFill>
          <p:spPr>
            <a:xfrm>
              <a:off x="4178175" y="3343050"/>
              <a:ext cx="1207950" cy="1207950"/>
            </a:xfrm>
            <a:prstGeom prst="rect">
              <a:avLst/>
            </a:prstGeom>
            <a:noFill/>
            <a:ln>
              <a:noFill/>
            </a:ln>
          </p:spPr>
        </p:pic>
        <p:pic>
          <p:nvPicPr>
            <p:cNvPr id="147" name="Google Shape;147;p29"/>
            <p:cNvPicPr preferRelativeResize="0"/>
            <p:nvPr/>
          </p:nvPicPr>
          <p:blipFill>
            <a:blip r:embed="rId11">
              <a:alphaModFix/>
            </a:blip>
            <a:stretch>
              <a:fillRect/>
            </a:stretch>
          </p:blipFill>
          <p:spPr>
            <a:xfrm>
              <a:off x="2510763" y="3343050"/>
              <a:ext cx="1261050" cy="1207950"/>
            </a:xfrm>
            <a:prstGeom prst="rect">
              <a:avLst/>
            </a:prstGeom>
            <a:noFill/>
            <a:ln>
              <a:noFill/>
            </a:ln>
          </p:spPr>
        </p:pic>
        <p:pic>
          <p:nvPicPr>
            <p:cNvPr id="148" name="Google Shape;148;p29"/>
            <p:cNvPicPr preferRelativeResize="0"/>
            <p:nvPr/>
          </p:nvPicPr>
          <p:blipFill>
            <a:blip r:embed="rId12">
              <a:alphaModFix/>
            </a:blip>
            <a:stretch>
              <a:fillRect/>
            </a:stretch>
          </p:blipFill>
          <p:spPr>
            <a:xfrm>
              <a:off x="7253500" y="3343050"/>
              <a:ext cx="1158300" cy="1207950"/>
            </a:xfrm>
            <a:prstGeom prst="rect">
              <a:avLst/>
            </a:prstGeom>
            <a:noFill/>
            <a:ln>
              <a:noFill/>
            </a:ln>
          </p:spPr>
        </p:pic>
        <p:pic>
          <p:nvPicPr>
            <p:cNvPr id="149" name="Google Shape;149;p29"/>
            <p:cNvPicPr preferRelativeResize="0"/>
            <p:nvPr/>
          </p:nvPicPr>
          <p:blipFill>
            <a:blip r:embed="rId13">
              <a:alphaModFix/>
            </a:blip>
            <a:stretch>
              <a:fillRect/>
            </a:stretch>
          </p:blipFill>
          <p:spPr>
            <a:xfrm>
              <a:off x="784450" y="3343050"/>
              <a:ext cx="1261050" cy="1207950"/>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cxnSp>
        <p:nvCxnSpPr>
          <p:cNvPr id="154" name="Google Shape;154;p30"/>
          <p:cNvCxnSpPr/>
          <p:nvPr/>
        </p:nvCxnSpPr>
        <p:spPr>
          <a:xfrm rot="10800000" flipH="1">
            <a:off x="703200" y="1046350"/>
            <a:ext cx="7835700" cy="10200"/>
          </a:xfrm>
          <a:prstGeom prst="straightConnector1">
            <a:avLst/>
          </a:prstGeom>
          <a:noFill/>
          <a:ln w="76200" cap="flat" cmpd="thinThick">
            <a:solidFill>
              <a:schemeClr val="dk2"/>
            </a:solidFill>
            <a:prstDash val="solid"/>
            <a:round/>
            <a:headEnd type="none" w="sm" len="sm"/>
            <a:tailEnd type="none" w="sm" len="sm"/>
          </a:ln>
        </p:spPr>
      </p:cxnSp>
      <p:sp>
        <p:nvSpPr>
          <p:cNvPr id="155" name="Google Shape;155;p30"/>
          <p:cNvSpPr txBox="1"/>
          <p:nvPr/>
        </p:nvSpPr>
        <p:spPr>
          <a:xfrm>
            <a:off x="703200" y="444600"/>
            <a:ext cx="7333800" cy="85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dirty="0">
                <a:solidFill>
                  <a:srgbClr val="073763"/>
                </a:solidFill>
                <a:highlight>
                  <a:srgbClr val="FFFFFF"/>
                </a:highlight>
              </a:rPr>
              <a:t>Proposed </a:t>
            </a:r>
            <a:r>
              <a:rPr lang="en" sz="2600" b="1" dirty="0" smtClean="0">
                <a:solidFill>
                  <a:srgbClr val="073763"/>
                </a:solidFill>
                <a:highlight>
                  <a:srgbClr val="FFFFFF"/>
                </a:highlight>
              </a:rPr>
              <a:t>Methodology</a:t>
            </a:r>
            <a:r>
              <a:rPr lang="en" sz="2600" b="1" dirty="0" smtClean="0">
                <a:solidFill>
                  <a:srgbClr val="073763"/>
                </a:solidFill>
                <a:highlight>
                  <a:srgbClr val="FFFFFF"/>
                </a:highlight>
              </a:rPr>
              <a:t> </a:t>
            </a:r>
            <a:endParaRPr sz="2600" b="1" dirty="0">
              <a:solidFill>
                <a:srgbClr val="073763"/>
              </a:solidFill>
              <a:highlight>
                <a:srgbClr val="FFFFFF"/>
              </a:highlight>
            </a:endParaRPr>
          </a:p>
        </p:txBody>
      </p:sp>
      <p:sp>
        <p:nvSpPr>
          <p:cNvPr id="156" name="Google Shape;156;p30"/>
          <p:cNvSpPr txBox="1"/>
          <p:nvPr/>
        </p:nvSpPr>
        <p:spPr>
          <a:xfrm>
            <a:off x="1211000" y="1497475"/>
            <a:ext cx="7200600" cy="3255300"/>
          </a:xfrm>
          <a:prstGeom prst="rect">
            <a:avLst/>
          </a:prstGeom>
          <a:noFill/>
          <a:ln>
            <a:noFill/>
          </a:ln>
        </p:spPr>
        <p:txBody>
          <a:bodyPr spcFirstLastPara="1" wrap="square" lIns="91425" tIns="91425" rIns="91425" bIns="91425" anchor="t" anchorCtr="0">
            <a:noAutofit/>
          </a:bodyPr>
          <a:lstStyle/>
          <a:p>
            <a:pPr marL="457200" lvl="0" indent="-349250" algn="l" rtl="0">
              <a:spcBef>
                <a:spcPts val="0"/>
              </a:spcBef>
              <a:spcAft>
                <a:spcPts val="0"/>
              </a:spcAft>
              <a:buSzPts val="1900"/>
              <a:buChar char="●"/>
            </a:pPr>
            <a:r>
              <a:rPr lang="en" sz="1900"/>
              <a:t>Detect whether an MRI image contain brain tumor or not.</a:t>
            </a:r>
            <a:endParaRPr sz="1900"/>
          </a:p>
          <a:p>
            <a:pPr marL="0" lvl="0" indent="0" algn="l" rtl="0">
              <a:spcBef>
                <a:spcPts val="0"/>
              </a:spcBef>
              <a:spcAft>
                <a:spcPts val="0"/>
              </a:spcAft>
              <a:buNone/>
            </a:pPr>
            <a:endParaRPr sz="1900"/>
          </a:p>
          <a:p>
            <a:pPr marL="457200" lvl="0" indent="-349250" algn="l" rtl="0">
              <a:spcBef>
                <a:spcPts val="0"/>
              </a:spcBef>
              <a:spcAft>
                <a:spcPts val="0"/>
              </a:spcAft>
              <a:buSzPts val="1900"/>
              <a:buChar char="●"/>
            </a:pPr>
            <a:r>
              <a:rPr lang="en" sz="1900"/>
              <a:t>Process done in many phases</a:t>
            </a: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p:txBody>
      </p:sp>
      <p:sp>
        <p:nvSpPr>
          <p:cNvPr id="157" name="Google Shape;157;p30"/>
          <p:cNvSpPr txBox="1"/>
          <p:nvPr/>
        </p:nvSpPr>
        <p:spPr>
          <a:xfrm>
            <a:off x="1449000" y="2571750"/>
            <a:ext cx="8076000" cy="18687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SzPts val="1600"/>
              <a:buChar char="●"/>
            </a:pPr>
            <a:r>
              <a:rPr lang="en" sz="1600" dirty="0">
                <a:solidFill>
                  <a:schemeClr val="dk1"/>
                </a:solidFill>
              </a:rPr>
              <a:t>Cleaning of data</a:t>
            </a:r>
            <a:endParaRPr sz="1600" dirty="0">
              <a:solidFill>
                <a:schemeClr val="dk1"/>
              </a:solidFill>
            </a:endParaRPr>
          </a:p>
          <a:p>
            <a:pPr marL="457200" lvl="0" indent="-330200" algn="l" rtl="0">
              <a:lnSpc>
                <a:spcPct val="100000"/>
              </a:lnSpc>
              <a:spcBef>
                <a:spcPts val="1000"/>
              </a:spcBef>
              <a:spcAft>
                <a:spcPts val="0"/>
              </a:spcAft>
              <a:buSzPts val="1600"/>
              <a:buChar char="●"/>
            </a:pPr>
            <a:r>
              <a:rPr lang="en" sz="1600" dirty="0">
                <a:solidFill>
                  <a:schemeClr val="dk1"/>
                </a:solidFill>
              </a:rPr>
              <a:t>Image Pre-processing</a:t>
            </a:r>
            <a:endParaRPr sz="1600" dirty="0"/>
          </a:p>
          <a:p>
            <a:pPr marL="457200" lvl="0" indent="-330200" algn="l" rtl="0">
              <a:lnSpc>
                <a:spcPct val="100000"/>
              </a:lnSpc>
              <a:spcBef>
                <a:spcPts val="1000"/>
              </a:spcBef>
              <a:spcAft>
                <a:spcPts val="0"/>
              </a:spcAft>
              <a:buSzPts val="1600"/>
              <a:buChar char="●"/>
            </a:pPr>
            <a:r>
              <a:rPr lang="en" sz="1600" dirty="0"/>
              <a:t>Construct CNN layer</a:t>
            </a:r>
            <a:endParaRPr sz="1600" dirty="0"/>
          </a:p>
          <a:p>
            <a:pPr marL="457200" lvl="0" indent="-330200" algn="l" rtl="0">
              <a:lnSpc>
                <a:spcPct val="100000"/>
              </a:lnSpc>
              <a:spcBef>
                <a:spcPts val="1000"/>
              </a:spcBef>
              <a:spcAft>
                <a:spcPts val="0"/>
              </a:spcAft>
              <a:buClr>
                <a:schemeClr val="dk1"/>
              </a:buClr>
              <a:buSzPts val="1600"/>
              <a:buChar char="●"/>
            </a:pPr>
            <a:r>
              <a:rPr lang="en" sz="1600" dirty="0">
                <a:solidFill>
                  <a:schemeClr val="dk1"/>
                </a:solidFill>
              </a:rPr>
              <a:t>Perform Binary Classification</a:t>
            </a:r>
            <a:endParaRPr sz="1600" dirty="0">
              <a:solidFill>
                <a:schemeClr val="dk1"/>
              </a:solidFill>
            </a:endParaRPr>
          </a:p>
          <a:p>
            <a:pPr marL="457200" lvl="0" indent="0" algn="l" rtl="0">
              <a:lnSpc>
                <a:spcPct val="115000"/>
              </a:lnSpc>
              <a:spcBef>
                <a:spcPts val="0"/>
              </a:spcBef>
              <a:spcAft>
                <a:spcPts val="0"/>
              </a:spcAft>
              <a:buNone/>
            </a:pPr>
            <a:endParaRPr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1"/>
          <p:cNvSpPr txBox="1"/>
          <p:nvPr/>
        </p:nvSpPr>
        <p:spPr>
          <a:xfrm>
            <a:off x="274800" y="107950"/>
            <a:ext cx="2808000" cy="755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600" b="1">
                <a:solidFill>
                  <a:srgbClr val="073763"/>
                </a:solidFill>
              </a:rPr>
              <a:t>Cropping</a:t>
            </a:r>
            <a:endParaRPr sz="2600" b="1">
              <a:solidFill>
                <a:srgbClr val="073763"/>
              </a:solidFill>
            </a:endParaRPr>
          </a:p>
        </p:txBody>
      </p:sp>
      <p:cxnSp>
        <p:nvCxnSpPr>
          <p:cNvPr id="163" name="Google Shape;163;p31"/>
          <p:cNvCxnSpPr/>
          <p:nvPr/>
        </p:nvCxnSpPr>
        <p:spPr>
          <a:xfrm rot="10800000" flipH="1">
            <a:off x="654150" y="863650"/>
            <a:ext cx="7835700" cy="10200"/>
          </a:xfrm>
          <a:prstGeom prst="straightConnector1">
            <a:avLst/>
          </a:prstGeom>
          <a:noFill/>
          <a:ln w="76200" cap="flat" cmpd="thinThick">
            <a:solidFill>
              <a:srgbClr val="595959"/>
            </a:solidFill>
            <a:prstDash val="solid"/>
            <a:round/>
            <a:headEnd type="none" w="sm" len="sm"/>
            <a:tailEnd type="none" w="sm" len="sm"/>
          </a:ln>
        </p:spPr>
      </p:cxnSp>
      <p:sp>
        <p:nvSpPr>
          <p:cNvPr id="164" name="Google Shape;164;p31"/>
          <p:cNvSpPr txBox="1"/>
          <p:nvPr/>
        </p:nvSpPr>
        <p:spPr>
          <a:xfrm>
            <a:off x="654150" y="1903950"/>
            <a:ext cx="2808000" cy="2489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00000"/>
              </a:buClr>
              <a:buSzPts val="1800"/>
              <a:buFont typeface="Times New Roman"/>
              <a:buChar char="●"/>
            </a:pPr>
            <a:r>
              <a:rPr lang="en" sz="1800">
                <a:latin typeface="Times New Roman"/>
                <a:ea typeface="Times New Roman"/>
                <a:cs typeface="Times New Roman"/>
                <a:sym typeface="Times New Roman"/>
              </a:rPr>
              <a:t>Contour</a:t>
            </a:r>
            <a:endParaRPr sz="1800">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1800">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00000"/>
              </a:buClr>
              <a:buSzPts val="1800"/>
              <a:buFont typeface="Times New Roman"/>
              <a:buChar char="●"/>
            </a:pPr>
            <a:r>
              <a:rPr lang="en" sz="1800">
                <a:latin typeface="Times New Roman"/>
                <a:ea typeface="Times New Roman"/>
                <a:cs typeface="Times New Roman"/>
                <a:sym typeface="Times New Roman"/>
              </a:rPr>
              <a:t>Extreme Points</a:t>
            </a:r>
            <a:endParaRPr sz="1800">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1800">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00000"/>
              </a:buClr>
              <a:buSzPts val="1800"/>
              <a:buFont typeface="Times New Roman"/>
              <a:buChar char="●"/>
            </a:pPr>
            <a:r>
              <a:rPr lang="en" sz="1800">
                <a:latin typeface="Times New Roman"/>
                <a:ea typeface="Times New Roman"/>
                <a:cs typeface="Times New Roman"/>
                <a:sym typeface="Times New Roman"/>
              </a:rPr>
              <a:t>Cropping</a:t>
            </a:r>
            <a:endParaRPr sz="1800">
              <a:latin typeface="Times New Roman"/>
              <a:ea typeface="Times New Roman"/>
              <a:cs typeface="Times New Roman"/>
              <a:sym typeface="Times New Roman"/>
            </a:endParaRPr>
          </a:p>
        </p:txBody>
      </p:sp>
      <p:pic>
        <p:nvPicPr>
          <p:cNvPr id="165" name="Google Shape;165;p31"/>
          <p:cNvPicPr preferRelativeResize="0"/>
          <p:nvPr/>
        </p:nvPicPr>
        <p:blipFill>
          <a:blip r:embed="rId3">
            <a:alphaModFix/>
          </a:blip>
          <a:stretch>
            <a:fillRect/>
          </a:stretch>
        </p:blipFill>
        <p:spPr>
          <a:xfrm>
            <a:off x="3590250" y="1002700"/>
            <a:ext cx="1695450" cy="1714500"/>
          </a:xfrm>
          <a:prstGeom prst="rect">
            <a:avLst/>
          </a:prstGeom>
          <a:noFill/>
          <a:ln>
            <a:noFill/>
          </a:ln>
        </p:spPr>
      </p:pic>
      <p:pic>
        <p:nvPicPr>
          <p:cNvPr id="166" name="Google Shape;166;p31"/>
          <p:cNvPicPr preferRelativeResize="0"/>
          <p:nvPr/>
        </p:nvPicPr>
        <p:blipFill>
          <a:blip r:embed="rId4">
            <a:alphaModFix/>
          </a:blip>
          <a:stretch>
            <a:fillRect/>
          </a:stretch>
        </p:blipFill>
        <p:spPr>
          <a:xfrm>
            <a:off x="6260288" y="997913"/>
            <a:ext cx="1714500" cy="1724025"/>
          </a:xfrm>
          <a:prstGeom prst="rect">
            <a:avLst/>
          </a:prstGeom>
          <a:noFill/>
          <a:ln>
            <a:noFill/>
          </a:ln>
        </p:spPr>
      </p:pic>
      <p:pic>
        <p:nvPicPr>
          <p:cNvPr id="167" name="Google Shape;167;p31"/>
          <p:cNvPicPr preferRelativeResize="0"/>
          <p:nvPr/>
        </p:nvPicPr>
        <p:blipFill>
          <a:blip r:embed="rId5">
            <a:alphaModFix/>
          </a:blip>
          <a:stretch>
            <a:fillRect/>
          </a:stretch>
        </p:blipFill>
        <p:spPr>
          <a:xfrm>
            <a:off x="3609300" y="2935950"/>
            <a:ext cx="1657350" cy="1733550"/>
          </a:xfrm>
          <a:prstGeom prst="rect">
            <a:avLst/>
          </a:prstGeom>
          <a:noFill/>
          <a:ln>
            <a:noFill/>
          </a:ln>
        </p:spPr>
      </p:pic>
      <p:pic>
        <p:nvPicPr>
          <p:cNvPr id="168" name="Google Shape;168;p31"/>
          <p:cNvPicPr preferRelativeResize="0"/>
          <p:nvPr/>
        </p:nvPicPr>
        <p:blipFill>
          <a:blip r:embed="rId6">
            <a:alphaModFix/>
          </a:blip>
          <a:stretch>
            <a:fillRect/>
          </a:stretch>
        </p:blipFill>
        <p:spPr>
          <a:xfrm>
            <a:off x="6246013" y="2935949"/>
            <a:ext cx="1743075" cy="1787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2"/>
          <p:cNvSpPr txBox="1"/>
          <p:nvPr/>
        </p:nvSpPr>
        <p:spPr>
          <a:xfrm>
            <a:off x="654150" y="140625"/>
            <a:ext cx="3988200" cy="642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1200"/>
              </a:spcAft>
              <a:buNone/>
            </a:pPr>
            <a:r>
              <a:rPr lang="en" sz="2000" b="1">
                <a:solidFill>
                  <a:srgbClr val="073763"/>
                </a:solidFill>
              </a:rPr>
              <a:t>Visualization of  image dataset</a:t>
            </a:r>
            <a:endParaRPr sz="2000">
              <a:solidFill>
                <a:srgbClr val="073763"/>
              </a:solidFill>
            </a:endParaRPr>
          </a:p>
        </p:txBody>
      </p:sp>
      <p:cxnSp>
        <p:nvCxnSpPr>
          <p:cNvPr id="174" name="Google Shape;174;p32"/>
          <p:cNvCxnSpPr/>
          <p:nvPr/>
        </p:nvCxnSpPr>
        <p:spPr>
          <a:xfrm rot="10800000" flipH="1">
            <a:off x="654150" y="863650"/>
            <a:ext cx="7835700" cy="10200"/>
          </a:xfrm>
          <a:prstGeom prst="straightConnector1">
            <a:avLst/>
          </a:prstGeom>
          <a:noFill/>
          <a:ln w="76200" cap="flat" cmpd="thinThick">
            <a:solidFill>
              <a:srgbClr val="595959"/>
            </a:solidFill>
            <a:prstDash val="solid"/>
            <a:round/>
            <a:headEnd type="none" w="sm" len="sm"/>
            <a:tailEnd type="none" w="sm" len="sm"/>
          </a:ln>
        </p:spPr>
      </p:cxnSp>
      <p:sp>
        <p:nvSpPr>
          <p:cNvPr id="175" name="Google Shape;175;p32"/>
          <p:cNvSpPr txBox="1"/>
          <p:nvPr/>
        </p:nvSpPr>
        <p:spPr>
          <a:xfrm>
            <a:off x="392925" y="1604313"/>
            <a:ext cx="3675600" cy="3707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500" b="1" u="sng">
              <a:solidFill>
                <a:srgbClr val="000000"/>
              </a:solidFill>
            </a:endParaRPr>
          </a:p>
          <a:p>
            <a:pPr marL="457200" lvl="0" indent="-317500" algn="l" rtl="0">
              <a:lnSpc>
                <a:spcPct val="150000"/>
              </a:lnSpc>
              <a:spcBef>
                <a:spcPts val="0"/>
              </a:spcBef>
              <a:spcAft>
                <a:spcPts val="0"/>
              </a:spcAft>
              <a:buSzPts val="1400"/>
              <a:buFont typeface="Times New Roman"/>
              <a:buChar char="●"/>
            </a:pPr>
            <a:r>
              <a:rPr lang="en">
                <a:highlight>
                  <a:srgbClr val="FFFFFF"/>
                </a:highlight>
                <a:latin typeface="Times New Roman"/>
                <a:ea typeface="Times New Roman"/>
                <a:cs typeface="Times New Roman"/>
                <a:sym typeface="Times New Roman"/>
              </a:rPr>
              <a:t>we have used </a:t>
            </a:r>
            <a:r>
              <a:rPr lang="en">
                <a:latin typeface="Times New Roman"/>
                <a:ea typeface="Times New Roman"/>
                <a:cs typeface="Times New Roman"/>
                <a:sym typeface="Times New Roman"/>
              </a:rPr>
              <a:t>imshow() function of matplotlib library to display the images.</a:t>
            </a:r>
            <a:endParaRPr>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200">
              <a:solidFill>
                <a:srgbClr val="0D0D0D"/>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200">
              <a:solidFill>
                <a:srgbClr val="0D0D0D"/>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We have also used cv2.resize() function to resize the image</a:t>
            </a:r>
            <a:endParaRPr>
              <a:latin typeface="Times New Roman"/>
              <a:ea typeface="Times New Roman"/>
              <a:cs typeface="Times New Roman"/>
              <a:sym typeface="Times New Roman"/>
            </a:endParaRPr>
          </a:p>
        </p:txBody>
      </p:sp>
      <p:pic>
        <p:nvPicPr>
          <p:cNvPr id="176" name="Google Shape;176;p32"/>
          <p:cNvPicPr preferRelativeResize="0"/>
          <p:nvPr/>
        </p:nvPicPr>
        <p:blipFill>
          <a:blip r:embed="rId3">
            <a:alphaModFix/>
          </a:blip>
          <a:stretch>
            <a:fillRect/>
          </a:stretch>
        </p:blipFill>
        <p:spPr>
          <a:xfrm>
            <a:off x="4371675" y="1438125"/>
            <a:ext cx="4509451" cy="30348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3"/>
          <p:cNvSpPr txBox="1"/>
          <p:nvPr/>
        </p:nvSpPr>
        <p:spPr>
          <a:xfrm>
            <a:off x="654150" y="140625"/>
            <a:ext cx="3988200" cy="642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1200"/>
              </a:spcAft>
              <a:buNone/>
            </a:pPr>
            <a:r>
              <a:rPr lang="en" sz="2000" b="1">
                <a:solidFill>
                  <a:srgbClr val="073763"/>
                </a:solidFill>
              </a:rPr>
              <a:t>Visualization of  image dataset</a:t>
            </a:r>
            <a:endParaRPr sz="2000">
              <a:solidFill>
                <a:srgbClr val="073763"/>
              </a:solidFill>
            </a:endParaRPr>
          </a:p>
        </p:txBody>
      </p:sp>
      <p:cxnSp>
        <p:nvCxnSpPr>
          <p:cNvPr id="182" name="Google Shape;182;p33"/>
          <p:cNvCxnSpPr/>
          <p:nvPr/>
        </p:nvCxnSpPr>
        <p:spPr>
          <a:xfrm rot="10800000" flipH="1">
            <a:off x="654150" y="863650"/>
            <a:ext cx="7835700" cy="10200"/>
          </a:xfrm>
          <a:prstGeom prst="straightConnector1">
            <a:avLst/>
          </a:prstGeom>
          <a:noFill/>
          <a:ln w="76200" cap="flat" cmpd="thinThick">
            <a:solidFill>
              <a:srgbClr val="595959"/>
            </a:solidFill>
            <a:prstDash val="solid"/>
            <a:round/>
            <a:headEnd type="none" w="sm" len="sm"/>
            <a:tailEnd type="none" w="sm" len="sm"/>
          </a:ln>
        </p:spPr>
      </p:cxnSp>
      <p:sp>
        <p:nvSpPr>
          <p:cNvPr id="183" name="Google Shape;183;p33"/>
          <p:cNvSpPr txBox="1"/>
          <p:nvPr/>
        </p:nvSpPr>
        <p:spPr>
          <a:xfrm>
            <a:off x="475900" y="2161425"/>
            <a:ext cx="3000000" cy="1013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t>Here, iplot() function is used to display the no of classes in the training, testing and validation sets</a:t>
            </a:r>
            <a:endParaRPr/>
          </a:p>
        </p:txBody>
      </p:sp>
      <p:pic>
        <p:nvPicPr>
          <p:cNvPr id="184" name="Google Shape;184;p33"/>
          <p:cNvPicPr preferRelativeResize="0"/>
          <p:nvPr/>
        </p:nvPicPr>
        <p:blipFill>
          <a:blip r:embed="rId3">
            <a:alphaModFix/>
          </a:blip>
          <a:stretch>
            <a:fillRect/>
          </a:stretch>
        </p:blipFill>
        <p:spPr>
          <a:xfrm>
            <a:off x="3321925" y="1033150"/>
            <a:ext cx="5544675" cy="37770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TotalTime>
  <Words>566</Words>
  <Application>Microsoft Office PowerPoint</Application>
  <PresentationFormat>On-screen Show (16:9)</PresentationFormat>
  <Paragraphs>105</Paragraphs>
  <Slides>18</Slides>
  <Notes>18</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kshitij gupta</dc:creator>
  <cp:lastModifiedBy>kshitij gupta</cp:lastModifiedBy>
  <cp:revision>4</cp:revision>
  <dcterms:modified xsi:type="dcterms:W3CDTF">2022-05-05T17:47:07Z</dcterms:modified>
</cp:coreProperties>
</file>