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" charset="1" panose="00000500000000000000"/>
      <p:regular r:id="rId16"/>
    </p:embeddedFont>
    <p:embeddedFont>
      <p:font typeface="Bernoru" charset="1" panose="00000A00000000000000"/>
      <p:regular r:id="rId17"/>
    </p:embeddedFont>
    <p:embeddedFont>
      <p:font typeface="Poppi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90181" y="2621253"/>
            <a:ext cx="8397819" cy="8413116"/>
          </a:xfrm>
          <a:custGeom>
            <a:avLst/>
            <a:gdLst/>
            <a:ahLst/>
            <a:cxnLst/>
            <a:rect r="r" b="b" t="t" l="l"/>
            <a:pathLst>
              <a:path h="8413116" w="8397819">
                <a:moveTo>
                  <a:pt x="0" y="0"/>
                </a:moveTo>
                <a:lnTo>
                  <a:pt x="8397819" y="0"/>
                </a:lnTo>
                <a:lnTo>
                  <a:pt x="8397819" y="8413115"/>
                </a:lnTo>
                <a:lnTo>
                  <a:pt x="0" y="8413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86938" y="321784"/>
            <a:ext cx="16914124" cy="880566"/>
            <a:chOff x="0" y="0"/>
            <a:chExt cx="22552165" cy="117408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2552165" cy="1174088"/>
              <a:chOff x="0" y="0"/>
              <a:chExt cx="4454749" cy="23191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454749" cy="231919"/>
              </a:xfrm>
              <a:custGeom>
                <a:avLst/>
                <a:gdLst/>
                <a:ahLst/>
                <a:cxnLst/>
                <a:rect r="r" b="b" t="t" l="l"/>
                <a:pathLst>
                  <a:path h="231919" w="4454749">
                    <a:moveTo>
                      <a:pt x="0" y="0"/>
                    </a:moveTo>
                    <a:lnTo>
                      <a:pt x="4454749" y="0"/>
                    </a:lnTo>
                    <a:lnTo>
                      <a:pt x="4454749" y="231919"/>
                    </a:lnTo>
                    <a:lnTo>
                      <a:pt x="0" y="2319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72727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454749" cy="2700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7434612" y="394216"/>
              <a:ext cx="466187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TEAM : THE MINIMALISTS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55683" y="394216"/>
              <a:ext cx="558906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UNITED AIRLINES HACKATHON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86938" y="8154063"/>
            <a:ext cx="4512497" cy="1104237"/>
            <a:chOff x="0" y="0"/>
            <a:chExt cx="6016663" cy="147231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38100"/>
              <a:ext cx="3780044" cy="7081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0"/>
                </a:lnSpc>
                <a:spcBef>
                  <a:spcPct val="0"/>
                </a:spcBef>
              </a:pPr>
              <a:r>
                <a:rPr lang="en-US" sz="3750" spc="217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TEAM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83253"/>
              <a:ext cx="6016663" cy="689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0"/>
                </a:lnSpc>
                <a:spcBef>
                  <a:spcPct val="0"/>
                </a:spcBef>
              </a:pPr>
              <a:r>
                <a:rPr lang="en-US" sz="3750">
                  <a:solidFill>
                    <a:srgbClr val="272727"/>
                  </a:solidFill>
                  <a:latin typeface="Bernoru"/>
                  <a:ea typeface="Bernoru"/>
                  <a:cs typeface="Bernoru"/>
                  <a:sym typeface="Bernoru"/>
                </a:rPr>
                <a:t>THE MINIMALISTS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86938" y="2451328"/>
            <a:ext cx="10449660" cy="514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spc="-399">
                <a:solidFill>
                  <a:srgbClr val="272727"/>
                </a:solidFill>
                <a:latin typeface="Bernoru"/>
                <a:ea typeface="Bernoru"/>
                <a:cs typeface="Bernoru"/>
                <a:sym typeface="Bernoru"/>
              </a:rPr>
              <a:t>DATA </a:t>
            </a:r>
          </a:p>
          <a:p>
            <a:pPr algn="l">
              <a:lnSpc>
                <a:spcPts val="9999"/>
              </a:lnSpc>
            </a:pPr>
            <a:r>
              <a:rPr lang="en-US" sz="9999" spc="-399">
                <a:solidFill>
                  <a:srgbClr val="272727"/>
                </a:solidFill>
                <a:latin typeface="Bernoru"/>
                <a:ea typeface="Bernoru"/>
                <a:cs typeface="Bernoru"/>
                <a:sym typeface="Bernoru"/>
              </a:rPr>
              <a:t>ANALYSIS</a:t>
            </a:r>
          </a:p>
          <a:p>
            <a:pPr algn="l">
              <a:lnSpc>
                <a:spcPts val="9999"/>
              </a:lnSpc>
            </a:pPr>
            <a:r>
              <a:rPr lang="en-US" sz="9999" spc="-399">
                <a:solidFill>
                  <a:srgbClr val="272727"/>
                </a:solidFill>
                <a:latin typeface="Bernoru"/>
                <a:ea typeface="Bernoru"/>
                <a:cs typeface="Bernoru"/>
                <a:sym typeface="Bernoru"/>
              </a:rPr>
              <a:t>OF AIRLINES 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938" y="416712"/>
            <a:ext cx="16914124" cy="880566"/>
            <a:chOff x="0" y="0"/>
            <a:chExt cx="22552165" cy="117408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552165" cy="1174088"/>
              <a:chOff x="0" y="0"/>
              <a:chExt cx="4454749" cy="23191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454749" cy="231919"/>
              </a:xfrm>
              <a:custGeom>
                <a:avLst/>
                <a:gdLst/>
                <a:ahLst/>
                <a:cxnLst/>
                <a:rect r="r" b="b" t="t" l="l"/>
                <a:pathLst>
                  <a:path h="231919" w="4454749">
                    <a:moveTo>
                      <a:pt x="0" y="0"/>
                    </a:moveTo>
                    <a:lnTo>
                      <a:pt x="4454749" y="0"/>
                    </a:lnTo>
                    <a:lnTo>
                      <a:pt x="4454749" y="231919"/>
                    </a:lnTo>
                    <a:lnTo>
                      <a:pt x="0" y="2319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72727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454749" cy="2700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7434612" y="394216"/>
              <a:ext cx="466187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TEAM : THE MINIMALISTS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5683" y="394216"/>
              <a:ext cx="558906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UNITED AIRLINES HACKATHON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085384" y="2352034"/>
            <a:ext cx="7862855" cy="7448359"/>
          </a:xfrm>
          <a:custGeom>
            <a:avLst/>
            <a:gdLst/>
            <a:ahLst/>
            <a:cxnLst/>
            <a:rect r="r" b="b" t="t" l="l"/>
            <a:pathLst>
              <a:path h="7448359" w="7862855">
                <a:moveTo>
                  <a:pt x="0" y="0"/>
                </a:moveTo>
                <a:lnTo>
                  <a:pt x="7862854" y="0"/>
                </a:lnTo>
                <a:lnTo>
                  <a:pt x="7862854" y="7448359"/>
                </a:lnTo>
                <a:lnTo>
                  <a:pt x="0" y="7448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86938" y="2005236"/>
            <a:ext cx="15552388" cy="131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</a:pPr>
            <a:r>
              <a:rPr lang="en-US" sz="5049" spc="-201">
                <a:solidFill>
                  <a:srgbClr val="272727"/>
                </a:solidFill>
                <a:latin typeface="Bernoru"/>
                <a:ea typeface="Bernoru"/>
                <a:cs typeface="Bernoru"/>
                <a:sym typeface="Bernoru"/>
              </a:rPr>
              <a:t>OVERALL OPTIMIZATION OF </a:t>
            </a:r>
          </a:p>
          <a:p>
            <a:pPr algn="l">
              <a:lnSpc>
                <a:spcPts val="5049"/>
              </a:lnSpc>
            </a:pPr>
            <a:r>
              <a:rPr lang="en-US" sz="5049" spc="-201">
                <a:solidFill>
                  <a:srgbClr val="272727"/>
                </a:solidFill>
                <a:latin typeface="Bernoru"/>
                <a:ea typeface="Bernoru"/>
                <a:cs typeface="Bernoru"/>
                <a:sym typeface="Bernoru"/>
              </a:rPr>
              <a:t>CUSTOMER SERVICE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938" y="3981347"/>
            <a:ext cx="8924882" cy="561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Prioritized Service for Elite Members: </a:t>
            </a: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tiered service strategies and train agents to handle complex inquiries effectively for elite customers.</a:t>
            </a:r>
          </a:p>
          <a:p>
            <a:pPr algn="just">
              <a:lnSpc>
                <a:spcPts val="2999"/>
              </a:lnSpc>
            </a:pPr>
          </a:p>
          <a:p>
            <a:pPr algn="just">
              <a:lnSpc>
                <a:spcPts val="2999"/>
              </a:lnSpc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Enhanced Communication Techniques: </a:t>
            </a: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 training on effective communication to minimize silence and improve resolution times.</a:t>
            </a:r>
          </a:p>
          <a:p>
            <a:pPr algn="just">
              <a:lnSpc>
                <a:spcPts val="2999"/>
              </a:lnSpc>
            </a:pPr>
          </a:p>
          <a:p>
            <a:pPr algn="just">
              <a:lnSpc>
                <a:spcPts val="2999"/>
              </a:lnSpc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Emotional Intelligence Training: </a:t>
            </a: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Encourage agents to adopt calm and polite tones during interactions to enhance efficiency and customer satisfaction.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938" y="416712"/>
            <a:ext cx="16914124" cy="880566"/>
            <a:chOff x="0" y="0"/>
            <a:chExt cx="22552165" cy="117408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552165" cy="1174088"/>
              <a:chOff x="0" y="0"/>
              <a:chExt cx="4454749" cy="23191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454749" cy="231919"/>
              </a:xfrm>
              <a:custGeom>
                <a:avLst/>
                <a:gdLst/>
                <a:ahLst/>
                <a:cxnLst/>
                <a:rect r="r" b="b" t="t" l="l"/>
                <a:pathLst>
                  <a:path h="231919" w="4454749">
                    <a:moveTo>
                      <a:pt x="0" y="0"/>
                    </a:moveTo>
                    <a:lnTo>
                      <a:pt x="4454749" y="0"/>
                    </a:lnTo>
                    <a:lnTo>
                      <a:pt x="4454749" y="231919"/>
                    </a:lnTo>
                    <a:lnTo>
                      <a:pt x="0" y="2319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72727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454749" cy="2700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7434612" y="394216"/>
              <a:ext cx="466187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TEAM : THE MINIMALISTS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5683" y="394216"/>
              <a:ext cx="558906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UNITED AIRLINES HACKATHON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86938" y="2371670"/>
            <a:ext cx="5533350" cy="4114800"/>
          </a:xfrm>
          <a:custGeom>
            <a:avLst/>
            <a:gdLst/>
            <a:ahLst/>
            <a:cxnLst/>
            <a:rect r="r" b="b" t="t" l="l"/>
            <a:pathLst>
              <a:path h="4114800" w="5533350">
                <a:moveTo>
                  <a:pt x="0" y="0"/>
                </a:moveTo>
                <a:lnTo>
                  <a:pt x="5533350" y="0"/>
                </a:lnTo>
                <a:lnTo>
                  <a:pt x="55333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6938" y="7262582"/>
            <a:ext cx="7197836" cy="956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49"/>
              </a:lnSpc>
            </a:pPr>
            <a:r>
              <a:rPr lang="en-US" sz="7149" spc="-285">
                <a:solidFill>
                  <a:srgbClr val="272727"/>
                </a:solidFill>
                <a:latin typeface="Bernoru"/>
                <a:ea typeface="Bernoru"/>
                <a:cs typeface="Bernoru"/>
                <a:sym typeface="Bernoru"/>
              </a:rPr>
              <a:t>WORK FLOW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536930" y="1947013"/>
            <a:ext cx="8064132" cy="1160063"/>
            <a:chOff x="0" y="0"/>
            <a:chExt cx="2123887" cy="3055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23887" cy="305531"/>
            </a:xfrm>
            <a:custGeom>
              <a:avLst/>
              <a:gdLst/>
              <a:ahLst/>
              <a:cxnLst/>
              <a:rect r="r" b="b" t="t" l="l"/>
              <a:pathLst>
                <a:path h="305531" w="2123887">
                  <a:moveTo>
                    <a:pt x="21121" y="0"/>
                  </a:moveTo>
                  <a:lnTo>
                    <a:pt x="2102766" y="0"/>
                  </a:lnTo>
                  <a:cubicBezTo>
                    <a:pt x="2114430" y="0"/>
                    <a:pt x="2123887" y="9456"/>
                    <a:pt x="2123887" y="21121"/>
                  </a:cubicBezTo>
                  <a:lnTo>
                    <a:pt x="2123887" y="284410"/>
                  </a:lnTo>
                  <a:cubicBezTo>
                    <a:pt x="2123887" y="296075"/>
                    <a:pt x="2114430" y="305531"/>
                    <a:pt x="2102766" y="305531"/>
                  </a:cubicBezTo>
                  <a:lnTo>
                    <a:pt x="21121" y="305531"/>
                  </a:lnTo>
                  <a:cubicBezTo>
                    <a:pt x="9456" y="305531"/>
                    <a:pt x="0" y="296075"/>
                    <a:pt x="0" y="284410"/>
                  </a:cubicBezTo>
                  <a:lnTo>
                    <a:pt x="0" y="21121"/>
                  </a:lnTo>
                  <a:cubicBezTo>
                    <a:pt x="0" y="9456"/>
                    <a:pt x="9456" y="0"/>
                    <a:pt x="21121" y="0"/>
                  </a:cubicBezTo>
                  <a:close/>
                </a:path>
              </a:pathLst>
            </a:custGeom>
            <a:solidFill>
              <a:srgbClr val="E9E9E9">
                <a:alpha val="44706"/>
              </a:srgbClr>
            </a:solidFill>
            <a:ln w="9525" cap="rnd">
              <a:solidFill>
                <a:srgbClr val="000000">
                  <a:alpha val="44706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2123887" cy="3055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759"/>
                </a:lnSpc>
              </a:pPr>
              <a:r>
                <a:rPr lang="en-US" sz="2299">
                  <a:solidFill>
                    <a:srgbClr val="000000">
                      <a:alpha val="44706"/>
                    </a:srgbClr>
                  </a:solidFill>
                  <a:latin typeface="Bernoru"/>
                  <a:ea typeface="Bernoru"/>
                  <a:cs typeface="Bernoru"/>
                  <a:sym typeface="Bernoru"/>
                </a:rPr>
                <a:t>Data Cleaning and Preprocessing</a:t>
              </a:r>
            </a:p>
            <a:p>
              <a:pPr algn="ctr">
                <a:lnSpc>
                  <a:spcPts val="27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77704" y="1996723"/>
            <a:ext cx="948688" cy="948568"/>
            <a:chOff x="0" y="0"/>
            <a:chExt cx="735568" cy="7354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5568" cy="735475"/>
            </a:xfrm>
            <a:custGeom>
              <a:avLst/>
              <a:gdLst/>
              <a:ahLst/>
              <a:cxnLst/>
              <a:rect r="r" b="b" t="t" l="l"/>
              <a:pathLst>
                <a:path h="735475" w="735568">
                  <a:moveTo>
                    <a:pt x="367784" y="0"/>
                  </a:moveTo>
                  <a:cubicBezTo>
                    <a:pt x="164663" y="0"/>
                    <a:pt x="0" y="164642"/>
                    <a:pt x="0" y="367738"/>
                  </a:cubicBezTo>
                  <a:cubicBezTo>
                    <a:pt x="0" y="570834"/>
                    <a:pt x="164663" y="735475"/>
                    <a:pt x="367784" y="735475"/>
                  </a:cubicBezTo>
                  <a:cubicBezTo>
                    <a:pt x="570906" y="735475"/>
                    <a:pt x="735568" y="570834"/>
                    <a:pt x="735568" y="367738"/>
                  </a:cubicBezTo>
                  <a:cubicBezTo>
                    <a:pt x="735568" y="164642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68960" y="97526"/>
              <a:ext cx="597649" cy="568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2799" spc="-55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536930" y="3636718"/>
            <a:ext cx="8064132" cy="1042006"/>
            <a:chOff x="0" y="0"/>
            <a:chExt cx="2123887" cy="2744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23887" cy="274438"/>
            </a:xfrm>
            <a:custGeom>
              <a:avLst/>
              <a:gdLst/>
              <a:ahLst/>
              <a:cxnLst/>
              <a:rect r="r" b="b" t="t" l="l"/>
              <a:pathLst>
                <a:path h="274438" w="2123887">
                  <a:moveTo>
                    <a:pt x="21121" y="0"/>
                  </a:moveTo>
                  <a:lnTo>
                    <a:pt x="2102766" y="0"/>
                  </a:lnTo>
                  <a:cubicBezTo>
                    <a:pt x="2114430" y="0"/>
                    <a:pt x="2123887" y="9456"/>
                    <a:pt x="2123887" y="21121"/>
                  </a:cubicBezTo>
                  <a:lnTo>
                    <a:pt x="2123887" y="253317"/>
                  </a:lnTo>
                  <a:cubicBezTo>
                    <a:pt x="2123887" y="264982"/>
                    <a:pt x="2114430" y="274438"/>
                    <a:pt x="2102766" y="274438"/>
                  </a:cubicBezTo>
                  <a:lnTo>
                    <a:pt x="21121" y="274438"/>
                  </a:lnTo>
                  <a:cubicBezTo>
                    <a:pt x="9456" y="274438"/>
                    <a:pt x="0" y="264982"/>
                    <a:pt x="0" y="253317"/>
                  </a:cubicBezTo>
                  <a:lnTo>
                    <a:pt x="0" y="21121"/>
                  </a:lnTo>
                  <a:cubicBezTo>
                    <a:pt x="0" y="9456"/>
                    <a:pt x="9456" y="0"/>
                    <a:pt x="21121" y="0"/>
                  </a:cubicBezTo>
                  <a:close/>
                </a:path>
              </a:pathLst>
            </a:custGeom>
            <a:solidFill>
              <a:srgbClr val="E9E9E9">
                <a:alpha val="44706"/>
              </a:srgbClr>
            </a:solidFill>
            <a:ln w="9525" cap="rnd">
              <a:solidFill>
                <a:srgbClr val="000000">
                  <a:alpha val="44706"/>
                </a:srgbClr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2123887" cy="283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9"/>
                </a:lnSpc>
                <a:spcBef>
                  <a:spcPct val="0"/>
                </a:spcBef>
              </a:pPr>
              <a:r>
                <a:rPr lang="en-US" b="true" sz="2299" strike="noStrike" u="none">
                  <a:solidFill>
                    <a:srgbClr val="000000">
                      <a:alpha val="44706"/>
                    </a:srgbClr>
                  </a:solidFill>
                  <a:latin typeface="Bernoru"/>
                  <a:ea typeface="Bernoru"/>
                  <a:cs typeface="Bernoru"/>
                  <a:sym typeface="Bernoru"/>
                </a:rPr>
                <a:t> Identify Tentative factors influencing high AHT and AST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77704" y="3686429"/>
            <a:ext cx="948688" cy="948568"/>
            <a:chOff x="0" y="0"/>
            <a:chExt cx="735568" cy="7354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35568" cy="735475"/>
            </a:xfrm>
            <a:custGeom>
              <a:avLst/>
              <a:gdLst/>
              <a:ahLst/>
              <a:cxnLst/>
              <a:rect r="r" b="b" t="t" l="l"/>
              <a:pathLst>
                <a:path h="735475" w="735568">
                  <a:moveTo>
                    <a:pt x="367784" y="0"/>
                  </a:moveTo>
                  <a:cubicBezTo>
                    <a:pt x="164663" y="0"/>
                    <a:pt x="0" y="164642"/>
                    <a:pt x="0" y="367738"/>
                  </a:cubicBezTo>
                  <a:cubicBezTo>
                    <a:pt x="0" y="570834"/>
                    <a:pt x="164663" y="735475"/>
                    <a:pt x="367784" y="735475"/>
                  </a:cubicBezTo>
                  <a:cubicBezTo>
                    <a:pt x="570906" y="735475"/>
                    <a:pt x="735568" y="570834"/>
                    <a:pt x="735568" y="367738"/>
                  </a:cubicBezTo>
                  <a:cubicBezTo>
                    <a:pt x="735568" y="164642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68960" y="97526"/>
              <a:ext cx="597649" cy="568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2799" spc="-55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536930" y="5326424"/>
            <a:ext cx="8064132" cy="1042006"/>
            <a:chOff x="0" y="0"/>
            <a:chExt cx="2123887" cy="2744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23887" cy="274438"/>
            </a:xfrm>
            <a:custGeom>
              <a:avLst/>
              <a:gdLst/>
              <a:ahLst/>
              <a:cxnLst/>
              <a:rect r="r" b="b" t="t" l="l"/>
              <a:pathLst>
                <a:path h="274438" w="2123887">
                  <a:moveTo>
                    <a:pt x="21121" y="0"/>
                  </a:moveTo>
                  <a:lnTo>
                    <a:pt x="2102766" y="0"/>
                  </a:lnTo>
                  <a:cubicBezTo>
                    <a:pt x="2114430" y="0"/>
                    <a:pt x="2123887" y="9456"/>
                    <a:pt x="2123887" y="21121"/>
                  </a:cubicBezTo>
                  <a:lnTo>
                    <a:pt x="2123887" y="253317"/>
                  </a:lnTo>
                  <a:cubicBezTo>
                    <a:pt x="2123887" y="264982"/>
                    <a:pt x="2114430" y="274438"/>
                    <a:pt x="2102766" y="274438"/>
                  </a:cubicBezTo>
                  <a:lnTo>
                    <a:pt x="21121" y="274438"/>
                  </a:lnTo>
                  <a:cubicBezTo>
                    <a:pt x="9456" y="274438"/>
                    <a:pt x="0" y="264982"/>
                    <a:pt x="0" y="253317"/>
                  </a:cubicBezTo>
                  <a:lnTo>
                    <a:pt x="0" y="21121"/>
                  </a:lnTo>
                  <a:cubicBezTo>
                    <a:pt x="0" y="9456"/>
                    <a:pt x="9456" y="0"/>
                    <a:pt x="21121" y="0"/>
                  </a:cubicBezTo>
                  <a:close/>
                </a:path>
              </a:pathLst>
            </a:custGeom>
            <a:solidFill>
              <a:srgbClr val="E9E9E9">
                <a:alpha val="44706"/>
              </a:srgbClr>
            </a:solidFill>
            <a:ln w="9525" cap="rnd">
              <a:solidFill>
                <a:srgbClr val="000000">
                  <a:alpha val="44706"/>
                </a:srgbClr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"/>
              <a:ext cx="2123887" cy="283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9"/>
                </a:lnSpc>
                <a:spcBef>
                  <a:spcPct val="0"/>
                </a:spcBef>
              </a:pPr>
              <a:r>
                <a:rPr lang="en-US" b="true" sz="2299" strike="noStrike" u="none">
                  <a:solidFill>
                    <a:srgbClr val="000000">
                      <a:alpha val="44706"/>
                    </a:srgbClr>
                  </a:solidFill>
                  <a:latin typeface="Bernoru"/>
                  <a:ea typeface="Bernoru"/>
                  <a:cs typeface="Bernoru"/>
                  <a:sym typeface="Bernoru"/>
                </a:rPr>
                <a:t>Analyze the impact of identified factors on AHT and AST.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277704" y="5376135"/>
            <a:ext cx="948688" cy="948568"/>
            <a:chOff x="0" y="0"/>
            <a:chExt cx="735568" cy="7354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35568" cy="735475"/>
            </a:xfrm>
            <a:custGeom>
              <a:avLst/>
              <a:gdLst/>
              <a:ahLst/>
              <a:cxnLst/>
              <a:rect r="r" b="b" t="t" l="l"/>
              <a:pathLst>
                <a:path h="735475" w="735568">
                  <a:moveTo>
                    <a:pt x="367784" y="0"/>
                  </a:moveTo>
                  <a:cubicBezTo>
                    <a:pt x="164663" y="0"/>
                    <a:pt x="0" y="164642"/>
                    <a:pt x="0" y="367738"/>
                  </a:cubicBezTo>
                  <a:cubicBezTo>
                    <a:pt x="0" y="570834"/>
                    <a:pt x="164663" y="735475"/>
                    <a:pt x="367784" y="735475"/>
                  </a:cubicBezTo>
                  <a:cubicBezTo>
                    <a:pt x="570906" y="735475"/>
                    <a:pt x="735568" y="570834"/>
                    <a:pt x="735568" y="367738"/>
                  </a:cubicBezTo>
                  <a:cubicBezTo>
                    <a:pt x="735568" y="164642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68960" y="97526"/>
              <a:ext cx="597649" cy="568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2799" spc="-55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3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536930" y="7016130"/>
            <a:ext cx="8064132" cy="1042006"/>
            <a:chOff x="0" y="0"/>
            <a:chExt cx="2123887" cy="27443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123887" cy="274438"/>
            </a:xfrm>
            <a:custGeom>
              <a:avLst/>
              <a:gdLst/>
              <a:ahLst/>
              <a:cxnLst/>
              <a:rect r="r" b="b" t="t" l="l"/>
              <a:pathLst>
                <a:path h="274438" w="2123887">
                  <a:moveTo>
                    <a:pt x="21121" y="0"/>
                  </a:moveTo>
                  <a:lnTo>
                    <a:pt x="2102766" y="0"/>
                  </a:lnTo>
                  <a:cubicBezTo>
                    <a:pt x="2114430" y="0"/>
                    <a:pt x="2123887" y="9456"/>
                    <a:pt x="2123887" y="21121"/>
                  </a:cubicBezTo>
                  <a:lnTo>
                    <a:pt x="2123887" y="253317"/>
                  </a:lnTo>
                  <a:cubicBezTo>
                    <a:pt x="2123887" y="264982"/>
                    <a:pt x="2114430" y="274438"/>
                    <a:pt x="2102766" y="274438"/>
                  </a:cubicBezTo>
                  <a:lnTo>
                    <a:pt x="21121" y="274438"/>
                  </a:lnTo>
                  <a:cubicBezTo>
                    <a:pt x="9456" y="274438"/>
                    <a:pt x="0" y="264982"/>
                    <a:pt x="0" y="253317"/>
                  </a:cubicBezTo>
                  <a:lnTo>
                    <a:pt x="0" y="21121"/>
                  </a:lnTo>
                  <a:cubicBezTo>
                    <a:pt x="0" y="9456"/>
                    <a:pt x="9456" y="0"/>
                    <a:pt x="21121" y="0"/>
                  </a:cubicBezTo>
                  <a:close/>
                </a:path>
              </a:pathLst>
            </a:custGeom>
            <a:solidFill>
              <a:srgbClr val="E9E9E9">
                <a:alpha val="44706"/>
              </a:srgbClr>
            </a:solidFill>
            <a:ln w="9525" cap="rnd">
              <a:solidFill>
                <a:srgbClr val="000000">
                  <a:alpha val="44706"/>
                </a:srgbClr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"/>
              <a:ext cx="2123887" cy="283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9"/>
                </a:lnSpc>
                <a:spcBef>
                  <a:spcPct val="0"/>
                </a:spcBef>
              </a:pPr>
              <a:r>
                <a:rPr lang="en-US" b="true" sz="2299" strike="noStrike" u="none">
                  <a:solidFill>
                    <a:srgbClr val="000000">
                      <a:alpha val="44706"/>
                    </a:srgbClr>
                  </a:solidFill>
                  <a:latin typeface="Bernoru"/>
                  <a:ea typeface="Bernoru"/>
                  <a:cs typeface="Bernoru"/>
                  <a:sym typeface="Bernoru"/>
                </a:rPr>
                <a:t> Create charts to illustrate the impact of each factor.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277704" y="7065840"/>
            <a:ext cx="948688" cy="948568"/>
            <a:chOff x="0" y="0"/>
            <a:chExt cx="735568" cy="73547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35568" cy="735475"/>
            </a:xfrm>
            <a:custGeom>
              <a:avLst/>
              <a:gdLst/>
              <a:ahLst/>
              <a:cxnLst/>
              <a:rect r="r" b="b" t="t" l="l"/>
              <a:pathLst>
                <a:path h="735475" w="735568">
                  <a:moveTo>
                    <a:pt x="367784" y="0"/>
                  </a:moveTo>
                  <a:cubicBezTo>
                    <a:pt x="164663" y="0"/>
                    <a:pt x="0" y="164642"/>
                    <a:pt x="0" y="367738"/>
                  </a:cubicBezTo>
                  <a:cubicBezTo>
                    <a:pt x="0" y="570834"/>
                    <a:pt x="164663" y="735475"/>
                    <a:pt x="367784" y="735475"/>
                  </a:cubicBezTo>
                  <a:cubicBezTo>
                    <a:pt x="570906" y="735475"/>
                    <a:pt x="735568" y="570834"/>
                    <a:pt x="735568" y="367738"/>
                  </a:cubicBezTo>
                  <a:cubicBezTo>
                    <a:pt x="735568" y="164642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68960" y="97526"/>
              <a:ext cx="597649" cy="568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2799" spc="-55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4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536930" y="8705836"/>
            <a:ext cx="8064132" cy="1042006"/>
            <a:chOff x="0" y="0"/>
            <a:chExt cx="2123887" cy="27443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123887" cy="274438"/>
            </a:xfrm>
            <a:custGeom>
              <a:avLst/>
              <a:gdLst/>
              <a:ahLst/>
              <a:cxnLst/>
              <a:rect r="r" b="b" t="t" l="l"/>
              <a:pathLst>
                <a:path h="274438" w="2123887">
                  <a:moveTo>
                    <a:pt x="21121" y="0"/>
                  </a:moveTo>
                  <a:lnTo>
                    <a:pt x="2102766" y="0"/>
                  </a:lnTo>
                  <a:cubicBezTo>
                    <a:pt x="2114430" y="0"/>
                    <a:pt x="2123887" y="9456"/>
                    <a:pt x="2123887" y="21121"/>
                  </a:cubicBezTo>
                  <a:lnTo>
                    <a:pt x="2123887" y="253317"/>
                  </a:lnTo>
                  <a:cubicBezTo>
                    <a:pt x="2123887" y="264982"/>
                    <a:pt x="2114430" y="274438"/>
                    <a:pt x="2102766" y="274438"/>
                  </a:cubicBezTo>
                  <a:lnTo>
                    <a:pt x="21121" y="274438"/>
                  </a:lnTo>
                  <a:cubicBezTo>
                    <a:pt x="9456" y="274438"/>
                    <a:pt x="0" y="264982"/>
                    <a:pt x="0" y="253317"/>
                  </a:cubicBezTo>
                  <a:lnTo>
                    <a:pt x="0" y="21121"/>
                  </a:lnTo>
                  <a:cubicBezTo>
                    <a:pt x="0" y="9456"/>
                    <a:pt x="9456" y="0"/>
                    <a:pt x="21121" y="0"/>
                  </a:cubicBezTo>
                  <a:close/>
                </a:path>
              </a:pathLst>
            </a:custGeom>
            <a:solidFill>
              <a:srgbClr val="E9E9E9">
                <a:alpha val="44706"/>
              </a:srgbClr>
            </a:solidFill>
            <a:ln w="9525" cap="rnd">
              <a:solidFill>
                <a:srgbClr val="000000">
                  <a:alpha val="44706"/>
                </a:srgbClr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"/>
              <a:ext cx="2123887" cy="283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9"/>
                </a:lnSpc>
                <a:spcBef>
                  <a:spcPct val="0"/>
                </a:spcBef>
              </a:pPr>
              <a:r>
                <a:rPr lang="en-US" b="true" sz="2299" strike="noStrike" u="none">
                  <a:solidFill>
                    <a:srgbClr val="000000">
                      <a:alpha val="44706"/>
                    </a:srgbClr>
                  </a:solidFill>
                  <a:latin typeface="Bernoru"/>
                  <a:ea typeface="Bernoru"/>
                  <a:cs typeface="Bernoru"/>
                  <a:sym typeface="Bernoru"/>
                </a:rPr>
                <a:t>Examine call reasons and transcripts for potential solutions.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8277704" y="8755546"/>
            <a:ext cx="948688" cy="948568"/>
            <a:chOff x="0" y="0"/>
            <a:chExt cx="735568" cy="73547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35568" cy="735475"/>
            </a:xfrm>
            <a:custGeom>
              <a:avLst/>
              <a:gdLst/>
              <a:ahLst/>
              <a:cxnLst/>
              <a:rect r="r" b="b" t="t" l="l"/>
              <a:pathLst>
                <a:path h="735475" w="735568">
                  <a:moveTo>
                    <a:pt x="367784" y="0"/>
                  </a:moveTo>
                  <a:cubicBezTo>
                    <a:pt x="164663" y="0"/>
                    <a:pt x="0" y="164642"/>
                    <a:pt x="0" y="367738"/>
                  </a:cubicBezTo>
                  <a:cubicBezTo>
                    <a:pt x="0" y="570834"/>
                    <a:pt x="164663" y="735475"/>
                    <a:pt x="367784" y="735475"/>
                  </a:cubicBezTo>
                  <a:cubicBezTo>
                    <a:pt x="570906" y="735475"/>
                    <a:pt x="735568" y="570834"/>
                    <a:pt x="735568" y="367738"/>
                  </a:cubicBezTo>
                  <a:cubicBezTo>
                    <a:pt x="735568" y="164642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68960" y="97526"/>
              <a:ext cx="597649" cy="568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2799" spc="-55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8106" y="5143500"/>
            <a:ext cx="1427178" cy="14271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9E9E9">
                <a:alpha val="58824"/>
              </a:srgbClr>
            </a:solidFill>
            <a:ln w="9525" cap="sq">
              <a:solidFill>
                <a:srgbClr val="000000">
                  <a:alpha val="5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28766" y="5143500"/>
            <a:ext cx="1427178" cy="142717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9E9E9">
                <a:alpha val="58824"/>
              </a:srgbClr>
            </a:solidFill>
            <a:ln w="9525" cap="sq">
              <a:solidFill>
                <a:srgbClr val="000000">
                  <a:alpha val="5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943541" y="5143500"/>
            <a:ext cx="1427178" cy="142717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9E9E9">
                <a:alpha val="58824"/>
              </a:srgbClr>
            </a:solidFill>
            <a:ln w="9525" cap="sq">
              <a:solidFill>
                <a:srgbClr val="000000">
                  <a:alpha val="58824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26243" y="5157394"/>
            <a:ext cx="1427178" cy="142717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9E9E9">
                <a:alpha val="58824"/>
              </a:srgbClr>
            </a:solidFill>
            <a:ln w="9525" cap="sq">
              <a:solidFill>
                <a:srgbClr val="000000">
                  <a:alpha val="58824"/>
                </a:srgbClr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412082" y="5143500"/>
            <a:ext cx="1427178" cy="142717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9E9E9">
                <a:alpha val="58824"/>
              </a:srgbClr>
            </a:solidFill>
            <a:ln w="9525" cap="sq">
              <a:solidFill>
                <a:srgbClr val="000000">
                  <a:alpha val="58824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6938" y="416712"/>
            <a:ext cx="16914124" cy="880566"/>
            <a:chOff x="0" y="0"/>
            <a:chExt cx="22552165" cy="117408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22552165" cy="1174088"/>
              <a:chOff x="0" y="0"/>
              <a:chExt cx="4454749" cy="23191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4454749" cy="231919"/>
              </a:xfrm>
              <a:custGeom>
                <a:avLst/>
                <a:gdLst/>
                <a:ahLst/>
                <a:cxnLst/>
                <a:rect r="r" b="b" t="t" l="l"/>
                <a:pathLst>
                  <a:path h="231919" w="4454749">
                    <a:moveTo>
                      <a:pt x="0" y="0"/>
                    </a:moveTo>
                    <a:lnTo>
                      <a:pt x="4454749" y="0"/>
                    </a:lnTo>
                    <a:lnTo>
                      <a:pt x="4454749" y="231919"/>
                    </a:lnTo>
                    <a:lnTo>
                      <a:pt x="0" y="2319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72727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4454749" cy="2700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7434612" y="394216"/>
              <a:ext cx="466187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TEAM : THE MINIMALISTS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55683" y="394216"/>
              <a:ext cx="558906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UNITED AIRLINES HACKATHON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399195" y="2280376"/>
            <a:ext cx="13489610" cy="162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9"/>
              </a:lnSpc>
            </a:pPr>
            <a:r>
              <a:rPr lang="en-US" sz="5749" spc="-229">
                <a:solidFill>
                  <a:srgbClr val="272727"/>
                </a:solidFill>
                <a:latin typeface="Bernoru"/>
                <a:ea typeface="Bernoru"/>
                <a:cs typeface="Bernoru"/>
                <a:sym typeface="Bernoru"/>
              </a:rPr>
              <a:t>TENTATIVE FACTORS BEHIND HIGH</a:t>
            </a:r>
          </a:p>
          <a:p>
            <a:pPr algn="ctr">
              <a:lnSpc>
                <a:spcPts val="6749"/>
              </a:lnSpc>
            </a:pPr>
            <a:r>
              <a:rPr lang="en-US" sz="6749" spc="-269">
                <a:solidFill>
                  <a:srgbClr val="0345E4"/>
                </a:solidFill>
                <a:latin typeface="Bernoru"/>
                <a:ea typeface="Bernoru"/>
                <a:cs typeface="Bernoru"/>
                <a:sym typeface="Bernoru"/>
              </a:rPr>
              <a:t>AST AND AHT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57626" y="5318292"/>
            <a:ext cx="880415" cy="9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18627" y="5351311"/>
            <a:ext cx="1047456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18827" y="5351311"/>
            <a:ext cx="1076605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70722" y="5365205"/>
            <a:ext cx="1138220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591453" y="5351311"/>
            <a:ext cx="1115093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6847689"/>
            <a:ext cx="220599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Elite Level </a:t>
            </a:r>
          </a:p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Code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230442" y="6847689"/>
            <a:ext cx="210312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Reason </a:t>
            </a:r>
          </a:p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of Calling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488253" y="6861583"/>
            <a:ext cx="4303157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Sentiments </a:t>
            </a:r>
          </a:p>
          <a:p>
            <a:pPr algn="ctr">
              <a:lnSpc>
                <a:spcPts val="4560"/>
              </a:lnSpc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&amp;</a:t>
            </a:r>
          </a:p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Silence Percentage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61944" y="6847689"/>
            <a:ext cx="2987278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Customer </a:t>
            </a:r>
          </a:p>
          <a:p>
            <a:pPr algn="ctr">
              <a:lnSpc>
                <a:spcPts val="4560"/>
              </a:lnSpc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tone &amp; Agent </a:t>
            </a:r>
          </a:p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tone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98665" y="6847689"/>
            <a:ext cx="1887379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Calling </a:t>
            </a:r>
          </a:p>
          <a:p>
            <a:pPr algn="ctr">
              <a:lnSpc>
                <a:spcPts val="4560"/>
              </a:lnSpc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Time </a:t>
            </a:r>
          </a:p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b="true" sz="3800" spc="-201">
                <a:solidFill>
                  <a:srgbClr val="0345E4"/>
                </a:solidFill>
                <a:latin typeface="Poppins Bold"/>
                <a:ea typeface="Poppins Bold"/>
                <a:cs typeface="Poppins Bold"/>
                <a:sym typeface="Poppins Bold"/>
              </a:rPr>
              <a:t>and Day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938" y="416712"/>
            <a:ext cx="16914124" cy="880566"/>
            <a:chOff x="0" y="0"/>
            <a:chExt cx="22552165" cy="117408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552165" cy="1174088"/>
              <a:chOff x="0" y="0"/>
              <a:chExt cx="4454749" cy="23191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454749" cy="231919"/>
              </a:xfrm>
              <a:custGeom>
                <a:avLst/>
                <a:gdLst/>
                <a:ahLst/>
                <a:cxnLst/>
                <a:rect r="r" b="b" t="t" l="l"/>
                <a:pathLst>
                  <a:path h="231919" w="4454749">
                    <a:moveTo>
                      <a:pt x="0" y="0"/>
                    </a:moveTo>
                    <a:lnTo>
                      <a:pt x="4454749" y="0"/>
                    </a:lnTo>
                    <a:lnTo>
                      <a:pt x="4454749" y="231919"/>
                    </a:lnTo>
                    <a:lnTo>
                      <a:pt x="0" y="2319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72727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454749" cy="2700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7434612" y="394216"/>
              <a:ext cx="466187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TEAM : THE MINIMALISTS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5683" y="394216"/>
              <a:ext cx="558906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UNITED AIRLINES HACKATHON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3659720"/>
            <a:ext cx="8069259" cy="6627280"/>
          </a:xfrm>
          <a:custGeom>
            <a:avLst/>
            <a:gdLst/>
            <a:ahLst/>
            <a:cxnLst/>
            <a:rect r="r" b="b" t="t" l="l"/>
            <a:pathLst>
              <a:path h="6627280" w="8069259">
                <a:moveTo>
                  <a:pt x="0" y="0"/>
                </a:moveTo>
                <a:lnTo>
                  <a:pt x="8069259" y="0"/>
                </a:lnTo>
                <a:lnTo>
                  <a:pt x="8069259" y="6627280"/>
                </a:lnTo>
                <a:lnTo>
                  <a:pt x="0" y="6627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90778" y="3393020"/>
            <a:ext cx="8563218" cy="6920540"/>
          </a:xfrm>
          <a:custGeom>
            <a:avLst/>
            <a:gdLst/>
            <a:ahLst/>
            <a:cxnLst/>
            <a:rect r="r" b="b" t="t" l="l"/>
            <a:pathLst>
              <a:path h="6920540" w="8563218">
                <a:moveTo>
                  <a:pt x="0" y="0"/>
                </a:moveTo>
                <a:lnTo>
                  <a:pt x="8563218" y="0"/>
                </a:lnTo>
                <a:lnTo>
                  <a:pt x="8563218" y="6920541"/>
                </a:lnTo>
                <a:lnTo>
                  <a:pt x="0" y="69205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686938" y="2305124"/>
            <a:ext cx="99321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sz="3800" spc="-201">
                <a:solidFill>
                  <a:srgbClr val="0345E4"/>
                </a:solidFill>
                <a:latin typeface="Bernoru"/>
                <a:ea typeface="Bernoru"/>
                <a:cs typeface="Bernoru"/>
                <a:sym typeface="Bernoru"/>
              </a:rPr>
              <a:t>AST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28166" y="2190824"/>
            <a:ext cx="4557624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8"/>
              </a:lnSpc>
            </a:pPr>
            <a:r>
              <a:rPr lang="en-US" sz="16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graph shows that </a:t>
            </a:r>
            <a:r>
              <a:rPr lang="en-US" sz="163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higher membership levels lead to faster response times</a:t>
            </a:r>
            <a:r>
              <a:rPr lang="en-US" sz="16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indicating prioritized service for elite customers</a:t>
            </a:r>
            <a:r>
              <a:rPr lang="en-US" sz="163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330984" y="1668874"/>
            <a:ext cx="5183624" cy="2434549"/>
            <a:chOff x="0" y="0"/>
            <a:chExt cx="6911499" cy="324606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823291" y="0"/>
              <a:ext cx="1264918" cy="1264758"/>
              <a:chOff x="0" y="0"/>
              <a:chExt cx="735568" cy="73547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35568" cy="735475"/>
              </a:xfrm>
              <a:custGeom>
                <a:avLst/>
                <a:gdLst/>
                <a:ahLst/>
                <a:cxnLst/>
                <a:rect r="r" b="b" t="t" l="l"/>
                <a:pathLst>
                  <a:path h="735475" w="735568">
                    <a:moveTo>
                      <a:pt x="367784" y="0"/>
                    </a:moveTo>
                    <a:cubicBezTo>
                      <a:pt x="164663" y="0"/>
                      <a:pt x="0" y="164642"/>
                      <a:pt x="0" y="367738"/>
                    </a:cubicBezTo>
                    <a:cubicBezTo>
                      <a:pt x="0" y="570834"/>
                      <a:pt x="164663" y="735475"/>
                      <a:pt x="367784" y="735475"/>
                    </a:cubicBezTo>
                    <a:cubicBezTo>
                      <a:pt x="570906" y="735475"/>
                      <a:pt x="735568" y="570834"/>
                      <a:pt x="735568" y="367738"/>
                    </a:cubicBezTo>
                    <a:cubicBezTo>
                      <a:pt x="735568" y="164642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68960" y="97526"/>
                <a:ext cx="597649" cy="5689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  <a:r>
                  <a:rPr lang="en-US" b="true" sz="2799" spc="-55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1</a:t>
                </a: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1483941"/>
              <a:ext cx="6911499" cy="1762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59"/>
                </a:lnSpc>
              </a:pPr>
              <a:r>
                <a:rPr lang="en-US" sz="4299">
                  <a:solidFill>
                    <a:srgbClr val="000000"/>
                  </a:solidFill>
                  <a:latin typeface="Bernoru"/>
                  <a:ea typeface="Bernoru"/>
                  <a:cs typeface="Bernoru"/>
                  <a:sym typeface="Bernoru"/>
                </a:rPr>
                <a:t>ELITE LEVEL </a:t>
              </a:r>
            </a:p>
            <a:p>
              <a:pPr algn="ctr">
                <a:lnSpc>
                  <a:spcPts val="5279"/>
                </a:lnSpc>
                <a:spcBef>
                  <a:spcPct val="0"/>
                </a:spcBef>
              </a:pPr>
              <a:r>
                <a:rPr lang="en-US" sz="4399">
                  <a:solidFill>
                    <a:srgbClr val="000000"/>
                  </a:solidFill>
                  <a:latin typeface="Bernoru"/>
                  <a:ea typeface="Bernoru"/>
                  <a:cs typeface="Bernoru"/>
                  <a:sym typeface="Bernoru"/>
                </a:rPr>
                <a:t>CODE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762259" y="2305124"/>
            <a:ext cx="99321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sz="3800" spc="-201">
                <a:solidFill>
                  <a:srgbClr val="0345E4"/>
                </a:solidFill>
                <a:latin typeface="Bernoru"/>
                <a:ea typeface="Bernoru"/>
                <a:cs typeface="Bernoru"/>
                <a:sym typeface="Bernoru"/>
              </a:rPr>
              <a:t>AHT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60762" y="1897595"/>
            <a:ext cx="5093234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8"/>
              </a:lnSpc>
            </a:pPr>
          </a:p>
          <a:p>
            <a:pPr algn="l">
              <a:lnSpc>
                <a:spcPts val="1958"/>
              </a:lnSpc>
            </a:pPr>
            <a:r>
              <a:rPr lang="en-US" sz="16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graph shows that </a:t>
            </a:r>
            <a:r>
              <a:rPr lang="en-US" sz="163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higher membership levels lead to longer handling times,</a:t>
            </a:r>
            <a:r>
              <a:rPr lang="en-US" sz="16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indicating more complex inquiries or requests from elite customers.</a:t>
            </a:r>
          </a:p>
          <a:p>
            <a:pPr algn="l">
              <a:lnSpc>
                <a:spcPts val="195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938" y="416712"/>
            <a:ext cx="16914124" cy="880566"/>
            <a:chOff x="0" y="0"/>
            <a:chExt cx="22552165" cy="117408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552165" cy="1174088"/>
              <a:chOff x="0" y="0"/>
              <a:chExt cx="4454749" cy="23191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454749" cy="231919"/>
              </a:xfrm>
              <a:custGeom>
                <a:avLst/>
                <a:gdLst/>
                <a:ahLst/>
                <a:cxnLst/>
                <a:rect r="r" b="b" t="t" l="l"/>
                <a:pathLst>
                  <a:path h="231919" w="4454749">
                    <a:moveTo>
                      <a:pt x="0" y="0"/>
                    </a:moveTo>
                    <a:lnTo>
                      <a:pt x="4454749" y="0"/>
                    </a:lnTo>
                    <a:lnTo>
                      <a:pt x="4454749" y="231919"/>
                    </a:lnTo>
                    <a:lnTo>
                      <a:pt x="0" y="2319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72727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454749" cy="2700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7434612" y="394216"/>
              <a:ext cx="466187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TEAM : THE MINIMALISTS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5683" y="394216"/>
              <a:ext cx="558906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UNITED AIRLINES HACKATHON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449897" y="1564381"/>
            <a:ext cx="948688" cy="948568"/>
            <a:chOff x="0" y="0"/>
            <a:chExt cx="735568" cy="7354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35568" cy="735475"/>
            </a:xfrm>
            <a:custGeom>
              <a:avLst/>
              <a:gdLst/>
              <a:ahLst/>
              <a:cxnLst/>
              <a:rect r="r" b="b" t="t" l="l"/>
              <a:pathLst>
                <a:path h="735475" w="735568">
                  <a:moveTo>
                    <a:pt x="367784" y="0"/>
                  </a:moveTo>
                  <a:cubicBezTo>
                    <a:pt x="164663" y="0"/>
                    <a:pt x="0" y="164642"/>
                    <a:pt x="0" y="367738"/>
                  </a:cubicBezTo>
                  <a:cubicBezTo>
                    <a:pt x="0" y="570834"/>
                    <a:pt x="164663" y="735475"/>
                    <a:pt x="367784" y="735475"/>
                  </a:cubicBezTo>
                  <a:cubicBezTo>
                    <a:pt x="570906" y="735475"/>
                    <a:pt x="735568" y="570834"/>
                    <a:pt x="735568" y="367738"/>
                  </a:cubicBezTo>
                  <a:cubicBezTo>
                    <a:pt x="735568" y="164642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68960" y="97526"/>
              <a:ext cx="597649" cy="568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2799" spc="-55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0" y="3926420"/>
            <a:ext cx="8635791" cy="6087342"/>
          </a:xfrm>
          <a:custGeom>
            <a:avLst/>
            <a:gdLst/>
            <a:ahLst/>
            <a:cxnLst/>
            <a:rect r="r" b="b" t="t" l="l"/>
            <a:pathLst>
              <a:path h="6087342" w="8635791">
                <a:moveTo>
                  <a:pt x="0" y="0"/>
                </a:moveTo>
                <a:lnTo>
                  <a:pt x="8635791" y="0"/>
                </a:lnTo>
                <a:lnTo>
                  <a:pt x="8635791" y="6087343"/>
                </a:lnTo>
                <a:lnTo>
                  <a:pt x="0" y="6087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52052" y="3926420"/>
            <a:ext cx="8735948" cy="6087342"/>
          </a:xfrm>
          <a:custGeom>
            <a:avLst/>
            <a:gdLst/>
            <a:ahLst/>
            <a:cxnLst/>
            <a:rect r="r" b="b" t="t" l="l"/>
            <a:pathLst>
              <a:path h="6087342" w="8735948">
                <a:moveTo>
                  <a:pt x="0" y="0"/>
                </a:moveTo>
                <a:lnTo>
                  <a:pt x="8735948" y="0"/>
                </a:lnTo>
                <a:lnTo>
                  <a:pt x="8735948" y="6087343"/>
                </a:lnTo>
                <a:lnTo>
                  <a:pt x="0" y="6087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32090" y="1931925"/>
            <a:ext cx="99321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sz="3800" spc="-201">
                <a:solidFill>
                  <a:srgbClr val="0345E4"/>
                </a:solidFill>
                <a:latin typeface="Bernoru"/>
                <a:ea typeface="Bernoru"/>
                <a:cs typeface="Bernoru"/>
                <a:sym typeface="Bernoru"/>
              </a:rPr>
              <a:t>AST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14748" y="1931925"/>
            <a:ext cx="98631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sz="3800" spc="-201">
                <a:solidFill>
                  <a:srgbClr val="0345E4"/>
                </a:solidFill>
                <a:latin typeface="Bernoru"/>
                <a:ea typeface="Bernoru"/>
                <a:cs typeface="Bernoru"/>
                <a:sym typeface="Bernoru"/>
              </a:rPr>
              <a:t>AHT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2090" y="2646300"/>
            <a:ext cx="450961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8"/>
              </a:lnSpc>
            </a:pPr>
            <a:r>
              <a:rPr lang="en-US" sz="15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Average Speed to Answer (AST): </a:t>
            </a:r>
            <a:r>
              <a:rPr lang="en-US" sz="153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Remains stable throughout the day and across the week,</a:t>
            </a:r>
            <a:r>
              <a:rPr lang="en-US" sz="15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indicating no significant dependence on time or day.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03532" y="2646300"/>
            <a:ext cx="4895745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38"/>
              </a:lnSpc>
            </a:pPr>
            <a:r>
              <a:rPr lang="en-US" sz="15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Aver</a:t>
            </a:r>
            <a:r>
              <a:rPr lang="en-US" sz="15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age Handling Time (AHT): Also shows </a:t>
            </a:r>
            <a:r>
              <a:rPr lang="en-US" b="true" sz="153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similar stability, suggesting performance is consistent regardless of morning, afternoon, evening, or weekdays vs. weekend</a:t>
            </a:r>
            <a:r>
              <a:rPr lang="en-US" sz="15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s.</a:t>
            </a:r>
          </a:p>
          <a:p>
            <a:pPr algn="r">
              <a:lnSpc>
                <a:spcPts val="1838"/>
              </a:lnSpc>
            </a:pPr>
          </a:p>
          <a:p>
            <a:pPr algn="r">
              <a:lnSpc>
                <a:spcPts val="1838"/>
              </a:lnSpc>
            </a:pPr>
          </a:p>
          <a:p>
            <a:pPr algn="r">
              <a:lnSpc>
                <a:spcPts val="183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767804" y="2770125"/>
            <a:ext cx="675239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Bernoru"/>
                <a:ea typeface="Bernoru"/>
                <a:cs typeface="Bernoru"/>
                <a:sym typeface="Bernoru"/>
              </a:rPr>
              <a:t>CALLING TIME AND DAY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938" y="416712"/>
            <a:ext cx="16914124" cy="880566"/>
            <a:chOff x="0" y="0"/>
            <a:chExt cx="22552165" cy="117408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552165" cy="1174088"/>
              <a:chOff x="0" y="0"/>
              <a:chExt cx="4454749" cy="23191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454749" cy="231919"/>
              </a:xfrm>
              <a:custGeom>
                <a:avLst/>
                <a:gdLst/>
                <a:ahLst/>
                <a:cxnLst/>
                <a:rect r="r" b="b" t="t" l="l"/>
                <a:pathLst>
                  <a:path h="231919" w="4454749">
                    <a:moveTo>
                      <a:pt x="0" y="0"/>
                    </a:moveTo>
                    <a:lnTo>
                      <a:pt x="4454749" y="0"/>
                    </a:lnTo>
                    <a:lnTo>
                      <a:pt x="4454749" y="231919"/>
                    </a:lnTo>
                    <a:lnTo>
                      <a:pt x="0" y="2319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72727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454749" cy="2700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7434612" y="394216"/>
              <a:ext cx="466187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TEAM : THE MINIMALISTS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5683" y="394216"/>
              <a:ext cx="558906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UNITED AIRLINES HACKATHON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924626" y="1877527"/>
            <a:ext cx="11363374" cy="8051510"/>
          </a:xfrm>
          <a:custGeom>
            <a:avLst/>
            <a:gdLst/>
            <a:ahLst/>
            <a:cxnLst/>
            <a:rect r="r" b="b" t="t" l="l"/>
            <a:pathLst>
              <a:path h="8051510" w="11363374">
                <a:moveTo>
                  <a:pt x="0" y="0"/>
                </a:moveTo>
                <a:lnTo>
                  <a:pt x="11363374" y="0"/>
                </a:lnTo>
                <a:lnTo>
                  <a:pt x="11363374" y="8051509"/>
                </a:lnTo>
                <a:lnTo>
                  <a:pt x="0" y="8051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6938" y="2270991"/>
            <a:ext cx="5604627" cy="1390650"/>
            <a:chOff x="0" y="0"/>
            <a:chExt cx="7472836" cy="18542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294721"/>
              <a:ext cx="1264918" cy="1264758"/>
              <a:chOff x="0" y="0"/>
              <a:chExt cx="735568" cy="73547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35568" cy="735475"/>
              </a:xfrm>
              <a:custGeom>
                <a:avLst/>
                <a:gdLst/>
                <a:ahLst/>
                <a:cxnLst/>
                <a:rect r="r" b="b" t="t" l="l"/>
                <a:pathLst>
                  <a:path h="735475" w="735568">
                    <a:moveTo>
                      <a:pt x="367784" y="0"/>
                    </a:moveTo>
                    <a:cubicBezTo>
                      <a:pt x="164663" y="0"/>
                      <a:pt x="0" y="164642"/>
                      <a:pt x="0" y="367738"/>
                    </a:cubicBezTo>
                    <a:cubicBezTo>
                      <a:pt x="0" y="570834"/>
                      <a:pt x="164663" y="735475"/>
                      <a:pt x="367784" y="735475"/>
                    </a:cubicBezTo>
                    <a:cubicBezTo>
                      <a:pt x="570906" y="735475"/>
                      <a:pt x="735568" y="570834"/>
                      <a:pt x="735568" y="367738"/>
                    </a:cubicBezTo>
                    <a:cubicBezTo>
                      <a:pt x="735568" y="164642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68960" y="97526"/>
                <a:ext cx="597649" cy="5689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  <a:r>
                  <a:rPr lang="en-US" b="true" sz="2799" spc="-55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3</a:t>
                </a: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601308" y="-19050"/>
              <a:ext cx="5871528" cy="1873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19"/>
                </a:lnSpc>
              </a:pPr>
              <a:r>
                <a:rPr lang="en-US" sz="4599">
                  <a:solidFill>
                    <a:srgbClr val="000000"/>
                  </a:solidFill>
                  <a:latin typeface="Bernoru"/>
                  <a:ea typeface="Bernoru"/>
                  <a:cs typeface="Bernoru"/>
                  <a:sym typeface="Bernoru"/>
                </a:rPr>
                <a:t>CUSTOMER &amp;</a:t>
              </a:r>
            </a:p>
            <a:p>
              <a:pPr algn="l">
                <a:lnSpc>
                  <a:spcPts val="5519"/>
                </a:lnSpc>
              </a:pPr>
              <a:r>
                <a:rPr lang="en-US" sz="4599">
                  <a:solidFill>
                    <a:srgbClr val="000000"/>
                  </a:solidFill>
                  <a:latin typeface="Bernoru"/>
                  <a:ea typeface="Bernoru"/>
                  <a:cs typeface="Bernoru"/>
                  <a:sym typeface="Bernoru"/>
                </a:rPr>
                <a:t>AGENT TONE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86938" y="4384705"/>
            <a:ext cx="5792032" cy="5026982"/>
            <a:chOff x="0" y="0"/>
            <a:chExt cx="7722709" cy="670264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315085" cy="77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60"/>
                </a:lnSpc>
                <a:spcBef>
                  <a:spcPct val="0"/>
                </a:spcBef>
              </a:pPr>
              <a:r>
                <a:rPr lang="en-US" sz="3800" spc="-201">
                  <a:solidFill>
                    <a:srgbClr val="0345E4"/>
                  </a:solidFill>
                  <a:latin typeface="Bernoru"/>
                  <a:ea typeface="Bernoru"/>
                  <a:cs typeface="Bernoru"/>
                  <a:sym typeface="Bernoru"/>
                </a:rPr>
                <a:t>AHT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93992"/>
              <a:ext cx="7722709" cy="570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 heatmap shows that handling times vary by agent tone:</a:t>
              </a:r>
            </a:p>
            <a:p>
              <a:pPr algn="l">
                <a:lnSpc>
                  <a:spcPts val="2160"/>
                </a:lnSpc>
              </a:pPr>
            </a:p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Neutral Tone: Peaks at 13 minutes, indicating inefficiency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Polite Tone: Shortest times, as low as 2.3 minutes with calm customers, reflecting effectiveness.</a:t>
              </a:r>
            </a:p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Frustrated Tone: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Consistent handling times around 10-11 minutes, showing inefficiency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Calm Tone: Moderately high times (10-11 minutes), needing improvement.</a:t>
              </a:r>
            </a:p>
            <a:p>
              <a:pPr algn="l">
                <a:lnSpc>
                  <a:spcPts val="2160"/>
                </a:lnSpc>
              </a:pPr>
            </a:p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 summary, maintaining a calm and polite tone can reduce handling times and enhance customer satisfaction, underscoring the role of emotional intelligence in service interactions.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938" y="416712"/>
            <a:ext cx="16914124" cy="880566"/>
            <a:chOff x="0" y="0"/>
            <a:chExt cx="22552165" cy="117408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552165" cy="1174088"/>
              <a:chOff x="0" y="0"/>
              <a:chExt cx="4454749" cy="23191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454749" cy="231919"/>
              </a:xfrm>
              <a:custGeom>
                <a:avLst/>
                <a:gdLst/>
                <a:ahLst/>
                <a:cxnLst/>
                <a:rect r="r" b="b" t="t" l="l"/>
                <a:pathLst>
                  <a:path h="231919" w="4454749">
                    <a:moveTo>
                      <a:pt x="0" y="0"/>
                    </a:moveTo>
                    <a:lnTo>
                      <a:pt x="4454749" y="0"/>
                    </a:lnTo>
                    <a:lnTo>
                      <a:pt x="4454749" y="231919"/>
                    </a:lnTo>
                    <a:lnTo>
                      <a:pt x="0" y="2319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72727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454749" cy="2700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7434612" y="394216"/>
              <a:ext cx="466187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TEAM : THE MINIMALISTS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5683" y="394216"/>
              <a:ext cx="558906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UNITED AIRLINES HACKATHON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993859" y="1872812"/>
            <a:ext cx="11004694" cy="8060938"/>
          </a:xfrm>
          <a:custGeom>
            <a:avLst/>
            <a:gdLst/>
            <a:ahLst/>
            <a:cxnLst/>
            <a:rect r="r" b="b" t="t" l="l"/>
            <a:pathLst>
              <a:path h="8060938" w="11004694">
                <a:moveTo>
                  <a:pt x="0" y="0"/>
                </a:moveTo>
                <a:lnTo>
                  <a:pt x="11004694" y="0"/>
                </a:lnTo>
                <a:lnTo>
                  <a:pt x="11004694" y="8060939"/>
                </a:lnTo>
                <a:lnTo>
                  <a:pt x="0" y="8060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6938" y="2600155"/>
            <a:ext cx="5604627" cy="2000250"/>
            <a:chOff x="0" y="0"/>
            <a:chExt cx="7472836" cy="26670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663021"/>
              <a:ext cx="1264918" cy="1264758"/>
              <a:chOff x="0" y="0"/>
              <a:chExt cx="735568" cy="73547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35568" cy="735475"/>
              </a:xfrm>
              <a:custGeom>
                <a:avLst/>
                <a:gdLst/>
                <a:ahLst/>
                <a:cxnLst/>
                <a:rect r="r" b="b" t="t" l="l"/>
                <a:pathLst>
                  <a:path h="735475" w="735568">
                    <a:moveTo>
                      <a:pt x="367784" y="0"/>
                    </a:moveTo>
                    <a:cubicBezTo>
                      <a:pt x="164663" y="0"/>
                      <a:pt x="0" y="164642"/>
                      <a:pt x="0" y="367738"/>
                    </a:cubicBezTo>
                    <a:cubicBezTo>
                      <a:pt x="0" y="570834"/>
                      <a:pt x="164663" y="735475"/>
                      <a:pt x="367784" y="735475"/>
                    </a:cubicBezTo>
                    <a:cubicBezTo>
                      <a:pt x="570906" y="735475"/>
                      <a:pt x="735568" y="570834"/>
                      <a:pt x="735568" y="367738"/>
                    </a:cubicBezTo>
                    <a:cubicBezTo>
                      <a:pt x="735568" y="164642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68960" y="97526"/>
                <a:ext cx="597649" cy="5689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  <a:r>
                  <a:rPr lang="en-US" b="true" sz="2799" spc="-55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4</a:t>
                </a: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601308" y="-9525"/>
              <a:ext cx="5871528" cy="267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79"/>
                </a:lnSpc>
              </a:pPr>
              <a:r>
                <a:rPr lang="en-US" sz="4399">
                  <a:solidFill>
                    <a:srgbClr val="000000"/>
                  </a:solidFill>
                  <a:latin typeface="Bernoru"/>
                  <a:ea typeface="Bernoru"/>
                  <a:cs typeface="Bernoru"/>
                  <a:sym typeface="Bernoru"/>
                </a:rPr>
                <a:t>SENTIMENTS &amp; </a:t>
              </a:r>
            </a:p>
            <a:p>
              <a:pPr algn="l">
                <a:lnSpc>
                  <a:spcPts val="5279"/>
                </a:lnSpc>
              </a:pPr>
              <a:r>
                <a:rPr lang="en-US" sz="4399">
                  <a:solidFill>
                    <a:srgbClr val="000000"/>
                  </a:solidFill>
                  <a:latin typeface="Bernoru"/>
                  <a:ea typeface="Bernoru"/>
                  <a:cs typeface="Bernoru"/>
                  <a:sym typeface="Bernoru"/>
                </a:rPr>
                <a:t>SILENCE </a:t>
              </a:r>
            </a:p>
            <a:p>
              <a:pPr algn="l">
                <a:lnSpc>
                  <a:spcPts val="5279"/>
                </a:lnSpc>
              </a:pPr>
              <a:r>
                <a:rPr lang="en-US" sz="4399">
                  <a:solidFill>
                    <a:srgbClr val="000000"/>
                  </a:solidFill>
                  <a:latin typeface="Bernoru"/>
                  <a:ea typeface="Bernoru"/>
                  <a:cs typeface="Bernoru"/>
                  <a:sym typeface="Bernoru"/>
                </a:rPr>
                <a:t>PERCENTAGE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86938" y="5428916"/>
            <a:ext cx="5792032" cy="3960182"/>
            <a:chOff x="0" y="0"/>
            <a:chExt cx="7722709" cy="528024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315085" cy="77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60"/>
                </a:lnSpc>
                <a:spcBef>
                  <a:spcPct val="0"/>
                </a:spcBef>
              </a:pPr>
              <a:r>
                <a:rPr lang="en-US" sz="3800" spc="-201">
                  <a:solidFill>
                    <a:srgbClr val="0345E4"/>
                  </a:solidFill>
                  <a:latin typeface="Bernoru"/>
                  <a:ea typeface="Bernoru"/>
                  <a:cs typeface="Bernoru"/>
                  <a:sym typeface="Bernoru"/>
                </a:rPr>
                <a:t>AHT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93992"/>
              <a:ext cx="7722709" cy="4286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</a:p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737373"/>
                  </a:solidFill>
                  <a:latin typeface="Poppins"/>
                  <a:ea typeface="Poppins"/>
                  <a:cs typeface="Poppins"/>
                  <a:sym typeface="Poppins"/>
                </a:rPr>
                <a:t>The graph shows that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higher silence percentages (0.8-1.0) lead to longer handling times</a:t>
              </a:r>
              <a:r>
                <a:rPr lang="en-US" sz="1800">
                  <a:solidFill>
                    <a:srgbClr val="737373"/>
                  </a:solidFill>
                  <a:latin typeface="Poppins"/>
                  <a:ea typeface="Poppins"/>
                  <a:cs typeface="Poppins"/>
                  <a:sym typeface="Poppins"/>
                </a:rPr>
                <a:t>, exceeding 30 minutes, likely due to miscommunication.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Lower silence percentages (0.0-0.1) result in quicker resolutions under 10 minutes</a:t>
              </a:r>
              <a:r>
                <a:rPr lang="en-US" sz="1800">
                  <a:solidFill>
                    <a:srgbClr val="737373"/>
                  </a:solidFill>
                  <a:latin typeface="Poppins"/>
                  <a:ea typeface="Poppins"/>
                  <a:cs typeface="Poppins"/>
                  <a:sym typeface="Poppins"/>
                </a:rPr>
                <a:t>. Mid-range silence (0.4-0.6) has mixed effects, while sentiment likely influences AHT, with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negative tones correlating with higher silence and longer call durations. Reducing silence can help decrease AHT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  <a:p>
              <a:pPr algn="l">
                <a:lnSpc>
                  <a:spcPts val="216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938" y="416712"/>
            <a:ext cx="16914124" cy="880566"/>
            <a:chOff x="0" y="0"/>
            <a:chExt cx="22552165" cy="117408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552165" cy="1174088"/>
              <a:chOff x="0" y="0"/>
              <a:chExt cx="4454749" cy="23191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454749" cy="231919"/>
              </a:xfrm>
              <a:custGeom>
                <a:avLst/>
                <a:gdLst/>
                <a:ahLst/>
                <a:cxnLst/>
                <a:rect r="r" b="b" t="t" l="l"/>
                <a:pathLst>
                  <a:path h="231919" w="4454749">
                    <a:moveTo>
                      <a:pt x="0" y="0"/>
                    </a:moveTo>
                    <a:lnTo>
                      <a:pt x="4454749" y="0"/>
                    </a:lnTo>
                    <a:lnTo>
                      <a:pt x="4454749" y="231919"/>
                    </a:lnTo>
                    <a:lnTo>
                      <a:pt x="0" y="2319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72727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454749" cy="2700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7434612" y="394216"/>
              <a:ext cx="466187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TEAM : THE MINIMALISTS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5683" y="394216"/>
              <a:ext cx="558906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UNITED AIRLINES HACKATHON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476985" y="3289046"/>
            <a:ext cx="8495241" cy="6997954"/>
          </a:xfrm>
          <a:custGeom>
            <a:avLst/>
            <a:gdLst/>
            <a:ahLst/>
            <a:cxnLst/>
            <a:rect r="r" b="b" t="t" l="l"/>
            <a:pathLst>
              <a:path h="6997954" w="8495241">
                <a:moveTo>
                  <a:pt x="0" y="0"/>
                </a:moveTo>
                <a:lnTo>
                  <a:pt x="8495240" y="0"/>
                </a:lnTo>
                <a:lnTo>
                  <a:pt x="8495240" y="6997954"/>
                </a:lnTo>
                <a:lnTo>
                  <a:pt x="0" y="69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427" y="3289046"/>
            <a:ext cx="8495241" cy="6997954"/>
          </a:xfrm>
          <a:custGeom>
            <a:avLst/>
            <a:gdLst/>
            <a:ahLst/>
            <a:cxnLst/>
            <a:rect r="r" b="b" t="t" l="l"/>
            <a:pathLst>
              <a:path h="6997954" w="8495241">
                <a:moveTo>
                  <a:pt x="0" y="0"/>
                </a:moveTo>
                <a:lnTo>
                  <a:pt x="8495241" y="0"/>
                </a:lnTo>
                <a:lnTo>
                  <a:pt x="8495241" y="6997954"/>
                </a:lnTo>
                <a:lnTo>
                  <a:pt x="0" y="69979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2036" y="2114633"/>
            <a:ext cx="99321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sz="3800" spc="-201">
                <a:solidFill>
                  <a:srgbClr val="0345E4"/>
                </a:solidFill>
                <a:latin typeface="Bernoru"/>
                <a:ea typeface="Bernoru"/>
                <a:cs typeface="Bernoru"/>
                <a:sym typeface="Bernoru"/>
              </a:rPr>
              <a:t>AST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52745" y="2067008"/>
            <a:ext cx="98631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sz="3800" spc="-201">
                <a:solidFill>
                  <a:srgbClr val="0345E4"/>
                </a:solidFill>
                <a:latin typeface="Bernoru"/>
                <a:ea typeface="Bernoru"/>
                <a:cs typeface="Bernoru"/>
                <a:sym typeface="Bernoru"/>
              </a:rPr>
              <a:t>AHT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35281" y="1530771"/>
            <a:ext cx="5217438" cy="1758274"/>
            <a:chOff x="0" y="0"/>
            <a:chExt cx="6956584" cy="234436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845833" y="0"/>
              <a:ext cx="1264918" cy="1264758"/>
              <a:chOff x="0" y="0"/>
              <a:chExt cx="735568" cy="73547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35568" cy="735475"/>
              </a:xfrm>
              <a:custGeom>
                <a:avLst/>
                <a:gdLst/>
                <a:ahLst/>
                <a:cxnLst/>
                <a:rect r="r" b="b" t="t" l="l"/>
                <a:pathLst>
                  <a:path h="735475" w="735568">
                    <a:moveTo>
                      <a:pt x="367784" y="0"/>
                    </a:moveTo>
                    <a:cubicBezTo>
                      <a:pt x="164663" y="0"/>
                      <a:pt x="0" y="164642"/>
                      <a:pt x="0" y="367738"/>
                    </a:cubicBezTo>
                    <a:cubicBezTo>
                      <a:pt x="0" y="570834"/>
                      <a:pt x="164663" y="735475"/>
                      <a:pt x="367784" y="735475"/>
                    </a:cubicBezTo>
                    <a:cubicBezTo>
                      <a:pt x="570906" y="735475"/>
                      <a:pt x="735568" y="570834"/>
                      <a:pt x="735568" y="367738"/>
                    </a:cubicBezTo>
                    <a:cubicBezTo>
                      <a:pt x="735568" y="164642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68960" y="97526"/>
                <a:ext cx="597649" cy="5689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  <a:r>
                  <a:rPr lang="en-US" b="true" sz="2799" spc="-55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5</a:t>
                </a: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1474416"/>
              <a:ext cx="6956584" cy="869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000000"/>
                  </a:solidFill>
                  <a:latin typeface="Bernoru"/>
                  <a:ea typeface="Bernoru"/>
                  <a:cs typeface="Bernoru"/>
                  <a:sym typeface="Bernoru"/>
                </a:rPr>
                <a:t>CALLING REASONS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80448" y="1828883"/>
            <a:ext cx="4660143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8"/>
              </a:lnSpc>
            </a:pPr>
            <a:r>
              <a:rPr lang="en-US" sz="153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IRROPS (0.84), Mileage Plus (0.70), and Voluntary Change (0.65) strongly correlate with longer handling times</a:t>
            </a:r>
            <a:r>
              <a:rPr lang="en-US" sz="15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while </a:t>
            </a:r>
            <a:r>
              <a:rPr lang="en-US" sz="153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Booking (0.19) reflects quicker resolutions</a:t>
            </a:r>
            <a:r>
              <a:rPr lang="en-US" sz="15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153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Prioritizing high-correlation areas can boost efficiency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62612" y="1828883"/>
            <a:ext cx="450961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18"/>
              </a:lnSpc>
            </a:pPr>
            <a:r>
              <a:rPr lang="en-US" sz="143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Voluntary Change (0.72) and IRROPS (0.62) correlate with faster response times, while Booking (0.097) shows slower responses. Focusing on high-correlation areas can improve customer experience and performance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938" y="416712"/>
            <a:ext cx="16914124" cy="880566"/>
            <a:chOff x="0" y="0"/>
            <a:chExt cx="22552165" cy="117408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552165" cy="1174088"/>
              <a:chOff x="0" y="0"/>
              <a:chExt cx="4454749" cy="23191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454749" cy="231919"/>
              </a:xfrm>
              <a:custGeom>
                <a:avLst/>
                <a:gdLst/>
                <a:ahLst/>
                <a:cxnLst/>
                <a:rect r="r" b="b" t="t" l="l"/>
                <a:pathLst>
                  <a:path h="231919" w="4454749">
                    <a:moveTo>
                      <a:pt x="0" y="0"/>
                    </a:moveTo>
                    <a:lnTo>
                      <a:pt x="4454749" y="0"/>
                    </a:lnTo>
                    <a:lnTo>
                      <a:pt x="4454749" y="231919"/>
                    </a:lnTo>
                    <a:lnTo>
                      <a:pt x="0" y="2319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72727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454749" cy="2700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7434612" y="394216"/>
              <a:ext cx="466187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TEAM : THE MINIMALISTS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5683" y="394216"/>
              <a:ext cx="5589060" cy="41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72727"/>
                  </a:solidFill>
                  <a:latin typeface="Poppins"/>
                  <a:ea typeface="Poppins"/>
                  <a:cs typeface="Poppins"/>
                  <a:sym typeface="Poppins"/>
                </a:rPr>
                <a:t>UNITED AIRLINES HACKATHON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37094" y="3025707"/>
            <a:ext cx="10823594" cy="6453568"/>
          </a:xfrm>
          <a:custGeom>
            <a:avLst/>
            <a:gdLst/>
            <a:ahLst/>
            <a:cxnLst/>
            <a:rect r="r" b="b" t="t" l="l"/>
            <a:pathLst>
              <a:path h="6453568" w="10823594">
                <a:moveTo>
                  <a:pt x="0" y="0"/>
                </a:moveTo>
                <a:lnTo>
                  <a:pt x="10823595" y="0"/>
                </a:lnTo>
                <a:lnTo>
                  <a:pt x="10823595" y="6453568"/>
                </a:lnTo>
                <a:lnTo>
                  <a:pt x="0" y="6453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86938" y="2005236"/>
            <a:ext cx="16265582" cy="288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</a:pPr>
            <a:r>
              <a:rPr lang="en-US" sz="5049" spc="-201">
                <a:solidFill>
                  <a:srgbClr val="0345E4"/>
                </a:solidFill>
                <a:latin typeface="Bernoru"/>
                <a:ea typeface="Bernoru"/>
                <a:cs typeface="Bernoru"/>
                <a:sym typeface="Bernoru"/>
              </a:rPr>
              <a:t>OPTIMIZE AGENT </a:t>
            </a:r>
          </a:p>
          <a:p>
            <a:pPr algn="l">
              <a:lnSpc>
                <a:spcPts val="5049"/>
              </a:lnSpc>
            </a:pPr>
            <a:r>
              <a:rPr lang="en-US" sz="5049" spc="-201">
                <a:solidFill>
                  <a:srgbClr val="0345E4"/>
                </a:solidFill>
                <a:latin typeface="Bernoru"/>
                <a:ea typeface="Bernoru"/>
                <a:cs typeface="Bernoru"/>
                <a:sym typeface="Bernoru"/>
              </a:rPr>
              <a:t>ALLOCATION </a:t>
            </a:r>
          </a:p>
          <a:p>
            <a:pPr algn="l">
              <a:lnSpc>
                <a:spcPts val="5049"/>
              </a:lnSpc>
            </a:pPr>
            <a:r>
              <a:rPr lang="en-US" sz="5049" spc="-201">
                <a:solidFill>
                  <a:srgbClr val="272727"/>
                </a:solidFill>
                <a:latin typeface="Bernoru"/>
                <a:ea typeface="Bernoru"/>
                <a:cs typeface="Bernoru"/>
                <a:sym typeface="Bernoru"/>
              </a:rPr>
              <a:t>FOR CALL REASONS</a:t>
            </a:r>
          </a:p>
          <a:p>
            <a:pPr algn="l">
              <a:lnSpc>
                <a:spcPts val="7149"/>
              </a:lnSpc>
            </a:pPr>
            <a:r>
              <a:rPr lang="en-US" sz="7149" spc="-285">
                <a:solidFill>
                  <a:srgbClr val="272727"/>
                </a:solidFill>
                <a:latin typeface="Bernoru"/>
                <a:ea typeface="Bernoru"/>
                <a:cs typeface="Bernoru"/>
                <a:sym typeface="Bernoru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938" y="4912891"/>
            <a:ext cx="5954683" cy="4124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Agent Score Analysis</a:t>
            </a: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Agent score used here is based on factors like agent tone, silence percentage, and sentiment score.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Agent Allocation</a:t>
            </a: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Agents with higher scores can be assigned to handle call reasons with a high correlation index for better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DAGTENPCpgA</dc:identifier>
  <dcterms:modified xsi:type="dcterms:W3CDTF">2011-08-01T06:04:30Z</dcterms:modified>
  <cp:revision>1</cp:revision>
  <dc:title>DATA</dc:title>
</cp:coreProperties>
</file>