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7" r:id="rId7"/>
    <p:sldId id="268" r:id="rId8"/>
    <p:sldId id="260" r:id="rId9"/>
    <p:sldId id="270" r:id="rId10"/>
    <p:sldId id="271" r:id="rId11"/>
    <p:sldId id="272" r:id="rId12"/>
    <p:sldId id="273" r:id="rId13"/>
    <p:sldId id="263" r:id="rId14"/>
    <p:sldId id="269" r:id="rId15"/>
    <p:sldId id="274" r:id="rId16"/>
    <p:sldId id="276" r:id="rId17"/>
    <p:sldId id="275" r:id="rId18"/>
    <p:sldId id="277"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7D89-12EF-4A88-9474-CF0F788825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C2705-BB7A-6CB0-F844-E13494EBE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501DF9-CF10-D0D7-A98B-3045C53D98C2}"/>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5" name="Footer Placeholder 4">
            <a:extLst>
              <a:ext uri="{FF2B5EF4-FFF2-40B4-BE49-F238E27FC236}">
                <a16:creationId xmlns:a16="http://schemas.microsoft.com/office/drawing/2014/main" id="{6B0E60B9-F8DF-7B57-56B6-7F0AE268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8F4B6-A2C3-CD13-C461-B0CD05749F7C}"/>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4925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E0B2-6C11-D361-32B9-A7CD4BAA6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B2425-0D6D-5B46-65DB-8138A45BDC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57833-8C8B-E926-4314-E4B3AE9DC895}"/>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5" name="Footer Placeholder 4">
            <a:extLst>
              <a:ext uri="{FF2B5EF4-FFF2-40B4-BE49-F238E27FC236}">
                <a16:creationId xmlns:a16="http://schemas.microsoft.com/office/drawing/2014/main" id="{8FC3771E-E4EA-9EE1-0A6F-BCD576028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7DC1A-8A3F-1273-839F-1457FBBB879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52709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A7A5C-6C7C-68AA-0EA0-DA400BAEC0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2FF81-F482-313C-8E7F-AD21E5996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80CD-70F6-6AAE-7EF6-ACF049A4149F}"/>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5" name="Footer Placeholder 4">
            <a:extLst>
              <a:ext uri="{FF2B5EF4-FFF2-40B4-BE49-F238E27FC236}">
                <a16:creationId xmlns:a16="http://schemas.microsoft.com/office/drawing/2014/main" id="{248F6501-347E-60F1-5FF2-E16278E56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CE24F-37F4-CC5F-928C-CFA15CD0091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6495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E347-1394-A876-4BC7-123C16B67E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87BCC-99E1-8700-FCCE-90C5131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BE3C7-9B9B-A5DE-F191-629EF88C3670}"/>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5" name="Footer Placeholder 4">
            <a:extLst>
              <a:ext uri="{FF2B5EF4-FFF2-40B4-BE49-F238E27FC236}">
                <a16:creationId xmlns:a16="http://schemas.microsoft.com/office/drawing/2014/main" id="{5FAAE068-8EF2-D115-8A37-654B37E8F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8C282-D682-9411-D462-C90D6BB05C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3294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DD44-6369-E630-0FAA-50D1012B7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3C918-DD78-55C6-D37F-D978E6F9F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DFD11B-9BD6-7D8A-6E18-9EAB42B14CF2}"/>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5" name="Footer Placeholder 4">
            <a:extLst>
              <a:ext uri="{FF2B5EF4-FFF2-40B4-BE49-F238E27FC236}">
                <a16:creationId xmlns:a16="http://schemas.microsoft.com/office/drawing/2014/main" id="{DC698023-0128-1EF2-1990-1A7046847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6F183-2334-B2C7-BA2E-9FC503147140}"/>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134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BD68-BBB0-2BD7-2150-91C8518C5A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3DE814-374D-74EB-9D99-A89BC74D96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D44C98-4C81-7EDB-641C-734C77328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98225-5908-B1BB-132F-23CEE9A61BEA}"/>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6" name="Footer Placeholder 5">
            <a:extLst>
              <a:ext uri="{FF2B5EF4-FFF2-40B4-BE49-F238E27FC236}">
                <a16:creationId xmlns:a16="http://schemas.microsoft.com/office/drawing/2014/main" id="{C9C5DFD6-C575-86BC-21E0-D9D03A7C3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4AD6C-A19A-65FC-C207-AF91F2AFB35F}"/>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66817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038-B151-A2DF-2B5E-83649843BE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89F33A-A109-E359-6779-357B734135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058C1-3217-D519-4049-4234E6AD0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7AE63C-4109-4537-6D7D-92EECA562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64E1-F9E8-7228-F58D-617C02B92B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D0023A-C6FB-E6C0-294C-C697E21923D7}"/>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8" name="Footer Placeholder 7">
            <a:extLst>
              <a:ext uri="{FF2B5EF4-FFF2-40B4-BE49-F238E27FC236}">
                <a16:creationId xmlns:a16="http://schemas.microsoft.com/office/drawing/2014/main" id="{3E6576FE-9582-573A-F3B6-6AF40C696B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07AB4-0A8F-CF15-BD2F-F65F1E85258A}"/>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42231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9E33-4515-BAEE-8A6B-F9A27BC796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8EA3EE-4B03-750C-9961-369E049ABAAC}"/>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4" name="Footer Placeholder 3">
            <a:extLst>
              <a:ext uri="{FF2B5EF4-FFF2-40B4-BE49-F238E27FC236}">
                <a16:creationId xmlns:a16="http://schemas.microsoft.com/office/drawing/2014/main" id="{B90BD97D-0288-603B-4492-BC5373B88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F7EC0-6C0B-3926-3F95-4FFA5C2A688B}"/>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92812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694C6-A610-D6A0-4C4F-EDDCAF77CA91}"/>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3" name="Footer Placeholder 2">
            <a:extLst>
              <a:ext uri="{FF2B5EF4-FFF2-40B4-BE49-F238E27FC236}">
                <a16:creationId xmlns:a16="http://schemas.microsoft.com/office/drawing/2014/main" id="{6D72B19B-AE54-5171-C000-DDC4C967D0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9AC4FA-6BBF-941F-44A9-D29B73E90168}"/>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838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4E6B-5FB5-4E3C-EDE6-FA8188A60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5D2585-6F84-BD29-3173-85AC68467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47FE35-CE6A-DB10-67AA-143E5F39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A63A2-FAFB-4FC3-1713-402DC1C77F14}"/>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6" name="Footer Placeholder 5">
            <a:extLst>
              <a:ext uri="{FF2B5EF4-FFF2-40B4-BE49-F238E27FC236}">
                <a16:creationId xmlns:a16="http://schemas.microsoft.com/office/drawing/2014/main" id="{A505ECBC-8CB5-E58C-11EA-EC2F03C492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C61355-F657-46C1-40B6-20E0489BB543}"/>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16072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06FC-F7D0-5648-819A-3E47902B7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866570-5B00-A154-6A6C-03BD18990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C5E4E-7229-2AC7-F14B-F00D580B9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3CFC-DE03-873C-C4FA-3FC83004B76A}"/>
              </a:ext>
            </a:extLst>
          </p:cNvPr>
          <p:cNvSpPr>
            <a:spLocks noGrp="1"/>
          </p:cNvSpPr>
          <p:nvPr>
            <p:ph type="dt" sz="half" idx="10"/>
          </p:nvPr>
        </p:nvSpPr>
        <p:spPr/>
        <p:txBody>
          <a:bodyPr/>
          <a:lstStyle/>
          <a:p>
            <a:fld id="{1A1B2654-DBBF-4283-83B0-F02564192104}" type="datetimeFigureOut">
              <a:rPr lang="en-IN" smtClean="0"/>
              <a:t>05-05-2024</a:t>
            </a:fld>
            <a:endParaRPr lang="en-IN"/>
          </a:p>
        </p:txBody>
      </p:sp>
      <p:sp>
        <p:nvSpPr>
          <p:cNvPr id="6" name="Footer Placeholder 5">
            <a:extLst>
              <a:ext uri="{FF2B5EF4-FFF2-40B4-BE49-F238E27FC236}">
                <a16:creationId xmlns:a16="http://schemas.microsoft.com/office/drawing/2014/main" id="{6FE22FCE-D79E-317D-44C4-E8E646315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F764A-96B5-D0BE-3C76-EB6C8479F4E7}"/>
              </a:ext>
            </a:extLst>
          </p:cNvPr>
          <p:cNvSpPr>
            <a:spLocks noGrp="1"/>
          </p:cNvSpPr>
          <p:nvPr>
            <p:ph type="sldNum" sz="quarter" idx="12"/>
          </p:nvPr>
        </p:nvSpPr>
        <p:spPr/>
        <p:txBody>
          <a:bodyPr/>
          <a:lstStyle/>
          <a:p>
            <a:fld id="{D653E76F-530F-4A86-912E-A939F95123F8}" type="slidenum">
              <a:rPr lang="en-IN" smtClean="0"/>
              <a:t>‹#›</a:t>
            </a:fld>
            <a:endParaRPr lang="en-IN"/>
          </a:p>
        </p:txBody>
      </p:sp>
    </p:spTree>
    <p:extLst>
      <p:ext uri="{BB962C8B-B14F-4D97-AF65-F5344CB8AC3E}">
        <p14:creationId xmlns:p14="http://schemas.microsoft.com/office/powerpoint/2010/main" val="2760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D56F-5A0F-5FD6-B987-A64C53CBFD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F5DD7D-6DB7-2715-58AD-599B98BCD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363BC-6C98-EB31-EC69-82298128D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B2654-DBBF-4283-83B0-F02564192104}" type="datetimeFigureOut">
              <a:rPr lang="en-IN" smtClean="0"/>
              <a:t>05-05-2024</a:t>
            </a:fld>
            <a:endParaRPr lang="en-IN"/>
          </a:p>
        </p:txBody>
      </p:sp>
      <p:sp>
        <p:nvSpPr>
          <p:cNvPr id="5" name="Footer Placeholder 4">
            <a:extLst>
              <a:ext uri="{FF2B5EF4-FFF2-40B4-BE49-F238E27FC236}">
                <a16:creationId xmlns:a16="http://schemas.microsoft.com/office/drawing/2014/main" id="{D4D0F1F5-C01E-DA21-95F6-ADF0667B56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F71DC3-EE04-E4F2-C1B5-E7C3EDDDD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3E76F-530F-4A86-912E-A939F95123F8}" type="slidenum">
              <a:rPr lang="en-IN" smtClean="0"/>
              <a:t>‹#›</a:t>
            </a:fld>
            <a:endParaRPr lang="en-IN"/>
          </a:p>
        </p:txBody>
      </p:sp>
    </p:spTree>
    <p:extLst>
      <p:ext uri="{BB962C8B-B14F-4D97-AF65-F5344CB8AC3E}">
        <p14:creationId xmlns:p14="http://schemas.microsoft.com/office/powerpoint/2010/main" val="15035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BC58-9ED8-CEBF-89E3-350F83F58ACF}"/>
              </a:ext>
            </a:extLst>
          </p:cNvPr>
          <p:cNvSpPr>
            <a:spLocks noGrp="1"/>
          </p:cNvSpPr>
          <p:nvPr>
            <p:ph type="ctrTitle"/>
          </p:nvPr>
        </p:nvSpPr>
        <p:spPr>
          <a:xfrm>
            <a:off x="1710017" y="2351862"/>
            <a:ext cx="8771965" cy="1627376"/>
          </a:xfrm>
        </p:spPr>
        <p:txBody>
          <a:bodyPr>
            <a:noAutofit/>
          </a:bodyPr>
          <a:lstStyle/>
          <a:p>
            <a:pPr>
              <a:lnSpc>
                <a:spcPct val="100000"/>
              </a:lnSpc>
            </a:pPr>
            <a:r>
              <a:rPr lang="en-US" sz="4200" b="1" u="sng" dirty="0">
                <a:latin typeface="Times New Roman" panose="02020603050405020304" pitchFamily="18" charset="0"/>
                <a:cs typeface="Times New Roman" panose="02020603050405020304" pitchFamily="18" charset="0"/>
              </a:rPr>
              <a:t>Fuzzy Traffic Control</a:t>
            </a:r>
            <a:br>
              <a:rPr lang="en-US" sz="4200" dirty="0">
                <a:latin typeface="Times New Roman" panose="02020603050405020304" pitchFamily="18" charset="0"/>
                <a:cs typeface="Times New Roman" panose="02020603050405020304" pitchFamily="18" charset="0"/>
              </a:rPr>
            </a:br>
            <a:r>
              <a:rPr lang="en-US" sz="4000" i="1" dirty="0">
                <a:latin typeface="Times New Roman" panose="02020603050405020304" pitchFamily="18" charset="0"/>
                <a:cs typeface="Times New Roman" panose="02020603050405020304" pitchFamily="18" charset="0"/>
              </a:rPr>
              <a:t>A Smart Solution for Urban Congestion Alleviation</a:t>
            </a:r>
            <a:endParaRPr lang="en-IN" sz="4000"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26E54D-9B1D-5020-BA5C-5C089594F3C3}"/>
              </a:ext>
            </a:extLst>
          </p:cNvPr>
          <p:cNvSpPr>
            <a:spLocks noGrp="1"/>
          </p:cNvSpPr>
          <p:nvPr>
            <p:ph type="subTitle" idx="1"/>
          </p:nvPr>
        </p:nvSpPr>
        <p:spPr>
          <a:xfrm>
            <a:off x="1524000" y="4192905"/>
            <a:ext cx="9144000" cy="2503449"/>
          </a:xfrm>
        </p:spPr>
        <p:txBody>
          <a:bodyPr>
            <a:normAutofit/>
          </a:bodyPr>
          <a:lstStyle/>
          <a:p>
            <a:pPr algn="l"/>
            <a:r>
              <a:rPr lang="en-IN" u="sng" dirty="0">
                <a:latin typeface="Times New Roman" panose="02020603050405020304" pitchFamily="18" charset="0"/>
                <a:cs typeface="Times New Roman" panose="02020603050405020304" pitchFamily="18" charset="0"/>
              </a:rPr>
              <a:t>Team Members:</a:t>
            </a:r>
            <a:endParaRPr lang="en-IN" dirty="0"/>
          </a:p>
          <a:p>
            <a:pPr marL="457200" indent="-457200" algn="just">
              <a:buAutoNum type="arabicPeriod"/>
            </a:pPr>
            <a:r>
              <a:rPr lang="en-IN" dirty="0">
                <a:latin typeface="Times New Roman" panose="02020603050405020304" pitchFamily="18" charset="0"/>
                <a:cs typeface="Times New Roman" panose="02020603050405020304" pitchFamily="18" charset="0"/>
              </a:rPr>
              <a:t>RA2111027010049  SNEHAL  SUKUNDARI</a:t>
            </a:r>
          </a:p>
          <a:p>
            <a:pPr marL="457200" indent="-457200" algn="just">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RA2111027010050  N.SAI.TUSHAR</a:t>
            </a:r>
          </a:p>
          <a:p>
            <a:pPr marL="457200" indent="-457200" algn="just">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RA2111027010051  KSHITIJ RASTOGI</a:t>
            </a:r>
          </a:p>
          <a:p>
            <a:pPr marL="457200" indent="-457200" algn="just">
              <a:buFont typeface="Arial" panose="020B0604020202020204" pitchFamily="34" charset="0"/>
              <a:buAutoNum type="arabicPeriod"/>
            </a:pPr>
            <a:r>
              <a:rPr lang="en-IN" dirty="0">
                <a:latin typeface="Times New Roman" panose="02020603050405020304" pitchFamily="18" charset="0"/>
                <a:cs typeface="Times New Roman" panose="02020603050405020304" pitchFamily="18" charset="0"/>
              </a:rPr>
              <a:t>RA2111027010052  SEYJUTI BANERJEE</a:t>
            </a:r>
          </a:p>
          <a:p>
            <a:pPr marL="457200" indent="-457200">
              <a:buFont typeface="Arial" panose="020B0604020202020204" pitchFamily="34" charset="0"/>
              <a:buAutoNum type="arabicPeriod"/>
            </a:pPr>
            <a:endParaRPr lang="en-IN" dirty="0"/>
          </a:p>
          <a:p>
            <a:pPr marL="457200" indent="-457200">
              <a:buAutoNum type="arabicPeriod"/>
            </a:pPr>
            <a:endParaRPr lang="en-IN" dirty="0"/>
          </a:p>
        </p:txBody>
      </p:sp>
      <p:pic>
        <p:nvPicPr>
          <p:cNvPr id="6" name="Picture 5">
            <a:extLst>
              <a:ext uri="{FF2B5EF4-FFF2-40B4-BE49-F238E27FC236}">
                <a16:creationId xmlns:a16="http://schemas.microsoft.com/office/drawing/2014/main" id="{51D13F9A-1D23-F3BA-BE23-B83DD2E65B04}"/>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
        <p:nvSpPr>
          <p:cNvPr id="10" name="TextBox 9">
            <a:extLst>
              <a:ext uri="{FF2B5EF4-FFF2-40B4-BE49-F238E27FC236}">
                <a16:creationId xmlns:a16="http://schemas.microsoft.com/office/drawing/2014/main" id="{FF778F1D-0584-9C3F-221B-9EEAF81820CB}"/>
              </a:ext>
            </a:extLst>
          </p:cNvPr>
          <p:cNvSpPr txBox="1"/>
          <p:nvPr/>
        </p:nvSpPr>
        <p:spPr>
          <a:xfrm>
            <a:off x="3110753" y="161646"/>
            <a:ext cx="7826188" cy="969496"/>
          </a:xfrm>
          <a:prstGeom prst="rect">
            <a:avLst/>
          </a:prstGeom>
          <a:noFill/>
        </p:spPr>
        <p:txBody>
          <a:bodyPr wrap="square">
            <a:spAutoFit/>
          </a:bodyPr>
          <a:lstStyle/>
          <a:p>
            <a:r>
              <a:rPr lang="en-IN" sz="1900" dirty="0">
                <a:latin typeface="Times New Roman" panose="02020603050405020304" pitchFamily="18" charset="0"/>
                <a:cs typeface="Times New Roman" panose="02020603050405020304" pitchFamily="18" charset="0"/>
              </a:rPr>
              <a:t>SRM Institute of Science and Technology</a:t>
            </a:r>
          </a:p>
          <a:p>
            <a:r>
              <a:rPr lang="en-IN" sz="1900" dirty="0">
                <a:latin typeface="Times New Roman" panose="02020603050405020304" pitchFamily="18" charset="0"/>
                <a:cs typeface="Times New Roman" panose="02020603050405020304" pitchFamily="18" charset="0"/>
              </a:rPr>
              <a:t>College of Engineering &amp; Technology | School of Computing </a:t>
            </a:r>
          </a:p>
          <a:p>
            <a:r>
              <a:rPr lang="en-IN" sz="1900" dirty="0">
                <a:latin typeface="Times New Roman" panose="02020603050405020304" pitchFamily="18" charset="0"/>
                <a:cs typeface="Times New Roman" panose="02020603050405020304" pitchFamily="18" charset="0"/>
              </a:rPr>
              <a:t>Department of Computing Technologies</a:t>
            </a:r>
          </a:p>
        </p:txBody>
      </p:sp>
      <p:sp>
        <p:nvSpPr>
          <p:cNvPr id="12" name="TextBox 11">
            <a:extLst>
              <a:ext uri="{FF2B5EF4-FFF2-40B4-BE49-F238E27FC236}">
                <a16:creationId xmlns:a16="http://schemas.microsoft.com/office/drawing/2014/main" id="{3A8D8FBE-097C-1EBA-E7A5-0CD09DFD9F6C}"/>
              </a:ext>
            </a:extLst>
          </p:cNvPr>
          <p:cNvSpPr txBox="1"/>
          <p:nvPr/>
        </p:nvSpPr>
        <p:spPr>
          <a:xfrm>
            <a:off x="3343835" y="1391994"/>
            <a:ext cx="6069106"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18CSC305J Artificial Intelligence – Mini Project </a:t>
            </a:r>
          </a:p>
        </p:txBody>
      </p:sp>
    </p:spTree>
    <p:extLst>
      <p:ext uri="{BB962C8B-B14F-4D97-AF65-F5344CB8AC3E}">
        <p14:creationId xmlns:p14="http://schemas.microsoft.com/office/powerpoint/2010/main" val="128707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04D1-4CE5-8753-74E6-4B89C0578204}"/>
              </a:ext>
            </a:extLst>
          </p:cNvPr>
          <p:cNvSpPr>
            <a:spLocks noGrp="1"/>
          </p:cNvSpPr>
          <p:nvPr>
            <p:ph type="ctrTitle"/>
          </p:nvPr>
        </p:nvSpPr>
        <p:spPr>
          <a:xfrm>
            <a:off x="1524000" y="636495"/>
            <a:ext cx="9144000" cy="744070"/>
          </a:xfrm>
        </p:spPr>
        <p:txBody>
          <a:bodyPr>
            <a:normAutofit/>
          </a:bodyPr>
          <a:lstStyle/>
          <a:p>
            <a:r>
              <a:rPr lang="en-IN" sz="4400" dirty="0"/>
              <a:t>Proposed system / Work</a:t>
            </a:r>
          </a:p>
        </p:txBody>
      </p:sp>
      <p:sp>
        <p:nvSpPr>
          <p:cNvPr id="3" name="Subtitle 2">
            <a:extLst>
              <a:ext uri="{FF2B5EF4-FFF2-40B4-BE49-F238E27FC236}">
                <a16:creationId xmlns:a16="http://schemas.microsoft.com/office/drawing/2014/main" id="{6263C00B-5EA2-6734-130D-1D55807E1D9A}"/>
              </a:ext>
            </a:extLst>
          </p:cNvPr>
          <p:cNvSpPr>
            <a:spLocks noGrp="1"/>
          </p:cNvSpPr>
          <p:nvPr>
            <p:ph type="subTitle" idx="1"/>
          </p:nvPr>
        </p:nvSpPr>
        <p:spPr>
          <a:xfrm>
            <a:off x="1524000" y="1945341"/>
            <a:ext cx="9144000" cy="4276164"/>
          </a:xfrm>
        </p:spPr>
        <p:txBody>
          <a:bodyPr>
            <a:normAutofit/>
          </a:bodyPr>
          <a:lstStyle/>
          <a:p>
            <a:pPr algn="l"/>
            <a:r>
              <a:rPr lang="en-US" b="1" dirty="0"/>
              <a:t>Problem Definition and Analysis:</a:t>
            </a:r>
          </a:p>
          <a:p>
            <a:pPr algn="l"/>
            <a:r>
              <a:rPr lang="en-US" dirty="0"/>
              <a:t>Define the scope of the traffic control system. Identify the areas or intersections where traffic control needs improvement.</a:t>
            </a:r>
          </a:p>
          <a:p>
            <a:pPr algn="l"/>
            <a:r>
              <a:rPr lang="en-US" dirty="0"/>
              <a:t>Analyze the current traffic flow patterns, congestion points, peak hours, and other relevant factors affecting traffic.</a:t>
            </a:r>
          </a:p>
          <a:p>
            <a:pPr algn="l"/>
            <a:r>
              <a:rPr lang="en-US" b="1" dirty="0"/>
              <a:t>Data Collection:</a:t>
            </a:r>
          </a:p>
          <a:p>
            <a:pPr algn="l"/>
            <a:r>
              <a:rPr lang="en-US" dirty="0"/>
              <a:t>Collect real-time traffic data using various sensors, cameras, GPS trackers, and other IoT devices deployed at key locations.</a:t>
            </a:r>
          </a:p>
          <a:p>
            <a:pPr algn="l"/>
            <a:r>
              <a:rPr lang="en-US" dirty="0"/>
              <a:t>Gather historical traffic data for training and validation purposes.</a:t>
            </a:r>
            <a:endParaRPr lang="en-IN" dirty="0"/>
          </a:p>
        </p:txBody>
      </p:sp>
    </p:spTree>
    <p:extLst>
      <p:ext uri="{BB962C8B-B14F-4D97-AF65-F5344CB8AC3E}">
        <p14:creationId xmlns:p14="http://schemas.microsoft.com/office/powerpoint/2010/main" val="249796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F00E-012D-D165-1856-FA23ECAA5F46}"/>
              </a:ext>
            </a:extLst>
          </p:cNvPr>
          <p:cNvSpPr>
            <a:spLocks noGrp="1"/>
          </p:cNvSpPr>
          <p:nvPr>
            <p:ph type="title"/>
          </p:nvPr>
        </p:nvSpPr>
        <p:spPr>
          <a:xfrm>
            <a:off x="2814918" y="365125"/>
            <a:ext cx="8538882" cy="1325563"/>
          </a:xfrm>
        </p:spPr>
        <p:txBody>
          <a:bodyPr/>
          <a:lstStyle/>
          <a:p>
            <a:r>
              <a:rPr lang="en-IN" dirty="0"/>
              <a:t>Proposed system / Work</a:t>
            </a:r>
          </a:p>
        </p:txBody>
      </p:sp>
      <p:sp>
        <p:nvSpPr>
          <p:cNvPr id="3" name="Content Placeholder 2">
            <a:extLst>
              <a:ext uri="{FF2B5EF4-FFF2-40B4-BE49-F238E27FC236}">
                <a16:creationId xmlns:a16="http://schemas.microsoft.com/office/drawing/2014/main" id="{020C41B8-1714-3231-679E-EE0A0653A8A9}"/>
              </a:ext>
            </a:extLst>
          </p:cNvPr>
          <p:cNvSpPr>
            <a:spLocks noGrp="1"/>
          </p:cNvSpPr>
          <p:nvPr>
            <p:ph idx="1"/>
          </p:nvPr>
        </p:nvSpPr>
        <p:spPr/>
        <p:txBody>
          <a:bodyPr>
            <a:normAutofit fontScale="85000" lnSpcReduction="20000"/>
          </a:bodyPr>
          <a:lstStyle/>
          <a:p>
            <a:r>
              <a:rPr lang="en-US" b="1" dirty="0"/>
              <a:t>Fuzzy Logic Controller Design:</a:t>
            </a:r>
          </a:p>
          <a:p>
            <a:r>
              <a:rPr lang="en-US" dirty="0"/>
              <a:t>Design the fuzzy logic controller (FLC) using fuzzy logic principles.</a:t>
            </a:r>
          </a:p>
          <a:p>
            <a:r>
              <a:rPr lang="en-US" dirty="0"/>
              <a:t>Identify input variables such as traffic volume, vehicle speed, road conditions, time of day, etc.</a:t>
            </a:r>
          </a:p>
          <a:p>
            <a:r>
              <a:rPr lang="en-US" dirty="0"/>
              <a:t>Define linguistic variables and membership functions for each input and output variable.</a:t>
            </a:r>
          </a:p>
          <a:p>
            <a:r>
              <a:rPr lang="en-US" dirty="0"/>
              <a:t>Develop fuzzy rules to map input variables to output actions (e.g., traffic light timing adjustments).</a:t>
            </a:r>
          </a:p>
          <a:p>
            <a:r>
              <a:rPr lang="en-US" b="1" dirty="0"/>
              <a:t>Rule Base Generation:</a:t>
            </a:r>
          </a:p>
          <a:p>
            <a:r>
              <a:rPr lang="en-US" dirty="0"/>
              <a:t>Generate a rule base that maps fuzzy sets of input variables to appropriate control actions.</a:t>
            </a:r>
          </a:p>
          <a:p>
            <a:r>
              <a:rPr lang="en-US" dirty="0"/>
              <a:t>This involves expert knowledge or data-driven approaches such as machine learning for rule generation.</a:t>
            </a:r>
            <a:endParaRPr lang="en-IN" dirty="0"/>
          </a:p>
        </p:txBody>
      </p:sp>
    </p:spTree>
    <p:extLst>
      <p:ext uri="{BB962C8B-B14F-4D97-AF65-F5344CB8AC3E}">
        <p14:creationId xmlns:p14="http://schemas.microsoft.com/office/powerpoint/2010/main" val="3701542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4E26-E39D-31F0-278B-2BFFB51716B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Evaluation metrics &amp; Performance Analysis</a:t>
            </a:r>
            <a:endParaRPr lang="en-IN" dirty="0"/>
          </a:p>
        </p:txBody>
      </p:sp>
      <p:sp>
        <p:nvSpPr>
          <p:cNvPr id="3" name="Content Placeholder 2">
            <a:extLst>
              <a:ext uri="{FF2B5EF4-FFF2-40B4-BE49-F238E27FC236}">
                <a16:creationId xmlns:a16="http://schemas.microsoft.com/office/drawing/2014/main" id="{3FD8559D-1309-E906-FF3D-13995E12EA6D}"/>
              </a:ext>
            </a:extLst>
          </p:cNvPr>
          <p:cNvSpPr>
            <a:spLocks noGrp="1"/>
          </p:cNvSpPr>
          <p:nvPr>
            <p:ph idx="1"/>
          </p:nvPr>
        </p:nvSpPr>
        <p:spPr/>
        <p:txBody>
          <a:bodyPr/>
          <a:lstStyle/>
          <a:p>
            <a:r>
              <a:rPr lang="en-US" b="1" dirty="0"/>
              <a:t>Cost-effectiveness</a:t>
            </a:r>
            <a:r>
              <a:rPr lang="en-US" dirty="0"/>
              <a:t>:</a:t>
            </a:r>
          </a:p>
          <a:p>
            <a:r>
              <a:rPr lang="en-US" dirty="0"/>
              <a:t>Cost-Benefit Analysis: Evaluate the cost-effectiveness of implementing the fuzzy traffic control system compared to traditional traffic management approaches. Consider factors such as infrastructure costs, operational expenses, and societal benefits.</a:t>
            </a:r>
          </a:p>
          <a:p>
            <a:r>
              <a:rPr lang="en-US" b="1" dirty="0"/>
              <a:t>Simulation and Modeling:</a:t>
            </a:r>
          </a:p>
          <a:p>
            <a:r>
              <a:rPr lang="en-US" dirty="0"/>
              <a:t>Utilize traffic simulation models to predict the performance of the fuzzy traffic control system under various scenarios and traffic conditions. Compare simulated results with real-world observations to validate the effectiveness of the system.</a:t>
            </a:r>
            <a:endParaRPr lang="en-IN" dirty="0"/>
          </a:p>
        </p:txBody>
      </p:sp>
    </p:spTree>
    <p:extLst>
      <p:ext uri="{BB962C8B-B14F-4D97-AF65-F5344CB8AC3E}">
        <p14:creationId xmlns:p14="http://schemas.microsoft.com/office/powerpoint/2010/main" val="257787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Work Flow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9" name="Picture 8">
            <a:extLst>
              <a:ext uri="{FF2B5EF4-FFF2-40B4-BE49-F238E27FC236}">
                <a16:creationId xmlns:a16="http://schemas.microsoft.com/office/drawing/2014/main" id="{C6854F94-C22F-A7F3-B595-E363FF30D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6921"/>
            <a:ext cx="10434590" cy="4846952"/>
          </a:xfrm>
          <a:prstGeom prst="rect">
            <a:avLst/>
          </a:prstGeom>
        </p:spPr>
      </p:pic>
    </p:spTree>
    <p:extLst>
      <p:ext uri="{BB962C8B-B14F-4D97-AF65-F5344CB8AC3E}">
        <p14:creationId xmlns:p14="http://schemas.microsoft.com/office/powerpoint/2010/main" val="380461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4348-6440-6780-4F24-37FD9E1914EA}"/>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id="{8CED6483-0F33-EF81-ACF2-23D2CC74DF87}"/>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pic>
        <p:nvPicPr>
          <p:cNvPr id="5" name="Picture 4">
            <a:extLst>
              <a:ext uri="{FF2B5EF4-FFF2-40B4-BE49-F238E27FC236}">
                <a16:creationId xmlns:a16="http://schemas.microsoft.com/office/drawing/2014/main" id="{6972B8B7-31D9-E96A-5A7B-E4B76DE04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16" y="1344059"/>
            <a:ext cx="10863168" cy="5278676"/>
          </a:xfrm>
          <a:prstGeom prst="rect">
            <a:avLst/>
          </a:prstGeom>
        </p:spPr>
      </p:pic>
    </p:spTree>
    <p:extLst>
      <p:ext uri="{BB962C8B-B14F-4D97-AF65-F5344CB8AC3E}">
        <p14:creationId xmlns:p14="http://schemas.microsoft.com/office/powerpoint/2010/main" val="3645379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C1D8-0D61-1ACB-48BC-DCD0F99B937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&amp; Discussion</a:t>
            </a:r>
            <a:endParaRPr lang="en-IN" dirty="0"/>
          </a:p>
        </p:txBody>
      </p:sp>
      <p:sp>
        <p:nvSpPr>
          <p:cNvPr id="3" name="Content Placeholder 2">
            <a:extLst>
              <a:ext uri="{FF2B5EF4-FFF2-40B4-BE49-F238E27FC236}">
                <a16:creationId xmlns:a16="http://schemas.microsoft.com/office/drawing/2014/main" id="{398BDF40-2500-1435-0D9B-EF19463C0E51}"/>
              </a:ext>
            </a:extLst>
          </p:cNvPr>
          <p:cNvSpPr>
            <a:spLocks noGrp="1"/>
          </p:cNvSpPr>
          <p:nvPr>
            <p:ph idx="1"/>
          </p:nvPr>
        </p:nvSpPr>
        <p:spPr/>
        <p:txBody>
          <a:bodyPr/>
          <a:lstStyle/>
          <a:p>
            <a:r>
              <a:rPr lang="en-US" b="1" dirty="0"/>
              <a:t>Overview of the Fuzzy Traffic Control System:</a:t>
            </a:r>
          </a:p>
          <a:p>
            <a:r>
              <a:rPr lang="en-US" dirty="0"/>
              <a:t>Briefly summarize the design and implementation of the fuzzy traffic control system, including the key components, such as the fuzzy logic controller, input variables, rule base, and integration with traffic infrastructure.</a:t>
            </a:r>
          </a:p>
          <a:p>
            <a:r>
              <a:rPr lang="en-US" b="1" dirty="0"/>
              <a:t>Evaluation Metrics and Methodology:</a:t>
            </a:r>
          </a:p>
          <a:p>
            <a:r>
              <a:rPr lang="en-US" dirty="0"/>
              <a:t>Describe the evaluation metrics used to assess the performance of the system, as outlined in the previous response. Explain the methodology used to collect data, conduct simulations, or perform field tests.</a:t>
            </a:r>
            <a:endParaRPr lang="en-IN" dirty="0"/>
          </a:p>
        </p:txBody>
      </p:sp>
    </p:spTree>
    <p:extLst>
      <p:ext uri="{BB962C8B-B14F-4D97-AF65-F5344CB8AC3E}">
        <p14:creationId xmlns:p14="http://schemas.microsoft.com/office/powerpoint/2010/main" val="3074374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09B1-BECD-72EC-5820-CDFDA950B3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&amp; Discussion</a:t>
            </a:r>
            <a:endParaRPr lang="en-IN" dirty="0"/>
          </a:p>
        </p:txBody>
      </p:sp>
      <p:sp>
        <p:nvSpPr>
          <p:cNvPr id="3" name="Content Placeholder 2">
            <a:extLst>
              <a:ext uri="{FF2B5EF4-FFF2-40B4-BE49-F238E27FC236}">
                <a16:creationId xmlns:a16="http://schemas.microsoft.com/office/drawing/2014/main" id="{E5F42584-EE1F-A7A3-AE42-828BD7B40FEF}"/>
              </a:ext>
            </a:extLst>
          </p:cNvPr>
          <p:cNvSpPr>
            <a:spLocks noGrp="1"/>
          </p:cNvSpPr>
          <p:nvPr>
            <p:ph idx="1"/>
          </p:nvPr>
        </p:nvSpPr>
        <p:spPr/>
        <p:txBody>
          <a:bodyPr>
            <a:normAutofit lnSpcReduction="10000"/>
          </a:bodyPr>
          <a:lstStyle/>
          <a:p>
            <a:r>
              <a:rPr lang="en-US" b="1" dirty="0"/>
              <a:t>Experimental Setup:</a:t>
            </a:r>
          </a:p>
          <a:p>
            <a:r>
              <a:rPr lang="en-US" dirty="0"/>
              <a:t>Provide details of the experimental setup, including the geographical area covered, the number and types of intersections or road segments controlled by the system, duration of data collection, and any relevant environmental factors.</a:t>
            </a:r>
          </a:p>
          <a:p>
            <a:r>
              <a:rPr lang="en-US" b="1" dirty="0"/>
              <a:t>Results Analysis:</a:t>
            </a:r>
          </a:p>
          <a:p>
            <a:r>
              <a:rPr lang="en-US" dirty="0"/>
              <a:t>Present the results of the evaluation metrics obtained from the fuzzy traffic control system.</a:t>
            </a:r>
          </a:p>
          <a:p>
            <a:r>
              <a:rPr lang="en-US" dirty="0"/>
              <a:t>Discuss the impact of the system on traffic flow, congestion, safety, efficiency, and user satisfaction.</a:t>
            </a:r>
            <a:endParaRPr lang="en-IN" dirty="0"/>
          </a:p>
        </p:txBody>
      </p:sp>
    </p:spTree>
    <p:extLst>
      <p:ext uri="{BB962C8B-B14F-4D97-AF65-F5344CB8AC3E}">
        <p14:creationId xmlns:p14="http://schemas.microsoft.com/office/powerpoint/2010/main" val="355872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09B1-BECD-72EC-5820-CDFDA950B3C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&amp; Discussion</a:t>
            </a:r>
            <a:endParaRPr lang="en-IN" dirty="0"/>
          </a:p>
        </p:txBody>
      </p:sp>
      <p:sp>
        <p:nvSpPr>
          <p:cNvPr id="3" name="Content Placeholder 2">
            <a:extLst>
              <a:ext uri="{FF2B5EF4-FFF2-40B4-BE49-F238E27FC236}">
                <a16:creationId xmlns:a16="http://schemas.microsoft.com/office/drawing/2014/main" id="{E5F42584-EE1F-A7A3-AE42-828BD7B40FEF}"/>
              </a:ext>
            </a:extLst>
          </p:cNvPr>
          <p:cNvSpPr>
            <a:spLocks noGrp="1"/>
          </p:cNvSpPr>
          <p:nvPr>
            <p:ph idx="1"/>
          </p:nvPr>
        </p:nvSpPr>
        <p:spPr/>
        <p:txBody>
          <a:bodyPr>
            <a:normAutofit lnSpcReduction="10000"/>
          </a:bodyPr>
          <a:lstStyle/>
          <a:p>
            <a:r>
              <a:rPr lang="en-US" b="1" dirty="0"/>
              <a:t>Adaptability and Responsiveness:</a:t>
            </a:r>
          </a:p>
          <a:p>
            <a:r>
              <a:rPr lang="en-US" dirty="0"/>
              <a:t>Assess the system's ability to respond dynamically to changing traffic conditions and incidents.</a:t>
            </a:r>
          </a:p>
          <a:p>
            <a:r>
              <a:rPr lang="en-US" dirty="0"/>
              <a:t>Discuss the system's performance during peak hours, special events, and unexpected disruptions.</a:t>
            </a:r>
          </a:p>
          <a:p>
            <a:r>
              <a:rPr lang="en-US" b="1" dirty="0"/>
              <a:t>User Satisfaction and Acceptance:</a:t>
            </a:r>
          </a:p>
          <a:p>
            <a:r>
              <a:rPr lang="en-US" dirty="0"/>
              <a:t>Present feedback from stakeholders, including commuters, motorists, pedestrians, and local authorities.</a:t>
            </a:r>
          </a:p>
          <a:p>
            <a:r>
              <a:rPr lang="en-US" dirty="0"/>
              <a:t>Discuss perceptions of convenience, safety, reliability, and overall satisfaction with the fuzzy traffic control system.</a:t>
            </a:r>
            <a:endParaRPr lang="en-IN" dirty="0"/>
          </a:p>
        </p:txBody>
      </p:sp>
    </p:spTree>
    <p:extLst>
      <p:ext uri="{BB962C8B-B14F-4D97-AF65-F5344CB8AC3E}">
        <p14:creationId xmlns:p14="http://schemas.microsoft.com/office/powerpoint/2010/main" val="157932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4B2D-C3A8-A284-FEE6-1657188EAC6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&amp; Future Enhancement</a:t>
            </a:r>
            <a:endParaRPr lang="en-IN" dirty="0"/>
          </a:p>
        </p:txBody>
      </p:sp>
      <p:sp>
        <p:nvSpPr>
          <p:cNvPr id="3" name="Content Placeholder 2">
            <a:extLst>
              <a:ext uri="{FF2B5EF4-FFF2-40B4-BE49-F238E27FC236}">
                <a16:creationId xmlns:a16="http://schemas.microsoft.com/office/drawing/2014/main" id="{8374D43C-37CC-6429-003A-D06DD39EF5ED}"/>
              </a:ext>
            </a:extLst>
          </p:cNvPr>
          <p:cNvSpPr>
            <a:spLocks noGrp="1"/>
          </p:cNvSpPr>
          <p:nvPr>
            <p:ph idx="1"/>
          </p:nvPr>
        </p:nvSpPr>
        <p:spPr/>
        <p:txBody>
          <a:bodyPr/>
          <a:lstStyle/>
          <a:p>
            <a:endParaRPr lang="en-US" dirty="0"/>
          </a:p>
          <a:p>
            <a:r>
              <a:rPr lang="en-US" b="1" dirty="0"/>
              <a:t>Conclusion:</a:t>
            </a:r>
            <a:endParaRPr lang="en-US" dirty="0"/>
          </a:p>
          <a:p>
            <a:pPr marL="0" indent="0">
              <a:buNone/>
            </a:pPr>
            <a:r>
              <a:rPr lang="en-US" dirty="0"/>
              <a:t>The implementation and evaluation of the fuzzy traffic control system have demonstrated its effectiveness in managing traffic flow, reducing congestion, enhancing safety, and optimizing transportation efficiency. Through real-world deployment or simulation studies, the system has shown promising results in improving various performance metrics, including average vehicle speed, queue lengths, travel time, and user satisfaction.</a:t>
            </a:r>
            <a:endParaRPr lang="en-IN" dirty="0"/>
          </a:p>
        </p:txBody>
      </p:sp>
    </p:spTree>
    <p:extLst>
      <p:ext uri="{BB962C8B-B14F-4D97-AF65-F5344CB8AC3E}">
        <p14:creationId xmlns:p14="http://schemas.microsoft.com/office/powerpoint/2010/main" val="3747703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EACB-A902-561A-99C2-69845807FB1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525034B-2530-B92C-F4EC-76F883CF04D6}"/>
              </a:ext>
            </a:extLst>
          </p:cNvPr>
          <p:cNvSpPr>
            <a:spLocks noGrp="1"/>
          </p:cNvSpPr>
          <p:nvPr>
            <p:ph idx="1"/>
          </p:nvPr>
        </p:nvSpPr>
        <p:spPr>
          <a:xfrm>
            <a:off x="512618" y="1525878"/>
            <a:ext cx="11263745" cy="5057051"/>
          </a:xfrm>
        </p:spPr>
        <p:txBody>
          <a:bodyPr>
            <a:normAutofit fontScale="70000" lnSpcReduction="20000"/>
          </a:bodyPr>
          <a:lstStyle/>
          <a:p>
            <a:r>
              <a:rPr lang="en-IN" dirty="0"/>
              <a:t>Jigna Ashish Patel.,(2014). Traffic Control Using Fuzzy Logic. International Journal Of Electronics, Communication &amp; Instrumentation Engineering Research And Development (IJECIERD);ISSN(P): 2249-684x; ISSN(E): 2249-7951. </a:t>
            </a:r>
          </a:p>
          <a:p>
            <a:r>
              <a:rPr lang="en-IN" dirty="0"/>
              <a:t>Ugwu, C., &amp; Dennis, B. (2014). An Application of Fuzzy Logic Model in Solving Road Traffic Congestion'. International Journal of Engineering Research &amp; Technology (IJERT), 3(2), 2960- 2969. </a:t>
            </a:r>
          </a:p>
          <a:p>
            <a:r>
              <a:rPr lang="en-IN" dirty="0" err="1"/>
              <a:t>Prontri</a:t>
            </a:r>
            <a:r>
              <a:rPr lang="en-IN" dirty="0"/>
              <a:t>, S., </a:t>
            </a:r>
            <a:r>
              <a:rPr lang="en-IN" dirty="0" err="1"/>
              <a:t>Wuttidittachotti</a:t>
            </a:r>
            <a:r>
              <a:rPr lang="en-IN" dirty="0"/>
              <a:t>, P., &amp; </a:t>
            </a:r>
            <a:r>
              <a:rPr lang="en-IN" dirty="0" err="1"/>
              <a:t>Thajchayapong</a:t>
            </a:r>
            <a:r>
              <a:rPr lang="en-IN" dirty="0"/>
              <a:t>, S. (2015, June). Traffic signal control using fuzzy logic. In 2015 12th International Conference on Electrical Engineering/Electronics, Computer, Telecommunications and Information Technology (ECTI-CON) (pp. 1-6). IEEE. </a:t>
            </a:r>
          </a:p>
          <a:p>
            <a:r>
              <a:rPr lang="en-IN" dirty="0"/>
              <a:t>Zachariah, B., Ayuba, P., &amp; </a:t>
            </a:r>
            <a:r>
              <a:rPr lang="en-IN" dirty="0" err="1"/>
              <a:t>Damuut</a:t>
            </a:r>
            <a:r>
              <a:rPr lang="en-IN" dirty="0"/>
              <a:t>, L. P. (2017). Optimization of traffic light </a:t>
            </a:r>
            <a:r>
              <a:rPr lang="en-IN" dirty="0" err="1"/>
              <a:t>controlsystem</a:t>
            </a:r>
            <a:r>
              <a:rPr lang="en-IN" dirty="0"/>
              <a:t> of an intersection using fuzzy inference system. Science World Journal, 12(4), 27-33. </a:t>
            </a:r>
          </a:p>
          <a:p>
            <a:r>
              <a:rPr lang="en-IN" dirty="0" err="1"/>
              <a:t>Sujithra,P</a:t>
            </a:r>
            <a:r>
              <a:rPr lang="en-IN" dirty="0"/>
              <a:t>.,&amp; </a:t>
            </a:r>
            <a:r>
              <a:rPr lang="en-IN" dirty="0" err="1"/>
              <a:t>Sujithra,T</a:t>
            </a:r>
            <a:r>
              <a:rPr lang="en-IN" dirty="0"/>
              <a:t>.,&amp; </a:t>
            </a:r>
            <a:r>
              <a:rPr lang="en-IN" dirty="0" err="1"/>
              <a:t>Masoodhu</a:t>
            </a:r>
            <a:r>
              <a:rPr lang="en-IN" dirty="0"/>
              <a:t> Banu, N.M., (2019). Effective Lane Management for Emergency Vehicles and Adaptive </a:t>
            </a:r>
            <a:r>
              <a:rPr lang="en-IN" dirty="0" err="1"/>
              <a:t>Signaling</a:t>
            </a:r>
            <a:r>
              <a:rPr lang="en-IN" dirty="0"/>
              <a:t> For Dynamic Traffic Congestion Using Fuzzy Logic. International Journal of Innovative Technology and Exploring Engineering (IJITEE) 2278-3075. </a:t>
            </a:r>
          </a:p>
          <a:p>
            <a:r>
              <a:rPr lang="en-IN" dirty="0"/>
              <a:t>Chandan, K., Seco, A. M., &amp; Silva, A. B. (2017). Real-time traffic signal control for isolated intersection, using car-following logic under connected vehicle environment. Transportation research </a:t>
            </a:r>
            <a:r>
              <a:rPr lang="en-IN" dirty="0" err="1"/>
              <a:t>procedia</a:t>
            </a:r>
            <a:r>
              <a:rPr lang="en-IN" dirty="0"/>
              <a:t>, 25, 1610-1625. </a:t>
            </a:r>
          </a:p>
          <a:p>
            <a:r>
              <a:rPr lang="en-IN" dirty="0"/>
              <a:t>Jha, M., &amp; Shukla, S. (2014). Design Of Fuzzy Logic Traffic Controller For Isolated Intersections With Emergency Vehicle Priority System Using MATLAB Simulation. </a:t>
            </a:r>
            <a:r>
              <a:rPr lang="en-IN" dirty="0" err="1"/>
              <a:t>arXiv</a:t>
            </a:r>
            <a:r>
              <a:rPr lang="en-IN" dirty="0"/>
              <a:t> preprint arXiv:1405.0936</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572E26-0498-48F9-E6B3-BBC7DD1BF5A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201770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4119-E46A-EECB-2FD4-2EEAE644291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ACC354A-0110-F0A1-8457-4E9F7B4DD477}"/>
              </a:ext>
            </a:extLst>
          </p:cNvPr>
          <p:cNvSpPr>
            <a:spLocks noGrp="1"/>
          </p:cNvSpPr>
          <p:nvPr>
            <p:ph idx="1"/>
          </p:nvPr>
        </p:nvSpPr>
        <p:spPr/>
        <p:txBody>
          <a:bodyPr>
            <a:normAutofit lnSpcReduction="10000"/>
          </a:bodyPr>
          <a:lstStyle/>
          <a:p>
            <a:r>
              <a:rPr lang="en-US" dirty="0">
                <a:effectLst/>
              </a:rPr>
              <a:t>Traffic fuzzy control is a technique used to optimize traffic flow and reduce congestion in urban areas</a:t>
            </a:r>
            <a:endParaRPr lang="en-US" b="0" i="0" dirty="0">
              <a:solidFill>
                <a:srgbClr val="0D0D0D"/>
              </a:solidFill>
              <a:effectLst/>
              <a:latin typeface="Söhne"/>
            </a:endParaRPr>
          </a:p>
          <a:p>
            <a:r>
              <a:rPr lang="en-US" dirty="0">
                <a:effectLst/>
              </a:rPr>
              <a:t>By applying fuzzy logic principles to traffic control systems, it is possible to create adaptive and responsive traffic management systems.</a:t>
            </a:r>
            <a:endParaRPr lang="en-US" b="0" i="0" dirty="0">
              <a:solidFill>
                <a:srgbClr val="0D0D0D"/>
              </a:solidFill>
              <a:effectLst/>
              <a:latin typeface="Söhne"/>
            </a:endParaRPr>
          </a:p>
          <a:p>
            <a:r>
              <a:rPr lang="en-US" b="0" i="0" dirty="0">
                <a:solidFill>
                  <a:srgbClr val="0D0D0D"/>
                </a:solidFill>
                <a:effectLst/>
                <a:latin typeface="Söhne"/>
              </a:rPr>
              <a:t>Fuzzy logic-based traffic control systems offer a promising solution by incorporating human-like reasoning and decision-making processes into traffic management.</a:t>
            </a:r>
          </a:p>
          <a:p>
            <a:r>
              <a:rPr lang="en-US" b="0" i="0" dirty="0">
                <a:solidFill>
                  <a:srgbClr val="0D0D0D"/>
                </a:solidFill>
                <a:effectLst/>
                <a:latin typeface="Söhne"/>
              </a:rPr>
              <a:t>Fuzzy logic algorithms are employed to interpret the imprecise and uncertain nature of traffic data, enabling the system to adjust traffic signal timings dynamically.</a:t>
            </a:r>
          </a:p>
          <a:p>
            <a:endParaRPr lang="en-US" b="0" i="0" dirty="0">
              <a:solidFill>
                <a:srgbClr val="0D0D0D"/>
              </a:solidFill>
              <a:effectLst/>
              <a:latin typeface="Söhne"/>
            </a:endParaRPr>
          </a:p>
          <a:p>
            <a:endParaRPr lang="en-US" b="0" i="0" dirty="0">
              <a:solidFill>
                <a:srgbClr val="0D0D0D"/>
              </a:solidFill>
              <a:effectLst/>
              <a:latin typeface="Söhne"/>
            </a:endParaRPr>
          </a:p>
        </p:txBody>
      </p:sp>
      <p:pic>
        <p:nvPicPr>
          <p:cNvPr id="4" name="Picture 3">
            <a:extLst>
              <a:ext uri="{FF2B5EF4-FFF2-40B4-BE49-F238E27FC236}">
                <a16:creationId xmlns:a16="http://schemas.microsoft.com/office/drawing/2014/main" id="{83FC54D8-4A2F-36C0-B1A5-8021B939617F}"/>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7199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60D-4EE7-9850-601A-15EECD333B2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E67C111-B467-CF11-DE8A-84D6F9A6C6B2}"/>
              </a:ext>
            </a:extLst>
          </p:cNvPr>
          <p:cNvSpPr>
            <a:spLocks noGrp="1"/>
          </p:cNvSpPr>
          <p:nvPr>
            <p:ph idx="1"/>
          </p:nvPr>
        </p:nvSpPr>
        <p:spPr/>
        <p:txBody>
          <a:bodyPr>
            <a:normAutofit lnSpcReduction="10000"/>
          </a:bodyPr>
          <a:lstStyle/>
          <a:p>
            <a:pPr algn="l">
              <a:buFont typeface="Arial" panose="020B0604020202020204" pitchFamily="34" charset="0"/>
              <a:buChar char="•"/>
            </a:pPr>
            <a:r>
              <a:rPr lang="en-US" dirty="0">
                <a:effectLst/>
              </a:rPr>
              <a:t>Traffic fuzzy control is a method of controlling traffic flow using fuzzy logic. It is a decision-making system that takes into account various factors such as traffic volume, congestion, and road conditions to optimize traffic signal timings.</a:t>
            </a:r>
            <a:endParaRPr lang="en-US" b="0" i="0" dirty="0">
              <a:solidFill>
                <a:srgbClr val="0D0D0D"/>
              </a:solidFill>
              <a:effectLst/>
              <a:latin typeface="Söhne"/>
            </a:endParaRPr>
          </a:p>
          <a:p>
            <a:pPr algn="l">
              <a:buFont typeface="Arial" panose="020B0604020202020204" pitchFamily="34" charset="0"/>
              <a:buChar char="•"/>
            </a:pPr>
            <a:r>
              <a:rPr lang="en-US" dirty="0">
                <a:effectLst/>
              </a:rPr>
              <a:t>Traffic fuzzy control is a method of controlling traffic flow using fuzzy logic. It is a decision-making system that takes into account various factors such as traffic volume, congestion, and road conditions to optimize traffic signal timings.</a:t>
            </a:r>
            <a:endParaRPr lang="en-US" b="0" i="0" dirty="0">
              <a:solidFill>
                <a:srgbClr val="0D0D0D"/>
              </a:solidFill>
              <a:effectLst/>
              <a:latin typeface="Söhne"/>
            </a:endParaRPr>
          </a:p>
          <a:p>
            <a:r>
              <a:rPr lang="en-US" dirty="0">
                <a:effectLst/>
              </a:rPr>
              <a:t>Reduced Travel Time: Optimized signal timings can lead to shorter travel times for drivers, resulting in increased efficiency and productivity.</a:t>
            </a:r>
            <a:endParaRPr lang="en-US" b="0" i="0" dirty="0">
              <a:solidFill>
                <a:srgbClr val="0D0D0D"/>
              </a:solidFill>
              <a:effectLst/>
              <a:latin typeface="Söhne"/>
            </a:endParaRPr>
          </a:p>
          <a:p>
            <a:endParaRPr lang="en-US" b="0" i="0" dirty="0">
              <a:solidFill>
                <a:srgbClr val="0D0D0D"/>
              </a:solidFill>
              <a:effectLst/>
              <a:latin typeface="Söhne"/>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470091-7157-46C4-7EBC-9E193342F26B}"/>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09147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30A4-3C3B-A216-83BB-91219312244C}"/>
              </a:ext>
            </a:extLst>
          </p:cNvPr>
          <p:cNvSpPr>
            <a:spLocks noGrp="1"/>
          </p:cNvSpPr>
          <p:nvPr>
            <p:ph type="title"/>
          </p:nvPr>
        </p:nvSpPr>
        <p:spPr>
          <a:xfrm>
            <a:off x="838199" y="365125"/>
            <a:ext cx="10572617" cy="1173921"/>
          </a:xfrm>
        </p:spPr>
        <p:txBody>
          <a:bodyPr>
            <a:normAutofit/>
          </a:bodyPr>
          <a:lstStyle/>
          <a:p>
            <a:pPr algn="ctr"/>
            <a:r>
              <a:rPr lang="en-IN" dirty="0">
                <a:latin typeface="Times New Roman" panose="02020603050405020304" pitchFamily="18" charset="0"/>
                <a:cs typeface="Times New Roman" panose="02020603050405020304" pitchFamily="18" charset="0"/>
              </a:rPr>
              <a:t>Challenges / Motivation</a:t>
            </a:r>
          </a:p>
        </p:txBody>
      </p:sp>
      <p:pic>
        <p:nvPicPr>
          <p:cNvPr id="4" name="Picture 3">
            <a:extLst>
              <a:ext uri="{FF2B5EF4-FFF2-40B4-BE49-F238E27FC236}">
                <a16:creationId xmlns:a16="http://schemas.microsoft.com/office/drawing/2014/main" id="{66DE28F4-9147-27AE-E539-BA356AADB696}"/>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188259" y="310374"/>
            <a:ext cx="2595282" cy="1070699"/>
          </a:xfrm>
          <a:prstGeom prst="rect">
            <a:avLst/>
          </a:prstGeom>
        </p:spPr>
      </p:pic>
      <p:sp>
        <p:nvSpPr>
          <p:cNvPr id="5" name="Rectangle 1">
            <a:extLst>
              <a:ext uri="{FF2B5EF4-FFF2-40B4-BE49-F238E27FC236}">
                <a16:creationId xmlns:a16="http://schemas.microsoft.com/office/drawing/2014/main" id="{F6A4BC6E-581B-AF7C-9125-46CA45758866}"/>
              </a:ext>
            </a:extLst>
          </p:cNvPr>
          <p:cNvSpPr>
            <a:spLocks noChangeArrowheads="1"/>
          </p:cNvSpPr>
          <p:nvPr/>
        </p:nvSpPr>
        <p:spPr bwMode="auto">
          <a:xfrm>
            <a:off x="0" y="-177101"/>
            <a:ext cx="45719" cy="3542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p:txBody>
      </p:sp>
      <p:sp>
        <p:nvSpPr>
          <p:cNvPr id="6" name="Rectangle 2">
            <a:extLst>
              <a:ext uri="{FF2B5EF4-FFF2-40B4-BE49-F238E27FC236}">
                <a16:creationId xmlns:a16="http://schemas.microsoft.com/office/drawing/2014/main" id="{4101B822-71C2-AF82-C468-7479736D8EA5}"/>
              </a:ext>
            </a:extLst>
          </p:cNvPr>
          <p:cNvSpPr>
            <a:spLocks noChangeArrowheads="1"/>
          </p:cNvSpPr>
          <p:nvPr/>
        </p:nvSpPr>
        <p:spPr bwMode="auto">
          <a:xfrm>
            <a:off x="0" y="0"/>
            <a:ext cx="76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3EC9ACE-3BBF-EC1C-40F9-39A251948FE6}"/>
              </a:ext>
            </a:extLst>
          </p:cNvPr>
          <p:cNvSpPr>
            <a:spLocks noChangeArrowheads="1"/>
          </p:cNvSpPr>
          <p:nvPr/>
        </p:nvSpPr>
        <p:spPr bwMode="auto">
          <a:xfrm>
            <a:off x="152400" y="-86255"/>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4DD4D5B-8111-8DAC-6C03-6EDDE92D2D72}"/>
              </a:ext>
            </a:extLst>
          </p:cNvPr>
          <p:cNvSpPr>
            <a:spLocks noChangeArrowheads="1"/>
          </p:cNvSpPr>
          <p:nvPr/>
        </p:nvSpPr>
        <p:spPr bwMode="auto">
          <a:xfrm>
            <a:off x="152400" y="152400"/>
            <a:ext cx="76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AE92241C-FFEE-0503-F0A8-33A1B15CB0BA}"/>
              </a:ext>
            </a:extLst>
          </p:cNvPr>
          <p:cNvSpPr>
            <a:spLocks noChangeArrowheads="1"/>
          </p:cNvSpPr>
          <p:nvPr/>
        </p:nvSpPr>
        <p:spPr bwMode="auto">
          <a:xfrm>
            <a:off x="304800" y="66145"/>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A158307A-228E-47AB-BF37-83F17E876D7F}"/>
              </a:ext>
            </a:extLst>
          </p:cNvPr>
          <p:cNvSpPr>
            <a:spLocks noChangeArrowheads="1"/>
          </p:cNvSpPr>
          <p:nvPr/>
        </p:nvSpPr>
        <p:spPr bwMode="auto">
          <a:xfrm>
            <a:off x="304800" y="304800"/>
            <a:ext cx="76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16BC9F7A-4547-156A-A8D2-25569E1A853F}"/>
              </a:ext>
            </a:extLst>
          </p:cNvPr>
          <p:cNvSpPr>
            <a:spLocks noChangeArrowheads="1"/>
          </p:cNvSpPr>
          <p:nvPr/>
        </p:nvSpPr>
        <p:spPr bwMode="auto">
          <a:xfrm>
            <a:off x="457200" y="457200"/>
            <a:ext cx="76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90902AE0-1EF7-D0FD-EA48-5ACF5286222F}"/>
              </a:ext>
            </a:extLst>
          </p:cNvPr>
          <p:cNvSpPr>
            <a:spLocks noGrp="1" noChangeArrowheads="1"/>
          </p:cNvSpPr>
          <p:nvPr>
            <p:ph idx="1"/>
          </p:nvPr>
        </p:nvSpPr>
        <p:spPr bwMode="auto">
          <a:xfrm rot="190986" flipH="1">
            <a:off x="892154" y="4009685"/>
            <a:ext cx="10449071" cy="5080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00" b="0" i="0" u="none" strike="noStrike" cap="none" normalizeH="0" baseline="0" dirty="0">
                <a:ln>
                  <a:noFill/>
                </a:ln>
                <a:solidFill>
                  <a:schemeClr val="tx1"/>
                </a:solidFill>
                <a:effectLst/>
                <a:latin typeface="Söhn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BBEF64D-5660-508A-90C5-F4221EFA970A}"/>
              </a:ext>
            </a:extLst>
          </p:cNvPr>
          <p:cNvSpPr txBox="1"/>
          <p:nvPr/>
        </p:nvSpPr>
        <p:spPr>
          <a:xfrm>
            <a:off x="838199" y="1871664"/>
            <a:ext cx="10509072" cy="4524315"/>
          </a:xfrm>
          <a:prstGeom prst="rect">
            <a:avLst/>
          </a:prstGeom>
          <a:noFill/>
        </p:spPr>
        <p:txBody>
          <a:bodyPr wrap="square">
            <a:spAutoFit/>
          </a:bodyPr>
          <a:lstStyle/>
          <a:p>
            <a:r>
              <a:rPr lang="en-US" sz="2400" dirty="0">
                <a:effectLst/>
              </a:rPr>
              <a:t>Traffic congestion is a major challenge in urban areas, leading to increased travel times, air pollution, and decreased quality of life for residents. Implementing Traffic Fuzzy Control can help address these issues by optimizing traffic flow and reducing congestion.</a:t>
            </a:r>
          </a:p>
          <a:p>
            <a:endParaRPr lang="en-US" sz="2400" dirty="0"/>
          </a:p>
          <a:p>
            <a:r>
              <a:rPr lang="en-US" sz="2400" dirty="0">
                <a:effectLst/>
              </a:rPr>
              <a:t>In addition to the environmental benefits, Traffic Fuzzy Control can also have economic benefits. By reducing travel times and improving traffic flow, businesses can save time and money on transportation costs. This can lead to increased productivity and competitiveness in the market.</a:t>
            </a:r>
          </a:p>
          <a:p>
            <a:endParaRPr lang="en-US" sz="2400" dirty="0"/>
          </a:p>
          <a:p>
            <a:r>
              <a:rPr lang="en-US" sz="2400" dirty="0">
                <a:effectLst/>
              </a:rPr>
              <a:t>Improved traffic flow and reduced congestion can lead to significant economic and environmental benefits.</a:t>
            </a:r>
          </a:p>
        </p:txBody>
      </p:sp>
    </p:spTree>
    <p:extLst>
      <p:ext uri="{BB962C8B-B14F-4D97-AF65-F5344CB8AC3E}">
        <p14:creationId xmlns:p14="http://schemas.microsoft.com/office/powerpoint/2010/main" val="19675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a:xfrm>
            <a:off x="3128790" y="365125"/>
            <a:ext cx="6081311" cy="1325563"/>
          </a:xfrm>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C102C45-4C35-14B6-4F6C-CD0964917B64}"/>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Statement : </a:t>
            </a:r>
            <a:r>
              <a:rPr lang="en-US" dirty="0">
                <a:effectLst/>
              </a:rPr>
              <a:t>Traffic congestion is a major problem in urban areas, leading to increased travel times, fuel consumption, and air pollution. Traditional traffic control systems often fail to effectively manage traffic flow and alleviate congestion.</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Description: </a:t>
            </a:r>
            <a:r>
              <a:rPr lang="en-US" dirty="0">
                <a:effectLst/>
              </a:rPr>
              <a:t>Fuzzy control is a promising approach to address the challenges of traffic congestion. By using fuzzy logic to model and control traffic signals, it is possible to optimize traffic flow and reduce congestion</a:t>
            </a:r>
            <a:endParaRPr lang="en-US" b="0" i="0" dirty="0">
              <a:effectLst/>
              <a:latin typeface="Times New Roman" panose="02020603050405020304" pitchFamily="18" charset="0"/>
              <a:cs typeface="Times New Roman" panose="02020603050405020304" pitchFamily="18" charset="0"/>
            </a:endParaRP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C1770545-162F-D53E-F0FE-0D3E97156081}"/>
              </a:ext>
            </a:extLst>
          </p:cNvPr>
          <p:cNvSpPr>
            <a:spLocks noChangeArrowheads="1"/>
          </p:cNvSpPr>
          <p:nvPr/>
        </p:nvSpPr>
        <p:spPr bwMode="auto">
          <a:xfrm>
            <a:off x="0" y="0"/>
            <a:ext cx="1441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2D259FC5-DCED-514B-57E0-EB9C4C5EAF0D}"/>
              </a:ext>
            </a:extLst>
          </p:cNvPr>
          <p:cNvSpPr>
            <a:spLocks noChangeArrowheads="1"/>
          </p:cNvSpPr>
          <p:nvPr/>
        </p:nvSpPr>
        <p:spPr bwMode="auto">
          <a:xfrm>
            <a:off x="152400" y="152400"/>
            <a:ext cx="1441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4C8B354-CA42-19B4-10A5-85D5483DA65A}"/>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188259" y="310374"/>
            <a:ext cx="2595282" cy="1070699"/>
          </a:xfrm>
          <a:prstGeom prst="rect">
            <a:avLst/>
          </a:prstGeom>
        </p:spPr>
      </p:pic>
    </p:spTree>
    <p:extLst>
      <p:ext uri="{BB962C8B-B14F-4D97-AF65-F5344CB8AC3E}">
        <p14:creationId xmlns:p14="http://schemas.microsoft.com/office/powerpoint/2010/main" val="44117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Literature Survey</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graphicFrame>
        <p:nvGraphicFramePr>
          <p:cNvPr id="10" name="Table 9">
            <a:extLst>
              <a:ext uri="{FF2B5EF4-FFF2-40B4-BE49-F238E27FC236}">
                <a16:creationId xmlns:a16="http://schemas.microsoft.com/office/drawing/2014/main" id="{9E1A77ED-8D96-BF41-4F1F-B1801649B262}"/>
              </a:ext>
            </a:extLst>
          </p:cNvPr>
          <p:cNvGraphicFramePr>
            <a:graphicFrameLocks noGrp="1"/>
          </p:cNvGraphicFramePr>
          <p:nvPr>
            <p:extLst>
              <p:ext uri="{D42A27DB-BD31-4B8C-83A1-F6EECF244321}">
                <p14:modId xmlns:p14="http://schemas.microsoft.com/office/powerpoint/2010/main" val="2715090598"/>
              </p:ext>
            </p:extLst>
          </p:nvPr>
        </p:nvGraphicFramePr>
        <p:xfrm>
          <a:off x="226359" y="1560515"/>
          <a:ext cx="11688550" cy="4743304"/>
        </p:xfrm>
        <a:graphic>
          <a:graphicData uri="http://schemas.openxmlformats.org/drawingml/2006/table">
            <a:tbl>
              <a:tblPr firstRow="1" bandRow="1">
                <a:tableStyleId>{073A0DAA-6AF3-43AB-8588-CEC1D06C72B9}</a:tableStyleId>
              </a:tblPr>
              <a:tblGrid>
                <a:gridCol w="2337710">
                  <a:extLst>
                    <a:ext uri="{9D8B030D-6E8A-4147-A177-3AD203B41FA5}">
                      <a16:colId xmlns:a16="http://schemas.microsoft.com/office/drawing/2014/main" val="1747319380"/>
                    </a:ext>
                  </a:extLst>
                </a:gridCol>
                <a:gridCol w="2337710">
                  <a:extLst>
                    <a:ext uri="{9D8B030D-6E8A-4147-A177-3AD203B41FA5}">
                      <a16:colId xmlns:a16="http://schemas.microsoft.com/office/drawing/2014/main" val="2706471364"/>
                    </a:ext>
                  </a:extLst>
                </a:gridCol>
                <a:gridCol w="2337710">
                  <a:extLst>
                    <a:ext uri="{9D8B030D-6E8A-4147-A177-3AD203B41FA5}">
                      <a16:colId xmlns:a16="http://schemas.microsoft.com/office/drawing/2014/main" val="3387640914"/>
                    </a:ext>
                  </a:extLst>
                </a:gridCol>
                <a:gridCol w="2337710">
                  <a:extLst>
                    <a:ext uri="{9D8B030D-6E8A-4147-A177-3AD203B41FA5}">
                      <a16:colId xmlns:a16="http://schemas.microsoft.com/office/drawing/2014/main" val="3935491646"/>
                    </a:ext>
                  </a:extLst>
                </a:gridCol>
                <a:gridCol w="2337710">
                  <a:extLst>
                    <a:ext uri="{9D8B030D-6E8A-4147-A177-3AD203B41FA5}">
                      <a16:colId xmlns:a16="http://schemas.microsoft.com/office/drawing/2014/main" val="3669839600"/>
                    </a:ext>
                  </a:extLst>
                </a:gridCol>
              </a:tblGrid>
              <a:tr h="507264">
                <a:tc>
                  <a:txBody>
                    <a:bodyPr/>
                    <a:lstStyle/>
                    <a:p>
                      <a:r>
                        <a:rPr lang="en-IN" dirty="0"/>
                        <a:t>Authors</a:t>
                      </a:r>
                    </a:p>
                  </a:txBody>
                  <a:tcPr/>
                </a:tc>
                <a:tc>
                  <a:txBody>
                    <a:bodyPr/>
                    <a:lstStyle/>
                    <a:p>
                      <a:r>
                        <a:rPr lang="en-IN" dirty="0"/>
                        <a:t>Title</a:t>
                      </a:r>
                    </a:p>
                  </a:txBody>
                  <a:tcPr/>
                </a:tc>
                <a:tc>
                  <a:txBody>
                    <a:bodyPr/>
                    <a:lstStyle/>
                    <a:p>
                      <a:r>
                        <a:rPr lang="en-IN" dirty="0"/>
                        <a:t>Dataset</a:t>
                      </a:r>
                    </a:p>
                  </a:txBody>
                  <a:tcPr/>
                </a:tc>
                <a:tc>
                  <a:txBody>
                    <a:bodyPr/>
                    <a:lstStyle/>
                    <a:p>
                      <a:r>
                        <a:rPr lang="en-IN" dirty="0"/>
                        <a:t>Algorithm</a:t>
                      </a:r>
                    </a:p>
                  </a:txBody>
                  <a:tcPr/>
                </a:tc>
                <a:tc>
                  <a:txBody>
                    <a:bodyPr/>
                    <a:lstStyle/>
                    <a:p>
                      <a:r>
                        <a:rPr lang="en-IN" dirty="0"/>
                        <a:t>Remarks</a:t>
                      </a:r>
                    </a:p>
                  </a:txBody>
                  <a:tcPr/>
                </a:tc>
                <a:extLst>
                  <a:ext uri="{0D108BD9-81ED-4DB2-BD59-A6C34878D82A}">
                    <a16:rowId xmlns:a16="http://schemas.microsoft.com/office/drawing/2014/main" val="803237938"/>
                  </a:ext>
                </a:extLst>
              </a:tr>
              <a:tr h="2511149">
                <a:tc>
                  <a:txBody>
                    <a:bodyPr/>
                    <a:lstStyle/>
                    <a:p>
                      <a:r>
                        <a:rPr lang="en-IN" sz="1800" b="0" i="0" kern="1200" dirty="0" err="1">
                          <a:solidFill>
                            <a:schemeClr val="dk1"/>
                          </a:solidFill>
                          <a:effectLst/>
                          <a:latin typeface="+mn-lt"/>
                          <a:ea typeface="+mn-ea"/>
                          <a:cs typeface="+mn-cs"/>
                        </a:rPr>
                        <a:t>Mojtaba</a:t>
                      </a:r>
                      <a:r>
                        <a:rPr lang="en-IN" sz="1800" b="0" i="0" kern="1200" dirty="0">
                          <a:solidFill>
                            <a:schemeClr val="dk1"/>
                          </a:solidFill>
                          <a:effectLst/>
                          <a:latin typeface="+mn-lt"/>
                          <a:ea typeface="+mn-ea"/>
                          <a:cs typeface="+mn-cs"/>
                        </a:rPr>
                        <a:t> Salehi, Iman </a:t>
                      </a:r>
                      <a:r>
                        <a:rPr lang="en-IN" sz="1800" b="0" i="0" kern="1200" dirty="0" err="1">
                          <a:solidFill>
                            <a:schemeClr val="dk1"/>
                          </a:solidFill>
                          <a:effectLst/>
                          <a:latin typeface="+mn-lt"/>
                          <a:ea typeface="+mn-ea"/>
                          <a:cs typeface="+mn-cs"/>
                        </a:rPr>
                        <a:t>Sepahvand</a:t>
                      </a:r>
                      <a:r>
                        <a:rPr lang="en-IN" sz="1800" b="0" i="0" kern="1200" dirty="0">
                          <a:solidFill>
                            <a:schemeClr val="dk1"/>
                          </a:solidFill>
                          <a:effectLst/>
                          <a:latin typeface="+mn-lt"/>
                          <a:ea typeface="+mn-ea"/>
                          <a:cs typeface="+mn-cs"/>
                        </a:rPr>
                        <a:t>, Mohammad </a:t>
                      </a:r>
                      <a:r>
                        <a:rPr lang="en-IN" sz="1800" b="0" i="0" kern="1200" dirty="0" err="1">
                          <a:solidFill>
                            <a:schemeClr val="dk1"/>
                          </a:solidFill>
                          <a:effectLst/>
                          <a:latin typeface="+mn-lt"/>
                          <a:ea typeface="+mn-ea"/>
                          <a:cs typeface="+mn-cs"/>
                        </a:rPr>
                        <a:t>Yarahmadi</a:t>
                      </a:r>
                      <a:endParaRPr lang="en-IN" dirty="0"/>
                    </a:p>
                  </a:txBody>
                  <a:tcPr/>
                </a:tc>
                <a:tc>
                  <a:txBody>
                    <a:bodyPr/>
                    <a:lstStyle/>
                    <a:p>
                      <a:r>
                        <a:rPr lang="en-US" sz="1800" b="0" i="0" kern="1200" dirty="0">
                          <a:solidFill>
                            <a:schemeClr val="dk1"/>
                          </a:solidFill>
                          <a:effectLst/>
                          <a:latin typeface="+mn-lt"/>
                          <a:ea typeface="+mn-ea"/>
                          <a:cs typeface="+mn-cs"/>
                        </a:rPr>
                        <a:t>A Traffic Lights Control System Based on Fuzzy Logic (2014)</a:t>
                      </a:r>
                      <a:endParaRPr lang="en-IN" dirty="0"/>
                    </a:p>
                  </a:txBody>
                  <a:tcPr/>
                </a:tc>
                <a:tc>
                  <a:txBody>
                    <a:bodyPr/>
                    <a:lstStyle/>
                    <a:p>
                      <a:r>
                        <a:rPr lang="en-IN" sz="1800" b="0" i="0" kern="1200" dirty="0">
                          <a:solidFill>
                            <a:schemeClr val="dk1"/>
                          </a:solidFill>
                          <a:effectLst/>
                          <a:latin typeface="+mn-lt"/>
                          <a:ea typeface="+mn-ea"/>
                          <a:cs typeface="+mn-cs"/>
                        </a:rPr>
                        <a:t>Traffic density, queue length</a:t>
                      </a:r>
                      <a:endParaRPr lang="en-IN" dirty="0"/>
                    </a:p>
                  </a:txBody>
                  <a:tcPr/>
                </a:tc>
                <a:tc>
                  <a:txBody>
                    <a:bodyPr/>
                    <a:lstStyle/>
                    <a:p>
                      <a:r>
                        <a:rPr lang="en-US" sz="1800" b="0" i="0" kern="1200" dirty="0">
                          <a:solidFill>
                            <a:schemeClr val="dk1"/>
                          </a:solidFill>
                          <a:effectLst/>
                          <a:latin typeface="+mn-lt"/>
                          <a:ea typeface="+mn-ea"/>
                          <a:cs typeface="+mn-cs"/>
                        </a:rPr>
                        <a:t>Fuzzy logic technology, Visual Basic simulation, real-time strategies, fixed-time strategies, distance velocity number of vehicles, input/output member functions.</a:t>
                      </a:r>
                      <a:endParaRPr lang="en-IN" dirty="0"/>
                    </a:p>
                  </a:txBody>
                  <a:tcPr/>
                </a:tc>
                <a:tc>
                  <a:txBody>
                    <a:bodyPr/>
                    <a:lstStyle/>
                    <a:p>
                      <a:r>
                        <a:rPr lang="en-US" sz="1800" b="0" i="0" kern="1200" dirty="0">
                          <a:solidFill>
                            <a:schemeClr val="dk1"/>
                          </a:solidFill>
                          <a:effectLst/>
                          <a:latin typeface="+mn-lt"/>
                          <a:ea typeface="+mn-ea"/>
                          <a:cs typeface="+mn-cs"/>
                        </a:rPr>
                        <a:t>Flexible system, easily adaptable fuzzy sets, requires further simulation verification.</a:t>
                      </a:r>
                      <a:endParaRPr lang="en-IN" dirty="0"/>
                    </a:p>
                  </a:txBody>
                  <a:tcPr/>
                </a:tc>
                <a:extLst>
                  <a:ext uri="{0D108BD9-81ED-4DB2-BD59-A6C34878D82A}">
                    <a16:rowId xmlns:a16="http://schemas.microsoft.com/office/drawing/2014/main" val="758141645"/>
                  </a:ext>
                </a:extLst>
              </a:tr>
              <a:tr h="1724891">
                <a:tc>
                  <a:txBody>
                    <a:bodyPr/>
                    <a:lstStyle/>
                    <a:p>
                      <a:r>
                        <a:rPr lang="en-IN" sz="1800" b="0" i="0" kern="1200" dirty="0">
                          <a:solidFill>
                            <a:schemeClr val="dk1"/>
                          </a:solidFill>
                          <a:effectLst/>
                          <a:latin typeface="+mn-lt"/>
                          <a:ea typeface="+mn-ea"/>
                          <a:cs typeface="+mn-cs"/>
                        </a:rPr>
                        <a:t>C. Ugwu, Bale, Dennis</a:t>
                      </a:r>
                      <a:endParaRPr lang="en-IN" dirty="0"/>
                    </a:p>
                  </a:txBody>
                  <a:tcPr/>
                </a:tc>
                <a:tc>
                  <a:txBody>
                    <a:bodyPr/>
                    <a:lstStyle/>
                    <a:p>
                      <a:r>
                        <a:rPr lang="en-US" sz="1800" b="0" i="0" kern="1200" dirty="0">
                          <a:solidFill>
                            <a:schemeClr val="dk1"/>
                          </a:solidFill>
                          <a:effectLst/>
                          <a:latin typeface="+mn-lt"/>
                          <a:ea typeface="+mn-ea"/>
                          <a:cs typeface="+mn-cs"/>
                        </a:rPr>
                        <a:t>An Application of Fuzzy Logic Model in Solving Road Traffic Congestion (2014)</a:t>
                      </a:r>
                      <a:endParaRPr lang="en-IN" dirty="0"/>
                    </a:p>
                  </a:txBody>
                  <a:tcPr/>
                </a:tc>
                <a:tc>
                  <a:txBody>
                    <a:bodyPr/>
                    <a:lstStyle/>
                    <a:p>
                      <a:r>
                        <a:rPr lang="en-IN" sz="1800" b="0" i="0" kern="1200" dirty="0">
                          <a:solidFill>
                            <a:schemeClr val="dk1"/>
                          </a:solidFill>
                          <a:effectLst/>
                          <a:latin typeface="+mn-lt"/>
                          <a:ea typeface="+mn-ea"/>
                          <a:cs typeface="+mn-cs"/>
                        </a:rPr>
                        <a:t>Real-time traffic information</a:t>
                      </a:r>
                      <a:endParaRPr lang="en-IN" dirty="0"/>
                    </a:p>
                  </a:txBody>
                  <a:tcPr/>
                </a:tc>
                <a:tc>
                  <a:txBody>
                    <a:bodyPr/>
                    <a:lstStyle/>
                    <a:p>
                      <a:r>
                        <a:rPr lang="en-IN" sz="1800" b="0" i="0" kern="1200" dirty="0">
                          <a:solidFill>
                            <a:schemeClr val="dk1"/>
                          </a:solidFill>
                          <a:effectLst/>
                          <a:latin typeface="+mn-lt"/>
                          <a:ea typeface="+mn-ea"/>
                          <a:cs typeface="+mn-cs"/>
                        </a:rPr>
                        <a:t>Fuzzy Logic, Fuzzification, Defuzzification, sensor-based model, fuzzy rules.</a:t>
                      </a:r>
                      <a:endParaRPr lang="en-IN" dirty="0"/>
                    </a:p>
                  </a:txBody>
                  <a:tcPr/>
                </a:tc>
                <a:tc>
                  <a:txBody>
                    <a:bodyPr/>
                    <a:lstStyle/>
                    <a:p>
                      <a:r>
                        <a:rPr lang="en-US" sz="1800" b="0" i="0" kern="1200" dirty="0">
                          <a:solidFill>
                            <a:schemeClr val="dk1"/>
                          </a:solidFill>
                          <a:effectLst/>
                          <a:latin typeface="+mn-lt"/>
                          <a:ea typeface="+mn-ea"/>
                          <a:cs typeface="+mn-cs"/>
                        </a:rPr>
                        <a:t>Potential to minimize road traffic congestion, decision-making based on real-time information.</a:t>
                      </a:r>
                      <a:endParaRPr lang="en-IN" dirty="0"/>
                    </a:p>
                  </a:txBody>
                  <a:tcPr/>
                </a:tc>
                <a:extLst>
                  <a:ext uri="{0D108BD9-81ED-4DB2-BD59-A6C34878D82A}">
                    <a16:rowId xmlns:a16="http://schemas.microsoft.com/office/drawing/2014/main" val="84464666"/>
                  </a:ext>
                </a:extLst>
              </a:tr>
            </a:tbl>
          </a:graphicData>
        </a:graphic>
      </p:graphicFrame>
    </p:spTree>
    <p:extLst>
      <p:ext uri="{BB962C8B-B14F-4D97-AF65-F5344CB8AC3E}">
        <p14:creationId xmlns:p14="http://schemas.microsoft.com/office/powerpoint/2010/main" val="22763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1B73-F4C1-C090-D2BB-EE26846097E7}"/>
              </a:ext>
            </a:extLst>
          </p:cNvPr>
          <p:cNvSpPr>
            <a:spLocks noGrp="1"/>
          </p:cNvSpPr>
          <p:nvPr>
            <p:ph type="title"/>
          </p:nvPr>
        </p:nvSpPr>
        <p:spPr>
          <a:xfrm>
            <a:off x="838200" y="365126"/>
            <a:ext cx="10515600" cy="867220"/>
          </a:xfrm>
        </p:spPr>
        <p:txBody>
          <a:bodyPr/>
          <a:lstStyle/>
          <a:p>
            <a:pPr algn="ctr"/>
            <a:r>
              <a:rPr lang="en-IN" dirty="0">
                <a:latin typeface="Times New Roman" panose="02020603050405020304" pitchFamily="18" charset="0"/>
                <a:cs typeface="Times New Roman" panose="02020603050405020304" pitchFamily="18" charset="0"/>
              </a:rPr>
              <a:t>Literature Survey</a:t>
            </a:r>
          </a:p>
        </p:txBody>
      </p:sp>
      <p:pic>
        <p:nvPicPr>
          <p:cNvPr id="4" name="Picture 3">
            <a:extLst>
              <a:ext uri="{FF2B5EF4-FFF2-40B4-BE49-F238E27FC236}">
                <a16:creationId xmlns:a16="http://schemas.microsoft.com/office/drawing/2014/main" id="{7D9D86B2-780C-2FE7-AA50-31B7D73F91E1}"/>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graphicFrame>
        <p:nvGraphicFramePr>
          <p:cNvPr id="8" name="Table 7">
            <a:extLst>
              <a:ext uri="{FF2B5EF4-FFF2-40B4-BE49-F238E27FC236}">
                <a16:creationId xmlns:a16="http://schemas.microsoft.com/office/drawing/2014/main" id="{6D11C525-2696-B73A-B45D-125AD1ABD6DD}"/>
              </a:ext>
            </a:extLst>
          </p:cNvPr>
          <p:cNvGraphicFramePr>
            <a:graphicFrameLocks noGrp="1"/>
          </p:cNvGraphicFramePr>
          <p:nvPr>
            <p:extLst>
              <p:ext uri="{D42A27DB-BD31-4B8C-83A1-F6EECF244321}">
                <p14:modId xmlns:p14="http://schemas.microsoft.com/office/powerpoint/2010/main" val="669071630"/>
              </p:ext>
            </p:extLst>
          </p:nvPr>
        </p:nvGraphicFramePr>
        <p:xfrm>
          <a:off x="281675" y="1232345"/>
          <a:ext cx="11683966" cy="5304413"/>
        </p:xfrm>
        <a:graphic>
          <a:graphicData uri="http://schemas.openxmlformats.org/drawingml/2006/table">
            <a:tbl>
              <a:tblPr firstRow="1" bandRow="1">
                <a:tableStyleId>{073A0DAA-6AF3-43AB-8588-CEC1D06C72B9}</a:tableStyleId>
              </a:tblPr>
              <a:tblGrid>
                <a:gridCol w="2333126">
                  <a:extLst>
                    <a:ext uri="{9D8B030D-6E8A-4147-A177-3AD203B41FA5}">
                      <a16:colId xmlns:a16="http://schemas.microsoft.com/office/drawing/2014/main" val="1747319380"/>
                    </a:ext>
                  </a:extLst>
                </a:gridCol>
                <a:gridCol w="2337710">
                  <a:extLst>
                    <a:ext uri="{9D8B030D-6E8A-4147-A177-3AD203B41FA5}">
                      <a16:colId xmlns:a16="http://schemas.microsoft.com/office/drawing/2014/main" val="2706471364"/>
                    </a:ext>
                  </a:extLst>
                </a:gridCol>
                <a:gridCol w="2337710">
                  <a:extLst>
                    <a:ext uri="{9D8B030D-6E8A-4147-A177-3AD203B41FA5}">
                      <a16:colId xmlns:a16="http://schemas.microsoft.com/office/drawing/2014/main" val="3387640914"/>
                    </a:ext>
                  </a:extLst>
                </a:gridCol>
                <a:gridCol w="2337710">
                  <a:extLst>
                    <a:ext uri="{9D8B030D-6E8A-4147-A177-3AD203B41FA5}">
                      <a16:colId xmlns:a16="http://schemas.microsoft.com/office/drawing/2014/main" val="3935491646"/>
                    </a:ext>
                  </a:extLst>
                </a:gridCol>
                <a:gridCol w="2337710">
                  <a:extLst>
                    <a:ext uri="{9D8B030D-6E8A-4147-A177-3AD203B41FA5}">
                      <a16:colId xmlns:a16="http://schemas.microsoft.com/office/drawing/2014/main" val="3669839600"/>
                    </a:ext>
                  </a:extLst>
                </a:gridCol>
              </a:tblGrid>
              <a:tr h="507264">
                <a:tc>
                  <a:txBody>
                    <a:bodyPr/>
                    <a:lstStyle/>
                    <a:p>
                      <a:r>
                        <a:rPr lang="en-IN" dirty="0"/>
                        <a:t>Authors</a:t>
                      </a:r>
                    </a:p>
                  </a:txBody>
                  <a:tcPr/>
                </a:tc>
                <a:tc>
                  <a:txBody>
                    <a:bodyPr/>
                    <a:lstStyle/>
                    <a:p>
                      <a:r>
                        <a:rPr lang="en-IN" dirty="0"/>
                        <a:t>Title</a:t>
                      </a:r>
                    </a:p>
                  </a:txBody>
                  <a:tcPr/>
                </a:tc>
                <a:tc>
                  <a:txBody>
                    <a:bodyPr/>
                    <a:lstStyle/>
                    <a:p>
                      <a:r>
                        <a:rPr lang="en-IN" dirty="0"/>
                        <a:t>Dataset</a:t>
                      </a:r>
                    </a:p>
                  </a:txBody>
                  <a:tcPr/>
                </a:tc>
                <a:tc>
                  <a:txBody>
                    <a:bodyPr/>
                    <a:lstStyle/>
                    <a:p>
                      <a:r>
                        <a:rPr lang="en-IN" dirty="0"/>
                        <a:t>Algorithm</a:t>
                      </a:r>
                    </a:p>
                  </a:txBody>
                  <a:tcPr/>
                </a:tc>
                <a:tc>
                  <a:txBody>
                    <a:bodyPr/>
                    <a:lstStyle/>
                    <a:p>
                      <a:r>
                        <a:rPr lang="en-IN" dirty="0"/>
                        <a:t>Remarks</a:t>
                      </a:r>
                    </a:p>
                  </a:txBody>
                  <a:tcPr/>
                </a:tc>
                <a:extLst>
                  <a:ext uri="{0D108BD9-81ED-4DB2-BD59-A6C34878D82A}">
                    <a16:rowId xmlns:a16="http://schemas.microsoft.com/office/drawing/2014/main" val="803237938"/>
                  </a:ext>
                </a:extLst>
              </a:tr>
              <a:tr h="2511149">
                <a:tc>
                  <a:txBody>
                    <a:bodyPr/>
                    <a:lstStyle/>
                    <a:p>
                      <a:r>
                        <a:rPr lang="en-IN" sz="1800" b="0" i="0" kern="1200" dirty="0">
                          <a:solidFill>
                            <a:schemeClr val="dk1"/>
                          </a:solidFill>
                          <a:effectLst/>
                          <a:latin typeface="+mn-lt"/>
                          <a:ea typeface="+mn-ea"/>
                          <a:cs typeface="+mn-cs"/>
                        </a:rPr>
                        <a:t>Mohit Jha, Shailja Shukla</a:t>
                      </a:r>
                      <a:endParaRPr lang="en-IN" dirty="0"/>
                    </a:p>
                  </a:txBody>
                  <a:tcPr/>
                </a:tc>
                <a:tc>
                  <a:txBody>
                    <a:bodyPr/>
                    <a:lstStyle/>
                    <a:p>
                      <a:r>
                        <a:rPr lang="en-US" sz="1800" b="0" i="0" kern="1200" dirty="0">
                          <a:solidFill>
                            <a:schemeClr val="dk1"/>
                          </a:solidFill>
                          <a:effectLst/>
                          <a:latin typeface="+mn-lt"/>
                          <a:ea typeface="+mn-ea"/>
                          <a:cs typeface="+mn-cs"/>
                        </a:rPr>
                        <a:t>A Design Of Fuzzy Logic Traffic Controller for Isolated Intersections with Emergency Vehicle Priority System Using MATLAB Simulation (2014)</a:t>
                      </a:r>
                      <a:endParaRPr lang="en-IN" dirty="0"/>
                    </a:p>
                  </a:txBody>
                  <a:tcPr/>
                </a:tc>
                <a:tc>
                  <a:txBody>
                    <a:bodyPr/>
                    <a:lstStyle/>
                    <a:p>
                      <a:r>
                        <a:rPr lang="en-US" sz="1800" b="0" i="0" kern="1200" dirty="0">
                          <a:solidFill>
                            <a:schemeClr val="dk1"/>
                          </a:solidFill>
                          <a:effectLst/>
                          <a:latin typeface="+mn-lt"/>
                          <a:ea typeface="+mn-ea"/>
                          <a:cs typeface="+mn-cs"/>
                        </a:rPr>
                        <a:t>Vehicle queue length, waiting time</a:t>
                      </a:r>
                      <a:endParaRPr lang="en-IN" dirty="0"/>
                    </a:p>
                  </a:txBody>
                  <a:tcPr/>
                </a:tc>
                <a:tc>
                  <a:txBody>
                    <a:bodyPr/>
                    <a:lstStyle/>
                    <a:p>
                      <a:r>
                        <a:rPr lang="en-IN" sz="1800" b="0" i="0" kern="1200" dirty="0">
                          <a:solidFill>
                            <a:schemeClr val="dk1"/>
                          </a:solidFill>
                          <a:effectLst/>
                          <a:latin typeface="+mn-lt"/>
                          <a:ea typeface="+mn-ea"/>
                          <a:cs typeface="+mn-cs"/>
                        </a:rPr>
                        <a:t>Queuing theory model, SIMULINK model, </a:t>
                      </a:r>
                      <a:r>
                        <a:rPr lang="en-IN" sz="1800" b="0" i="0" kern="1200" dirty="0" err="1">
                          <a:solidFill>
                            <a:schemeClr val="dk1"/>
                          </a:solidFill>
                          <a:effectLst/>
                          <a:latin typeface="+mn-lt"/>
                          <a:ea typeface="+mn-ea"/>
                          <a:cs typeface="+mn-cs"/>
                        </a:rPr>
                        <a:t>SimEvent</a:t>
                      </a:r>
                      <a:r>
                        <a:rPr lang="en-IN" sz="1800" b="0" i="0" kern="1200" dirty="0">
                          <a:solidFill>
                            <a:schemeClr val="dk1"/>
                          </a:solidFill>
                          <a:effectLst/>
                          <a:latin typeface="+mn-lt"/>
                          <a:ea typeface="+mn-ea"/>
                          <a:cs typeface="+mn-cs"/>
                        </a:rPr>
                        <a:t> toolbox, fuzzy inference system, embedded MATLAB function block, Poisson distribution function.</a:t>
                      </a:r>
                      <a:endParaRPr lang="en-IN" dirty="0"/>
                    </a:p>
                  </a:txBody>
                  <a:tcPr/>
                </a:tc>
                <a:tc>
                  <a:txBody>
                    <a:bodyPr/>
                    <a:lstStyle/>
                    <a:p>
                      <a:r>
                        <a:rPr lang="en-US" sz="1800" b="0" i="0" kern="1200" dirty="0">
                          <a:solidFill>
                            <a:schemeClr val="dk1"/>
                          </a:solidFill>
                          <a:effectLst/>
                          <a:latin typeface="+mn-lt"/>
                          <a:ea typeface="+mn-ea"/>
                          <a:cs typeface="+mn-cs"/>
                        </a:rPr>
                        <a:t>Intelligent control, effective system, improvement in intersection vehicle crossing capacity, issues with 'C' coding in MATLAB function block.</a:t>
                      </a:r>
                      <a:endParaRPr lang="en-IN" dirty="0"/>
                    </a:p>
                  </a:txBody>
                  <a:tcPr/>
                </a:tc>
                <a:extLst>
                  <a:ext uri="{0D108BD9-81ED-4DB2-BD59-A6C34878D82A}">
                    <a16:rowId xmlns:a16="http://schemas.microsoft.com/office/drawing/2014/main" val="758141645"/>
                  </a:ext>
                </a:extLst>
              </a:tr>
              <a:tr h="1724891">
                <a:tc>
                  <a:txBody>
                    <a:bodyPr/>
                    <a:lstStyle/>
                    <a:p>
                      <a:r>
                        <a:rPr lang="en-IN" sz="1800" b="0" i="0" kern="1200" dirty="0">
                          <a:solidFill>
                            <a:schemeClr val="dk1"/>
                          </a:solidFill>
                          <a:effectLst/>
                          <a:latin typeface="+mn-lt"/>
                          <a:ea typeface="+mn-ea"/>
                          <a:cs typeface="+mn-cs"/>
                        </a:rPr>
                        <a:t>Mohit Jha, Shailja Shukla</a:t>
                      </a:r>
                      <a:endParaRPr lang="en-IN" dirty="0"/>
                    </a:p>
                  </a:txBody>
                  <a:tcPr/>
                </a:tc>
                <a:tc>
                  <a:txBody>
                    <a:bodyPr/>
                    <a:lstStyle/>
                    <a:p>
                      <a:r>
                        <a:rPr lang="en-US" sz="1800" b="0" i="0" kern="1200" dirty="0">
                          <a:solidFill>
                            <a:schemeClr val="dk1"/>
                          </a:solidFill>
                          <a:effectLst/>
                          <a:latin typeface="+mn-lt"/>
                          <a:ea typeface="+mn-ea"/>
                          <a:cs typeface="+mn-cs"/>
                        </a:rPr>
                        <a:t>Design and Simulation of Adaptive Traffic Light Controller Using Fuzzy Logic Control </a:t>
                      </a:r>
                      <a:r>
                        <a:rPr lang="en-US" sz="1800" b="0" i="0" kern="1200" dirty="0" err="1">
                          <a:solidFill>
                            <a:schemeClr val="dk1"/>
                          </a:solidFill>
                          <a:effectLst/>
                          <a:latin typeface="+mn-lt"/>
                          <a:ea typeface="+mn-ea"/>
                          <a:cs typeface="+mn-cs"/>
                        </a:rPr>
                        <a:t>Sugeno</a:t>
                      </a:r>
                      <a:r>
                        <a:rPr lang="en-US" sz="1800" b="0" i="0" kern="1200" dirty="0">
                          <a:solidFill>
                            <a:schemeClr val="dk1"/>
                          </a:solidFill>
                          <a:effectLst/>
                          <a:latin typeface="+mn-lt"/>
                          <a:ea typeface="+mn-ea"/>
                          <a:cs typeface="+mn-cs"/>
                        </a:rPr>
                        <a:t> Method (2015)</a:t>
                      </a:r>
                      <a:endParaRPr lang="en-IN" dirty="0"/>
                    </a:p>
                  </a:txBody>
                  <a:tcPr/>
                </a:tc>
                <a:tc>
                  <a:txBody>
                    <a:bodyPr/>
                    <a:lstStyle/>
                    <a:p>
                      <a:r>
                        <a:rPr lang="en-US" sz="1800" b="0" i="0" kern="1200" dirty="0">
                          <a:solidFill>
                            <a:schemeClr val="dk1"/>
                          </a:solidFill>
                          <a:effectLst/>
                          <a:latin typeface="+mn-lt"/>
                          <a:ea typeface="+mn-ea"/>
                          <a:cs typeface="+mn-cs"/>
                        </a:rPr>
                        <a:t>Waiting time, Number of Queue, Number of Departure</a:t>
                      </a:r>
                      <a:endParaRPr lang="en-IN" dirty="0"/>
                    </a:p>
                  </a:txBody>
                  <a:tcPr/>
                </a:tc>
                <a:tc>
                  <a:txBody>
                    <a:bodyPr/>
                    <a:lstStyle/>
                    <a:p>
                      <a:r>
                        <a:rPr lang="en-IN" sz="1800" b="0" i="0" kern="1200" dirty="0">
                          <a:solidFill>
                            <a:schemeClr val="dk1"/>
                          </a:solidFill>
                          <a:effectLst/>
                          <a:latin typeface="+mn-lt"/>
                          <a:ea typeface="+mn-ea"/>
                          <a:cs typeface="+mn-cs"/>
                        </a:rPr>
                        <a:t>FUZZY INFERENCE SYSTEM SUGENO METHOD, Manual </a:t>
                      </a:r>
                      <a:r>
                        <a:rPr lang="en-IN" sz="1800" b="0" i="0" kern="1200" dirty="0" err="1">
                          <a:solidFill>
                            <a:schemeClr val="dk1"/>
                          </a:solidFill>
                          <a:effectLst/>
                          <a:latin typeface="+mn-lt"/>
                          <a:ea typeface="+mn-ea"/>
                          <a:cs typeface="+mn-cs"/>
                        </a:rPr>
                        <a:t>Kapasitas</a:t>
                      </a:r>
                      <a:r>
                        <a:rPr lang="en-IN" sz="1800" b="0" i="0" kern="1200" dirty="0">
                          <a:solidFill>
                            <a:schemeClr val="dk1"/>
                          </a:solidFill>
                          <a:effectLst/>
                          <a:latin typeface="+mn-lt"/>
                          <a:ea typeface="+mn-ea"/>
                          <a:cs typeface="+mn-cs"/>
                        </a:rPr>
                        <a:t> Jalan Indonesia (MKJI), Additive Method, Probabilistic OR Method, Max Method.</a:t>
                      </a:r>
                      <a:endParaRPr lang="en-IN" dirty="0"/>
                    </a:p>
                  </a:txBody>
                  <a:tcPr/>
                </a:tc>
                <a:tc>
                  <a:txBody>
                    <a:bodyPr/>
                    <a:lstStyle/>
                    <a:p>
                      <a:r>
                        <a:rPr lang="en-US" sz="1800" b="0" i="0" kern="1200" dirty="0">
                          <a:solidFill>
                            <a:schemeClr val="dk1"/>
                          </a:solidFill>
                          <a:effectLst/>
                          <a:latin typeface="+mn-lt"/>
                          <a:ea typeface="+mn-ea"/>
                          <a:cs typeface="+mn-cs"/>
                        </a:rPr>
                        <a:t>Improved system performance, consideration of waiting time, queue length, and number of departures, lacks consideration for traffic density.</a:t>
                      </a:r>
                      <a:endParaRPr lang="en-IN" dirty="0"/>
                    </a:p>
                  </a:txBody>
                  <a:tcPr/>
                </a:tc>
                <a:extLst>
                  <a:ext uri="{0D108BD9-81ED-4DB2-BD59-A6C34878D82A}">
                    <a16:rowId xmlns:a16="http://schemas.microsoft.com/office/drawing/2014/main" val="84464666"/>
                  </a:ext>
                </a:extLst>
              </a:tr>
            </a:tbl>
          </a:graphicData>
        </a:graphic>
      </p:graphicFrame>
    </p:spTree>
    <p:extLst>
      <p:ext uri="{BB962C8B-B14F-4D97-AF65-F5344CB8AC3E}">
        <p14:creationId xmlns:p14="http://schemas.microsoft.com/office/powerpoint/2010/main" val="113766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a:xfrm>
            <a:off x="838200" y="1562388"/>
            <a:ext cx="10515600" cy="4762211"/>
          </a:xfrm>
        </p:spPr>
        <p:txBody>
          <a:bodyPr>
            <a:normAutofit fontScale="92500"/>
          </a:bodyPr>
          <a:lstStyle/>
          <a:p>
            <a:r>
              <a:rPr lang="en-IN" dirty="0">
                <a:latin typeface="Times New Roman" panose="02020603050405020304" pitchFamily="18" charset="0"/>
                <a:cs typeface="Times New Roman" panose="02020603050405020304" pitchFamily="18" charset="0"/>
              </a:rPr>
              <a:t>Existing Dataset</a:t>
            </a:r>
          </a:p>
          <a:p>
            <a:pPr>
              <a:buFont typeface="Wingdings" panose="05000000000000000000" pitchFamily="2" charset="2"/>
              <a:buChar char="Ø"/>
            </a:pPr>
            <a:r>
              <a:rPr lang="en-US" i="0" dirty="0">
                <a:solidFill>
                  <a:srgbClr val="0D0D0D"/>
                </a:solidFill>
                <a:effectLst/>
                <a:highlight>
                  <a:srgbClr val="FFFFFF"/>
                </a:highlight>
                <a:latin typeface="Söhne"/>
              </a:rPr>
              <a:t>The datasets used in these studies include real-time traffic information, traffic density, queue length, vehicle counts, and waiting times.</a:t>
            </a:r>
          </a:p>
          <a:p>
            <a:pPr marL="0" indent="0">
              <a:buNone/>
            </a:pPr>
            <a:endParaRPr lang="en-IN" sz="26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Existing Methodology</a:t>
            </a:r>
          </a:p>
          <a:p>
            <a:pPr algn="l">
              <a:buFont typeface="Wingdings" panose="05000000000000000000" pitchFamily="2" charset="2"/>
              <a:buChar char="Ø"/>
            </a:pPr>
            <a:r>
              <a:rPr lang="en-US" b="0" i="0" dirty="0">
                <a:solidFill>
                  <a:srgbClr val="0D0D0D"/>
                </a:solidFill>
                <a:effectLst/>
                <a:highlight>
                  <a:srgbClr val="FFFFFF"/>
                </a:highlight>
                <a:latin typeface="Söhne"/>
              </a:rPr>
              <a:t>Fuzzy logic technology is predominantly utilized across all studies for traffic light control systems.</a:t>
            </a:r>
          </a:p>
          <a:p>
            <a:pPr algn="l">
              <a:buFont typeface="Wingdings" panose="05000000000000000000" pitchFamily="2" charset="2"/>
              <a:buChar char="Ø"/>
            </a:pPr>
            <a:r>
              <a:rPr lang="en-US" b="0" i="0" dirty="0">
                <a:solidFill>
                  <a:srgbClr val="0D0D0D"/>
                </a:solidFill>
                <a:effectLst/>
                <a:highlight>
                  <a:srgbClr val="FFFFFF"/>
                </a:highlight>
                <a:latin typeface="Söhne"/>
              </a:rPr>
              <a:t>Methods such as fuzzy inference systems, fuzzy rules, fuzzification, defuzzification, and queuing theory models are employed.</a:t>
            </a:r>
          </a:p>
          <a:p>
            <a:pPr algn="l">
              <a:buFont typeface="Wingdings" panose="05000000000000000000" pitchFamily="2" charset="2"/>
              <a:buChar char="Ø"/>
            </a:pPr>
            <a:r>
              <a:rPr lang="en-US" b="0" i="0" dirty="0">
                <a:solidFill>
                  <a:srgbClr val="0D0D0D"/>
                </a:solidFill>
                <a:effectLst/>
                <a:highlight>
                  <a:srgbClr val="FFFFFF"/>
                </a:highlight>
                <a:latin typeface="Söhne"/>
              </a:rPr>
              <a:t>Technologies like Visual Basic, MATLAB, and SIMULINK are used for simulation and implementation.</a:t>
            </a: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157922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0841-ACDE-E9DE-DA4E-D06E6C5D8D4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Existing System / Work</a:t>
            </a:r>
          </a:p>
        </p:txBody>
      </p:sp>
      <p:sp>
        <p:nvSpPr>
          <p:cNvPr id="3" name="Content Placeholder 2">
            <a:extLst>
              <a:ext uri="{FF2B5EF4-FFF2-40B4-BE49-F238E27FC236}">
                <a16:creationId xmlns:a16="http://schemas.microsoft.com/office/drawing/2014/main" id="{775EF0F8-39E4-4D6C-B9A4-540A9EF08C38}"/>
              </a:ext>
            </a:extLst>
          </p:cNvPr>
          <p:cNvSpPr>
            <a:spLocks noGrp="1"/>
          </p:cNvSpPr>
          <p:nvPr>
            <p:ph idx="1"/>
          </p:nvPr>
        </p:nvSpPr>
        <p:spPr>
          <a:xfrm>
            <a:off x="838199" y="1489364"/>
            <a:ext cx="10584873" cy="5105400"/>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Performance &amp; Evaluation Metrics of Existing Methodology</a:t>
            </a:r>
          </a:p>
          <a:p>
            <a:pPr algn="l">
              <a:buFont typeface="Wingdings" panose="05000000000000000000" pitchFamily="2" charset="2"/>
              <a:buChar char="ü"/>
            </a:pPr>
            <a:r>
              <a:rPr lang="en-US" b="0" i="0" dirty="0">
                <a:solidFill>
                  <a:srgbClr val="0D0D0D"/>
                </a:solidFill>
                <a:effectLst/>
                <a:highlight>
                  <a:srgbClr val="FFFFFF"/>
                </a:highlight>
                <a:latin typeface="Söhne"/>
              </a:rPr>
              <a:t>Metrics used for performance evaluation include:</a:t>
            </a:r>
          </a:p>
          <a:p>
            <a:pPr lvl="1" algn="l">
              <a:buFont typeface="Wingdings" panose="05000000000000000000" pitchFamily="2" charset="2"/>
              <a:buChar char="§"/>
            </a:pPr>
            <a:r>
              <a:rPr lang="en-US" b="0" i="0" dirty="0">
                <a:solidFill>
                  <a:srgbClr val="0D0D0D"/>
                </a:solidFill>
                <a:effectLst/>
                <a:highlight>
                  <a:srgbClr val="FFFFFF"/>
                </a:highlight>
                <a:latin typeface="Söhne"/>
              </a:rPr>
              <a:t>Traffic density</a:t>
            </a:r>
          </a:p>
          <a:p>
            <a:pPr lvl="1" algn="l">
              <a:buFont typeface="Wingdings" panose="05000000000000000000" pitchFamily="2" charset="2"/>
              <a:buChar char="§"/>
            </a:pPr>
            <a:r>
              <a:rPr lang="en-US" b="0" i="0" dirty="0">
                <a:solidFill>
                  <a:srgbClr val="0D0D0D"/>
                </a:solidFill>
                <a:effectLst/>
                <a:highlight>
                  <a:srgbClr val="FFFFFF"/>
                </a:highlight>
                <a:latin typeface="Söhne"/>
              </a:rPr>
              <a:t>Queue length</a:t>
            </a:r>
          </a:p>
          <a:p>
            <a:pPr lvl="1" algn="l">
              <a:buFont typeface="Wingdings" panose="05000000000000000000" pitchFamily="2" charset="2"/>
              <a:buChar char="§"/>
            </a:pPr>
            <a:r>
              <a:rPr lang="en-US" b="0" i="0" dirty="0">
                <a:solidFill>
                  <a:srgbClr val="0D0D0D"/>
                </a:solidFill>
                <a:effectLst/>
                <a:highlight>
                  <a:srgbClr val="FFFFFF"/>
                </a:highlight>
                <a:latin typeface="Söhne"/>
              </a:rPr>
              <a:t>Real-time strategies</a:t>
            </a:r>
          </a:p>
          <a:p>
            <a:pPr lvl="1" algn="l">
              <a:buFont typeface="Wingdings" panose="05000000000000000000" pitchFamily="2" charset="2"/>
              <a:buChar char="§"/>
            </a:pPr>
            <a:r>
              <a:rPr lang="en-US" b="0" i="0" dirty="0">
                <a:solidFill>
                  <a:srgbClr val="0D0D0D"/>
                </a:solidFill>
                <a:effectLst/>
                <a:highlight>
                  <a:srgbClr val="FFFFFF"/>
                </a:highlight>
                <a:latin typeface="Söhne"/>
              </a:rPr>
              <a:t>Fixed-time strategies</a:t>
            </a:r>
          </a:p>
          <a:p>
            <a:pPr lvl="1" algn="l">
              <a:buFont typeface="Wingdings" panose="05000000000000000000" pitchFamily="2" charset="2"/>
              <a:buChar char="§"/>
            </a:pPr>
            <a:r>
              <a:rPr lang="en-US" b="0" i="0" dirty="0">
                <a:solidFill>
                  <a:srgbClr val="0D0D0D"/>
                </a:solidFill>
                <a:effectLst/>
                <a:highlight>
                  <a:srgbClr val="FFFFFF"/>
                </a:highlight>
                <a:latin typeface="Söhne"/>
              </a:rPr>
              <a:t>Distance</a:t>
            </a:r>
          </a:p>
          <a:p>
            <a:pPr lvl="1" algn="l">
              <a:buFont typeface="Wingdings" panose="05000000000000000000" pitchFamily="2" charset="2"/>
              <a:buChar char="§"/>
            </a:pPr>
            <a:r>
              <a:rPr lang="en-US" b="0" i="0" dirty="0">
                <a:solidFill>
                  <a:srgbClr val="0D0D0D"/>
                </a:solidFill>
                <a:effectLst/>
                <a:highlight>
                  <a:srgbClr val="FFFFFF"/>
                </a:highlight>
                <a:latin typeface="Söhne"/>
              </a:rPr>
              <a:t>Velocity</a:t>
            </a:r>
          </a:p>
          <a:p>
            <a:pPr lvl="1" algn="l">
              <a:buFont typeface="Wingdings" panose="05000000000000000000" pitchFamily="2" charset="2"/>
              <a:buChar char="§"/>
            </a:pPr>
            <a:r>
              <a:rPr lang="en-US" b="0" i="0" dirty="0">
                <a:solidFill>
                  <a:srgbClr val="0D0D0D"/>
                </a:solidFill>
                <a:effectLst/>
                <a:highlight>
                  <a:srgbClr val="FFFFFF"/>
                </a:highlight>
                <a:latin typeface="Söhne"/>
              </a:rPr>
              <a:t>Number of vehicles</a:t>
            </a:r>
          </a:p>
          <a:p>
            <a:pPr lvl="1" algn="l">
              <a:buFont typeface="Wingdings" panose="05000000000000000000" pitchFamily="2" charset="2"/>
              <a:buChar char="§"/>
            </a:pPr>
            <a:r>
              <a:rPr lang="en-US" b="0" i="0" dirty="0">
                <a:solidFill>
                  <a:srgbClr val="0D0D0D"/>
                </a:solidFill>
                <a:effectLst/>
                <a:highlight>
                  <a:srgbClr val="FFFFFF"/>
                </a:highlight>
                <a:latin typeface="Söhne"/>
              </a:rPr>
              <a:t>Waiting time</a:t>
            </a:r>
          </a:p>
          <a:p>
            <a:pPr lvl="1" algn="l">
              <a:buFont typeface="Wingdings" panose="05000000000000000000" pitchFamily="2" charset="2"/>
              <a:buChar char="§"/>
            </a:pPr>
            <a:r>
              <a:rPr lang="en-US" b="0" i="0" dirty="0">
                <a:solidFill>
                  <a:srgbClr val="0D0D0D"/>
                </a:solidFill>
                <a:effectLst/>
                <a:highlight>
                  <a:srgbClr val="FFFFFF"/>
                </a:highlight>
                <a:latin typeface="Söhne"/>
              </a:rPr>
              <a:t>Number of departures</a:t>
            </a:r>
          </a:p>
          <a:p>
            <a:pPr algn="l">
              <a:buFont typeface="Wingdings" panose="05000000000000000000" pitchFamily="2" charset="2"/>
              <a:buChar char="ü"/>
            </a:pPr>
            <a:r>
              <a:rPr lang="en-US" b="0" i="0" dirty="0">
                <a:solidFill>
                  <a:srgbClr val="0D0D0D"/>
                </a:solidFill>
                <a:effectLst/>
                <a:highlight>
                  <a:srgbClr val="FFFFFF"/>
                </a:highlight>
                <a:latin typeface="Söhne"/>
              </a:rPr>
              <a:t>Evaluation is based on comparison of waiting time, number of queues, intersection vehicle crossing capacity, and effectiveness in minimizing traffic congestion.</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488CD15-03EF-D1C6-039A-9CB9967953DD}"/>
              </a:ext>
            </a:extLst>
          </p:cNvPr>
          <p:cNvPicPr>
            <a:picLocks noChangeAspect="1"/>
          </p:cNvPicPr>
          <p:nvPr/>
        </p:nvPicPr>
        <p:blipFill rotWithShape="1">
          <a:blip r:embed="rId2">
            <a:extLst>
              <a:ext uri="{28A0092B-C50C-407E-A947-70E740481C1C}">
                <a14:useLocalDpi xmlns:a14="http://schemas.microsoft.com/office/drawing/2010/main" val="0"/>
              </a:ext>
            </a:extLst>
          </a:blip>
          <a:srcRect l="1038" t="1046" r="60106" b="86928"/>
          <a:stretch/>
        </p:blipFill>
        <p:spPr>
          <a:xfrm>
            <a:off x="226359" y="161646"/>
            <a:ext cx="2595282" cy="1070699"/>
          </a:xfrm>
          <a:prstGeom prst="rect">
            <a:avLst/>
          </a:prstGeom>
        </p:spPr>
      </p:pic>
    </p:spTree>
    <p:extLst>
      <p:ext uri="{BB962C8B-B14F-4D97-AF65-F5344CB8AC3E}">
        <p14:creationId xmlns:p14="http://schemas.microsoft.com/office/powerpoint/2010/main" val="3016101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1763</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Söhne</vt:lpstr>
      <vt:lpstr>Times New Roman</vt:lpstr>
      <vt:lpstr>Wingdings</vt:lpstr>
      <vt:lpstr>Office Theme</vt:lpstr>
      <vt:lpstr>Fuzzy Traffic Control A Smart Solution for Urban Congestion Alleviation</vt:lpstr>
      <vt:lpstr>Abstract</vt:lpstr>
      <vt:lpstr>Introduction</vt:lpstr>
      <vt:lpstr>Challenges / Motivation</vt:lpstr>
      <vt:lpstr>Problem Statement</vt:lpstr>
      <vt:lpstr>Literature Survey</vt:lpstr>
      <vt:lpstr>Literature Survey</vt:lpstr>
      <vt:lpstr>Existing System / Work</vt:lpstr>
      <vt:lpstr>Existing System / Work</vt:lpstr>
      <vt:lpstr>Proposed system / Work</vt:lpstr>
      <vt:lpstr>Proposed system / Work</vt:lpstr>
      <vt:lpstr>Evaluation metrics &amp; Performance Analysis</vt:lpstr>
      <vt:lpstr>Work Flow Diagram</vt:lpstr>
      <vt:lpstr>Architecture Diagram</vt:lpstr>
      <vt:lpstr>Results &amp; Discussion</vt:lpstr>
      <vt:lpstr>Results &amp; Discussion</vt:lpstr>
      <vt:lpstr>Results &amp; Discussion</vt:lpstr>
      <vt:lpstr>Conclusion &amp; Future Enhancement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Project(Imprecise your title)</dc:title>
  <dc:creator>Karthikeyan Udaichi</dc:creator>
  <cp:lastModifiedBy>sai tushar</cp:lastModifiedBy>
  <cp:revision>25</cp:revision>
  <dcterms:created xsi:type="dcterms:W3CDTF">2024-03-13T02:51:36Z</dcterms:created>
  <dcterms:modified xsi:type="dcterms:W3CDTF">2024-05-05T17:32:38Z</dcterms:modified>
</cp:coreProperties>
</file>