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6"/>
  </p:notesMasterIdLst>
  <p:sldIdLst>
    <p:sldId id="256" r:id="rId2"/>
    <p:sldId id="257" r:id="rId3"/>
    <p:sldId id="258" r:id="rId4"/>
    <p:sldId id="272" r:id="rId5"/>
    <p:sldId id="273" r:id="rId6"/>
    <p:sldId id="259" r:id="rId7"/>
    <p:sldId id="266" r:id="rId8"/>
    <p:sldId id="267" r:id="rId9"/>
    <p:sldId id="263" r:id="rId10"/>
    <p:sldId id="271" r:id="rId11"/>
    <p:sldId id="268" r:id="rId12"/>
    <p:sldId id="260" r:id="rId13"/>
    <p:sldId id="265" r:id="rId14"/>
    <p:sldId id="270" r:id="rId15"/>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57" d="100"/>
          <a:sy n="57" d="100"/>
        </p:scale>
        <p:origin x="-756" y="-90"/>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9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262868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55111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2741046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4630400" cy="54864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4630400" cy="54864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48640" y="5952164"/>
            <a:ext cx="9326880" cy="1755648"/>
          </a:xfrm>
        </p:spPr>
        <p:txBody>
          <a:bodyPr anchor="ctr">
            <a:normAutofit/>
          </a:bodyPr>
          <a:lstStyle>
            <a:lvl1pPr algn="r">
              <a:defRPr sz="6000" spc="240" baseline="0"/>
            </a:lvl1pPr>
          </a:lstStyle>
          <a:p>
            <a:r>
              <a:rPr lang="en-US"/>
              <a:t>Click to edit Master title style</a:t>
            </a:r>
            <a:endParaRPr lang="en-US" dirty="0"/>
          </a:p>
        </p:txBody>
      </p:sp>
      <p:sp>
        <p:nvSpPr>
          <p:cNvPr id="3" name="Subtitle 2"/>
          <p:cNvSpPr>
            <a:spLocks noGrp="1"/>
          </p:cNvSpPr>
          <p:nvPr>
            <p:ph type="subTitle" idx="1"/>
          </p:nvPr>
        </p:nvSpPr>
        <p:spPr>
          <a:xfrm>
            <a:off x="10332720" y="5952164"/>
            <a:ext cx="3840480" cy="1755648"/>
          </a:xfrm>
        </p:spPr>
        <p:txBody>
          <a:bodyPr lIns="91440" rIns="91440" anchor="ctr">
            <a:normAutofit/>
          </a:bodyPr>
          <a:lstStyle>
            <a:lvl1pPr marL="0" indent="0" algn="l">
              <a:lnSpc>
                <a:spcPct val="100000"/>
              </a:lnSpc>
              <a:spcBef>
                <a:spcPts val="0"/>
              </a:spcBef>
              <a:buNone/>
              <a:defRPr sz="2160">
                <a:solidFill>
                  <a:schemeClr val="tx1">
                    <a:lumMod val="95000"/>
                    <a:lumOff val="5000"/>
                  </a:schemeClr>
                </a:solidFill>
              </a:defRPr>
            </a:lvl1pPr>
            <a:lvl2pPr marL="548640" indent="0" algn="ctr">
              <a:buNone/>
              <a:defRPr sz="2160"/>
            </a:lvl2pPr>
            <a:lvl3pPr marL="1097280" indent="0" algn="ctr">
              <a:buNone/>
              <a:defRPr sz="2160"/>
            </a:lvl3pPr>
            <a:lvl4pPr marL="1645920" indent="0" algn="ctr">
              <a:buNone/>
              <a:defRPr sz="2160"/>
            </a:lvl4pPr>
            <a:lvl5pPr marL="2194560" indent="0" algn="ctr">
              <a:buNone/>
              <a:defRPr sz="2160"/>
            </a:lvl5pPr>
            <a:lvl6pPr marL="2743200" indent="0" algn="ctr">
              <a:buNone/>
              <a:defRPr sz="2160"/>
            </a:lvl6pPr>
            <a:lvl7pPr marL="3291840" indent="0" algn="ctr">
              <a:buNone/>
              <a:defRPr sz="2160"/>
            </a:lvl7pPr>
            <a:lvl8pPr marL="3840480" indent="0" algn="ctr">
              <a:buNone/>
              <a:defRPr sz="2160"/>
            </a:lvl8pPr>
            <a:lvl9pPr marL="4389120" indent="0" algn="ctr">
              <a:buNone/>
              <a:defRPr sz="21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0E762F9-0A1A-4988-94BA-C57CC544AF5F}" type="datetimeFigureOut">
              <a:rPr lang="en-IN" smtClean="0"/>
              <a:pPr/>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2791-3D32-408B-B42D-3453BAC4D0A6}" type="slidenum">
              <a:rPr lang="en-IN" smtClean="0"/>
              <a:pPr/>
              <a:t>‹#›</a:t>
            </a:fld>
            <a:endParaRPr lang="en-IN"/>
          </a:p>
        </p:txBody>
      </p:sp>
      <p:cxnSp>
        <p:nvCxnSpPr>
          <p:cNvPr id="8" name="Straight Connector 7"/>
          <p:cNvCxnSpPr/>
          <p:nvPr/>
        </p:nvCxnSpPr>
        <p:spPr>
          <a:xfrm flipV="1">
            <a:off x="10064212" y="6316927"/>
            <a:ext cx="0" cy="10972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588976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2791-3D32-408B-B42D-3453BAC4D0A6}" type="slidenum">
              <a:rPr lang="en-IN" smtClean="0"/>
              <a:pPr/>
              <a:t>‹#›</a:t>
            </a:fld>
            <a:endParaRPr lang="en-IN"/>
          </a:p>
        </p:txBody>
      </p:sp>
    </p:spTree>
    <p:extLst>
      <p:ext uri="{BB962C8B-B14F-4D97-AF65-F5344CB8AC3E}">
        <p14:creationId xmlns:p14="http://schemas.microsoft.com/office/powerpoint/2010/main" xmlns="" val="10288745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914400"/>
            <a:ext cx="3154680" cy="649224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188721" y="914400"/>
            <a:ext cx="9098280" cy="64922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2791-3D32-408B-B42D-3453BAC4D0A6}" type="slidenum">
              <a:rPr lang="en-IN" smtClean="0"/>
              <a:pPr/>
              <a:t>‹#›</a:t>
            </a:fld>
            <a:endParaRPr lang="en-IN"/>
          </a:p>
        </p:txBody>
      </p:sp>
      <p:cxnSp>
        <p:nvCxnSpPr>
          <p:cNvPr id="7" name="Straight Connector 6"/>
          <p:cNvCxnSpPr/>
          <p:nvPr/>
        </p:nvCxnSpPr>
        <p:spPr>
          <a:xfrm rot="5400000" flipV="1">
            <a:off x="12070080" y="71116"/>
            <a:ext cx="0" cy="1097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769810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3387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2791-3D32-408B-B42D-3453BAC4D0A6}" type="slidenum">
              <a:rPr lang="en-IN" smtClean="0"/>
              <a:pPr/>
              <a:t>‹#›</a:t>
            </a:fld>
            <a:endParaRPr lang="en-IN"/>
          </a:p>
        </p:txBody>
      </p:sp>
    </p:spTree>
    <p:extLst>
      <p:ext uri="{BB962C8B-B14F-4D97-AF65-F5344CB8AC3E}">
        <p14:creationId xmlns:p14="http://schemas.microsoft.com/office/powerpoint/2010/main" xmlns="" val="26170718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4630400" cy="54864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4630400" cy="54864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5952164"/>
            <a:ext cx="9326880" cy="1755648"/>
          </a:xfrm>
        </p:spPr>
        <p:txBody>
          <a:bodyPr anchor="ctr">
            <a:normAutofit/>
          </a:bodyPr>
          <a:lstStyle>
            <a:lvl1pPr algn="r">
              <a:defRPr sz="6000" b="0" spc="240" baseline="0"/>
            </a:lvl1pPr>
          </a:lstStyle>
          <a:p>
            <a:r>
              <a:rPr lang="en-US"/>
              <a:t>Click to edit Master title style</a:t>
            </a:r>
            <a:endParaRPr lang="en-US" dirty="0"/>
          </a:p>
        </p:txBody>
      </p:sp>
      <p:sp>
        <p:nvSpPr>
          <p:cNvPr id="3" name="Text Placeholder 2"/>
          <p:cNvSpPr>
            <a:spLocks noGrp="1"/>
          </p:cNvSpPr>
          <p:nvPr>
            <p:ph type="body" idx="1"/>
          </p:nvPr>
        </p:nvSpPr>
        <p:spPr>
          <a:xfrm>
            <a:off x="10332720" y="5952164"/>
            <a:ext cx="3840480" cy="1755648"/>
          </a:xfrm>
        </p:spPr>
        <p:txBody>
          <a:bodyPr lIns="91440" rIns="91440" anchor="ctr">
            <a:normAutofit/>
          </a:bodyPr>
          <a:lstStyle>
            <a:lvl1pPr marL="0" indent="0">
              <a:lnSpc>
                <a:spcPct val="100000"/>
              </a:lnSpc>
              <a:spcBef>
                <a:spcPts val="0"/>
              </a:spcBef>
              <a:buNone/>
              <a:defRPr sz="2160">
                <a:solidFill>
                  <a:schemeClr val="tx1">
                    <a:lumMod val="95000"/>
                    <a:lumOff val="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22791-3D32-408B-B42D-3453BAC4D0A6}" type="slidenum">
              <a:rPr lang="en-IN" smtClean="0"/>
              <a:pPr/>
              <a:t>‹#›</a:t>
            </a:fld>
            <a:endParaRPr lang="en-IN"/>
          </a:p>
        </p:txBody>
      </p:sp>
      <p:cxnSp>
        <p:nvCxnSpPr>
          <p:cNvPr id="8" name="Straight Connector 7"/>
          <p:cNvCxnSpPr/>
          <p:nvPr/>
        </p:nvCxnSpPr>
        <p:spPr>
          <a:xfrm flipV="1">
            <a:off x="10064212" y="6316927"/>
            <a:ext cx="0" cy="10972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86843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8954" y="702259"/>
            <a:ext cx="11664086" cy="179953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28952" y="2743200"/>
            <a:ext cx="5705856"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87184" y="2743200"/>
            <a:ext cx="5705856"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22791-3D32-408B-B42D-3453BAC4D0A6}" type="slidenum">
              <a:rPr lang="en-IN" smtClean="0"/>
              <a:pPr/>
              <a:t>‹#›</a:t>
            </a:fld>
            <a:endParaRPr lang="en-IN"/>
          </a:p>
        </p:txBody>
      </p:sp>
    </p:spTree>
    <p:extLst>
      <p:ext uri="{BB962C8B-B14F-4D97-AF65-F5344CB8AC3E}">
        <p14:creationId xmlns:p14="http://schemas.microsoft.com/office/powerpoint/2010/main" xmlns="" val="3839214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28954" y="2615563"/>
            <a:ext cx="5705856" cy="987552"/>
          </a:xfrm>
        </p:spPr>
        <p:txBody>
          <a:bodyPr lIns="137160" rIns="137160" anchor="ctr">
            <a:normAutofit/>
          </a:bodyPr>
          <a:lstStyle>
            <a:lvl1pPr marL="0" indent="0">
              <a:spcBef>
                <a:spcPts val="0"/>
              </a:spcBef>
              <a:spcAft>
                <a:spcPts val="0"/>
              </a:spcAft>
              <a:buNone/>
              <a:defRPr sz="2760" b="0" cap="none" baseline="0">
                <a:solidFill>
                  <a:schemeClr val="accent1"/>
                </a:solidFill>
                <a:latin typeface="+mn-lt"/>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28954" y="3561346"/>
            <a:ext cx="5705856" cy="4009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189066" y="2615563"/>
            <a:ext cx="5705856" cy="987552"/>
          </a:xfrm>
        </p:spPr>
        <p:txBody>
          <a:bodyPr lIns="137160" rIns="137160" anchor="ctr">
            <a:normAutofit/>
          </a:bodyPr>
          <a:lstStyle>
            <a:lvl1pPr marL="0" indent="0">
              <a:spcBef>
                <a:spcPts val="0"/>
              </a:spcBef>
              <a:spcAft>
                <a:spcPts val="0"/>
              </a:spcAft>
              <a:buNone/>
              <a:defRPr lang="en-US" sz="2760" b="0" kern="1200" cap="none" baseline="0" dirty="0">
                <a:solidFill>
                  <a:schemeClr val="accent1"/>
                </a:solidFill>
                <a:latin typeface="+mn-lt"/>
                <a:ea typeface="+mn-ea"/>
                <a:cs typeface="+mn-cs"/>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marL="0" lvl="0" indent="0" algn="l" defTabSz="1097280" rtl="0" eaLnBrk="1" latinLnBrk="0" hangingPunct="1">
              <a:lnSpc>
                <a:spcPct val="90000"/>
              </a:lnSpc>
              <a:spcBef>
                <a:spcPts val="2160"/>
              </a:spcBef>
              <a:buNone/>
            </a:pPr>
            <a:r>
              <a:rPr lang="en-US"/>
              <a:t>Click to edit Master text styles</a:t>
            </a:r>
          </a:p>
        </p:txBody>
      </p:sp>
      <p:sp>
        <p:nvSpPr>
          <p:cNvPr id="6" name="Content Placeholder 5"/>
          <p:cNvSpPr>
            <a:spLocks noGrp="1"/>
          </p:cNvSpPr>
          <p:nvPr>
            <p:ph sz="quarter" idx="4"/>
          </p:nvPr>
        </p:nvSpPr>
        <p:spPr>
          <a:xfrm>
            <a:off x="7189066" y="3561346"/>
            <a:ext cx="5705856" cy="4009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22791-3D32-408B-B42D-3453BAC4D0A6}" type="slidenum">
              <a:rPr lang="en-IN" smtClean="0"/>
              <a:pPr/>
              <a:t>‹#›</a:t>
            </a:fld>
            <a:endParaRPr lang="en-IN"/>
          </a:p>
        </p:txBody>
      </p:sp>
    </p:spTree>
    <p:extLst>
      <p:ext uri="{BB962C8B-B14F-4D97-AF65-F5344CB8AC3E}">
        <p14:creationId xmlns:p14="http://schemas.microsoft.com/office/powerpoint/2010/main" xmlns="" val="12211871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22791-3D32-408B-B42D-3453BAC4D0A6}" type="slidenum">
              <a:rPr lang="en-IN" smtClean="0"/>
              <a:pPr/>
              <a:t>‹#›</a:t>
            </a:fld>
            <a:endParaRPr lang="en-IN"/>
          </a:p>
        </p:txBody>
      </p:sp>
    </p:spTree>
    <p:extLst>
      <p:ext uri="{BB962C8B-B14F-4D97-AF65-F5344CB8AC3E}">
        <p14:creationId xmlns:p14="http://schemas.microsoft.com/office/powerpoint/2010/main" xmlns="" val="2053432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22791-3D32-408B-B42D-3453BAC4D0A6}" type="slidenum">
              <a:rPr lang="en-IN" smtClean="0"/>
              <a:pPr/>
              <a:t>‹#›</a:t>
            </a:fld>
            <a:endParaRPr lang="en-IN"/>
          </a:p>
        </p:txBody>
      </p:sp>
    </p:spTree>
    <p:extLst>
      <p:ext uri="{BB962C8B-B14F-4D97-AF65-F5344CB8AC3E}">
        <p14:creationId xmlns:p14="http://schemas.microsoft.com/office/powerpoint/2010/main" xmlns="" val="21113027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228954" y="565811"/>
            <a:ext cx="5266944" cy="2084832"/>
          </a:xfrm>
        </p:spPr>
        <p:txBody>
          <a:bodyPr>
            <a:noAutofit/>
          </a:bodyPr>
          <a:lstStyle>
            <a:lvl1pPr>
              <a:lnSpc>
                <a:spcPct val="80000"/>
              </a:lnSpc>
              <a:defRPr sz="4800"/>
            </a:lvl1pPr>
          </a:lstStyle>
          <a:p>
            <a:r>
              <a:rPr lang="en-US"/>
              <a:t>Click to edit Master title style</a:t>
            </a:r>
            <a:endParaRPr lang="en-US" dirty="0"/>
          </a:p>
        </p:txBody>
      </p:sp>
      <p:sp>
        <p:nvSpPr>
          <p:cNvPr id="3" name="Content Placeholder 2"/>
          <p:cNvSpPr>
            <a:spLocks noGrp="1"/>
          </p:cNvSpPr>
          <p:nvPr>
            <p:ph idx="1"/>
          </p:nvPr>
        </p:nvSpPr>
        <p:spPr>
          <a:xfrm>
            <a:off x="6858000" y="987552"/>
            <a:ext cx="6814109" cy="6221578"/>
          </a:xfrm>
        </p:spPr>
        <p:txBody>
          <a:bodyPr/>
          <a:lstStyle>
            <a:lvl1pPr>
              <a:defRPr sz="2880"/>
            </a:lvl1pPr>
            <a:lvl2pPr>
              <a:defRPr sz="240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8954" y="2709007"/>
            <a:ext cx="5266944" cy="4514753"/>
          </a:xfrm>
        </p:spPr>
        <p:txBody>
          <a:bodyPr lIns="91440" rIns="91440">
            <a:normAutofit/>
          </a:bodyPr>
          <a:lstStyle>
            <a:lvl1pPr marL="0" indent="0">
              <a:lnSpc>
                <a:spcPct val="108000"/>
              </a:lnSpc>
              <a:spcBef>
                <a:spcPts val="720"/>
              </a:spcBef>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22791-3D32-408B-B42D-3453BAC4D0A6}" type="slidenum">
              <a:rPr lang="en-IN" smtClean="0"/>
              <a:pPr/>
              <a:t>‹#›</a:t>
            </a:fld>
            <a:endParaRPr lang="en-IN"/>
          </a:p>
        </p:txBody>
      </p:sp>
    </p:spTree>
    <p:extLst>
      <p:ext uri="{BB962C8B-B14F-4D97-AF65-F5344CB8AC3E}">
        <p14:creationId xmlns:p14="http://schemas.microsoft.com/office/powerpoint/2010/main" xmlns="" val="39001752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5952166"/>
            <a:ext cx="9326880" cy="1755648"/>
          </a:xfrm>
        </p:spPr>
        <p:txBody>
          <a:bodyPr anchor="ctr">
            <a:normAutofit/>
          </a:bodyPr>
          <a:lstStyle>
            <a:lvl1pPr algn="r">
              <a:defRPr sz="6000" spc="24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4626742" cy="5486400"/>
          </a:xfrm>
          <a:solidFill>
            <a:schemeClr val="accent1">
              <a:lumMod val="60000"/>
              <a:lumOff val="40000"/>
            </a:schemeClr>
          </a:solidFill>
        </p:spPr>
        <p:txBody>
          <a:bodyPr lIns="457200" tIns="365760" rIns="45720" bIns="45720"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332720" y="5952166"/>
            <a:ext cx="3840480" cy="1755648"/>
          </a:xfrm>
        </p:spPr>
        <p:txBody>
          <a:bodyPr lIns="91440" rIns="91440" anchor="ctr">
            <a:normAutofit/>
          </a:bodyPr>
          <a:lstStyle>
            <a:lvl1pPr marL="0" indent="0">
              <a:lnSpc>
                <a:spcPct val="100000"/>
              </a:lnSpc>
              <a:spcBef>
                <a:spcPts val="0"/>
              </a:spcBef>
              <a:buNone/>
              <a:defRPr sz="2160">
                <a:solidFill>
                  <a:schemeClr val="tx1">
                    <a:lumMod val="95000"/>
                    <a:lumOff val="5000"/>
                  </a:schemeClr>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0E762F9-0A1A-4988-94BA-C57CC544AF5F}" type="datetimeFigureOut">
              <a:rPr lang="en-IN" smtClean="0"/>
              <a:pPr/>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22791-3D32-408B-B42D-3453BAC4D0A6}" type="slidenum">
              <a:rPr lang="en-IN" smtClean="0"/>
              <a:pPr/>
              <a:t>‹#›</a:t>
            </a:fld>
            <a:endParaRPr lang="en-IN"/>
          </a:p>
        </p:txBody>
      </p:sp>
      <p:cxnSp>
        <p:nvCxnSpPr>
          <p:cNvPr id="8" name="Straight Connector 7"/>
          <p:cNvCxnSpPr/>
          <p:nvPr/>
        </p:nvCxnSpPr>
        <p:spPr>
          <a:xfrm flipV="1">
            <a:off x="10064212" y="6316927"/>
            <a:ext cx="0" cy="1097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154023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28954" y="702259"/>
            <a:ext cx="11664086" cy="17995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28954" y="2743200"/>
            <a:ext cx="11664088" cy="4828032"/>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8955" y="7764845"/>
            <a:ext cx="2584972" cy="329184"/>
          </a:xfrm>
          <a:prstGeom prst="rect">
            <a:avLst/>
          </a:prstGeom>
        </p:spPr>
        <p:txBody>
          <a:bodyPr vert="horz" lIns="91440" tIns="45720" rIns="91440" bIns="45720" rtlCol="0" anchor="ctr"/>
          <a:lstStyle>
            <a:lvl1pPr algn="l">
              <a:defRPr sz="1200">
                <a:solidFill>
                  <a:schemeClr val="tx1">
                    <a:lumMod val="95000"/>
                    <a:lumOff val="5000"/>
                  </a:schemeClr>
                </a:solidFill>
                <a:latin typeface="+mj-lt"/>
              </a:defRPr>
            </a:lvl1pPr>
          </a:lstStyle>
          <a:p>
            <a:fld id="{20E762F9-0A1A-4988-94BA-C57CC544AF5F}" type="datetimeFigureOut">
              <a:rPr lang="en-IN" smtClean="0"/>
              <a:pPr/>
              <a:t>28-07-2024</a:t>
            </a:fld>
            <a:endParaRPr lang="en-IN"/>
          </a:p>
        </p:txBody>
      </p:sp>
      <p:sp>
        <p:nvSpPr>
          <p:cNvPr id="5" name="Footer Placeholder 4"/>
          <p:cNvSpPr>
            <a:spLocks noGrp="1"/>
          </p:cNvSpPr>
          <p:nvPr>
            <p:ph type="ftr" sz="quarter" idx="3"/>
          </p:nvPr>
        </p:nvSpPr>
        <p:spPr>
          <a:xfrm>
            <a:off x="5811519" y="7764845"/>
            <a:ext cx="7081751" cy="329184"/>
          </a:xfrm>
          <a:prstGeom prst="rect">
            <a:avLst/>
          </a:prstGeom>
        </p:spPr>
        <p:txBody>
          <a:bodyPr vert="horz" lIns="91440" tIns="45720" rIns="91440" bIns="45720" rtlCol="0" anchor="ctr"/>
          <a:lstStyle>
            <a:lvl1pPr algn="r">
              <a:defRPr sz="12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3004800" y="7764845"/>
            <a:ext cx="1168400" cy="329184"/>
          </a:xfrm>
          <a:prstGeom prst="rect">
            <a:avLst/>
          </a:prstGeom>
        </p:spPr>
        <p:txBody>
          <a:bodyPr vert="horz" lIns="91440" tIns="45720" rIns="91440" bIns="45720" rtlCol="0" anchor="ctr"/>
          <a:lstStyle>
            <a:lvl1pPr algn="l">
              <a:defRPr sz="1200">
                <a:solidFill>
                  <a:schemeClr val="tx1">
                    <a:lumMod val="95000"/>
                    <a:lumOff val="5000"/>
                  </a:schemeClr>
                </a:solidFill>
                <a:latin typeface="+mj-lt"/>
              </a:defRPr>
            </a:lvl1pPr>
          </a:lstStyle>
          <a:p>
            <a:fld id="{22422791-3D32-408B-B42D-3453BAC4D0A6}" type="slidenum">
              <a:rPr lang="en-IN" smtClean="0"/>
              <a:pPr/>
              <a:t>‹#›</a:t>
            </a:fld>
            <a:endParaRPr lang="en-IN"/>
          </a:p>
        </p:txBody>
      </p:sp>
      <p:cxnSp>
        <p:nvCxnSpPr>
          <p:cNvPr id="7" name="Straight Connector 6"/>
          <p:cNvCxnSpPr/>
          <p:nvPr/>
        </p:nvCxnSpPr>
        <p:spPr>
          <a:xfrm flipV="1">
            <a:off x="914400" y="991589"/>
            <a:ext cx="0" cy="1097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1569172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1097280" rtl="0" eaLnBrk="1" latinLnBrk="0" hangingPunct="1">
        <a:lnSpc>
          <a:spcPct val="80000"/>
        </a:lnSpc>
        <a:spcBef>
          <a:spcPct val="0"/>
        </a:spcBef>
        <a:buNone/>
        <a:defRPr sz="6000" kern="1200" cap="all" spc="120" baseline="0">
          <a:solidFill>
            <a:schemeClr val="tx1">
              <a:lumMod val="95000"/>
              <a:lumOff val="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Tw Cen MT" panose="020B0602020104020603" pitchFamily="34" charset="0"/>
        <a:buChar char=" "/>
        <a:defRPr sz="2640" kern="1200">
          <a:solidFill>
            <a:schemeClr val="tx1"/>
          </a:solidFill>
          <a:latin typeface="+mn-lt"/>
          <a:ea typeface="+mn-ea"/>
          <a:cs typeface="+mn-cs"/>
        </a:defRPr>
      </a:lvl1pPr>
      <a:lvl2pPr marL="318211" indent="-164592" algn="l" defTabSz="1097280" rtl="0" eaLnBrk="1" latinLnBrk="0" hangingPunct="1">
        <a:lnSpc>
          <a:spcPct val="90000"/>
        </a:lnSpc>
        <a:spcBef>
          <a:spcPts val="240"/>
        </a:spcBef>
        <a:spcAft>
          <a:spcPts val="480"/>
        </a:spcAft>
        <a:buClr>
          <a:schemeClr val="accent1"/>
        </a:buClr>
        <a:buFont typeface="Wingdings 3" pitchFamily="18" charset="2"/>
        <a:buChar char=""/>
        <a:defRPr sz="2160" kern="1200">
          <a:solidFill>
            <a:schemeClr val="tx1"/>
          </a:solidFill>
          <a:latin typeface="+mn-lt"/>
          <a:ea typeface="+mn-ea"/>
          <a:cs typeface="+mn-cs"/>
        </a:defRPr>
      </a:lvl2pPr>
      <a:lvl3pPr marL="537667" indent="-164592" algn="l" defTabSz="1097280" rtl="0" eaLnBrk="1" latinLnBrk="0" hangingPunct="1">
        <a:lnSpc>
          <a:spcPct val="90000"/>
        </a:lnSpc>
        <a:spcBef>
          <a:spcPts val="240"/>
        </a:spcBef>
        <a:spcAft>
          <a:spcPts val="480"/>
        </a:spcAft>
        <a:buClr>
          <a:schemeClr val="accent1"/>
        </a:buClr>
        <a:buFont typeface="Wingdings 3" pitchFamily="18" charset="2"/>
        <a:buChar char=""/>
        <a:defRPr sz="1680" kern="1200">
          <a:solidFill>
            <a:schemeClr val="tx1"/>
          </a:solidFill>
          <a:latin typeface="+mn-lt"/>
          <a:ea typeface="+mn-ea"/>
          <a:cs typeface="+mn-cs"/>
        </a:defRPr>
      </a:lvl3pPr>
      <a:lvl4pPr marL="713232" indent="-164592" algn="l" defTabSz="1097280" rtl="0" eaLnBrk="1" latinLnBrk="0" hangingPunct="1">
        <a:lnSpc>
          <a:spcPct val="90000"/>
        </a:lnSpc>
        <a:spcBef>
          <a:spcPts val="240"/>
        </a:spcBef>
        <a:spcAft>
          <a:spcPts val="480"/>
        </a:spcAft>
        <a:buClr>
          <a:schemeClr val="accent1"/>
        </a:buClr>
        <a:buFont typeface="Wingdings 3" pitchFamily="18" charset="2"/>
        <a:buChar char=""/>
        <a:defRPr sz="1680" kern="1200">
          <a:solidFill>
            <a:schemeClr val="tx1"/>
          </a:solidFill>
          <a:latin typeface="+mn-lt"/>
          <a:ea typeface="+mn-ea"/>
          <a:cs typeface="+mn-cs"/>
        </a:defRPr>
      </a:lvl4pPr>
      <a:lvl5pPr marL="932688" indent="-164592" algn="l" defTabSz="1097280" rtl="0" eaLnBrk="1" latinLnBrk="0" hangingPunct="1">
        <a:lnSpc>
          <a:spcPct val="90000"/>
        </a:lnSpc>
        <a:spcBef>
          <a:spcPts val="240"/>
        </a:spcBef>
        <a:spcAft>
          <a:spcPts val="480"/>
        </a:spcAft>
        <a:buClr>
          <a:schemeClr val="accent1"/>
        </a:buClr>
        <a:buFont typeface="Wingdings 3" pitchFamily="18" charset="2"/>
        <a:buChar char=""/>
        <a:defRPr sz="1680" kern="1200">
          <a:solidFill>
            <a:schemeClr val="tx1"/>
          </a:solidFill>
          <a:latin typeface="+mn-lt"/>
          <a:ea typeface="+mn-ea"/>
          <a:cs typeface="+mn-cs"/>
        </a:defRPr>
      </a:lvl5pPr>
      <a:lvl6pPr marL="1097280" indent="-164592" algn="l" defTabSz="1097280" rtl="0" eaLnBrk="1" latinLnBrk="0" hangingPunct="1">
        <a:lnSpc>
          <a:spcPct val="90000"/>
        </a:lnSpc>
        <a:spcBef>
          <a:spcPts val="240"/>
        </a:spcBef>
        <a:spcAft>
          <a:spcPts val="480"/>
        </a:spcAft>
        <a:buClr>
          <a:schemeClr val="accent1"/>
        </a:buClr>
        <a:buFont typeface="Wingdings 3" pitchFamily="18" charset="2"/>
        <a:buChar char=""/>
        <a:defRPr sz="1680" kern="1200">
          <a:solidFill>
            <a:schemeClr val="tx1"/>
          </a:solidFill>
          <a:latin typeface="+mn-lt"/>
          <a:ea typeface="+mn-ea"/>
          <a:cs typeface="+mn-cs"/>
        </a:defRPr>
      </a:lvl6pPr>
      <a:lvl7pPr marL="1272845" indent="-164592" algn="l" defTabSz="1097280" rtl="0" eaLnBrk="1" latinLnBrk="0" hangingPunct="1">
        <a:lnSpc>
          <a:spcPct val="90000"/>
        </a:lnSpc>
        <a:spcBef>
          <a:spcPts val="240"/>
        </a:spcBef>
        <a:spcAft>
          <a:spcPts val="480"/>
        </a:spcAft>
        <a:buClr>
          <a:schemeClr val="accent1"/>
        </a:buClr>
        <a:buFont typeface="Wingdings 3" pitchFamily="18" charset="2"/>
        <a:buChar char=""/>
        <a:defRPr sz="1680" kern="1200">
          <a:solidFill>
            <a:schemeClr val="tx1"/>
          </a:solidFill>
          <a:latin typeface="+mn-lt"/>
          <a:ea typeface="+mn-ea"/>
          <a:cs typeface="+mn-cs"/>
        </a:defRPr>
      </a:lvl7pPr>
      <a:lvl8pPr marL="1459382" indent="-164592" algn="l" defTabSz="1097280" rtl="0" eaLnBrk="1" latinLnBrk="0" hangingPunct="1">
        <a:lnSpc>
          <a:spcPct val="90000"/>
        </a:lnSpc>
        <a:spcBef>
          <a:spcPts val="240"/>
        </a:spcBef>
        <a:spcAft>
          <a:spcPts val="480"/>
        </a:spcAft>
        <a:buClr>
          <a:schemeClr val="accent1"/>
        </a:buClr>
        <a:buFont typeface="Wingdings 3" pitchFamily="18" charset="2"/>
        <a:buChar char=""/>
        <a:defRPr sz="1680" kern="1200">
          <a:solidFill>
            <a:schemeClr val="tx1"/>
          </a:solidFill>
          <a:latin typeface="+mn-lt"/>
          <a:ea typeface="+mn-ea"/>
          <a:cs typeface="+mn-cs"/>
        </a:defRPr>
      </a:lvl8pPr>
      <a:lvl9pPr marL="1634947" indent="-164592" algn="l" defTabSz="1097280" rtl="0" eaLnBrk="1" latinLnBrk="0" hangingPunct="1">
        <a:lnSpc>
          <a:spcPct val="90000"/>
        </a:lnSpc>
        <a:spcBef>
          <a:spcPts val="240"/>
        </a:spcBef>
        <a:spcAft>
          <a:spcPts val="480"/>
        </a:spcAft>
        <a:buClr>
          <a:schemeClr val="accent1"/>
        </a:buClr>
        <a:buFont typeface="Wingdings 3" pitchFamily="18" charset="2"/>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commons.wikimedia.org/wiki/File:Toronto_Airport.jp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7716644" y="0"/>
            <a:ext cx="6913756" cy="8229600"/>
          </a:xfrm>
          <a:prstGeom prst="rect">
            <a:avLst/>
          </a:prstGeom>
        </p:spPr>
      </p:pic>
      <p:pic>
        <p:nvPicPr>
          <p:cNvPr id="5" name="Image 1" descr="preencoded.png"/>
          <p:cNvPicPr>
            <a:picLocks noChangeAspect="1"/>
          </p:cNvPicPr>
          <p:nvPr/>
        </p:nvPicPr>
        <p:blipFill>
          <a:blip r:embed="rId4"/>
          <a:stretch>
            <a:fillRect/>
          </a:stretch>
        </p:blipFill>
        <p:spPr>
          <a:xfrm>
            <a:off x="8780468" y="2040673"/>
            <a:ext cx="5024048" cy="4274164"/>
          </a:xfrm>
          <a:prstGeom prst="rect">
            <a:avLst/>
          </a:prstGeom>
        </p:spPr>
      </p:pic>
      <p:sp>
        <p:nvSpPr>
          <p:cNvPr id="6" name="Text 2"/>
          <p:cNvSpPr/>
          <p:nvPr/>
        </p:nvSpPr>
        <p:spPr>
          <a:xfrm>
            <a:off x="575216" y="3564248"/>
            <a:ext cx="6913756" cy="1956435"/>
          </a:xfrm>
          <a:prstGeom prst="rect">
            <a:avLst/>
          </a:prstGeom>
          <a:noFill/>
          <a:ln/>
        </p:spPr>
        <p:txBody>
          <a:bodyPr wrap="square" rtlCol="0" anchor="t"/>
          <a:lstStyle/>
          <a:p>
            <a:pPr marL="0" indent="0">
              <a:lnSpc>
                <a:spcPts val="7702"/>
              </a:lnSpc>
              <a:buNone/>
            </a:pPr>
            <a:r>
              <a:rPr lang="en-US" sz="6000" dirty="0">
                <a:solidFill>
                  <a:srgbClr val="FFFFFF"/>
                </a:solidFill>
                <a:latin typeface="Times New Roman" panose="02020603050405020304" pitchFamily="18" charset="0"/>
                <a:ea typeface="Fraunces" pitchFamily="34" charset="-122"/>
                <a:cs typeface="Times New Roman" panose="02020603050405020304" pitchFamily="18" charset="0"/>
              </a:rPr>
              <a:t>Flight Fare Prediction</a:t>
            </a:r>
            <a:endParaRPr lang="en-US" sz="6000" dirty="0">
              <a:latin typeface="Times New Roman" panose="02020603050405020304" pitchFamily="18" charset="0"/>
              <a:cs typeface="Times New Roman" panose="02020603050405020304" pitchFamily="18" charset="0"/>
            </a:endParaRPr>
          </a:p>
        </p:txBody>
      </p:sp>
      <p:sp>
        <p:nvSpPr>
          <p:cNvPr id="7" name="Text 3"/>
          <p:cNvSpPr/>
          <p:nvPr/>
        </p:nvSpPr>
        <p:spPr>
          <a:xfrm>
            <a:off x="793790" y="4211241"/>
            <a:ext cx="7556421" cy="1451610"/>
          </a:xfrm>
          <a:prstGeom prst="rect">
            <a:avLst/>
          </a:prstGeom>
          <a:noFill/>
          <a:ln/>
        </p:spPr>
        <p:txBody>
          <a:bodyPr wrap="square" rtlCol="0" anchor="t"/>
          <a:lstStyle/>
          <a:p>
            <a:pPr marL="0" indent="0">
              <a:lnSpc>
                <a:spcPts val="2858"/>
              </a:lnSpc>
              <a:buNone/>
            </a:pPr>
            <a:r>
              <a:rPr lang="en-US" sz="1786" dirty="0">
                <a:solidFill>
                  <a:srgbClr val="EBECEF"/>
                </a:solidFill>
                <a:latin typeface="Epilogue" pitchFamily="34" charset="0"/>
                <a:ea typeface="Epilogue" pitchFamily="34" charset="-122"/>
                <a:cs typeface="Epilogue" pitchFamily="34" charset="-120"/>
              </a:rPr>
              <a:t> </a:t>
            </a:r>
            <a:endParaRPr lang="en-US" sz="1786" dirty="0"/>
          </a:p>
        </p:txBody>
      </p:sp>
      <p:sp>
        <p:nvSpPr>
          <p:cNvPr id="10" name="Text 5"/>
          <p:cNvSpPr/>
          <p:nvPr/>
        </p:nvSpPr>
        <p:spPr>
          <a:xfrm>
            <a:off x="1270040" y="5918002"/>
            <a:ext cx="3556754" cy="396835"/>
          </a:xfrm>
          <a:prstGeom prst="rect">
            <a:avLst/>
          </a:prstGeom>
          <a:noFill/>
          <a:ln/>
        </p:spPr>
        <p:txBody>
          <a:bodyPr wrap="none" rtlCol="0" anchor="t"/>
          <a:lstStyle/>
          <a:p>
            <a:pPr marL="0" indent="0" algn="l">
              <a:lnSpc>
                <a:spcPts val="3126"/>
              </a:lnSpc>
              <a:buNone/>
            </a:pPr>
            <a:endParaRPr lang="en-US" sz="2233"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714"/>
            <a:ext cx="14630400" cy="8230314"/>
          </a:xfrm>
          <a:prstGeom prst="rect">
            <a:avLst/>
          </a:prstGeom>
          <a:solidFill>
            <a:srgbClr val="080E26"/>
          </a:solidFill>
          <a:ln/>
        </p:spPr>
        <p:txBody>
          <a:bodyPr/>
          <a:lstStyle/>
          <a:p>
            <a:endParaRPr lang="en-IN" dirty="0"/>
          </a:p>
        </p:txBody>
      </p:sp>
      <p:sp>
        <p:nvSpPr>
          <p:cNvPr id="6" name="Text 2"/>
          <p:cNvSpPr/>
          <p:nvPr/>
        </p:nvSpPr>
        <p:spPr>
          <a:xfrm>
            <a:off x="738426" y="580192"/>
            <a:ext cx="5275064" cy="659368"/>
          </a:xfrm>
          <a:prstGeom prst="rect">
            <a:avLst/>
          </a:prstGeom>
          <a:noFill/>
          <a:ln/>
        </p:spPr>
        <p:txBody>
          <a:bodyPr wrap="none" rtlCol="0" anchor="t"/>
          <a:lstStyle/>
          <a:p>
            <a:pPr marL="0" indent="0">
              <a:lnSpc>
                <a:spcPts val="5192"/>
              </a:lnSpc>
              <a:buNone/>
            </a:pPr>
            <a:r>
              <a:rPr lang="en-US" sz="4154" b="1" dirty="0">
                <a:solidFill>
                  <a:srgbClr val="FFFFFF"/>
                </a:solidFill>
                <a:latin typeface="Times New Roman" panose="02020603050405020304" pitchFamily="18" charset="0"/>
                <a:ea typeface="Fraunces" pitchFamily="34" charset="-122"/>
                <a:cs typeface="Times New Roman" panose="02020603050405020304" pitchFamily="18" charset="0"/>
              </a:rPr>
              <a:t>Route Dashboard</a:t>
            </a:r>
            <a:endParaRPr lang="en-US" sz="4154" b="1" dirty="0">
              <a:latin typeface="Times New Roman" panose="02020603050405020304" pitchFamily="18" charset="0"/>
              <a:cs typeface="Times New Roman" panose="02020603050405020304" pitchFamily="18" charset="0"/>
            </a:endParaRPr>
          </a:p>
        </p:txBody>
      </p:sp>
      <p:sp>
        <p:nvSpPr>
          <p:cNvPr id="7" name="Shape 3"/>
          <p:cNvSpPr/>
          <p:nvPr/>
        </p:nvSpPr>
        <p:spPr>
          <a:xfrm>
            <a:off x="1041797" y="1556028"/>
            <a:ext cx="26313" cy="6094095"/>
          </a:xfrm>
          <a:prstGeom prst="roundRect">
            <a:avLst>
              <a:gd name="adj" fmla="val 336796"/>
            </a:avLst>
          </a:prstGeom>
          <a:solidFill>
            <a:srgbClr val="414A70"/>
          </a:solidFill>
          <a:ln/>
        </p:spPr>
      </p:sp>
      <p:sp>
        <p:nvSpPr>
          <p:cNvPr id="8" name="Shape 4"/>
          <p:cNvSpPr/>
          <p:nvPr/>
        </p:nvSpPr>
        <p:spPr>
          <a:xfrm>
            <a:off x="1292245" y="2017455"/>
            <a:ext cx="738426" cy="26313"/>
          </a:xfrm>
          <a:prstGeom prst="roundRect">
            <a:avLst>
              <a:gd name="adj" fmla="val 336796"/>
            </a:avLst>
          </a:prstGeom>
          <a:solidFill>
            <a:srgbClr val="414A70"/>
          </a:solidFill>
          <a:ln/>
        </p:spPr>
      </p:sp>
      <p:sp>
        <p:nvSpPr>
          <p:cNvPr id="9" name="Shape 5"/>
          <p:cNvSpPr/>
          <p:nvPr/>
        </p:nvSpPr>
        <p:spPr>
          <a:xfrm>
            <a:off x="817543" y="1793319"/>
            <a:ext cx="474702" cy="474702"/>
          </a:xfrm>
          <a:prstGeom prst="roundRect">
            <a:avLst>
              <a:gd name="adj" fmla="val 18669"/>
            </a:avLst>
          </a:prstGeom>
          <a:solidFill>
            <a:srgbClr val="283157"/>
          </a:solidFill>
          <a:ln w="7620">
            <a:solidFill>
              <a:srgbClr val="414A70"/>
            </a:solidFill>
            <a:prstDash val="solid"/>
          </a:ln>
        </p:spPr>
      </p:sp>
      <p:sp>
        <p:nvSpPr>
          <p:cNvPr id="10" name="Text 6"/>
          <p:cNvSpPr/>
          <p:nvPr/>
        </p:nvSpPr>
        <p:spPr>
          <a:xfrm>
            <a:off x="982325" y="1872377"/>
            <a:ext cx="145137"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1</a:t>
            </a:r>
            <a:endParaRPr lang="en-US" sz="2492" dirty="0"/>
          </a:p>
        </p:txBody>
      </p:sp>
      <p:sp>
        <p:nvSpPr>
          <p:cNvPr id="11" name="Text 7"/>
          <p:cNvSpPr/>
          <p:nvPr/>
        </p:nvSpPr>
        <p:spPr>
          <a:xfrm>
            <a:off x="2215396" y="1767007"/>
            <a:ext cx="2637473" cy="329565"/>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anose="02020603050405020304" pitchFamily="18" charset="0"/>
                <a:ea typeface="Fraunces" pitchFamily="34" charset="-122"/>
                <a:cs typeface="Times New Roman" panose="02020603050405020304" pitchFamily="18" charset="0"/>
              </a:rPr>
              <a:t>Busiest</a:t>
            </a:r>
            <a:r>
              <a:rPr lang="en-US" sz="2400" b="1" u="sng" dirty="0">
                <a:solidFill>
                  <a:srgbClr val="EBECEF"/>
                </a:solidFill>
                <a:latin typeface="Fraunces" pitchFamily="34" charset="0"/>
                <a:ea typeface="Fraunces" pitchFamily="34" charset="-122"/>
              </a:rPr>
              <a:t> </a:t>
            </a:r>
            <a:r>
              <a:rPr lang="en-US" sz="2400" b="1" u="sng" dirty="0" smtClean="0">
                <a:solidFill>
                  <a:srgbClr val="EBECEF"/>
                </a:solidFill>
                <a:latin typeface="Times New Roman" pitchFamily="18" charset="0"/>
                <a:ea typeface="Fraunces" pitchFamily="34" charset="-122"/>
                <a:cs typeface="Times New Roman" pitchFamily="18" charset="0"/>
              </a:rPr>
              <a:t>R</a:t>
            </a:r>
            <a:r>
              <a:rPr lang="en-US" sz="2400" b="1" u="sng" dirty="0" smtClean="0">
                <a:solidFill>
                  <a:srgbClr val="EBECEF"/>
                </a:solidFill>
                <a:latin typeface="Times New Roman" pitchFamily="18" charset="0"/>
                <a:ea typeface="Fraunces" pitchFamily="34" charset="-122"/>
                <a:cs typeface="Times New Roman" pitchFamily="18" charset="0"/>
              </a:rPr>
              <a:t>outes</a:t>
            </a:r>
            <a:endParaRPr lang="en-US" sz="2400" b="1" u="sng" dirty="0">
              <a:latin typeface="Times New Roman" pitchFamily="18" charset="0"/>
              <a:cs typeface="Times New Roman" pitchFamily="18" charset="0"/>
            </a:endParaRPr>
          </a:p>
        </p:txBody>
      </p:sp>
      <p:sp>
        <p:nvSpPr>
          <p:cNvPr id="12" name="Text 8"/>
          <p:cNvSpPr/>
          <p:nvPr/>
        </p:nvSpPr>
        <p:spPr>
          <a:xfrm>
            <a:off x="2215396" y="2223135"/>
            <a:ext cx="6190178" cy="1012627"/>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Busiest routes is particularly valuable due to high demand and significant price fluctuations.</a:t>
            </a:r>
          </a:p>
        </p:txBody>
      </p:sp>
      <p:sp>
        <p:nvSpPr>
          <p:cNvPr id="13" name="Shape 9"/>
          <p:cNvSpPr/>
          <p:nvPr/>
        </p:nvSpPr>
        <p:spPr>
          <a:xfrm>
            <a:off x="1292245" y="4119146"/>
            <a:ext cx="738426" cy="26313"/>
          </a:xfrm>
          <a:prstGeom prst="roundRect">
            <a:avLst>
              <a:gd name="adj" fmla="val 336796"/>
            </a:avLst>
          </a:prstGeom>
          <a:solidFill>
            <a:srgbClr val="414A70"/>
          </a:solidFill>
          <a:ln/>
        </p:spPr>
      </p:sp>
      <p:sp>
        <p:nvSpPr>
          <p:cNvPr id="14" name="Shape 10"/>
          <p:cNvSpPr/>
          <p:nvPr/>
        </p:nvSpPr>
        <p:spPr>
          <a:xfrm>
            <a:off x="817543" y="3895011"/>
            <a:ext cx="474702" cy="474702"/>
          </a:xfrm>
          <a:prstGeom prst="roundRect">
            <a:avLst>
              <a:gd name="adj" fmla="val 18669"/>
            </a:avLst>
          </a:prstGeom>
          <a:solidFill>
            <a:srgbClr val="283157"/>
          </a:solidFill>
          <a:ln w="7620">
            <a:solidFill>
              <a:srgbClr val="414A70"/>
            </a:solidFill>
            <a:prstDash val="solid"/>
          </a:ln>
        </p:spPr>
      </p:sp>
      <p:sp>
        <p:nvSpPr>
          <p:cNvPr id="15" name="Text 11"/>
          <p:cNvSpPr/>
          <p:nvPr/>
        </p:nvSpPr>
        <p:spPr>
          <a:xfrm>
            <a:off x="958989" y="3974068"/>
            <a:ext cx="191810"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2</a:t>
            </a:r>
            <a:endParaRPr lang="en-US" sz="2492" dirty="0"/>
          </a:p>
        </p:txBody>
      </p:sp>
      <p:sp>
        <p:nvSpPr>
          <p:cNvPr id="16" name="Text 12"/>
          <p:cNvSpPr/>
          <p:nvPr/>
        </p:nvSpPr>
        <p:spPr>
          <a:xfrm>
            <a:off x="2215396" y="3868698"/>
            <a:ext cx="2659856" cy="329565"/>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anose="02020603050405020304" pitchFamily="18" charset="0"/>
                <a:ea typeface="Fraunces" pitchFamily="34" charset="-122"/>
                <a:cs typeface="Times New Roman" panose="02020603050405020304" pitchFamily="18" charset="0"/>
              </a:rPr>
              <a:t>Carriers by Route</a:t>
            </a:r>
            <a:endParaRPr lang="en-US" sz="2400" b="1" u="sng" dirty="0">
              <a:latin typeface="Times New Roman" panose="02020603050405020304" pitchFamily="18" charset="0"/>
              <a:cs typeface="Times New Roman" panose="02020603050405020304" pitchFamily="18" charset="0"/>
            </a:endParaRPr>
          </a:p>
        </p:txBody>
      </p:sp>
      <p:sp>
        <p:nvSpPr>
          <p:cNvPr id="17" name="Text 13"/>
          <p:cNvSpPr/>
          <p:nvPr/>
        </p:nvSpPr>
        <p:spPr>
          <a:xfrm>
            <a:off x="2215396" y="4324826"/>
            <a:ext cx="6190178" cy="1311203"/>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Carriers by route provides insights into the competitive landscape of specific routes to strategize route planning, pricing, and marketing.</a:t>
            </a:r>
          </a:p>
        </p:txBody>
      </p:sp>
      <p:sp>
        <p:nvSpPr>
          <p:cNvPr id="18" name="Shape 14"/>
          <p:cNvSpPr/>
          <p:nvPr/>
        </p:nvSpPr>
        <p:spPr>
          <a:xfrm>
            <a:off x="1292245" y="6220837"/>
            <a:ext cx="738426" cy="26313"/>
          </a:xfrm>
          <a:prstGeom prst="roundRect">
            <a:avLst>
              <a:gd name="adj" fmla="val 336796"/>
            </a:avLst>
          </a:prstGeom>
          <a:solidFill>
            <a:srgbClr val="414A70"/>
          </a:solidFill>
          <a:ln/>
        </p:spPr>
      </p:sp>
      <p:sp>
        <p:nvSpPr>
          <p:cNvPr id="19" name="Shape 15"/>
          <p:cNvSpPr/>
          <p:nvPr/>
        </p:nvSpPr>
        <p:spPr>
          <a:xfrm>
            <a:off x="817543" y="5996702"/>
            <a:ext cx="474702" cy="474702"/>
          </a:xfrm>
          <a:prstGeom prst="roundRect">
            <a:avLst>
              <a:gd name="adj" fmla="val 18669"/>
            </a:avLst>
          </a:prstGeom>
          <a:solidFill>
            <a:srgbClr val="283157"/>
          </a:solidFill>
          <a:ln w="7620">
            <a:solidFill>
              <a:srgbClr val="414A70"/>
            </a:solidFill>
            <a:prstDash val="solid"/>
          </a:ln>
        </p:spPr>
      </p:sp>
      <p:sp>
        <p:nvSpPr>
          <p:cNvPr id="20" name="Text 16"/>
          <p:cNvSpPr/>
          <p:nvPr/>
        </p:nvSpPr>
        <p:spPr>
          <a:xfrm>
            <a:off x="967561" y="6075759"/>
            <a:ext cx="174665"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3</a:t>
            </a:r>
            <a:endParaRPr lang="en-US" sz="2492" dirty="0"/>
          </a:p>
        </p:txBody>
      </p:sp>
      <p:sp>
        <p:nvSpPr>
          <p:cNvPr id="21" name="Text 17"/>
          <p:cNvSpPr/>
          <p:nvPr/>
        </p:nvSpPr>
        <p:spPr>
          <a:xfrm>
            <a:off x="2215396" y="5970389"/>
            <a:ext cx="2637473" cy="329565"/>
          </a:xfrm>
          <a:prstGeom prst="rect">
            <a:avLst/>
          </a:prstGeom>
          <a:noFill/>
          <a:ln/>
        </p:spPr>
        <p:txBody>
          <a:bodyPr wrap="none" rtlCol="0" anchor="t"/>
          <a:lstStyle/>
          <a:p>
            <a:pPr marL="0" indent="0" algn="l">
              <a:lnSpc>
                <a:spcPts val="2596"/>
              </a:lnSpc>
              <a:buNone/>
            </a:pPr>
            <a:r>
              <a:rPr lang="en-IN" sz="2400" b="1" u="sng" dirty="0">
                <a:solidFill>
                  <a:schemeClr val="bg1"/>
                </a:solidFill>
                <a:latin typeface="Times New Roman" panose="02020603050405020304" pitchFamily="18" charset="0"/>
                <a:cs typeface="Times New Roman" panose="02020603050405020304" pitchFamily="18" charset="0"/>
              </a:rPr>
              <a:t>Route Analysis</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22" name="Text 18"/>
          <p:cNvSpPr/>
          <p:nvPr/>
        </p:nvSpPr>
        <p:spPr>
          <a:xfrm>
            <a:off x="2215396" y="6426518"/>
            <a:ext cx="6190178" cy="1223605"/>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Identify the most popular routes based on the number of seats booked and provides valuable insights into route performance, demand patterns, and passenger preferences.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151465" y="3989"/>
            <a:ext cx="14630400" cy="8230314"/>
          </a:xfrm>
          <a:prstGeom prst="rect">
            <a:avLst/>
          </a:prstGeom>
          <a:solidFill>
            <a:srgbClr val="080E26"/>
          </a:solidFill>
          <a:ln/>
        </p:spPr>
        <p:txBody>
          <a:bodyPr/>
          <a:lstStyle/>
          <a:p>
            <a:endParaRPr lang="en-IN" dirty="0"/>
          </a:p>
        </p:txBody>
      </p:sp>
      <p:sp>
        <p:nvSpPr>
          <p:cNvPr id="6" name="Text 2"/>
          <p:cNvSpPr/>
          <p:nvPr/>
        </p:nvSpPr>
        <p:spPr>
          <a:xfrm>
            <a:off x="738426" y="569364"/>
            <a:ext cx="6320296" cy="670196"/>
          </a:xfrm>
          <a:prstGeom prst="rect">
            <a:avLst/>
          </a:prstGeom>
          <a:noFill/>
          <a:ln/>
        </p:spPr>
        <p:txBody>
          <a:bodyPr wrap="none" rtlCol="0" anchor="t"/>
          <a:lstStyle/>
          <a:p>
            <a:pPr marL="0" indent="0">
              <a:lnSpc>
                <a:spcPts val="5192"/>
              </a:lnSpc>
              <a:buNone/>
            </a:pPr>
            <a:r>
              <a:rPr lang="en-US" sz="4154" dirty="0">
                <a:solidFill>
                  <a:srgbClr val="FFFFFF"/>
                </a:solidFill>
                <a:latin typeface="Times New Roman" panose="02020603050405020304" pitchFamily="18" charset="0"/>
                <a:ea typeface="Fraunces" pitchFamily="34" charset="-122"/>
                <a:cs typeface="Times New Roman" panose="02020603050405020304" pitchFamily="18" charset="0"/>
              </a:rPr>
              <a:t>Pricing Prediction Dashboard</a:t>
            </a:r>
            <a:endParaRPr lang="en-US" sz="4154" dirty="0">
              <a:latin typeface="Times New Roman" panose="02020603050405020304" pitchFamily="18" charset="0"/>
              <a:cs typeface="Times New Roman" panose="02020603050405020304" pitchFamily="18" charset="0"/>
            </a:endParaRPr>
          </a:p>
        </p:txBody>
      </p:sp>
      <p:sp>
        <p:nvSpPr>
          <p:cNvPr id="7" name="Shape 3"/>
          <p:cNvSpPr/>
          <p:nvPr/>
        </p:nvSpPr>
        <p:spPr>
          <a:xfrm>
            <a:off x="1041797" y="1556028"/>
            <a:ext cx="26313" cy="6094095"/>
          </a:xfrm>
          <a:prstGeom prst="roundRect">
            <a:avLst>
              <a:gd name="adj" fmla="val 336796"/>
            </a:avLst>
          </a:prstGeom>
          <a:solidFill>
            <a:srgbClr val="414A70"/>
          </a:solidFill>
          <a:ln/>
        </p:spPr>
      </p:sp>
      <p:sp>
        <p:nvSpPr>
          <p:cNvPr id="8" name="Shape 4"/>
          <p:cNvSpPr/>
          <p:nvPr/>
        </p:nvSpPr>
        <p:spPr>
          <a:xfrm>
            <a:off x="1292245" y="2269110"/>
            <a:ext cx="738426" cy="26313"/>
          </a:xfrm>
          <a:prstGeom prst="roundRect">
            <a:avLst>
              <a:gd name="adj" fmla="val 336796"/>
            </a:avLst>
          </a:prstGeom>
          <a:solidFill>
            <a:srgbClr val="414A70"/>
          </a:solidFill>
          <a:ln/>
        </p:spPr>
      </p:sp>
      <p:sp>
        <p:nvSpPr>
          <p:cNvPr id="9" name="Shape 5"/>
          <p:cNvSpPr/>
          <p:nvPr/>
        </p:nvSpPr>
        <p:spPr>
          <a:xfrm>
            <a:off x="817543" y="2058072"/>
            <a:ext cx="474702" cy="474702"/>
          </a:xfrm>
          <a:prstGeom prst="roundRect">
            <a:avLst>
              <a:gd name="adj" fmla="val 18669"/>
            </a:avLst>
          </a:prstGeom>
          <a:solidFill>
            <a:srgbClr val="283157"/>
          </a:solidFill>
          <a:ln w="7620">
            <a:solidFill>
              <a:srgbClr val="414A70"/>
            </a:solidFill>
            <a:prstDash val="solid"/>
          </a:ln>
        </p:spPr>
        <p:txBody>
          <a:bodyPr/>
          <a:lstStyle/>
          <a:p>
            <a:r>
              <a:rPr lang="en-US" sz="2400" dirty="0">
                <a:solidFill>
                  <a:srgbClr val="EBECEF"/>
                </a:solidFill>
                <a:latin typeface="Fraunces" pitchFamily="34" charset="0"/>
                <a:ea typeface="Fraunces" pitchFamily="34" charset="-122"/>
                <a:cs typeface="Fraunces" pitchFamily="34" charset="-120"/>
              </a:rPr>
              <a:t>1</a:t>
            </a:r>
            <a:endParaRPr lang="en-US" sz="2400" dirty="0"/>
          </a:p>
          <a:p>
            <a:endParaRPr lang="en-IN" dirty="0"/>
          </a:p>
        </p:txBody>
      </p:sp>
      <p:sp>
        <p:nvSpPr>
          <p:cNvPr id="10" name="Text 6"/>
          <p:cNvSpPr/>
          <p:nvPr/>
        </p:nvSpPr>
        <p:spPr>
          <a:xfrm>
            <a:off x="982325" y="1872377"/>
            <a:ext cx="145137" cy="316468"/>
          </a:xfrm>
          <a:prstGeom prst="rect">
            <a:avLst/>
          </a:prstGeom>
          <a:noFill/>
          <a:ln/>
        </p:spPr>
        <p:txBody>
          <a:bodyPr wrap="none" rtlCol="0" anchor="t"/>
          <a:lstStyle/>
          <a:p>
            <a:pPr marL="0" indent="0" algn="ctr">
              <a:lnSpc>
                <a:spcPts val="2492"/>
              </a:lnSpc>
              <a:buNone/>
            </a:pPr>
            <a:endParaRPr lang="en-US" sz="2492" dirty="0"/>
          </a:p>
        </p:txBody>
      </p:sp>
      <p:sp>
        <p:nvSpPr>
          <p:cNvPr id="11" name="Text 7"/>
          <p:cNvSpPr/>
          <p:nvPr/>
        </p:nvSpPr>
        <p:spPr>
          <a:xfrm>
            <a:off x="2215396" y="2056712"/>
            <a:ext cx="6058809" cy="348490"/>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anose="02020603050405020304" pitchFamily="18" charset="0"/>
                <a:ea typeface="Fraunces" pitchFamily="34" charset="-122"/>
                <a:cs typeface="Times New Roman" panose="02020603050405020304" pitchFamily="18" charset="0"/>
              </a:rPr>
              <a:t>Pricing Prediction </a:t>
            </a:r>
            <a:endParaRPr lang="en-US" sz="2400" b="1" u="sng" dirty="0"/>
          </a:p>
        </p:txBody>
      </p:sp>
      <p:sp>
        <p:nvSpPr>
          <p:cNvPr id="12" name="Text 8"/>
          <p:cNvSpPr/>
          <p:nvPr/>
        </p:nvSpPr>
        <p:spPr>
          <a:xfrm>
            <a:off x="2215396" y="2748327"/>
            <a:ext cx="6190178" cy="1823673"/>
          </a:xfrm>
          <a:prstGeom prst="rect">
            <a:avLst/>
          </a:prstGeom>
          <a:noFill/>
          <a:ln/>
        </p:spPr>
        <p:txBody>
          <a:bodyPr wrap="square" rtlCol="0" anchor="t"/>
          <a:lstStyle/>
          <a:p>
            <a:pPr marL="0" indent="0" algn="l">
              <a:lnSpc>
                <a:spcPct val="150000"/>
              </a:lnSpc>
              <a:buNone/>
            </a:pPr>
            <a:r>
              <a:rPr lang="en-US" dirty="0">
                <a:solidFill>
                  <a:srgbClr val="EBECEF"/>
                </a:solidFill>
                <a:latin typeface="Times New Roman" panose="02020603050405020304" pitchFamily="18" charset="0"/>
                <a:ea typeface="Epilogue" pitchFamily="34" charset="-122"/>
                <a:cs typeface="Times New Roman" panose="02020603050405020304" pitchFamily="18" charset="0"/>
              </a:rPr>
              <a:t>Provides a forecast of flight prices for the next month. Understanding these trends helps anticipate price fluctuations and optimize ticket purchasing strategies to take advantage of lower prices.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Shape 9"/>
          <p:cNvSpPr/>
          <p:nvPr/>
        </p:nvSpPr>
        <p:spPr>
          <a:xfrm>
            <a:off x="1302484" y="5194252"/>
            <a:ext cx="738426" cy="26313"/>
          </a:xfrm>
          <a:prstGeom prst="roundRect">
            <a:avLst>
              <a:gd name="adj" fmla="val 336796"/>
            </a:avLst>
          </a:prstGeom>
          <a:solidFill>
            <a:srgbClr val="414A70"/>
          </a:solidFill>
          <a:ln/>
        </p:spPr>
      </p:sp>
      <p:sp>
        <p:nvSpPr>
          <p:cNvPr id="14" name="Shape 10"/>
          <p:cNvSpPr/>
          <p:nvPr/>
        </p:nvSpPr>
        <p:spPr>
          <a:xfrm>
            <a:off x="744974" y="4970058"/>
            <a:ext cx="474702" cy="474702"/>
          </a:xfrm>
          <a:prstGeom prst="roundRect">
            <a:avLst>
              <a:gd name="adj" fmla="val 18669"/>
            </a:avLst>
          </a:prstGeom>
          <a:solidFill>
            <a:srgbClr val="283157"/>
          </a:solidFill>
          <a:ln w="7620">
            <a:solidFill>
              <a:srgbClr val="414A70"/>
            </a:solidFill>
            <a:prstDash val="solid"/>
          </a:ln>
        </p:spPr>
        <p:txBody>
          <a:bodyPr/>
          <a:lstStyle/>
          <a:p>
            <a:pPr marL="0" indent="0" algn="ctr">
              <a:lnSpc>
                <a:spcPts val="2492"/>
              </a:lnSpc>
              <a:buNone/>
            </a:pPr>
            <a:r>
              <a:rPr lang="en-US" sz="2400" dirty="0">
                <a:solidFill>
                  <a:srgbClr val="EBECEF"/>
                </a:solidFill>
                <a:latin typeface="Fraunces" pitchFamily="34" charset="0"/>
                <a:ea typeface="Fraunces" pitchFamily="34" charset="-122"/>
                <a:cs typeface="Fraunces" pitchFamily="34" charset="-120"/>
              </a:rPr>
              <a:t>2</a:t>
            </a:r>
            <a:endParaRPr lang="en-US" sz="2400" dirty="0"/>
          </a:p>
        </p:txBody>
      </p:sp>
      <p:sp>
        <p:nvSpPr>
          <p:cNvPr id="15" name="Text 11"/>
          <p:cNvSpPr/>
          <p:nvPr/>
        </p:nvSpPr>
        <p:spPr>
          <a:xfrm>
            <a:off x="958989" y="3974068"/>
            <a:ext cx="191810" cy="316468"/>
          </a:xfrm>
          <a:prstGeom prst="rect">
            <a:avLst/>
          </a:prstGeom>
          <a:noFill/>
          <a:ln/>
        </p:spPr>
        <p:txBody>
          <a:bodyPr wrap="none" rtlCol="0" anchor="t"/>
          <a:lstStyle/>
          <a:p>
            <a:pPr marL="0" indent="0" algn="ctr">
              <a:lnSpc>
                <a:spcPts val="2492"/>
              </a:lnSpc>
              <a:buNone/>
            </a:pPr>
            <a:endParaRPr lang="en-US" sz="2492" dirty="0"/>
          </a:p>
        </p:txBody>
      </p:sp>
      <p:sp>
        <p:nvSpPr>
          <p:cNvPr id="16" name="Text 12"/>
          <p:cNvSpPr/>
          <p:nvPr/>
        </p:nvSpPr>
        <p:spPr>
          <a:xfrm>
            <a:off x="2184023" y="4946068"/>
            <a:ext cx="5177864" cy="421838"/>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itchFamily="18" charset="0"/>
                <a:ea typeface="Fraunces" pitchFamily="34" charset="-122"/>
                <a:cs typeface="Times New Roman" pitchFamily="18" charset="0"/>
              </a:rPr>
              <a:t>Anomalies Detection (Based on Seats Booked)</a:t>
            </a:r>
            <a:endParaRPr lang="en-US" sz="2400" b="1" u="sng" dirty="0">
              <a:latin typeface="Times New Roman" pitchFamily="18" charset="0"/>
              <a:cs typeface="Times New Roman" pitchFamily="18" charset="0"/>
            </a:endParaRPr>
          </a:p>
          <a:p>
            <a:pPr marL="0" indent="0" algn="l">
              <a:lnSpc>
                <a:spcPts val="2596"/>
              </a:lnSpc>
              <a:buNone/>
            </a:pPr>
            <a:endParaRPr lang="en-US" sz="2400" dirty="0">
              <a:latin typeface="Times New Roman" pitchFamily="18" charset="0"/>
              <a:cs typeface="Times New Roman" pitchFamily="18" charset="0"/>
            </a:endParaRPr>
          </a:p>
        </p:txBody>
      </p:sp>
      <p:sp>
        <p:nvSpPr>
          <p:cNvPr id="17" name="Text 13"/>
          <p:cNvSpPr/>
          <p:nvPr/>
        </p:nvSpPr>
        <p:spPr>
          <a:xfrm>
            <a:off x="2184023" y="5592745"/>
            <a:ext cx="6190178" cy="1750933"/>
          </a:xfrm>
          <a:prstGeom prst="rect">
            <a:avLst/>
          </a:prstGeom>
          <a:noFill/>
          <a:ln/>
        </p:spPr>
        <p:txBody>
          <a:bodyPr wrap="square" rtlCol="0" anchor="t"/>
          <a:lstStyle/>
          <a:p>
            <a:pPr marL="0" indent="0" algn="l">
              <a:lnSpc>
                <a:spcPct val="150000"/>
              </a:lnSpc>
              <a:buNone/>
            </a:pPr>
            <a:r>
              <a:rPr lang="en-US" dirty="0">
                <a:solidFill>
                  <a:srgbClr val="EBECEF"/>
                </a:solidFill>
                <a:latin typeface="Times New Roman" panose="02020603050405020304" pitchFamily="18" charset="0"/>
                <a:ea typeface="Epilogue" pitchFamily="34" charset="-122"/>
                <a:cs typeface="Times New Roman" panose="02020603050405020304" pitchFamily="18" charset="0"/>
              </a:rPr>
              <a:t>Identifies unusual patterns in seat bookings that could indicate irregular demand or booking behaviors for the next month. Monitoring these anomalies helps adjust strategies to ensure seat availability and optimize pricing.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0" name="Text 16"/>
          <p:cNvSpPr/>
          <p:nvPr/>
        </p:nvSpPr>
        <p:spPr>
          <a:xfrm>
            <a:off x="967561" y="6075759"/>
            <a:ext cx="174665" cy="316468"/>
          </a:xfrm>
          <a:prstGeom prst="rect">
            <a:avLst/>
          </a:prstGeom>
          <a:noFill/>
          <a:ln/>
        </p:spPr>
        <p:txBody>
          <a:bodyPr wrap="none" rtlCol="0" anchor="t"/>
          <a:lstStyle/>
          <a:p>
            <a:pPr marL="0" indent="0" algn="ctr">
              <a:lnSpc>
                <a:spcPts val="2492"/>
              </a:lnSpc>
              <a:buNone/>
            </a:pPr>
            <a:endParaRPr lang="en-US" sz="2492" dirty="0"/>
          </a:p>
        </p:txBody>
      </p:sp>
      <p:sp>
        <p:nvSpPr>
          <p:cNvPr id="21" name="Text 17"/>
          <p:cNvSpPr/>
          <p:nvPr/>
        </p:nvSpPr>
        <p:spPr>
          <a:xfrm>
            <a:off x="2215396" y="5930505"/>
            <a:ext cx="3717053" cy="369449"/>
          </a:xfrm>
          <a:prstGeom prst="rect">
            <a:avLst/>
          </a:prstGeom>
          <a:noFill/>
          <a:ln/>
        </p:spPr>
        <p:txBody>
          <a:bodyPr wrap="none" rtlCol="0" anchor="t"/>
          <a:lstStyle/>
          <a:p>
            <a:pPr>
              <a:lnSpc>
                <a:spcPts val="2596"/>
              </a:lnSpc>
            </a:pPr>
            <a:endParaRPr lang="en-US" sz="2000" b="1" u="sng" dirty="0">
              <a:latin typeface="Times New Roman" panose="02020603050405020304" pitchFamily="18" charset="0"/>
              <a:cs typeface="Times New Roman" panose="02020603050405020304" pitchFamily="18" charset="0"/>
            </a:endParaRPr>
          </a:p>
        </p:txBody>
      </p:sp>
      <p:sp>
        <p:nvSpPr>
          <p:cNvPr id="22" name="Text 18"/>
          <p:cNvSpPr/>
          <p:nvPr/>
        </p:nvSpPr>
        <p:spPr>
          <a:xfrm>
            <a:off x="2215396" y="6426517"/>
            <a:ext cx="6190178" cy="1412789"/>
          </a:xfrm>
          <a:prstGeom prst="rect">
            <a:avLst/>
          </a:prstGeom>
          <a:noFill/>
          <a:ln/>
        </p:spPr>
        <p:txBody>
          <a:bodyPr wrap="square" rtlCol="0" anchor="t"/>
          <a:lstStyle/>
          <a:p>
            <a:pPr marL="0" indent="0" algn="l">
              <a:lnSpc>
                <a:spcPts val="267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30231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txBody>
          <a:bodyPr/>
          <a:lstStyle/>
          <a:p>
            <a:endParaRPr lang="en-IN" dirty="0"/>
          </a:p>
        </p:txBody>
      </p:sp>
      <p:sp>
        <p:nvSpPr>
          <p:cNvPr id="6" name="Text 2"/>
          <p:cNvSpPr/>
          <p:nvPr/>
        </p:nvSpPr>
        <p:spPr>
          <a:xfrm>
            <a:off x="967563" y="676632"/>
            <a:ext cx="6134985" cy="846204"/>
          </a:xfrm>
          <a:prstGeom prst="rect">
            <a:avLst/>
          </a:prstGeom>
          <a:noFill/>
          <a:ln/>
        </p:spPr>
        <p:txBody>
          <a:bodyPr wrap="none" rtlCol="0" anchor="t"/>
          <a:lstStyle/>
          <a:p>
            <a:pPr marL="0" indent="0">
              <a:lnSpc>
                <a:spcPts val="5019"/>
              </a:lnSpc>
              <a:buNone/>
            </a:pPr>
            <a:r>
              <a:rPr lang="en-US" sz="4015" dirty="0">
                <a:solidFill>
                  <a:srgbClr val="FFFFFF"/>
                </a:solidFill>
                <a:latin typeface="Times New Roman" panose="02020603050405020304" pitchFamily="18" charset="0"/>
                <a:ea typeface="Fraunces" pitchFamily="34" charset="-122"/>
                <a:cs typeface="Times New Roman" panose="02020603050405020304" pitchFamily="18" charset="0"/>
              </a:rPr>
              <a:t>Key Takeaways</a:t>
            </a:r>
            <a:endParaRPr lang="en-US" sz="4015" dirty="0">
              <a:latin typeface="Times New Roman" panose="02020603050405020304" pitchFamily="18" charset="0"/>
              <a:cs typeface="Times New Roman" panose="02020603050405020304" pitchFamily="18" charset="0"/>
            </a:endParaRPr>
          </a:p>
        </p:txBody>
      </p:sp>
      <p:sp>
        <p:nvSpPr>
          <p:cNvPr id="7" name="Shape 3"/>
          <p:cNvSpPr/>
          <p:nvPr/>
        </p:nvSpPr>
        <p:spPr>
          <a:xfrm>
            <a:off x="967563" y="1989176"/>
            <a:ext cx="5613989" cy="2495193"/>
          </a:xfrm>
          <a:prstGeom prst="roundRect">
            <a:avLst>
              <a:gd name="adj" fmla="val 3433"/>
            </a:avLst>
          </a:prstGeom>
          <a:solidFill>
            <a:srgbClr val="283157"/>
          </a:solidFill>
          <a:ln w="7620">
            <a:solidFill>
              <a:srgbClr val="414A70"/>
            </a:solidFill>
            <a:prstDash val="solid"/>
          </a:ln>
        </p:spPr>
      </p:sp>
      <p:sp>
        <p:nvSpPr>
          <p:cNvPr id="8" name="Text 4"/>
          <p:cNvSpPr/>
          <p:nvPr/>
        </p:nvSpPr>
        <p:spPr>
          <a:xfrm>
            <a:off x="1319891" y="2641640"/>
            <a:ext cx="4698137" cy="1164816"/>
          </a:xfrm>
          <a:prstGeom prst="rect">
            <a:avLst/>
          </a:prstGeom>
          <a:noFill/>
          <a:ln/>
        </p:spPr>
        <p:txBody>
          <a:bodyPr wrap="none" rtlCol="0" anchor="t"/>
          <a:lstStyle/>
          <a:p>
            <a:pPr marL="285750" indent="-28575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Applied Theoretical Knowledge in Data</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     analysis and visualization to solve </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     real-world problems</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9" name="Text 5"/>
          <p:cNvSpPr/>
          <p:nvPr/>
        </p:nvSpPr>
        <p:spPr>
          <a:xfrm>
            <a:off x="1499191" y="2200751"/>
            <a:ext cx="3965944" cy="2072045"/>
          </a:xfrm>
          <a:prstGeom prst="rect">
            <a:avLst/>
          </a:prstGeom>
          <a:noFill/>
          <a:ln/>
        </p:spPr>
        <p:txBody>
          <a:bodyPr wrap="square" rtlCol="0" anchor="t"/>
          <a:lstStyle/>
          <a:p>
            <a:pPr marL="0" indent="0">
              <a:lnSpc>
                <a:spcPts val="2570"/>
              </a:lnSpc>
              <a:buNone/>
            </a:pPr>
            <a:endParaRPr lang="en-US" sz="1606" dirty="0"/>
          </a:p>
        </p:txBody>
      </p:sp>
      <p:sp>
        <p:nvSpPr>
          <p:cNvPr id="10" name="Shape 6"/>
          <p:cNvSpPr/>
          <p:nvPr/>
        </p:nvSpPr>
        <p:spPr>
          <a:xfrm>
            <a:off x="7676708" y="1989177"/>
            <a:ext cx="5676173" cy="2479953"/>
          </a:xfrm>
          <a:prstGeom prst="roundRect">
            <a:avLst>
              <a:gd name="adj" fmla="val 3433"/>
            </a:avLst>
          </a:prstGeom>
          <a:solidFill>
            <a:srgbClr val="283157"/>
          </a:solidFill>
          <a:ln w="7620">
            <a:solidFill>
              <a:srgbClr val="414A70"/>
            </a:solidFill>
            <a:prstDash val="solid"/>
          </a:ln>
        </p:spPr>
      </p:sp>
      <p:sp>
        <p:nvSpPr>
          <p:cNvPr id="11" name="Text 7"/>
          <p:cNvSpPr/>
          <p:nvPr/>
        </p:nvSpPr>
        <p:spPr>
          <a:xfrm>
            <a:off x="7958420" y="2200751"/>
            <a:ext cx="2549604" cy="318611"/>
          </a:xfrm>
          <a:prstGeom prst="rect">
            <a:avLst/>
          </a:prstGeom>
          <a:noFill/>
          <a:ln/>
        </p:spPr>
        <p:txBody>
          <a:bodyPr wrap="none" rtlCol="0" anchor="t"/>
          <a:lstStyle/>
          <a:p>
            <a:pPr marL="0" indent="0">
              <a:lnSpc>
                <a:spcPts val="2510"/>
              </a:lnSpc>
              <a:buNone/>
            </a:pPr>
            <a:endParaRPr lang="en-US" sz="2008" dirty="0"/>
          </a:p>
        </p:txBody>
      </p:sp>
      <p:sp>
        <p:nvSpPr>
          <p:cNvPr id="12" name="Text 8"/>
          <p:cNvSpPr/>
          <p:nvPr/>
        </p:nvSpPr>
        <p:spPr>
          <a:xfrm>
            <a:off x="7958420" y="2641640"/>
            <a:ext cx="5172789" cy="1304925"/>
          </a:xfrm>
          <a:prstGeom prst="rect">
            <a:avLst/>
          </a:prstGeom>
          <a:noFill/>
          <a:ln/>
        </p:spPr>
        <p:txBody>
          <a:bodyPr wrap="square" rtlCol="0" anchor="t"/>
          <a:lstStyle/>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Collaborating with team members was crucial in sharing ideas, dividing tasks, and ensuring the project was completed efficiently.</a:t>
            </a:r>
          </a:p>
        </p:txBody>
      </p:sp>
      <p:sp>
        <p:nvSpPr>
          <p:cNvPr id="13" name="Shape 9"/>
          <p:cNvSpPr/>
          <p:nvPr/>
        </p:nvSpPr>
        <p:spPr>
          <a:xfrm>
            <a:off x="925353" y="4688324"/>
            <a:ext cx="5656199" cy="2495193"/>
          </a:xfrm>
          <a:prstGeom prst="roundRect">
            <a:avLst>
              <a:gd name="adj" fmla="val 3433"/>
            </a:avLst>
          </a:prstGeom>
          <a:solidFill>
            <a:srgbClr val="283157"/>
          </a:solidFill>
          <a:ln w="7620">
            <a:solidFill>
              <a:srgbClr val="414A70"/>
            </a:solidFill>
            <a:prstDash val="solid"/>
          </a:ln>
        </p:spPr>
      </p:sp>
      <p:sp>
        <p:nvSpPr>
          <p:cNvPr id="14" name="Text 10"/>
          <p:cNvSpPr/>
          <p:nvPr/>
        </p:nvSpPr>
        <p:spPr>
          <a:xfrm>
            <a:off x="1299225" y="4899898"/>
            <a:ext cx="2549604" cy="318611"/>
          </a:xfrm>
          <a:prstGeom prst="rect">
            <a:avLst/>
          </a:prstGeom>
          <a:noFill/>
          <a:ln/>
        </p:spPr>
        <p:txBody>
          <a:bodyPr wrap="none" rtlCol="0" anchor="t"/>
          <a:lstStyle/>
          <a:p>
            <a:pPr marL="0" indent="0">
              <a:lnSpc>
                <a:spcPts val="2510"/>
              </a:lnSpc>
              <a:buNone/>
            </a:pPr>
            <a:endParaRPr lang="en-US" sz="2008" dirty="0"/>
          </a:p>
        </p:txBody>
      </p:sp>
      <p:sp>
        <p:nvSpPr>
          <p:cNvPr id="15" name="Text 11"/>
          <p:cNvSpPr/>
          <p:nvPr/>
        </p:nvSpPr>
        <p:spPr>
          <a:xfrm>
            <a:off x="1319891" y="4688326"/>
            <a:ext cx="4910789" cy="1967656"/>
          </a:xfrm>
          <a:prstGeom prst="rect">
            <a:avLst/>
          </a:prstGeom>
          <a:noFill/>
          <a:ln/>
        </p:spPr>
        <p:txBody>
          <a:bodyPr wrap="square" rtlCol="0" anchor="t"/>
          <a:lstStyle/>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Gained hands-on experience with Power BI, enhancing proficiency in using this powerful tool for data visualization and analysis.</a:t>
            </a:r>
          </a:p>
        </p:txBody>
      </p:sp>
      <p:sp>
        <p:nvSpPr>
          <p:cNvPr id="16" name="Shape 12"/>
          <p:cNvSpPr/>
          <p:nvPr/>
        </p:nvSpPr>
        <p:spPr>
          <a:xfrm>
            <a:off x="7676707" y="4688324"/>
            <a:ext cx="5676174" cy="2495193"/>
          </a:xfrm>
          <a:prstGeom prst="roundRect">
            <a:avLst>
              <a:gd name="adj" fmla="val 3433"/>
            </a:avLst>
          </a:prstGeom>
          <a:solidFill>
            <a:srgbClr val="283157"/>
          </a:solidFill>
          <a:ln w="7620">
            <a:solidFill>
              <a:srgbClr val="414A70"/>
            </a:solidFill>
            <a:prstDash val="solid"/>
          </a:ln>
        </p:spPr>
      </p:sp>
      <p:sp>
        <p:nvSpPr>
          <p:cNvPr id="17" name="Text 13"/>
          <p:cNvSpPr/>
          <p:nvPr/>
        </p:nvSpPr>
        <p:spPr>
          <a:xfrm>
            <a:off x="7958420" y="4899898"/>
            <a:ext cx="3227031" cy="637223"/>
          </a:xfrm>
          <a:prstGeom prst="rect">
            <a:avLst/>
          </a:prstGeom>
          <a:noFill/>
          <a:ln/>
        </p:spPr>
        <p:txBody>
          <a:bodyPr wrap="square" rtlCol="0" anchor="t"/>
          <a:lstStyle/>
          <a:p>
            <a:pPr marL="0" indent="0">
              <a:lnSpc>
                <a:spcPts val="2510"/>
              </a:lnSpc>
              <a:buNone/>
            </a:pPr>
            <a:endParaRPr lang="en-US" sz="2008" dirty="0"/>
          </a:p>
        </p:txBody>
      </p:sp>
      <p:sp>
        <p:nvSpPr>
          <p:cNvPr id="18" name="Text 14"/>
          <p:cNvSpPr/>
          <p:nvPr/>
        </p:nvSpPr>
        <p:spPr>
          <a:xfrm>
            <a:off x="7958420" y="4688325"/>
            <a:ext cx="4981403" cy="2495192"/>
          </a:xfrm>
          <a:prstGeom prst="rect">
            <a:avLst/>
          </a:prstGeom>
          <a:noFill/>
          <a:ln/>
        </p:spPr>
        <p:txBody>
          <a:bodyPr wrap="square" rtlCol="0" anchor="t"/>
          <a:lstStyle/>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Developed dashboards that provide clear, actionable insights to aid decision-making and Improved ability to present complex data in an easily understandable manner through visualizations.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6" name="Text 2"/>
          <p:cNvSpPr/>
          <p:nvPr/>
        </p:nvSpPr>
        <p:spPr>
          <a:xfrm>
            <a:off x="1293541" y="2537792"/>
            <a:ext cx="10657239" cy="1003609"/>
          </a:xfrm>
          <a:prstGeom prst="rect">
            <a:avLst/>
          </a:prstGeom>
          <a:noFill/>
          <a:ln/>
        </p:spPr>
        <p:txBody>
          <a:bodyPr wrap="none" rtlCol="0" anchor="t"/>
          <a:lstStyle/>
          <a:p>
            <a:pPr marL="0" indent="0">
              <a:lnSpc>
                <a:spcPts val="5581"/>
              </a:lnSpc>
              <a:buNone/>
            </a:pPr>
            <a:r>
              <a:rPr lang="en-US" sz="4465" b="1" dirty="0">
                <a:solidFill>
                  <a:srgbClr val="FFFFFF"/>
                </a:solidFill>
                <a:latin typeface="Times New Roman" panose="02020603050405020304" pitchFamily="18" charset="0"/>
                <a:ea typeface="Fraunces" pitchFamily="34" charset="-122"/>
                <a:cs typeface="Times New Roman" panose="02020603050405020304" pitchFamily="18" charset="0"/>
              </a:rPr>
              <a:t>Conclusion</a:t>
            </a:r>
            <a:endParaRPr lang="en-US" sz="4465" b="1" dirty="0">
              <a:latin typeface="Times New Roman" panose="02020603050405020304" pitchFamily="18" charset="0"/>
              <a:cs typeface="Times New Roman" panose="02020603050405020304" pitchFamily="18" charset="0"/>
            </a:endParaRPr>
          </a:p>
        </p:txBody>
      </p:sp>
      <p:sp>
        <p:nvSpPr>
          <p:cNvPr id="7" name="Text 3"/>
          <p:cNvSpPr/>
          <p:nvPr/>
        </p:nvSpPr>
        <p:spPr>
          <a:xfrm>
            <a:off x="1206386" y="3690161"/>
            <a:ext cx="6354142" cy="2461257"/>
          </a:xfrm>
          <a:prstGeom prst="rect">
            <a:avLst/>
          </a:prstGeom>
          <a:noFill/>
          <a:ln/>
        </p:spPr>
        <p:txBody>
          <a:bodyPr wrap="square" rtlCol="0" anchor="t"/>
          <a:lstStyle/>
          <a:p>
            <a:pPr marL="0" indent="0" algn="just">
              <a:lnSpc>
                <a:spcPct val="150000"/>
              </a:lnSpc>
              <a:buNone/>
            </a:pPr>
            <a:r>
              <a:rPr lang="en-US" sz="2000" dirty="0">
                <a:solidFill>
                  <a:srgbClr val="EBECEF"/>
                </a:solidFill>
                <a:latin typeface="Times New Roman" panose="02020603050405020304" pitchFamily="18" charset="0"/>
                <a:ea typeface="Epilogue" pitchFamily="34" charset="-122"/>
                <a:cs typeface="Times New Roman" panose="02020603050405020304" pitchFamily="18" charset="0"/>
              </a:rPr>
              <a:t>By leveraging the powerful data visualization and predictive capabilities of Power BI, this flight fare pricing project will provide airlines and passengers with valuable insights and accurate price forecasts, ultimately enhancing the overall travel experience.</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9E2FA5A8-F575-0900-6728-217B94310390}"/>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8359990" y="916744"/>
            <a:ext cx="6061797" cy="666229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ainted Hand Shows Concept Hologram Thank You On His Hand Stock Photo -  Download Image Now - iStock">
            <a:extLst>
              <a:ext uri="{FF2B5EF4-FFF2-40B4-BE49-F238E27FC236}">
                <a16:creationId xmlns:a16="http://schemas.microsoft.com/office/drawing/2014/main" xmlns="" id="{8E805423-5E1F-30EA-E63B-9AC3281A753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37360" y="640080"/>
            <a:ext cx="11064240" cy="69608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8975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1" y="0"/>
            <a:ext cx="14630400" cy="8229600"/>
          </a:xfrm>
          <a:prstGeom prst="rect">
            <a:avLst/>
          </a:prstGeom>
          <a:solidFill>
            <a:srgbClr val="080E26"/>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flipH="1">
            <a:off x="14630399" y="0"/>
            <a:ext cx="45719" cy="8229600"/>
          </a:xfrm>
          <a:prstGeom prst="rect">
            <a:avLst/>
          </a:prstGeom>
        </p:spPr>
      </p:pic>
      <p:sp>
        <p:nvSpPr>
          <p:cNvPr id="6" name="Text 2"/>
          <p:cNvSpPr/>
          <p:nvPr/>
        </p:nvSpPr>
        <p:spPr>
          <a:xfrm>
            <a:off x="793790" y="1331417"/>
            <a:ext cx="5670590" cy="708779"/>
          </a:xfrm>
          <a:prstGeom prst="rect">
            <a:avLst/>
          </a:prstGeom>
          <a:noFill/>
          <a:ln/>
        </p:spPr>
        <p:txBody>
          <a:bodyPr wrap="none" rtlCol="0" anchor="t"/>
          <a:lstStyle/>
          <a:p>
            <a:pPr marL="0" indent="0">
              <a:lnSpc>
                <a:spcPts val="5581"/>
              </a:lnSpc>
              <a:buNone/>
            </a:pPr>
            <a:r>
              <a:rPr lang="en-US" sz="4465" b="1" dirty="0">
                <a:solidFill>
                  <a:srgbClr val="FFFFFF"/>
                </a:solidFill>
                <a:latin typeface="Times New Roman" panose="02020603050405020304" pitchFamily="18" charset="0"/>
                <a:ea typeface="Fraunces" pitchFamily="34" charset="-122"/>
                <a:cs typeface="Times New Roman" panose="02020603050405020304" pitchFamily="18" charset="0"/>
              </a:rPr>
              <a:t>Project Overview</a:t>
            </a:r>
            <a:endParaRPr lang="en-US" sz="4465" b="1" dirty="0">
              <a:latin typeface="Times New Roman" panose="02020603050405020304" pitchFamily="18" charset="0"/>
              <a:cs typeface="Times New Roman" panose="02020603050405020304" pitchFamily="18" charset="0"/>
            </a:endParaRPr>
          </a:p>
        </p:txBody>
      </p:sp>
      <p:sp>
        <p:nvSpPr>
          <p:cNvPr id="9" name="Text 5"/>
          <p:cNvSpPr/>
          <p:nvPr/>
        </p:nvSpPr>
        <p:spPr>
          <a:xfrm>
            <a:off x="1028224" y="3486959"/>
            <a:ext cx="5669756" cy="2667619"/>
          </a:xfrm>
          <a:prstGeom prst="rect">
            <a:avLst/>
          </a:prstGeom>
          <a:noFill/>
          <a:ln/>
        </p:spPr>
        <p:txBody>
          <a:bodyPr wrap="square" rtlCol="0" anchor="t"/>
          <a:lstStyle/>
          <a:p>
            <a:pPr marL="0" indent="0" algn="just">
              <a:lnSpc>
                <a:spcPts val="2858"/>
              </a:lnSpc>
              <a:buNone/>
            </a:pPr>
            <a:endParaRPr lang="en-US" dirty="0">
              <a:latin typeface="Times New Roman" panose="02020603050405020304" pitchFamily="18" charset="0"/>
              <a:cs typeface="Times New Roman" panose="02020603050405020304" pitchFamily="18" charset="0"/>
            </a:endParaRPr>
          </a:p>
        </p:txBody>
      </p:sp>
      <p:sp>
        <p:nvSpPr>
          <p:cNvPr id="11" name="Text 7"/>
          <p:cNvSpPr/>
          <p:nvPr/>
        </p:nvSpPr>
        <p:spPr>
          <a:xfrm>
            <a:off x="1028224" y="2737485"/>
            <a:ext cx="2860157" cy="354330"/>
          </a:xfrm>
          <a:prstGeom prst="rect">
            <a:avLst/>
          </a:prstGeom>
          <a:noFill/>
          <a:ln/>
        </p:spPr>
        <p:txBody>
          <a:bodyPr wrap="none" rtlCol="0" anchor="t"/>
          <a:lstStyle/>
          <a:p>
            <a:pPr>
              <a:lnSpc>
                <a:spcPts val="2791"/>
              </a:lnSpc>
            </a:pPr>
            <a:r>
              <a:rPr lang="en-US" sz="2800" b="1" u="sng" dirty="0" smtClean="0">
                <a:solidFill>
                  <a:schemeClr val="bg1"/>
                </a:solidFill>
                <a:latin typeface="Times New Roman" pitchFamily="18" charset="0"/>
                <a:cs typeface="Times New Roman" pitchFamily="18" charset="0"/>
              </a:rPr>
              <a:t>Objective : </a:t>
            </a:r>
            <a:endParaRPr lang="en-US" sz="2800" b="1" u="sng" dirty="0">
              <a:latin typeface="Times New Roman" pitchFamily="18" charset="0"/>
              <a:cs typeface="Times New Roman" pitchFamily="18" charset="0"/>
            </a:endParaRPr>
          </a:p>
        </p:txBody>
      </p:sp>
      <p:sp>
        <p:nvSpPr>
          <p:cNvPr id="12" name="Text 8"/>
          <p:cNvSpPr/>
          <p:nvPr/>
        </p:nvSpPr>
        <p:spPr>
          <a:xfrm>
            <a:off x="8229601" y="3863339"/>
            <a:ext cx="4784650" cy="2291239"/>
          </a:xfrm>
          <a:prstGeom prst="rect">
            <a:avLst/>
          </a:prstGeom>
          <a:noFill/>
          <a:ln/>
        </p:spPr>
        <p:txBody>
          <a:bodyPr wrap="square" rtlCol="0" anchor="t"/>
          <a:lstStyle/>
          <a:p>
            <a:pPr marL="0" indent="0" algn="just">
              <a:lnSpc>
                <a:spcPts val="2858"/>
              </a:lnSpc>
              <a:buNone/>
            </a:pP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1028224" y="3486959"/>
            <a:ext cx="11273044" cy="2345322"/>
          </a:xfrm>
          <a:prstGeom prst="rect">
            <a:avLst/>
          </a:prstGeom>
        </p:spPr>
        <p:txBody>
          <a:bodyPr wrap="square">
            <a:spAutoFit/>
          </a:bodyPr>
          <a:lstStyle/>
          <a:p>
            <a:pPr algn="just">
              <a:lnSpc>
                <a:spcPct val="150000"/>
              </a:lnSpc>
            </a:pPr>
            <a:r>
              <a:rPr lang="en-US" sz="2000" dirty="0" smtClean="0">
                <a:solidFill>
                  <a:schemeClr val="bg1"/>
                </a:solidFill>
                <a:latin typeface="Times New Roman" pitchFamily="18" charset="0"/>
                <a:cs typeface="Times New Roman" pitchFamily="18" charset="0"/>
              </a:rPr>
              <a:t>The primary objective of the flight fare prediction dashboard is to provide travelers with actionable insights into airfares, helping them identify the optimal times to book flights and avoid overpaying. By utilizing data visualization, the dashboard aims to uncover patterns and trends in ticket prices, thus enabling users to make informed decisions and potentially save money.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55245"/>
            <a:ext cx="14630400" cy="8229600"/>
          </a:xfrm>
          <a:prstGeom prst="rect">
            <a:avLst/>
          </a:prstGeom>
          <a:solidFill>
            <a:srgbClr val="080E26"/>
          </a:solidFill>
          <a:ln/>
        </p:spPr>
        <p:txBody>
          <a:bodyPr/>
          <a:lstStyle/>
          <a:p>
            <a:endParaRPr lang="en-IN" dirty="0"/>
          </a:p>
        </p:txBody>
      </p:sp>
      <p:sp>
        <p:nvSpPr>
          <p:cNvPr id="4" name="Text 2"/>
          <p:cNvSpPr/>
          <p:nvPr/>
        </p:nvSpPr>
        <p:spPr>
          <a:xfrm>
            <a:off x="793790" y="2539960"/>
            <a:ext cx="5670590" cy="708779"/>
          </a:xfrm>
          <a:prstGeom prst="rect">
            <a:avLst/>
          </a:prstGeom>
          <a:noFill/>
          <a:ln/>
        </p:spPr>
        <p:txBody>
          <a:bodyPr wrap="none" rtlCol="0" anchor="t"/>
          <a:lstStyle/>
          <a:p>
            <a:pPr marL="0" indent="0">
              <a:lnSpc>
                <a:spcPts val="5581"/>
              </a:lnSpc>
              <a:buNone/>
            </a:pPr>
            <a:endParaRPr lang="en-US" sz="4465" dirty="0"/>
          </a:p>
        </p:txBody>
      </p:sp>
      <p:sp>
        <p:nvSpPr>
          <p:cNvPr id="5" name="Text 3"/>
          <p:cNvSpPr/>
          <p:nvPr/>
        </p:nvSpPr>
        <p:spPr>
          <a:xfrm>
            <a:off x="793790" y="3815715"/>
            <a:ext cx="2835235" cy="354330"/>
          </a:xfrm>
          <a:prstGeom prst="rect">
            <a:avLst/>
          </a:prstGeom>
          <a:noFill/>
          <a:ln/>
        </p:spPr>
        <p:txBody>
          <a:bodyPr wrap="none" rtlCol="0" anchor="t"/>
          <a:lstStyle/>
          <a:p>
            <a:pPr marL="0" indent="0">
              <a:lnSpc>
                <a:spcPts val="2791"/>
              </a:lnSpc>
              <a:buNone/>
            </a:pPr>
            <a:endParaRPr lang="en-US" sz="2233" dirty="0"/>
          </a:p>
        </p:txBody>
      </p:sp>
      <p:sp>
        <p:nvSpPr>
          <p:cNvPr id="6" name="Text 4"/>
          <p:cNvSpPr/>
          <p:nvPr/>
        </p:nvSpPr>
        <p:spPr>
          <a:xfrm>
            <a:off x="793790" y="4396859"/>
            <a:ext cx="6244709" cy="1088708"/>
          </a:xfrm>
          <a:prstGeom prst="rect">
            <a:avLst/>
          </a:prstGeom>
          <a:noFill/>
          <a:ln/>
        </p:spPr>
        <p:txBody>
          <a:bodyPr wrap="square" rtlCol="0" anchor="t"/>
          <a:lstStyle/>
          <a:p>
            <a:pPr marL="0" indent="0">
              <a:lnSpc>
                <a:spcPts val="2858"/>
              </a:lnSpc>
              <a:buNone/>
            </a:pPr>
            <a:endParaRPr lang="en-US" sz="1786" dirty="0"/>
          </a:p>
        </p:txBody>
      </p:sp>
      <p:sp>
        <p:nvSpPr>
          <p:cNvPr id="7" name="Text 5"/>
          <p:cNvSpPr/>
          <p:nvPr/>
        </p:nvSpPr>
        <p:spPr>
          <a:xfrm>
            <a:off x="7599521" y="3815715"/>
            <a:ext cx="2835235" cy="354330"/>
          </a:xfrm>
          <a:prstGeom prst="rect">
            <a:avLst/>
          </a:prstGeom>
          <a:noFill/>
          <a:ln/>
        </p:spPr>
        <p:txBody>
          <a:bodyPr wrap="none" rtlCol="0" anchor="t"/>
          <a:lstStyle/>
          <a:p>
            <a:pPr marL="0" indent="0">
              <a:lnSpc>
                <a:spcPts val="2791"/>
              </a:lnSpc>
              <a:buNone/>
            </a:pPr>
            <a:endParaRPr lang="en-US" sz="2233" dirty="0"/>
          </a:p>
        </p:txBody>
      </p:sp>
      <p:sp>
        <p:nvSpPr>
          <p:cNvPr id="8" name="Text 6"/>
          <p:cNvSpPr/>
          <p:nvPr/>
        </p:nvSpPr>
        <p:spPr>
          <a:xfrm>
            <a:off x="7599521" y="4396859"/>
            <a:ext cx="6244709" cy="1088708"/>
          </a:xfrm>
          <a:prstGeom prst="rect">
            <a:avLst/>
          </a:prstGeom>
          <a:noFill/>
          <a:ln/>
        </p:spPr>
        <p:txBody>
          <a:bodyPr wrap="square" rtlCol="0" anchor="t"/>
          <a:lstStyle/>
          <a:p>
            <a:pPr marL="0" indent="0">
              <a:lnSpc>
                <a:spcPts val="2858"/>
              </a:lnSpc>
              <a:buNone/>
            </a:pPr>
            <a:endParaRPr lang="en-US" sz="1786" dirty="0"/>
          </a:p>
        </p:txBody>
      </p:sp>
      <p:sp>
        <p:nvSpPr>
          <p:cNvPr id="9" name="Shape 3">
            <a:extLst>
              <a:ext uri="{FF2B5EF4-FFF2-40B4-BE49-F238E27FC236}">
                <a16:creationId xmlns:a16="http://schemas.microsoft.com/office/drawing/2014/main" xmlns="" id="{19FC8CE7-EF28-A5AA-9C16-593686C77382}"/>
              </a:ext>
            </a:extLst>
          </p:cNvPr>
          <p:cNvSpPr/>
          <p:nvPr/>
        </p:nvSpPr>
        <p:spPr>
          <a:xfrm>
            <a:off x="281522" y="3704084"/>
            <a:ext cx="6244709" cy="2719020"/>
          </a:xfrm>
          <a:prstGeom prst="roundRect">
            <a:avLst>
              <a:gd name="adj" fmla="val 2722"/>
            </a:avLst>
          </a:prstGeom>
          <a:solidFill>
            <a:srgbClr val="283157"/>
          </a:solidFill>
          <a:ln w="7620">
            <a:solidFill>
              <a:srgbClr val="414A70"/>
            </a:solidFill>
            <a:prstDash val="solid"/>
          </a:ln>
        </p:spPr>
        <p:txBody>
          <a:bodyPr/>
          <a:lstStyle/>
          <a:p>
            <a:pPr marL="0" indent="0">
              <a:lnSpc>
                <a:spcPts val="2858"/>
              </a:lnSpc>
              <a:buNone/>
            </a:pPr>
            <a:endParaRPr lang="en-US" sz="1800" dirty="0">
              <a:solidFill>
                <a:srgbClr val="EBECEF"/>
              </a:solidFill>
              <a:latin typeface="Epilogue" pitchFamily="34" charset="0"/>
              <a:ea typeface="Epilogue" pitchFamily="34" charset="-122"/>
              <a:cs typeface="Epilogue" pitchFamily="34" charset="-120"/>
            </a:endParaRPr>
          </a:p>
          <a:p>
            <a:pPr marL="0" indent="0">
              <a:lnSpc>
                <a:spcPts val="2858"/>
              </a:lnSpc>
              <a:buNone/>
            </a:pPr>
            <a:r>
              <a:rPr lang="en-US" sz="2800" b="1" u="sng" dirty="0">
                <a:solidFill>
                  <a:srgbClr val="EBECEF"/>
                </a:solidFill>
                <a:latin typeface="Times New Roman" panose="02020603050405020304" pitchFamily="18" charset="0"/>
                <a:ea typeface="Epilogue" pitchFamily="34" charset="-122"/>
                <a:cs typeface="Times New Roman" panose="02020603050405020304" pitchFamily="18" charset="0"/>
              </a:rPr>
              <a:t>Data Source :</a:t>
            </a:r>
          </a:p>
          <a:p>
            <a:pPr marL="0" indent="0">
              <a:lnSpc>
                <a:spcPts val="2858"/>
              </a:lnSpc>
              <a:buNone/>
            </a:pPr>
            <a:endParaRPr lang="en-US" sz="1800" dirty="0">
              <a:solidFill>
                <a:srgbClr val="EBECEF"/>
              </a:solidFill>
              <a:latin typeface="Times New Roman" panose="02020603050405020304" pitchFamily="18" charset="0"/>
              <a:ea typeface="Epilogue" pitchFamily="34" charset="-122"/>
              <a:cs typeface="Times New Roman" panose="02020603050405020304" pitchFamily="18" charset="0"/>
            </a:endParaRPr>
          </a:p>
          <a:p>
            <a:pPr algn="just">
              <a:lnSpc>
                <a:spcPct val="150000"/>
              </a:lnSpc>
            </a:pPr>
            <a:r>
              <a:rPr lang="en-US" sz="2000" dirty="0" smtClean="0">
                <a:solidFill>
                  <a:srgbClr val="EBECEF"/>
                </a:solidFill>
                <a:latin typeface="Times New Roman" panose="02020603050405020304" pitchFamily="18" charset="0"/>
                <a:ea typeface="Epilogue" pitchFamily="34" charset="-122"/>
                <a:cs typeface="Times New Roman" panose="02020603050405020304" pitchFamily="18" charset="0"/>
              </a:rPr>
              <a:t>The data for the flight fare prediction dashboard is sourced from </a:t>
            </a:r>
            <a:r>
              <a:rPr lang="en-US" sz="2000" dirty="0" err="1" smtClean="0">
                <a:solidFill>
                  <a:srgbClr val="EBECEF"/>
                </a:solidFill>
                <a:latin typeface="Times New Roman" panose="02020603050405020304" pitchFamily="18" charset="0"/>
                <a:ea typeface="Epilogue" pitchFamily="34" charset="-122"/>
                <a:cs typeface="Times New Roman" panose="02020603050405020304" pitchFamily="18" charset="0"/>
              </a:rPr>
              <a:t>Kaggle</a:t>
            </a:r>
            <a:r>
              <a:rPr lang="en-US" sz="2000" dirty="0" smtClean="0">
                <a:solidFill>
                  <a:srgbClr val="EBECEF"/>
                </a:solidFill>
                <a:latin typeface="Times New Roman" panose="02020603050405020304" pitchFamily="18" charset="0"/>
                <a:ea typeface="Epilogue" pitchFamily="34" charset="-122"/>
                <a:cs typeface="Times New Roman" panose="02020603050405020304" pitchFamily="18" charset="0"/>
              </a:rPr>
              <a:t>, a platform known for its diverse and high-quality datasets.</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1B37664B-9462-29E0-570B-DA0699D97475}"/>
              </a:ext>
            </a:extLst>
          </p:cNvPr>
          <p:cNvSpPr txBox="1"/>
          <p:nvPr/>
        </p:nvSpPr>
        <p:spPr>
          <a:xfrm>
            <a:off x="793790" y="2040314"/>
            <a:ext cx="4783873" cy="1107996"/>
          </a:xfrm>
          <a:prstGeom prst="rect">
            <a:avLst/>
          </a:prstGeom>
          <a:noFill/>
        </p:spPr>
        <p:txBody>
          <a:bodyPr wrap="square" rtlCol="0">
            <a:spAutoFit/>
          </a:bodyPr>
          <a:lstStyle/>
          <a:p>
            <a:r>
              <a:rPr lang="en-US" sz="4800" b="1" dirty="0">
                <a:solidFill>
                  <a:srgbClr val="FFFFFF"/>
                </a:solidFill>
                <a:latin typeface="Times New Roman" panose="02020603050405020304" pitchFamily="18" charset="0"/>
                <a:ea typeface="Fraunces" pitchFamily="34" charset="-122"/>
                <a:cs typeface="Times New Roman" panose="02020603050405020304" pitchFamily="18" charset="0"/>
              </a:rPr>
              <a:t>Data Description</a:t>
            </a:r>
            <a:endParaRPr lang="en-US" sz="4800" b="1" dirty="0">
              <a:latin typeface="Times New Roman" panose="02020603050405020304" pitchFamily="18" charset="0"/>
              <a:cs typeface="Times New Roman" panose="02020603050405020304" pitchFamily="18" charset="0"/>
            </a:endParaRPr>
          </a:p>
          <a:p>
            <a:endParaRPr lang="en-IN" dirty="0"/>
          </a:p>
        </p:txBody>
      </p:sp>
      <p:sp>
        <p:nvSpPr>
          <p:cNvPr id="11" name="Shape 3">
            <a:extLst>
              <a:ext uri="{FF2B5EF4-FFF2-40B4-BE49-F238E27FC236}">
                <a16:creationId xmlns:a16="http://schemas.microsoft.com/office/drawing/2014/main" xmlns="" id="{5E8BD6D9-670A-34E7-401A-FDAAE6A968E3}"/>
              </a:ext>
            </a:extLst>
          </p:cNvPr>
          <p:cNvSpPr/>
          <p:nvPr/>
        </p:nvSpPr>
        <p:spPr>
          <a:xfrm>
            <a:off x="7521111" y="3702246"/>
            <a:ext cx="6244709" cy="2719020"/>
          </a:xfrm>
          <a:prstGeom prst="roundRect">
            <a:avLst>
              <a:gd name="adj" fmla="val 2722"/>
            </a:avLst>
          </a:prstGeom>
          <a:solidFill>
            <a:srgbClr val="283157"/>
          </a:solidFill>
          <a:ln w="7620">
            <a:solidFill>
              <a:srgbClr val="414A70"/>
            </a:solidFill>
            <a:prstDash val="solid"/>
          </a:ln>
        </p:spPr>
        <p:txBody>
          <a:bodyPr/>
          <a:lstStyle/>
          <a:p>
            <a:pPr marL="0" indent="0">
              <a:lnSpc>
                <a:spcPts val="2858"/>
              </a:lnSpc>
              <a:buNone/>
            </a:pPr>
            <a:endParaRPr lang="en-US" sz="1800" dirty="0">
              <a:solidFill>
                <a:srgbClr val="EBECEF"/>
              </a:solidFill>
              <a:latin typeface="Epilogue" pitchFamily="34" charset="0"/>
              <a:ea typeface="Epilogue" pitchFamily="34" charset="-122"/>
              <a:cs typeface="Epilogue" pitchFamily="34" charset="-120"/>
            </a:endParaRPr>
          </a:p>
          <a:p>
            <a:pPr marL="0" indent="0">
              <a:lnSpc>
                <a:spcPts val="2791"/>
              </a:lnSpc>
              <a:buNone/>
            </a:pPr>
            <a:r>
              <a:rPr lang="en-US" sz="2800" b="1" u="sng" dirty="0">
                <a:solidFill>
                  <a:srgbClr val="FFFFFF"/>
                </a:solidFill>
                <a:latin typeface="Times New Roman" panose="02020603050405020304" pitchFamily="18" charset="0"/>
                <a:ea typeface="Fraunces" pitchFamily="34" charset="-122"/>
                <a:cs typeface="Times New Roman" panose="02020603050405020304" pitchFamily="18" charset="0"/>
              </a:rPr>
              <a:t>Data Attributes : </a:t>
            </a:r>
            <a:endParaRPr lang="en-US" sz="2800" b="1" u="sng" dirty="0">
              <a:latin typeface="Times New Roman" panose="02020603050405020304" pitchFamily="18" charset="0"/>
              <a:cs typeface="Times New Roman" panose="02020603050405020304" pitchFamily="18" charset="0"/>
            </a:endParaRPr>
          </a:p>
          <a:p>
            <a:pPr marL="0" indent="0">
              <a:lnSpc>
                <a:spcPts val="2858"/>
              </a:lnSpc>
              <a:buNone/>
            </a:pPr>
            <a:endParaRPr lang="en-US" sz="1800" dirty="0">
              <a:solidFill>
                <a:srgbClr val="EBECEF"/>
              </a:solidFill>
              <a:latin typeface="Epilogue" pitchFamily="34" charset="0"/>
              <a:ea typeface="Epilogue" pitchFamily="34" charset="-122"/>
              <a:cs typeface="Epilogue" pitchFamily="34" charset="-120"/>
            </a:endParaRPr>
          </a:p>
          <a:p>
            <a:pPr marL="0" indent="0" algn="just">
              <a:lnSpc>
                <a:spcPct val="150000"/>
              </a:lnSpc>
              <a:buNone/>
            </a:pPr>
            <a:r>
              <a:rPr lang="en-US" sz="2000" dirty="0">
                <a:solidFill>
                  <a:srgbClr val="EBECEF"/>
                </a:solidFill>
                <a:latin typeface="Times New Roman" panose="02020603050405020304" pitchFamily="18" charset="0"/>
                <a:ea typeface="Epilogue" pitchFamily="34" charset="-122"/>
                <a:cs typeface="Times New Roman" panose="02020603050405020304" pitchFamily="18" charset="0"/>
              </a:rPr>
              <a:t>The dataset will include details such as flight routes, departure/arrival times, airline, seat class, and other relevant factors that may impact flight pricing.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1" y="0"/>
            <a:ext cx="14630400" cy="8229600"/>
          </a:xfrm>
          <a:prstGeom prst="rect">
            <a:avLst/>
          </a:prstGeom>
          <a:solidFill>
            <a:srgbClr val="080E26"/>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flipH="1">
            <a:off x="14630399" y="0"/>
            <a:ext cx="45719" cy="8229600"/>
          </a:xfrm>
          <a:prstGeom prst="rect">
            <a:avLst/>
          </a:prstGeom>
        </p:spPr>
      </p:pic>
      <p:sp>
        <p:nvSpPr>
          <p:cNvPr id="6" name="Text 2"/>
          <p:cNvSpPr/>
          <p:nvPr/>
        </p:nvSpPr>
        <p:spPr>
          <a:xfrm>
            <a:off x="793789" y="1331417"/>
            <a:ext cx="7435811" cy="708779"/>
          </a:xfrm>
          <a:prstGeom prst="rect">
            <a:avLst/>
          </a:prstGeom>
          <a:noFill/>
          <a:ln/>
        </p:spPr>
        <p:txBody>
          <a:bodyPr wrap="none" rtlCol="0" anchor="t"/>
          <a:lstStyle/>
          <a:p>
            <a:pPr marL="0" indent="0">
              <a:lnSpc>
                <a:spcPts val="5581"/>
              </a:lnSpc>
              <a:buNone/>
            </a:pPr>
            <a:r>
              <a:rPr lang="en-US" sz="4465" b="1" dirty="0" smtClean="0">
                <a:solidFill>
                  <a:srgbClr val="FFFFFF"/>
                </a:solidFill>
                <a:latin typeface="Times New Roman" panose="02020603050405020304" pitchFamily="18" charset="0"/>
                <a:ea typeface="Fraunces" pitchFamily="34" charset="-122"/>
                <a:cs typeface="Times New Roman" panose="02020603050405020304" pitchFamily="18" charset="0"/>
              </a:rPr>
              <a:t>Detailed Steps and Overview</a:t>
            </a:r>
            <a:endParaRPr lang="en-US" sz="4465" b="1" dirty="0">
              <a:latin typeface="Times New Roman" panose="02020603050405020304" pitchFamily="18" charset="0"/>
              <a:cs typeface="Times New Roman" panose="02020603050405020304" pitchFamily="18" charset="0"/>
            </a:endParaRPr>
          </a:p>
        </p:txBody>
      </p:sp>
      <p:sp>
        <p:nvSpPr>
          <p:cNvPr id="9" name="Text 5"/>
          <p:cNvSpPr/>
          <p:nvPr/>
        </p:nvSpPr>
        <p:spPr>
          <a:xfrm>
            <a:off x="1028224" y="3486959"/>
            <a:ext cx="5669756" cy="2667619"/>
          </a:xfrm>
          <a:prstGeom prst="rect">
            <a:avLst/>
          </a:prstGeom>
          <a:noFill/>
          <a:ln/>
        </p:spPr>
        <p:txBody>
          <a:bodyPr wrap="square" rtlCol="0" anchor="t"/>
          <a:lstStyle/>
          <a:p>
            <a:pPr marL="0" indent="0" algn="just">
              <a:lnSpc>
                <a:spcPts val="2858"/>
              </a:lnSpc>
              <a:buNone/>
            </a:pPr>
            <a:endParaRPr lang="en-US" dirty="0">
              <a:latin typeface="Times New Roman" panose="02020603050405020304" pitchFamily="18" charset="0"/>
              <a:cs typeface="Times New Roman" panose="02020603050405020304" pitchFamily="18" charset="0"/>
            </a:endParaRPr>
          </a:p>
        </p:txBody>
      </p:sp>
      <p:sp>
        <p:nvSpPr>
          <p:cNvPr id="12" name="Text 8"/>
          <p:cNvSpPr/>
          <p:nvPr/>
        </p:nvSpPr>
        <p:spPr>
          <a:xfrm>
            <a:off x="8229601" y="3863339"/>
            <a:ext cx="4784650" cy="2291239"/>
          </a:xfrm>
          <a:prstGeom prst="rect">
            <a:avLst/>
          </a:prstGeom>
          <a:noFill/>
          <a:ln/>
        </p:spPr>
        <p:txBody>
          <a:bodyPr wrap="square" rtlCol="0" anchor="t"/>
          <a:lstStyle/>
          <a:p>
            <a:pPr marL="0" indent="0" algn="just">
              <a:lnSpc>
                <a:spcPts val="2858"/>
              </a:lnSpc>
              <a:buNone/>
            </a:pP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1028224" y="2689689"/>
            <a:ext cx="8614540" cy="5286062"/>
          </a:xfrm>
          <a:prstGeom prst="rect">
            <a:avLst/>
          </a:prstGeom>
        </p:spPr>
        <p:txBody>
          <a:bodyPr wrap="square">
            <a:spAutoFit/>
          </a:bodyPr>
          <a:lstStyle/>
          <a:p>
            <a:pPr algn="just">
              <a:lnSpc>
                <a:spcPts val="2858"/>
              </a:lnSpc>
              <a:buFont typeface="Arial" pitchFamily="34" charset="0"/>
              <a:buChar char="•"/>
            </a:pPr>
            <a:r>
              <a:rPr lang="en-US" sz="2800" b="1" u="sng" dirty="0" smtClean="0">
                <a:solidFill>
                  <a:schemeClr val="bg1"/>
                </a:solidFill>
                <a:latin typeface="Times New Roman" pitchFamily="18" charset="0"/>
                <a:cs typeface="Times New Roman" pitchFamily="18" charset="0"/>
              </a:rPr>
              <a:t> Data </a:t>
            </a:r>
            <a:r>
              <a:rPr lang="en-US" sz="2800" b="1" u="sng" dirty="0" smtClean="0">
                <a:solidFill>
                  <a:schemeClr val="bg1"/>
                </a:solidFill>
                <a:latin typeface="Times New Roman" pitchFamily="18" charset="0"/>
                <a:cs typeface="Times New Roman" pitchFamily="18" charset="0"/>
              </a:rPr>
              <a:t>Acquisition</a:t>
            </a:r>
            <a:r>
              <a:rPr lang="en-US" sz="2800" b="1" u="sng" dirty="0" smtClean="0">
                <a:solidFill>
                  <a:schemeClr val="bg1"/>
                </a:solidFill>
                <a:latin typeface="Times New Roman" pitchFamily="18" charset="0"/>
                <a:cs typeface="Times New Roman" pitchFamily="18" charset="0"/>
              </a:rPr>
              <a:t>:</a:t>
            </a:r>
          </a:p>
          <a:p>
            <a:pPr algn="just">
              <a:lnSpc>
                <a:spcPts val="2858"/>
              </a:lnSpc>
            </a:pPr>
            <a:r>
              <a:rPr lang="en-US" dirty="0" smtClean="0">
                <a:solidFill>
                  <a:schemeClr val="bg1"/>
                </a:solidFill>
                <a:latin typeface="Times New Roman" pitchFamily="18" charset="0"/>
                <a:cs typeface="Times New Roman" pitchFamily="18" charset="0"/>
              </a:rPr>
              <a:t> </a:t>
            </a:r>
            <a:endParaRPr lang="en-US" sz="2400" dirty="0" smtClean="0">
              <a:solidFill>
                <a:schemeClr val="bg1"/>
              </a:solidFill>
              <a:latin typeface="Times New Roman" pitchFamily="18" charset="0"/>
              <a:cs typeface="Times New Roman" pitchFamily="18" charset="0"/>
            </a:endParaRPr>
          </a:p>
          <a:p>
            <a:pPr algn="just">
              <a:lnSpc>
                <a:spcPct val="150000"/>
              </a:lnSpc>
            </a:pPr>
            <a:r>
              <a:rPr lang="en-US" sz="2000" dirty="0" smtClean="0">
                <a:solidFill>
                  <a:schemeClr val="bg1"/>
                </a:solidFill>
                <a:latin typeface="Times New Roman" pitchFamily="18" charset="0"/>
                <a:cs typeface="Times New Roman" pitchFamily="18" charset="0"/>
              </a:rPr>
              <a:t>Collected </a:t>
            </a:r>
            <a:r>
              <a:rPr lang="en-US" sz="2000" dirty="0" smtClean="0">
                <a:solidFill>
                  <a:schemeClr val="bg1"/>
                </a:solidFill>
                <a:latin typeface="Times New Roman" pitchFamily="18" charset="0"/>
                <a:cs typeface="Times New Roman" pitchFamily="18" charset="0"/>
              </a:rPr>
              <a:t>historical flight data from various sources including </a:t>
            </a:r>
            <a:r>
              <a:rPr lang="en-US" sz="2000" dirty="0" err="1" smtClean="0">
                <a:solidFill>
                  <a:schemeClr val="bg1"/>
                </a:solidFill>
                <a:latin typeface="Times New Roman" pitchFamily="18" charset="0"/>
                <a:cs typeface="Times New Roman" pitchFamily="18" charset="0"/>
              </a:rPr>
              <a:t>Kaggle</a:t>
            </a:r>
            <a:r>
              <a:rPr lang="en-US" sz="2000" dirty="0" smtClean="0">
                <a:solidFill>
                  <a:schemeClr val="bg1"/>
                </a:solidFill>
                <a:latin typeface="Times New Roman" pitchFamily="18" charset="0"/>
                <a:cs typeface="Times New Roman" pitchFamily="18" charset="0"/>
              </a:rPr>
              <a:t>. Before processing, the data is verified for its </a:t>
            </a:r>
            <a:r>
              <a:rPr lang="en-US" sz="2000" dirty="0" smtClean="0">
                <a:solidFill>
                  <a:schemeClr val="bg1"/>
                </a:solidFill>
                <a:latin typeface="Times New Roman" pitchFamily="18" charset="0"/>
                <a:cs typeface="Times New Roman" pitchFamily="18" charset="0"/>
              </a:rPr>
              <a:t>authenticity </a:t>
            </a:r>
            <a:r>
              <a:rPr lang="en-US" sz="2000" dirty="0" smtClean="0">
                <a:solidFill>
                  <a:schemeClr val="bg1"/>
                </a:solidFill>
                <a:latin typeface="Times New Roman" pitchFamily="18" charset="0"/>
                <a:cs typeface="Times New Roman" pitchFamily="18" charset="0"/>
              </a:rPr>
              <a:t>and integrity</a:t>
            </a:r>
            <a:r>
              <a:rPr lang="en-US" sz="2000" dirty="0" smtClean="0">
                <a:solidFill>
                  <a:schemeClr val="bg1"/>
                </a:solidFill>
                <a:latin typeface="Times New Roman" pitchFamily="18" charset="0"/>
                <a:cs typeface="Times New Roman" pitchFamily="18" charset="0"/>
              </a:rPr>
              <a:t>.</a:t>
            </a:r>
          </a:p>
          <a:p>
            <a:pPr algn="just">
              <a:lnSpc>
                <a:spcPts val="2858"/>
              </a:lnSpc>
            </a:pPr>
            <a:endParaRPr lang="en-US" sz="2800" u="sng" dirty="0" smtClean="0">
              <a:solidFill>
                <a:schemeClr val="bg1"/>
              </a:solidFill>
              <a:latin typeface="Times New Roman" pitchFamily="18" charset="0"/>
              <a:cs typeface="Times New Roman" pitchFamily="18" charset="0"/>
            </a:endParaRPr>
          </a:p>
          <a:p>
            <a:pPr algn="just">
              <a:lnSpc>
                <a:spcPts val="2858"/>
              </a:lnSpc>
              <a:buFont typeface="Arial" pitchFamily="34" charset="0"/>
              <a:buChar char="•"/>
            </a:pPr>
            <a:r>
              <a:rPr lang="en-US" sz="2800" u="sng" dirty="0" smtClean="0">
                <a:solidFill>
                  <a:schemeClr val="bg1"/>
                </a:solidFill>
                <a:latin typeface="Times New Roman" pitchFamily="18" charset="0"/>
                <a:cs typeface="Times New Roman" pitchFamily="18" charset="0"/>
              </a:rPr>
              <a:t> </a:t>
            </a:r>
            <a:r>
              <a:rPr lang="en-US" sz="2800" b="1" u="sng" dirty="0" smtClean="0">
                <a:solidFill>
                  <a:schemeClr val="bg1"/>
                </a:solidFill>
                <a:latin typeface="Times New Roman" pitchFamily="18" charset="0"/>
                <a:cs typeface="Times New Roman" pitchFamily="18" charset="0"/>
              </a:rPr>
              <a:t>Data </a:t>
            </a:r>
            <a:r>
              <a:rPr lang="en-US" sz="2800" b="1" u="sng" dirty="0" smtClean="0">
                <a:solidFill>
                  <a:schemeClr val="bg1"/>
                </a:solidFill>
                <a:latin typeface="Times New Roman" pitchFamily="18" charset="0"/>
                <a:cs typeface="Times New Roman" pitchFamily="18" charset="0"/>
              </a:rPr>
              <a:t>Preprocessing</a:t>
            </a:r>
            <a:r>
              <a:rPr lang="en-US" sz="2800" b="1" u="sng" dirty="0" smtClean="0">
                <a:solidFill>
                  <a:schemeClr val="bg1"/>
                </a:solidFill>
                <a:latin typeface="Times New Roman" pitchFamily="18" charset="0"/>
                <a:cs typeface="Times New Roman" pitchFamily="18" charset="0"/>
              </a:rPr>
              <a:t>:</a:t>
            </a:r>
            <a:endParaRPr lang="en-US" sz="2800" b="1" u="sng" dirty="0" smtClean="0">
              <a:solidFill>
                <a:schemeClr val="bg1"/>
              </a:solidFill>
              <a:latin typeface="Times New Roman" pitchFamily="18" charset="0"/>
              <a:cs typeface="Times New Roman" pitchFamily="18" charset="0"/>
            </a:endParaRPr>
          </a:p>
          <a:p>
            <a:pPr algn="just">
              <a:lnSpc>
                <a:spcPts val="2858"/>
              </a:lnSpc>
            </a:pPr>
            <a:r>
              <a:rPr lang="en-US" dirty="0" smtClean="0">
                <a:solidFill>
                  <a:schemeClr val="bg1"/>
                </a:solidFill>
                <a:latin typeface="Times New Roman" pitchFamily="18" charset="0"/>
                <a:cs typeface="Times New Roman" pitchFamily="18" charset="0"/>
              </a:rPr>
              <a:t> </a:t>
            </a:r>
          </a:p>
          <a:p>
            <a:pPr algn="just">
              <a:lnSpc>
                <a:spcPct val="150000"/>
              </a:lnSpc>
            </a:pPr>
            <a:r>
              <a:rPr lang="en-US" sz="2000" dirty="0" smtClean="0">
                <a:solidFill>
                  <a:schemeClr val="bg1"/>
                </a:solidFill>
                <a:latin typeface="Times New Roman" pitchFamily="18" charset="0"/>
                <a:cs typeface="Times New Roman" pitchFamily="18" charset="0"/>
              </a:rPr>
              <a:t>The dataset was cleaned by removing null values ​​and outliers. Added styling to incorporate related attributes such as flight duration and departure time categories.</a:t>
            </a:r>
            <a:endParaRPr lang="en-US" sz="2000" dirty="0" smtClean="0">
              <a:solidFill>
                <a:schemeClr val="bg1"/>
              </a:solidFill>
              <a:latin typeface="Times New Roman" pitchFamily="18" charset="0"/>
              <a:cs typeface="Times New Roman" pitchFamily="18" charset="0"/>
            </a:endParaRPr>
          </a:p>
          <a:p>
            <a:pPr algn="just">
              <a:lnSpc>
                <a:spcPts val="2858"/>
              </a:lnSpc>
            </a:pPr>
            <a:endParaRPr lang="en-US" dirty="0" smtClean="0">
              <a:solidFill>
                <a:schemeClr val="bg1"/>
              </a:solidFill>
              <a:latin typeface="Times New Roman" pitchFamily="18" charset="0"/>
              <a:cs typeface="Times New Roman" pitchFamily="18" charset="0"/>
            </a:endParaRPr>
          </a:p>
          <a:p>
            <a:pPr algn="just">
              <a:lnSpc>
                <a:spcPts val="2858"/>
              </a:lnSpc>
            </a:pPr>
            <a:endParaRPr lang="en-US" dirty="0" smtClean="0">
              <a:solidFill>
                <a:schemeClr val="bg1"/>
              </a:solidFill>
              <a:latin typeface="Times New Roman" pitchFamily="18" charset="0"/>
              <a:cs typeface="Times New Roman" pitchFamily="18" charset="0"/>
            </a:endParaRPr>
          </a:p>
          <a:p>
            <a:pPr algn="just">
              <a:lnSpc>
                <a:spcPts val="2858"/>
              </a:lnSpc>
            </a:pPr>
            <a:endParaRPr lang="en-US" dirty="0" smtClean="0">
              <a:solidFill>
                <a:schemeClr val="bg1"/>
              </a:solidFill>
              <a:latin typeface="Times New Roman" pitchFamily="18" charset="0"/>
              <a:cs typeface="Times New Roman" pitchFamily="18" charset="0"/>
            </a:endParaRPr>
          </a:p>
          <a:p>
            <a:pPr algn="just">
              <a:lnSpc>
                <a:spcPts val="2858"/>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1" y="0"/>
            <a:ext cx="14630400" cy="8229600"/>
          </a:xfrm>
          <a:prstGeom prst="rect">
            <a:avLst/>
          </a:prstGeom>
          <a:solidFill>
            <a:srgbClr val="080E26"/>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flipH="1">
            <a:off x="14630399" y="0"/>
            <a:ext cx="45719" cy="8229600"/>
          </a:xfrm>
          <a:prstGeom prst="rect">
            <a:avLst/>
          </a:prstGeom>
        </p:spPr>
      </p:pic>
      <p:sp>
        <p:nvSpPr>
          <p:cNvPr id="6" name="Text 2"/>
          <p:cNvSpPr/>
          <p:nvPr/>
        </p:nvSpPr>
        <p:spPr>
          <a:xfrm>
            <a:off x="793789" y="1331417"/>
            <a:ext cx="7435811" cy="708779"/>
          </a:xfrm>
          <a:prstGeom prst="rect">
            <a:avLst/>
          </a:prstGeom>
          <a:noFill/>
          <a:ln/>
        </p:spPr>
        <p:txBody>
          <a:bodyPr wrap="none" rtlCol="0" anchor="t"/>
          <a:lstStyle/>
          <a:p>
            <a:pPr>
              <a:lnSpc>
                <a:spcPts val="5581"/>
              </a:lnSpc>
            </a:pPr>
            <a:r>
              <a:rPr lang="en-US" sz="4465" b="1" dirty="0" smtClean="0">
                <a:solidFill>
                  <a:srgbClr val="FFFFFF"/>
                </a:solidFill>
                <a:latin typeface="Times New Roman" panose="02020603050405020304" pitchFamily="18" charset="0"/>
                <a:ea typeface="Fraunces" pitchFamily="34" charset="-122"/>
                <a:cs typeface="Times New Roman" panose="02020603050405020304" pitchFamily="18" charset="0"/>
              </a:rPr>
              <a:t>Dimensions </a:t>
            </a:r>
            <a:r>
              <a:rPr lang="en-US" sz="4465" b="1" dirty="0" smtClean="0">
                <a:solidFill>
                  <a:srgbClr val="FFFFFF"/>
                </a:solidFill>
                <a:latin typeface="Times New Roman" panose="02020603050405020304" pitchFamily="18" charset="0"/>
                <a:ea typeface="Fraunces" pitchFamily="34" charset="-122"/>
                <a:cs typeface="Times New Roman" panose="02020603050405020304" pitchFamily="18" charset="0"/>
              </a:rPr>
              <a:t>and Features Used</a:t>
            </a:r>
            <a:endParaRPr lang="en-US" sz="4465" b="1" dirty="0">
              <a:latin typeface="Times New Roman" panose="02020603050405020304" pitchFamily="18" charset="0"/>
              <a:cs typeface="Times New Roman" panose="02020603050405020304" pitchFamily="18" charset="0"/>
            </a:endParaRPr>
          </a:p>
        </p:txBody>
      </p:sp>
      <p:sp>
        <p:nvSpPr>
          <p:cNvPr id="9" name="Text 5"/>
          <p:cNvSpPr/>
          <p:nvPr/>
        </p:nvSpPr>
        <p:spPr>
          <a:xfrm>
            <a:off x="1028224" y="3486959"/>
            <a:ext cx="5669756" cy="2667619"/>
          </a:xfrm>
          <a:prstGeom prst="rect">
            <a:avLst/>
          </a:prstGeom>
          <a:noFill/>
          <a:ln/>
        </p:spPr>
        <p:txBody>
          <a:bodyPr wrap="square" rtlCol="0" anchor="t"/>
          <a:lstStyle/>
          <a:p>
            <a:pPr marL="0" indent="0" algn="just">
              <a:lnSpc>
                <a:spcPts val="2858"/>
              </a:lnSpc>
              <a:buNone/>
            </a:pPr>
            <a:endParaRPr lang="en-US" dirty="0">
              <a:latin typeface="Times New Roman" panose="02020603050405020304" pitchFamily="18" charset="0"/>
              <a:cs typeface="Times New Roman" panose="02020603050405020304" pitchFamily="18" charset="0"/>
            </a:endParaRPr>
          </a:p>
        </p:txBody>
      </p:sp>
      <p:sp>
        <p:nvSpPr>
          <p:cNvPr id="12" name="Text 8"/>
          <p:cNvSpPr/>
          <p:nvPr/>
        </p:nvSpPr>
        <p:spPr>
          <a:xfrm>
            <a:off x="8229601" y="3863339"/>
            <a:ext cx="4784650" cy="2291239"/>
          </a:xfrm>
          <a:prstGeom prst="rect">
            <a:avLst/>
          </a:prstGeom>
          <a:noFill/>
          <a:ln/>
        </p:spPr>
        <p:txBody>
          <a:bodyPr wrap="square" rtlCol="0" anchor="t"/>
          <a:lstStyle/>
          <a:p>
            <a:pPr marL="0" indent="0" algn="just">
              <a:lnSpc>
                <a:spcPts val="2858"/>
              </a:lnSpc>
              <a:buNone/>
            </a:pP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1028224" y="2250624"/>
            <a:ext cx="8614540" cy="3903954"/>
          </a:xfrm>
          <a:prstGeom prst="rect">
            <a:avLst/>
          </a:prstGeom>
        </p:spPr>
        <p:txBody>
          <a:bodyPr wrap="square">
            <a:spAutoFit/>
          </a:bodyPr>
          <a:lstStyle/>
          <a:p>
            <a:pPr algn="just">
              <a:lnSpc>
                <a:spcPct val="150000"/>
              </a:lnSpc>
            </a:pPr>
            <a:endParaRPr lang="en-US" sz="2400" b="1" dirty="0" smtClean="0">
              <a:solidFill>
                <a:schemeClr val="bg1"/>
              </a:solidFill>
              <a:latin typeface="Times New Roman" pitchFamily="18" charset="0"/>
              <a:cs typeface="Times New Roman" pitchFamily="18" charset="0"/>
            </a:endParaRPr>
          </a:p>
          <a:p>
            <a:pPr algn="just">
              <a:lnSpc>
                <a:spcPct val="150000"/>
              </a:lnSpc>
              <a:buFont typeface="Arial" pitchFamily="34" charset="0"/>
              <a:buChar char="•"/>
            </a:pP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Flight </a:t>
            </a:r>
            <a:r>
              <a:rPr lang="en-US" sz="2400" b="1" dirty="0" smtClean="0">
                <a:solidFill>
                  <a:schemeClr val="bg1"/>
                </a:solidFill>
                <a:latin typeface="Times New Roman" pitchFamily="18" charset="0"/>
                <a:cs typeface="Times New Roman" pitchFamily="18" charset="0"/>
              </a:rPr>
              <a:t>Routes: </a:t>
            </a:r>
            <a:r>
              <a:rPr lang="en-US" sz="2400" dirty="0" smtClean="0">
                <a:solidFill>
                  <a:schemeClr val="bg1"/>
                </a:solidFill>
                <a:latin typeface="Times New Roman" pitchFamily="18" charset="0"/>
                <a:cs typeface="Times New Roman" pitchFamily="18" charset="0"/>
              </a:rPr>
              <a:t>Origin, </a:t>
            </a:r>
            <a:r>
              <a:rPr lang="en-US" sz="2400" dirty="0" smtClean="0">
                <a:solidFill>
                  <a:schemeClr val="bg1"/>
                </a:solidFill>
                <a:latin typeface="Times New Roman" pitchFamily="18" charset="0"/>
                <a:cs typeface="Times New Roman" pitchFamily="18" charset="0"/>
              </a:rPr>
              <a:t>Destination </a:t>
            </a:r>
          </a:p>
          <a:p>
            <a:pPr algn="just">
              <a:lnSpc>
                <a:spcPct val="150000"/>
              </a:lnSpc>
              <a:buFont typeface="Arial" pitchFamily="34" charset="0"/>
              <a:buChar char="•"/>
            </a:pP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Dates </a:t>
            </a:r>
            <a:r>
              <a:rPr lang="en-US" sz="2400" b="1" dirty="0" smtClean="0">
                <a:solidFill>
                  <a:schemeClr val="bg1"/>
                </a:solidFill>
                <a:latin typeface="Times New Roman" pitchFamily="18" charset="0"/>
                <a:cs typeface="Times New Roman" pitchFamily="18" charset="0"/>
              </a:rPr>
              <a:t>and Times: </a:t>
            </a:r>
            <a:r>
              <a:rPr lang="en-US" sz="2400" dirty="0" smtClean="0">
                <a:solidFill>
                  <a:schemeClr val="bg1"/>
                </a:solidFill>
                <a:latin typeface="Times New Roman" pitchFamily="18" charset="0"/>
                <a:cs typeface="Times New Roman" pitchFamily="18" charset="0"/>
              </a:rPr>
              <a:t>Departure, Arrival, Weekdays, </a:t>
            </a:r>
            <a:r>
              <a:rPr lang="en-US" sz="2400" dirty="0" smtClean="0">
                <a:solidFill>
                  <a:schemeClr val="bg1"/>
                </a:solidFill>
                <a:latin typeface="Times New Roman" pitchFamily="18" charset="0"/>
                <a:cs typeface="Times New Roman" pitchFamily="18" charset="0"/>
              </a:rPr>
              <a:t>Seasons</a:t>
            </a:r>
          </a:p>
          <a:p>
            <a:pPr algn="just">
              <a:lnSpc>
                <a:spcPct val="150000"/>
              </a:lnSpc>
              <a:buFont typeface="Arial" pitchFamily="34" charset="0"/>
              <a:buChar char="•"/>
            </a:pPr>
            <a:r>
              <a:rPr lang="en-US" sz="2400" b="1" dirty="0" smtClean="0">
                <a:solidFill>
                  <a:schemeClr val="bg1"/>
                </a:solidFill>
                <a:latin typeface="Times New Roman" pitchFamily="18" charset="0"/>
                <a:cs typeface="Times New Roman" pitchFamily="18" charset="0"/>
              </a:rPr>
              <a:t> Airline</a:t>
            </a:r>
            <a:r>
              <a:rPr lang="en-US" sz="2400" b="1"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Operating Airlines </a:t>
            </a:r>
            <a:endParaRPr lang="en-US" sz="2400" dirty="0" smtClean="0">
              <a:solidFill>
                <a:schemeClr val="bg1"/>
              </a:solidFill>
              <a:latin typeface="Times New Roman" pitchFamily="18" charset="0"/>
              <a:cs typeface="Times New Roman" pitchFamily="18" charset="0"/>
            </a:endParaRPr>
          </a:p>
          <a:p>
            <a:pPr algn="just">
              <a:lnSpc>
                <a:spcPct val="150000"/>
              </a:lnSpc>
              <a:buFont typeface="Arial" pitchFamily="34" charset="0"/>
              <a:buChar char="•"/>
            </a:pP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Seat </a:t>
            </a:r>
            <a:r>
              <a:rPr lang="en-US" sz="2400" b="1" dirty="0" smtClean="0">
                <a:solidFill>
                  <a:schemeClr val="bg1"/>
                </a:solidFill>
                <a:latin typeface="Times New Roman" pitchFamily="18" charset="0"/>
                <a:cs typeface="Times New Roman" pitchFamily="18" charset="0"/>
              </a:rPr>
              <a:t>Class: </a:t>
            </a:r>
            <a:r>
              <a:rPr lang="en-US" sz="2400" dirty="0" smtClean="0">
                <a:solidFill>
                  <a:schemeClr val="bg1"/>
                </a:solidFill>
                <a:latin typeface="Times New Roman" pitchFamily="18" charset="0"/>
                <a:cs typeface="Times New Roman" pitchFamily="18" charset="0"/>
              </a:rPr>
              <a:t>Economy, Business, First Class </a:t>
            </a:r>
            <a:endParaRPr lang="en-US" sz="2400" dirty="0" smtClean="0">
              <a:solidFill>
                <a:schemeClr val="bg1"/>
              </a:solidFill>
              <a:latin typeface="Times New Roman" pitchFamily="18" charset="0"/>
              <a:cs typeface="Times New Roman" pitchFamily="18" charset="0"/>
            </a:endParaRPr>
          </a:p>
          <a:p>
            <a:pPr algn="just">
              <a:lnSpc>
                <a:spcPct val="150000"/>
              </a:lnSpc>
              <a:buFont typeface="Arial" pitchFamily="34" charset="0"/>
              <a:buChar char="•"/>
            </a:pP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Prices</a:t>
            </a:r>
            <a:r>
              <a:rPr lang="en-US" sz="2400" b="1"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Historical Prices, Trends </a:t>
            </a:r>
            <a:endParaRPr lang="en-US" sz="2400" dirty="0" smtClean="0">
              <a:solidFill>
                <a:schemeClr val="bg1"/>
              </a:solidFill>
              <a:latin typeface="Times New Roman" pitchFamily="18" charset="0"/>
              <a:cs typeface="Times New Roman" pitchFamily="18" charset="0"/>
            </a:endParaRPr>
          </a:p>
          <a:p>
            <a:pPr algn="just">
              <a:lnSpc>
                <a:spcPct val="150000"/>
              </a:lnSpc>
              <a:buFont typeface="Arial" pitchFamily="34" charset="0"/>
              <a:buChar char="•"/>
            </a:pPr>
            <a:r>
              <a:rPr lang="en-US" sz="2400" b="1"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Additional </a:t>
            </a:r>
            <a:r>
              <a:rPr lang="en-US" sz="2400" b="1" dirty="0" smtClean="0">
                <a:solidFill>
                  <a:schemeClr val="bg1"/>
                </a:solidFill>
                <a:latin typeface="Times New Roman" pitchFamily="18" charset="0"/>
                <a:cs typeface="Times New Roman" pitchFamily="18" charset="0"/>
              </a:rPr>
              <a:t>Factors: </a:t>
            </a:r>
            <a:r>
              <a:rPr lang="en-US" sz="2400" dirty="0" smtClean="0">
                <a:solidFill>
                  <a:schemeClr val="bg1"/>
                </a:solidFill>
                <a:latin typeface="Times New Roman" pitchFamily="18" charset="0"/>
                <a:cs typeface="Times New Roman" pitchFamily="18" charset="0"/>
              </a:rPr>
              <a:t>Promotions, Holidays, Events</a:t>
            </a:r>
            <a:endParaRPr lang="en-US" sz="2400"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113347" y="-380416"/>
            <a:ext cx="14630400" cy="14345864"/>
          </a:xfrm>
          <a:prstGeom prst="rect">
            <a:avLst/>
          </a:prstGeom>
          <a:solidFill>
            <a:srgbClr val="080E26"/>
          </a:solidFill>
          <a:ln/>
        </p:spPr>
        <p:txBody>
          <a:bodyPr/>
          <a:lstStyle/>
          <a:p>
            <a:pPr marL="0" indent="0">
              <a:lnSpc>
                <a:spcPts val="2791"/>
              </a:lnSpc>
              <a:buNone/>
            </a:pPr>
            <a:endParaRPr lang="en-US" sz="1800" b="1" dirty="0">
              <a:solidFill>
                <a:srgbClr val="FFFFFF"/>
              </a:solidFill>
              <a:ea typeface="Fraunces" pitchFamily="34" charset="-122"/>
            </a:endParaRPr>
          </a:p>
          <a:p>
            <a:pPr marL="0" indent="0">
              <a:lnSpc>
                <a:spcPts val="2791"/>
              </a:lnSpc>
              <a:buNone/>
            </a:pPr>
            <a:endParaRPr lang="en-US" b="1" dirty="0">
              <a:solidFill>
                <a:srgbClr val="FFFFFF"/>
              </a:solidFill>
              <a:ea typeface="Fraunces" pitchFamily="34" charset="-122"/>
            </a:endParaRPr>
          </a:p>
          <a:p>
            <a:pPr marL="0" indent="0">
              <a:lnSpc>
                <a:spcPts val="2791"/>
              </a:lnSpc>
              <a:buNone/>
            </a:pPr>
            <a:endParaRPr lang="en-US" sz="1800" b="1" dirty="0">
              <a:solidFill>
                <a:srgbClr val="FFFFFF"/>
              </a:solidFill>
              <a:ea typeface="Fraunces" pitchFamily="34" charset="-122"/>
            </a:endParaRPr>
          </a:p>
          <a:p>
            <a:pPr marL="0" indent="0">
              <a:lnSpc>
                <a:spcPts val="2791"/>
              </a:lnSpc>
              <a:buNone/>
            </a:pPr>
            <a:endParaRPr lang="en-US" b="1" dirty="0">
              <a:solidFill>
                <a:srgbClr val="FFFFFF"/>
              </a:solidFill>
              <a:ea typeface="Fraunces" pitchFamily="34" charset="-122"/>
            </a:endParaRPr>
          </a:p>
          <a:p>
            <a:pPr marL="0" indent="0">
              <a:lnSpc>
                <a:spcPts val="2791"/>
              </a:lnSpc>
              <a:buNone/>
            </a:pPr>
            <a:endParaRPr lang="en-US" sz="1800" b="1" dirty="0">
              <a:solidFill>
                <a:srgbClr val="FFFFFF"/>
              </a:solidFill>
              <a:ea typeface="Fraunces" pitchFamily="34" charset="-122"/>
            </a:endParaRPr>
          </a:p>
          <a:p>
            <a:pPr marL="0" indent="0">
              <a:lnSpc>
                <a:spcPts val="2791"/>
              </a:lnSpc>
              <a:buNone/>
            </a:pPr>
            <a:endParaRPr lang="en-US" b="1" dirty="0">
              <a:solidFill>
                <a:srgbClr val="FFFFFF"/>
              </a:solidFill>
              <a:ea typeface="Fraunces" pitchFamily="34" charset="-122"/>
            </a:endParaRPr>
          </a:p>
          <a:p>
            <a:pPr marL="0" indent="0">
              <a:lnSpc>
                <a:spcPts val="2791"/>
              </a:lnSpc>
              <a:buNone/>
            </a:pPr>
            <a:endParaRPr lang="en-US" sz="1800" b="1" dirty="0">
              <a:solidFill>
                <a:srgbClr val="FFFFFF"/>
              </a:solidFill>
              <a:ea typeface="Fraunces" pitchFamily="34" charset="-122"/>
            </a:endParaRPr>
          </a:p>
          <a:p>
            <a:pPr marL="0" indent="0">
              <a:lnSpc>
                <a:spcPts val="2791"/>
              </a:lnSpc>
              <a:buNone/>
            </a:pPr>
            <a:endParaRPr lang="en-US" b="1" dirty="0">
              <a:solidFill>
                <a:srgbClr val="FFFFFF"/>
              </a:solidFill>
              <a:ea typeface="Fraunces" pitchFamily="34" charset="-122"/>
            </a:endParaRPr>
          </a:p>
          <a:p>
            <a:pPr marL="0" indent="0">
              <a:lnSpc>
                <a:spcPts val="2791"/>
              </a:lnSpc>
              <a:buNone/>
            </a:pPr>
            <a:endParaRPr lang="en-US" sz="1800" b="1" dirty="0">
              <a:solidFill>
                <a:srgbClr val="FFFFFF"/>
              </a:solidFill>
              <a:ea typeface="Fraunces" pitchFamily="34" charset="-122"/>
            </a:endParaRPr>
          </a:p>
          <a:p>
            <a:pPr marL="0" indent="0">
              <a:lnSpc>
                <a:spcPts val="2791"/>
              </a:lnSpc>
              <a:buNone/>
            </a:pPr>
            <a:endParaRPr lang="en-US" b="1" dirty="0">
              <a:solidFill>
                <a:srgbClr val="FFFFFF"/>
              </a:solidFill>
              <a:ea typeface="Fraunces" pitchFamily="34" charset="-122"/>
            </a:endParaRPr>
          </a:p>
          <a:p>
            <a:pPr marL="0" indent="0">
              <a:lnSpc>
                <a:spcPts val="2791"/>
              </a:lnSpc>
              <a:buNone/>
            </a:pPr>
            <a:r>
              <a:rPr lang="en-US" sz="1800" b="1" dirty="0">
                <a:solidFill>
                  <a:srgbClr val="FFFFFF"/>
                </a:solidFill>
                <a:ea typeface="Fraunces" pitchFamily="34" charset="-122"/>
              </a:rPr>
              <a:t>                           </a:t>
            </a:r>
          </a:p>
          <a:p>
            <a:pPr marL="0" indent="0">
              <a:lnSpc>
                <a:spcPts val="2791"/>
              </a:lnSpc>
              <a:buNone/>
            </a:pPr>
            <a:r>
              <a:rPr lang="en-US" b="1" dirty="0">
                <a:solidFill>
                  <a:srgbClr val="FFFFFF"/>
                </a:solidFill>
                <a:ea typeface="Fraunces" pitchFamily="34" charset="-122"/>
              </a:rPr>
              <a:t>                           </a:t>
            </a:r>
            <a:endParaRPr lang="en-US" sz="2400" b="1" dirty="0">
              <a:solidFill>
                <a:srgbClr val="FFFFFF"/>
              </a:solidFill>
              <a:ea typeface="Fraunces" pitchFamily="34" charset="-122"/>
            </a:endParaRPr>
          </a:p>
          <a:p>
            <a:pPr marL="0" indent="0">
              <a:lnSpc>
                <a:spcPts val="2791"/>
              </a:lnSpc>
              <a:buNone/>
            </a:pPr>
            <a:endParaRPr lang="en-US" sz="2400" dirty="0"/>
          </a:p>
        </p:txBody>
      </p:sp>
      <p:sp>
        <p:nvSpPr>
          <p:cNvPr id="5" name="Text 2"/>
          <p:cNvSpPr/>
          <p:nvPr/>
        </p:nvSpPr>
        <p:spPr>
          <a:xfrm>
            <a:off x="793790" y="563526"/>
            <a:ext cx="5670590" cy="818707"/>
          </a:xfrm>
          <a:prstGeom prst="rect">
            <a:avLst/>
          </a:prstGeom>
          <a:noFill/>
          <a:ln/>
        </p:spPr>
        <p:txBody>
          <a:bodyPr wrap="none" rtlCol="0" anchor="t"/>
          <a:lstStyle/>
          <a:p>
            <a:pPr marL="0" indent="0">
              <a:lnSpc>
                <a:spcPts val="5581"/>
              </a:lnSpc>
              <a:buNone/>
            </a:pPr>
            <a:r>
              <a:rPr lang="en-US" sz="4465" b="1" dirty="0">
                <a:solidFill>
                  <a:srgbClr val="FFFFFF"/>
                </a:solidFill>
                <a:latin typeface="Times New Roman" panose="02020603050405020304" pitchFamily="18" charset="0"/>
                <a:ea typeface="Fraunces" pitchFamily="34" charset="-122"/>
                <a:cs typeface="Times New Roman" panose="02020603050405020304" pitchFamily="18" charset="0"/>
              </a:rPr>
              <a:t>Use Cases</a:t>
            </a:r>
            <a:endParaRPr lang="en-US" sz="4465" b="1" dirty="0">
              <a:latin typeface="Times New Roman" panose="02020603050405020304" pitchFamily="18" charset="0"/>
              <a:cs typeface="Times New Roman" panose="02020603050405020304" pitchFamily="18" charset="0"/>
            </a:endParaRPr>
          </a:p>
        </p:txBody>
      </p:sp>
      <p:sp>
        <p:nvSpPr>
          <p:cNvPr id="6" name="Shape 3"/>
          <p:cNvSpPr/>
          <p:nvPr/>
        </p:nvSpPr>
        <p:spPr>
          <a:xfrm>
            <a:off x="793790" y="1690608"/>
            <a:ext cx="510302" cy="510302"/>
          </a:xfrm>
          <a:prstGeom prst="roundRect">
            <a:avLst>
              <a:gd name="adj" fmla="val 18669"/>
            </a:avLst>
          </a:prstGeom>
          <a:solidFill>
            <a:srgbClr val="283157"/>
          </a:solidFill>
          <a:ln w="7620">
            <a:solidFill>
              <a:srgbClr val="414A70"/>
            </a:solidFill>
            <a:prstDash val="solid"/>
          </a:ln>
        </p:spPr>
        <p:txBody>
          <a:bodyPr/>
          <a:lstStyle/>
          <a:p>
            <a:r>
              <a:rPr lang="en-US" sz="2400" dirty="0">
                <a:solidFill>
                  <a:schemeClr val="bg1"/>
                </a:solidFill>
              </a:rPr>
              <a:t>1</a:t>
            </a:r>
            <a:endParaRPr lang="en-IN" sz="2400" dirty="0">
              <a:solidFill>
                <a:schemeClr val="bg1"/>
              </a:solidFill>
            </a:endParaRPr>
          </a:p>
        </p:txBody>
      </p:sp>
      <p:sp>
        <p:nvSpPr>
          <p:cNvPr id="7" name="Text 4"/>
          <p:cNvSpPr/>
          <p:nvPr/>
        </p:nvSpPr>
        <p:spPr>
          <a:xfrm>
            <a:off x="970955" y="5298400"/>
            <a:ext cx="155972" cy="340281"/>
          </a:xfrm>
          <a:prstGeom prst="rect">
            <a:avLst/>
          </a:prstGeom>
          <a:noFill/>
          <a:ln/>
        </p:spPr>
        <p:txBody>
          <a:bodyPr wrap="none" rtlCol="0" anchor="t"/>
          <a:lstStyle/>
          <a:p>
            <a:pPr marL="0" indent="0" algn="ctr">
              <a:lnSpc>
                <a:spcPts val="2679"/>
              </a:lnSpc>
              <a:buNone/>
            </a:pPr>
            <a:endParaRPr lang="en-US" sz="2679" dirty="0"/>
          </a:p>
        </p:txBody>
      </p:sp>
      <p:sp>
        <p:nvSpPr>
          <p:cNvPr id="8" name="Text 5"/>
          <p:cNvSpPr/>
          <p:nvPr/>
        </p:nvSpPr>
        <p:spPr>
          <a:xfrm>
            <a:off x="1530907" y="1690606"/>
            <a:ext cx="5670946" cy="2565509"/>
          </a:xfrm>
          <a:prstGeom prst="rect">
            <a:avLst/>
          </a:prstGeom>
          <a:noFill/>
          <a:ln/>
        </p:spPr>
        <p:txBody>
          <a:bodyPr wrap="none" rtlCol="0" anchor="t"/>
          <a:lstStyle/>
          <a:p>
            <a:pPr algn="just"/>
            <a:r>
              <a:rPr lang="en-US" sz="2800" b="1" dirty="0" smtClean="0">
                <a:solidFill>
                  <a:schemeClr val="bg1"/>
                </a:solidFill>
                <a:latin typeface="Times New Roman" panose="02020603050405020304" pitchFamily="18" charset="0"/>
                <a:cs typeface="Times New Roman" panose="02020603050405020304" pitchFamily="18" charset="0"/>
              </a:rPr>
              <a:t>Leisure Travelers </a:t>
            </a:r>
            <a:endParaRPr lang="en-US" sz="2800" b="1" dirty="0" smtClean="0">
              <a:solidFill>
                <a:schemeClr val="bg1"/>
              </a:solidFill>
              <a:latin typeface="Times New Roman" panose="02020603050405020304" pitchFamily="18" charset="0"/>
              <a:cs typeface="Times New Roman" panose="02020603050405020304" pitchFamily="18" charset="0"/>
            </a:endParaRPr>
          </a:p>
          <a:p>
            <a:pPr algn="just">
              <a:lnSpc>
                <a:spcPts val="2791"/>
              </a:lnSpc>
            </a:pPr>
            <a:endParaRPr kumimoji="0" lang="en-US" altLang="en-US" sz="2000"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b="0"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A traveler planning a vacation can use the dashboard to </a:t>
            </a:r>
          </a:p>
          <a:p>
            <a:pPr algn="just">
              <a:lnSpc>
                <a:spcPct val="150000"/>
              </a:lnSpc>
            </a:pPr>
            <a:r>
              <a:rPr lang="en-US" altLang="en-US" baseline="0" dirty="0" smtClean="0">
                <a:solidFill>
                  <a:schemeClr val="bg1"/>
                </a:solidFill>
                <a:latin typeface="Times New Roman" panose="02020603050405020304" pitchFamily="18" charset="0"/>
                <a:cs typeface="Times New Roman" panose="02020603050405020304" pitchFamily="18" charset="0"/>
              </a:rPr>
              <a:t>Find</a:t>
            </a:r>
            <a:r>
              <a:rPr lang="en-US" altLang="en-US" dirty="0" smtClean="0">
                <a:solidFill>
                  <a:schemeClr val="bg1"/>
                </a:solidFill>
                <a:latin typeface="Times New Roman" panose="02020603050405020304" pitchFamily="18" charset="0"/>
                <a:cs typeface="Times New Roman" panose="02020603050405020304" pitchFamily="18" charset="0"/>
              </a:rPr>
              <a:t> the best time to book flights, ensuring they get the</a:t>
            </a:r>
          </a:p>
          <a:p>
            <a:pPr algn="just">
              <a:lnSpc>
                <a:spcPct val="150000"/>
              </a:lnSpc>
            </a:pPr>
            <a:r>
              <a:rPr lang="en-US" altLang="en-US" dirty="0" smtClean="0">
                <a:solidFill>
                  <a:schemeClr val="bg1"/>
                </a:solidFill>
                <a:latin typeface="Times New Roman" panose="02020603050405020304" pitchFamily="18" charset="0"/>
                <a:cs typeface="Times New Roman" panose="02020603050405020304" pitchFamily="18" charset="0"/>
              </a:rPr>
              <a:t>lowest possible fare by analyzing seasonal variations and </a:t>
            </a:r>
          </a:p>
          <a:p>
            <a:pPr algn="just">
              <a:lnSpc>
                <a:spcPct val="150000"/>
              </a:lnSpc>
            </a:pPr>
            <a:r>
              <a:rPr lang="en-US" altLang="en-US" dirty="0" smtClean="0">
                <a:solidFill>
                  <a:schemeClr val="bg1"/>
                </a:solidFill>
                <a:latin typeface="Times New Roman" panose="02020603050405020304" pitchFamily="18" charset="0"/>
                <a:cs typeface="Times New Roman" panose="02020603050405020304" pitchFamily="18" charset="0"/>
              </a:rPr>
              <a:t>price predictions.</a:t>
            </a:r>
            <a:endPar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algn="just">
              <a:lnSpc>
                <a:spcPts val="2791"/>
              </a:lnSpc>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indent="0" algn="just">
              <a:lnSpc>
                <a:spcPts val="2791"/>
              </a:lnSpc>
              <a:buNone/>
            </a:pPr>
            <a:endParaRPr lang="en-US" sz="2233" dirty="0"/>
          </a:p>
        </p:txBody>
      </p:sp>
      <p:sp>
        <p:nvSpPr>
          <p:cNvPr id="9" name="Text 6"/>
          <p:cNvSpPr/>
          <p:nvPr/>
        </p:nvSpPr>
        <p:spPr>
          <a:xfrm>
            <a:off x="1530906" y="2405744"/>
            <a:ext cx="5670947" cy="1295400"/>
          </a:xfrm>
          <a:prstGeom prst="rect">
            <a:avLst/>
          </a:prstGeom>
          <a:noFill/>
          <a:ln/>
        </p:spPr>
        <p:txBody>
          <a:bodyPr wrap="square" rtlCol="0" anchor="t"/>
          <a:lstStyle/>
          <a:p>
            <a:pPr marL="0" indent="0">
              <a:lnSpc>
                <a:spcPts val="2858"/>
              </a:lnSpc>
              <a:buNone/>
            </a:pPr>
            <a:endParaRPr lang="en-US" sz="1786" dirty="0"/>
          </a:p>
        </p:txBody>
      </p:sp>
      <p:sp>
        <p:nvSpPr>
          <p:cNvPr id="10" name="Shape 7"/>
          <p:cNvSpPr/>
          <p:nvPr/>
        </p:nvSpPr>
        <p:spPr>
          <a:xfrm>
            <a:off x="8136765" y="1690607"/>
            <a:ext cx="510302" cy="510302"/>
          </a:xfrm>
          <a:prstGeom prst="roundRect">
            <a:avLst>
              <a:gd name="adj" fmla="val 18669"/>
            </a:avLst>
          </a:prstGeom>
          <a:solidFill>
            <a:srgbClr val="283157"/>
          </a:solidFill>
          <a:ln w="7620">
            <a:solidFill>
              <a:srgbClr val="414A70"/>
            </a:solidFill>
            <a:prstDash val="solid"/>
          </a:ln>
        </p:spPr>
      </p:sp>
      <p:sp>
        <p:nvSpPr>
          <p:cNvPr id="11" name="Text 8"/>
          <p:cNvSpPr/>
          <p:nvPr/>
        </p:nvSpPr>
        <p:spPr>
          <a:xfrm>
            <a:off x="8288808" y="1723146"/>
            <a:ext cx="206216" cy="340281"/>
          </a:xfrm>
          <a:prstGeom prst="rect">
            <a:avLst/>
          </a:prstGeom>
          <a:noFill/>
          <a:ln/>
        </p:spPr>
        <p:txBody>
          <a:bodyPr wrap="none" rtlCol="0" anchor="t"/>
          <a:lstStyle/>
          <a:p>
            <a:pPr marL="0" indent="0" algn="ctr">
              <a:lnSpc>
                <a:spcPts val="2679"/>
              </a:lnSpc>
              <a:buNone/>
            </a:pPr>
            <a:r>
              <a:rPr lang="en-US" sz="2679" b="1" dirty="0" smtClean="0">
                <a:solidFill>
                  <a:srgbClr val="EBECEF"/>
                </a:solidFill>
                <a:latin typeface="Fraunces" pitchFamily="34" charset="0"/>
                <a:ea typeface="Fraunces" pitchFamily="34" charset="-122"/>
                <a:cs typeface="Fraunces" pitchFamily="34" charset="-120"/>
              </a:rPr>
              <a:t>2</a:t>
            </a:r>
            <a:endParaRPr lang="en-US" sz="2679" b="1" dirty="0"/>
          </a:p>
        </p:txBody>
      </p:sp>
      <p:sp>
        <p:nvSpPr>
          <p:cNvPr id="12" name="Text 9"/>
          <p:cNvSpPr/>
          <p:nvPr/>
        </p:nvSpPr>
        <p:spPr>
          <a:xfrm>
            <a:off x="9028341" y="1690606"/>
            <a:ext cx="5449659" cy="2010537"/>
          </a:xfrm>
          <a:prstGeom prst="rect">
            <a:avLst/>
          </a:prstGeom>
          <a:noFill/>
          <a:ln/>
        </p:spPr>
        <p:txBody>
          <a:bodyPr wrap="none" rtlCol="0" anchor="t"/>
          <a:lstStyle/>
          <a:p>
            <a:pPr>
              <a:lnSpc>
                <a:spcPts val="2791"/>
              </a:lnSpc>
            </a:pPr>
            <a:r>
              <a:rPr lang="en-IN" sz="2800" b="1" dirty="0" smtClean="0">
                <a:solidFill>
                  <a:schemeClr val="bg1"/>
                </a:solidFill>
                <a:latin typeface="Times New Roman" panose="02020603050405020304" pitchFamily="18" charset="0"/>
                <a:cs typeface="Times New Roman" panose="02020603050405020304" pitchFamily="18" charset="0"/>
              </a:rPr>
              <a:t>Business </a:t>
            </a:r>
            <a:r>
              <a:rPr lang="en-IN" sz="2800" b="1" dirty="0" smtClean="0">
                <a:solidFill>
                  <a:schemeClr val="bg1"/>
                </a:solidFill>
                <a:latin typeface="Times New Roman" panose="02020603050405020304" pitchFamily="18" charset="0"/>
                <a:cs typeface="Times New Roman" panose="02020603050405020304" pitchFamily="18" charset="0"/>
              </a:rPr>
              <a:t>Travellers</a:t>
            </a:r>
            <a:endParaRPr lang="en-IN" sz="2800" b="1" dirty="0" smtClean="0">
              <a:solidFill>
                <a:schemeClr val="bg1"/>
              </a:solidFill>
              <a:latin typeface="Times New Roman" panose="02020603050405020304" pitchFamily="18" charset="0"/>
              <a:cs typeface="Times New Roman" panose="02020603050405020304" pitchFamily="18" charset="0"/>
            </a:endParaRPr>
          </a:p>
          <a:p>
            <a:pPr marL="0" indent="0" algn="just">
              <a:lnSpc>
                <a:spcPts val="2791"/>
              </a:lnSpc>
              <a:buNone/>
            </a:pPr>
            <a:endParaRPr lang="en-IN" sz="2400" b="1" dirty="0" smtClean="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solidFill>
                  <a:schemeClr val="bg1"/>
                </a:solidFill>
                <a:latin typeface="Times New Roman" panose="02020603050405020304" pitchFamily="18" charset="0"/>
                <a:cs typeface="Times New Roman" panose="02020603050405020304" pitchFamily="18" charset="0"/>
              </a:rPr>
              <a:t>A frequent business traveler can use the occupancy and </a:t>
            </a:r>
          </a:p>
          <a:p>
            <a:pPr marL="0" indent="0" algn="just">
              <a:lnSpc>
                <a:spcPct val="150000"/>
              </a:lnSpc>
              <a:buNone/>
            </a:pPr>
            <a:r>
              <a:rPr lang="en-US" dirty="0" smtClean="0">
                <a:solidFill>
                  <a:schemeClr val="bg1"/>
                </a:solidFill>
                <a:latin typeface="Times New Roman" panose="02020603050405020304" pitchFamily="18" charset="0"/>
                <a:cs typeface="Times New Roman" panose="02020603050405020304" pitchFamily="18" charset="0"/>
              </a:rPr>
              <a:t>a</a:t>
            </a:r>
            <a:r>
              <a:rPr lang="en-US" dirty="0" smtClean="0">
                <a:solidFill>
                  <a:schemeClr val="bg1"/>
                </a:solidFill>
                <a:latin typeface="Times New Roman" panose="02020603050405020304" pitchFamily="18" charset="0"/>
                <a:cs typeface="Times New Roman" panose="02020603050405020304" pitchFamily="18" charset="0"/>
              </a:rPr>
              <a:t>vailability analysis to select flights that are less crowded, </a:t>
            </a:r>
          </a:p>
          <a:p>
            <a:pPr marL="0" indent="0" algn="just">
              <a:lnSpc>
                <a:spcPct val="150000"/>
              </a:lnSpc>
              <a:buNone/>
            </a:pPr>
            <a:r>
              <a:rPr lang="en-US" dirty="0" smtClean="0">
                <a:solidFill>
                  <a:schemeClr val="bg1"/>
                </a:solidFill>
                <a:latin typeface="Times New Roman" panose="02020603050405020304" pitchFamily="18" charset="0"/>
                <a:cs typeface="Times New Roman" panose="02020603050405020304" pitchFamily="18" charset="0"/>
              </a:rPr>
              <a:t>enhancing their travel comfort and efficiency.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3" name="Text 10"/>
          <p:cNvSpPr/>
          <p:nvPr/>
        </p:nvSpPr>
        <p:spPr>
          <a:xfrm>
            <a:off x="8165783" y="5703808"/>
            <a:ext cx="5670947" cy="1088708"/>
          </a:xfrm>
          <a:prstGeom prst="rect">
            <a:avLst/>
          </a:prstGeom>
          <a:noFill/>
          <a:ln/>
        </p:spPr>
        <p:txBody>
          <a:bodyPr wrap="square" rtlCol="0" anchor="t"/>
          <a:lstStyle/>
          <a:p>
            <a:pPr marL="0" indent="0">
              <a:lnSpc>
                <a:spcPts val="2858"/>
              </a:lnSpc>
              <a:buNone/>
            </a:pPr>
            <a:endParaRPr lang="en-US" sz="1786" dirty="0"/>
          </a:p>
        </p:txBody>
      </p:sp>
      <p:sp>
        <p:nvSpPr>
          <p:cNvPr id="16" name="Rectangle 2">
            <a:extLst>
              <a:ext uri="{FF2B5EF4-FFF2-40B4-BE49-F238E27FC236}">
                <a16:creationId xmlns:a16="http://schemas.microsoft.com/office/drawing/2014/main" xmlns="" id="{62C4EA9E-D955-0A51-FC0B-225C377B69CC}"/>
              </a:ext>
            </a:extLst>
          </p:cNvPr>
          <p:cNvSpPr>
            <a:spLocks noChangeArrowheads="1"/>
          </p:cNvSpPr>
          <p:nvPr/>
        </p:nvSpPr>
        <p:spPr bwMode="auto">
          <a:xfrm>
            <a:off x="152400" y="-170765"/>
            <a:ext cx="328936"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Shape 7">
            <a:extLst>
              <a:ext uri="{FF2B5EF4-FFF2-40B4-BE49-F238E27FC236}">
                <a16:creationId xmlns:a16="http://schemas.microsoft.com/office/drawing/2014/main" xmlns="" id="{E7C0EE2D-6715-A050-9CD6-FD268D20AB35}"/>
              </a:ext>
            </a:extLst>
          </p:cNvPr>
          <p:cNvSpPr/>
          <p:nvPr/>
        </p:nvSpPr>
        <p:spPr>
          <a:xfrm>
            <a:off x="715804" y="4933998"/>
            <a:ext cx="510302" cy="510302"/>
          </a:xfrm>
          <a:prstGeom prst="roundRect">
            <a:avLst>
              <a:gd name="adj" fmla="val 18669"/>
            </a:avLst>
          </a:prstGeom>
          <a:solidFill>
            <a:srgbClr val="283157"/>
          </a:solidFill>
          <a:ln w="7620">
            <a:solidFill>
              <a:srgbClr val="414A70"/>
            </a:solidFill>
            <a:prstDash val="solid"/>
          </a:ln>
        </p:spPr>
        <p:txBody>
          <a:bodyPr/>
          <a:lstStyle/>
          <a:p>
            <a:r>
              <a:rPr lang="en-US" sz="2400" dirty="0" smtClean="0">
                <a:solidFill>
                  <a:schemeClr val="bg1"/>
                </a:solidFill>
              </a:rPr>
              <a:t>3</a:t>
            </a:r>
            <a:endParaRPr lang="en-IN" sz="2400" dirty="0">
              <a:solidFill>
                <a:schemeClr val="bg1"/>
              </a:solidFill>
            </a:endParaRPr>
          </a:p>
        </p:txBody>
      </p:sp>
      <p:sp>
        <p:nvSpPr>
          <p:cNvPr id="19" name="Shape 7">
            <a:extLst>
              <a:ext uri="{FF2B5EF4-FFF2-40B4-BE49-F238E27FC236}">
                <a16:creationId xmlns:a16="http://schemas.microsoft.com/office/drawing/2014/main" xmlns="" id="{0533997C-17E4-0E03-5C05-8EDC6F9FDCB8}"/>
              </a:ext>
            </a:extLst>
          </p:cNvPr>
          <p:cNvSpPr/>
          <p:nvPr/>
        </p:nvSpPr>
        <p:spPr>
          <a:xfrm>
            <a:off x="8136765" y="4933998"/>
            <a:ext cx="510302" cy="510302"/>
          </a:xfrm>
          <a:prstGeom prst="roundRect">
            <a:avLst>
              <a:gd name="adj" fmla="val 18669"/>
            </a:avLst>
          </a:prstGeom>
          <a:solidFill>
            <a:srgbClr val="283157"/>
          </a:solidFill>
          <a:ln w="7620">
            <a:solidFill>
              <a:srgbClr val="414A70"/>
            </a:solidFill>
            <a:prstDash val="solid"/>
          </a:ln>
        </p:spPr>
        <p:txBody>
          <a:bodyPr/>
          <a:lstStyle/>
          <a:p>
            <a:r>
              <a:rPr lang="en-US" sz="2400" dirty="0" smtClean="0">
                <a:solidFill>
                  <a:schemeClr val="bg1"/>
                </a:solidFill>
              </a:rPr>
              <a:t>4</a:t>
            </a:r>
            <a:endParaRPr lang="en-IN" sz="2400" dirty="0">
              <a:solidFill>
                <a:schemeClr val="bg1"/>
              </a:solidFill>
            </a:endParaRPr>
          </a:p>
        </p:txBody>
      </p:sp>
      <p:sp>
        <p:nvSpPr>
          <p:cNvPr id="22" name="Text 4">
            <a:extLst>
              <a:ext uri="{FF2B5EF4-FFF2-40B4-BE49-F238E27FC236}">
                <a16:creationId xmlns:a16="http://schemas.microsoft.com/office/drawing/2014/main" xmlns="" id="{A8E0883A-186E-392E-B2C3-2D7F8731569A}"/>
              </a:ext>
            </a:extLst>
          </p:cNvPr>
          <p:cNvSpPr/>
          <p:nvPr/>
        </p:nvSpPr>
        <p:spPr>
          <a:xfrm>
            <a:off x="1530906" y="4933998"/>
            <a:ext cx="6039475" cy="1955407"/>
          </a:xfrm>
          <a:prstGeom prst="rect">
            <a:avLst/>
          </a:prstGeom>
          <a:noFill/>
          <a:ln/>
        </p:spPr>
        <p:txBody>
          <a:bodyPr wrap="square" rtlCol="0" anchor="t"/>
          <a:lstStyle/>
          <a:p>
            <a:pPr>
              <a:lnSpc>
                <a:spcPts val="2858"/>
              </a:lnSpc>
            </a:pPr>
            <a:r>
              <a:rPr lang="en-US" sz="2800" b="1" dirty="0" smtClean="0">
                <a:solidFill>
                  <a:schemeClr val="bg1"/>
                </a:solidFill>
                <a:latin typeface="Times New Roman" panose="02020603050405020304" pitchFamily="18" charset="0"/>
                <a:cs typeface="Times New Roman" panose="02020603050405020304" pitchFamily="18" charset="0"/>
              </a:rPr>
              <a:t>Travel </a:t>
            </a:r>
            <a:r>
              <a:rPr lang="en-US" sz="2800" b="1" dirty="0" smtClean="0">
                <a:solidFill>
                  <a:schemeClr val="bg1"/>
                </a:solidFill>
                <a:latin typeface="Times New Roman" panose="02020603050405020304" pitchFamily="18" charset="0"/>
                <a:cs typeface="Times New Roman" panose="02020603050405020304" pitchFamily="18" charset="0"/>
              </a:rPr>
              <a:t>Agencies </a:t>
            </a:r>
            <a:endParaRPr lang="en-US" sz="2800" b="1" dirty="0" smtClean="0">
              <a:solidFill>
                <a:schemeClr val="bg1"/>
              </a:solidFill>
              <a:latin typeface="Times New Roman" panose="02020603050405020304" pitchFamily="18" charset="0"/>
              <a:cs typeface="Times New Roman" panose="02020603050405020304" pitchFamily="18" charset="0"/>
            </a:endParaRPr>
          </a:p>
          <a:p>
            <a:pPr marL="0" indent="0">
              <a:lnSpc>
                <a:spcPts val="2858"/>
              </a:lnSpc>
              <a:buNone/>
            </a:pPr>
            <a:endParaRPr lang="en-US" sz="2400" b="1"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dirty="0" smtClean="0">
                <a:solidFill>
                  <a:schemeClr val="bg1"/>
                </a:solidFill>
                <a:latin typeface="Times New Roman" panose="02020603050405020304" pitchFamily="18" charset="0"/>
                <a:cs typeface="Times New Roman" panose="02020603050405020304" pitchFamily="18" charset="0"/>
              </a:rPr>
              <a:t>Travel </a:t>
            </a:r>
            <a:r>
              <a:rPr lang="en-US" dirty="0" smtClean="0">
                <a:solidFill>
                  <a:schemeClr val="bg1"/>
                </a:solidFill>
                <a:latin typeface="Times New Roman" panose="02020603050405020304" pitchFamily="18" charset="0"/>
                <a:cs typeface="Times New Roman" panose="02020603050405020304" pitchFamily="18" charset="0"/>
              </a:rPr>
              <a:t>agencies can leverage the dashboard to offer clients the best flight options by using fare prediction and route optimization data, providing added value to their services.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3" name="Text 4">
            <a:extLst>
              <a:ext uri="{FF2B5EF4-FFF2-40B4-BE49-F238E27FC236}">
                <a16:creationId xmlns:a16="http://schemas.microsoft.com/office/drawing/2014/main" xmlns="" id="{57991ECB-7009-A419-F0B0-2FAB72662CD0}"/>
              </a:ext>
            </a:extLst>
          </p:cNvPr>
          <p:cNvSpPr/>
          <p:nvPr/>
        </p:nvSpPr>
        <p:spPr>
          <a:xfrm>
            <a:off x="8893628" y="4933998"/>
            <a:ext cx="5088186" cy="2325054"/>
          </a:xfrm>
          <a:prstGeom prst="rect">
            <a:avLst/>
          </a:prstGeom>
          <a:noFill/>
          <a:ln/>
        </p:spPr>
        <p:txBody>
          <a:bodyPr wrap="square" rtlCol="0" anchor="t"/>
          <a:lstStyle/>
          <a:p>
            <a:pPr>
              <a:lnSpc>
                <a:spcPts val="2858"/>
              </a:lnSpc>
            </a:pPr>
            <a:r>
              <a:rPr lang="en-US" sz="2800" b="1" dirty="0" smtClean="0">
                <a:solidFill>
                  <a:srgbClr val="EBECEF"/>
                </a:solidFill>
                <a:latin typeface="Times New Roman" panose="02020603050405020304" pitchFamily="18" charset="0"/>
                <a:ea typeface="Epilogue" pitchFamily="34" charset="-122"/>
                <a:cs typeface="Times New Roman" panose="02020603050405020304" pitchFamily="18" charset="0"/>
              </a:rPr>
              <a:t>Airline </a:t>
            </a:r>
            <a:r>
              <a:rPr lang="en-US" sz="2800" b="1" dirty="0" smtClean="0">
                <a:solidFill>
                  <a:srgbClr val="EBECEF"/>
                </a:solidFill>
                <a:latin typeface="Times New Roman" panose="02020603050405020304" pitchFamily="18" charset="0"/>
                <a:ea typeface="Epilogue" pitchFamily="34" charset="-122"/>
                <a:cs typeface="Times New Roman" panose="02020603050405020304" pitchFamily="18" charset="0"/>
              </a:rPr>
              <a:t>Revenue Management</a:t>
            </a:r>
            <a:endParaRPr lang="en-US" sz="2800" b="1" dirty="0" smtClean="0">
              <a:solidFill>
                <a:srgbClr val="EBECEF"/>
              </a:solidFill>
              <a:latin typeface="Times New Roman" panose="02020603050405020304" pitchFamily="18" charset="0"/>
              <a:ea typeface="Epilogue" pitchFamily="34" charset="-122"/>
              <a:cs typeface="Times New Roman" panose="02020603050405020304" pitchFamily="18" charset="0"/>
            </a:endParaRPr>
          </a:p>
          <a:p>
            <a:pPr marL="0" indent="0">
              <a:lnSpc>
                <a:spcPts val="2858"/>
              </a:lnSpc>
              <a:buNone/>
            </a:pPr>
            <a:endParaRPr lang="en-US" sz="1786" b="1" dirty="0" smtClean="0">
              <a:solidFill>
                <a:srgbClr val="EBECEF"/>
              </a:solidFill>
              <a:latin typeface="Times New Roman" panose="02020603050405020304" pitchFamily="18" charset="0"/>
              <a:ea typeface="Epilogue" pitchFamily="34" charset="-122"/>
              <a:cs typeface="Times New Roman" panose="02020603050405020304" pitchFamily="18" charset="0"/>
            </a:endParaRPr>
          </a:p>
          <a:p>
            <a:pPr>
              <a:lnSpc>
                <a:spcPct val="150000"/>
              </a:lnSpc>
            </a:pPr>
            <a:r>
              <a:rPr lang="en-US" dirty="0" smtClean="0">
                <a:solidFill>
                  <a:schemeClr val="bg1"/>
                </a:solidFill>
                <a:latin typeface="Times New Roman" panose="02020603050405020304" pitchFamily="18" charset="0"/>
                <a:cs typeface="Times New Roman" panose="02020603050405020304" pitchFamily="18" charset="0"/>
              </a:rPr>
              <a:t>Airlines can use the anomalies detection and occupancy analysis to adjust pricing strategies dynamically, optimizing revenue based on seat demand and booking </a:t>
            </a:r>
            <a:r>
              <a:rPr lang="en-US" dirty="0" smtClean="0">
                <a:solidFill>
                  <a:schemeClr val="bg1"/>
                </a:solidFill>
                <a:latin typeface="Times New Roman" panose="02020603050405020304" pitchFamily="18" charset="0"/>
                <a:cs typeface="Times New Roman" panose="02020603050405020304" pitchFamily="18" charset="0"/>
              </a:rPr>
              <a:t>patterns.</a:t>
            </a:r>
            <a:endParaRPr lang="en-US" b="1" dirty="0">
              <a:solidFill>
                <a:schemeClr val="bg1"/>
              </a:solidFill>
              <a:latin typeface="Times New Roman" panose="02020603050405020304" pitchFamily="18" charset="0"/>
              <a:ea typeface="Epilogue"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714"/>
            <a:ext cx="14630400" cy="8230314"/>
          </a:xfrm>
          <a:prstGeom prst="rect">
            <a:avLst/>
          </a:prstGeom>
          <a:solidFill>
            <a:srgbClr val="080E26"/>
          </a:solidFill>
          <a:ln/>
        </p:spPr>
        <p:txBody>
          <a:bodyPr/>
          <a:lstStyle/>
          <a:p>
            <a:endParaRPr lang="en-IN" dirty="0"/>
          </a:p>
        </p:txBody>
      </p:sp>
      <p:sp>
        <p:nvSpPr>
          <p:cNvPr id="6" name="Text 2"/>
          <p:cNvSpPr/>
          <p:nvPr/>
        </p:nvSpPr>
        <p:spPr>
          <a:xfrm>
            <a:off x="738426" y="580192"/>
            <a:ext cx="5275064" cy="659368"/>
          </a:xfrm>
          <a:prstGeom prst="rect">
            <a:avLst/>
          </a:prstGeom>
          <a:noFill/>
          <a:ln/>
        </p:spPr>
        <p:txBody>
          <a:bodyPr wrap="none" rtlCol="0" anchor="t"/>
          <a:lstStyle/>
          <a:p>
            <a:pPr marL="0" indent="0">
              <a:lnSpc>
                <a:spcPts val="5192"/>
              </a:lnSpc>
              <a:buNone/>
            </a:pPr>
            <a:r>
              <a:rPr lang="en-US" sz="4154" b="1" dirty="0">
                <a:solidFill>
                  <a:srgbClr val="FFFFFF"/>
                </a:solidFill>
                <a:latin typeface="Times New Roman" panose="02020603050405020304" pitchFamily="18" charset="0"/>
                <a:ea typeface="Fraunces" pitchFamily="34" charset="-122"/>
                <a:cs typeface="Times New Roman" panose="02020603050405020304" pitchFamily="18" charset="0"/>
              </a:rPr>
              <a:t>Flight Dashboard</a:t>
            </a:r>
            <a:endParaRPr lang="en-US" sz="4154" b="1" dirty="0">
              <a:latin typeface="Times New Roman" panose="02020603050405020304" pitchFamily="18" charset="0"/>
              <a:cs typeface="Times New Roman" panose="02020603050405020304" pitchFamily="18" charset="0"/>
            </a:endParaRPr>
          </a:p>
        </p:txBody>
      </p:sp>
      <p:sp>
        <p:nvSpPr>
          <p:cNvPr id="7" name="Shape 3"/>
          <p:cNvSpPr/>
          <p:nvPr/>
        </p:nvSpPr>
        <p:spPr>
          <a:xfrm>
            <a:off x="1041797" y="1556028"/>
            <a:ext cx="26313" cy="6094095"/>
          </a:xfrm>
          <a:prstGeom prst="roundRect">
            <a:avLst>
              <a:gd name="adj" fmla="val 336796"/>
            </a:avLst>
          </a:prstGeom>
          <a:solidFill>
            <a:srgbClr val="414A70"/>
          </a:solidFill>
          <a:ln/>
        </p:spPr>
      </p:sp>
      <p:sp>
        <p:nvSpPr>
          <p:cNvPr id="8" name="Shape 4"/>
          <p:cNvSpPr/>
          <p:nvPr/>
        </p:nvSpPr>
        <p:spPr>
          <a:xfrm>
            <a:off x="1292245" y="2017455"/>
            <a:ext cx="738426" cy="26313"/>
          </a:xfrm>
          <a:prstGeom prst="roundRect">
            <a:avLst>
              <a:gd name="adj" fmla="val 336796"/>
            </a:avLst>
          </a:prstGeom>
          <a:solidFill>
            <a:srgbClr val="414A70"/>
          </a:solidFill>
          <a:ln/>
        </p:spPr>
      </p:sp>
      <p:sp>
        <p:nvSpPr>
          <p:cNvPr id="9" name="Shape 5"/>
          <p:cNvSpPr/>
          <p:nvPr/>
        </p:nvSpPr>
        <p:spPr>
          <a:xfrm>
            <a:off x="817543" y="1793319"/>
            <a:ext cx="474702" cy="474702"/>
          </a:xfrm>
          <a:prstGeom prst="roundRect">
            <a:avLst>
              <a:gd name="adj" fmla="val 18669"/>
            </a:avLst>
          </a:prstGeom>
          <a:solidFill>
            <a:srgbClr val="283157"/>
          </a:solidFill>
          <a:ln w="7620">
            <a:solidFill>
              <a:srgbClr val="414A70"/>
            </a:solidFill>
            <a:prstDash val="solid"/>
          </a:ln>
        </p:spPr>
      </p:sp>
      <p:sp>
        <p:nvSpPr>
          <p:cNvPr id="10" name="Text 6"/>
          <p:cNvSpPr/>
          <p:nvPr/>
        </p:nvSpPr>
        <p:spPr>
          <a:xfrm>
            <a:off x="982325" y="1872377"/>
            <a:ext cx="145137"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1</a:t>
            </a:r>
            <a:endParaRPr lang="en-US" sz="2492" dirty="0"/>
          </a:p>
        </p:txBody>
      </p:sp>
      <p:sp>
        <p:nvSpPr>
          <p:cNvPr id="11" name="Text 7"/>
          <p:cNvSpPr/>
          <p:nvPr/>
        </p:nvSpPr>
        <p:spPr>
          <a:xfrm>
            <a:off x="2215396" y="1767007"/>
            <a:ext cx="3895472" cy="329565"/>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anose="02020603050405020304" pitchFamily="18" charset="0"/>
                <a:ea typeface="Fraunces" pitchFamily="34" charset="-122"/>
                <a:cs typeface="Times New Roman" panose="02020603050405020304" pitchFamily="18" charset="0"/>
              </a:rPr>
              <a:t>Average Flight Ratings by Airlines</a:t>
            </a:r>
            <a:endParaRPr lang="en-US" sz="2400" b="1" u="sng" dirty="0">
              <a:latin typeface="Times New Roman" panose="02020603050405020304" pitchFamily="18" charset="0"/>
              <a:cs typeface="Times New Roman" panose="02020603050405020304" pitchFamily="18" charset="0"/>
            </a:endParaRPr>
          </a:p>
        </p:txBody>
      </p:sp>
      <p:sp>
        <p:nvSpPr>
          <p:cNvPr id="12" name="Text 8"/>
          <p:cNvSpPr/>
          <p:nvPr/>
        </p:nvSpPr>
        <p:spPr>
          <a:xfrm>
            <a:off x="2215396" y="2223135"/>
            <a:ext cx="6190178" cy="1122231"/>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Provides a comparison of customer satisfaction across different airlines. Understanding these ratings helps identify high-performing airlines and those needing service improvements.</a:t>
            </a:r>
          </a:p>
        </p:txBody>
      </p:sp>
      <p:sp>
        <p:nvSpPr>
          <p:cNvPr id="13" name="Shape 9"/>
          <p:cNvSpPr/>
          <p:nvPr/>
        </p:nvSpPr>
        <p:spPr>
          <a:xfrm>
            <a:off x="1292245" y="4119146"/>
            <a:ext cx="738426" cy="26313"/>
          </a:xfrm>
          <a:prstGeom prst="roundRect">
            <a:avLst>
              <a:gd name="adj" fmla="val 336796"/>
            </a:avLst>
          </a:prstGeom>
          <a:solidFill>
            <a:srgbClr val="414A70"/>
          </a:solidFill>
          <a:ln/>
        </p:spPr>
      </p:sp>
      <p:sp>
        <p:nvSpPr>
          <p:cNvPr id="14" name="Shape 10"/>
          <p:cNvSpPr/>
          <p:nvPr/>
        </p:nvSpPr>
        <p:spPr>
          <a:xfrm>
            <a:off x="817543" y="3895011"/>
            <a:ext cx="474702" cy="474702"/>
          </a:xfrm>
          <a:prstGeom prst="roundRect">
            <a:avLst>
              <a:gd name="adj" fmla="val 18669"/>
            </a:avLst>
          </a:prstGeom>
          <a:solidFill>
            <a:srgbClr val="283157"/>
          </a:solidFill>
          <a:ln w="7620">
            <a:solidFill>
              <a:srgbClr val="414A70"/>
            </a:solidFill>
            <a:prstDash val="solid"/>
          </a:ln>
        </p:spPr>
      </p:sp>
      <p:sp>
        <p:nvSpPr>
          <p:cNvPr id="15" name="Text 11"/>
          <p:cNvSpPr/>
          <p:nvPr/>
        </p:nvSpPr>
        <p:spPr>
          <a:xfrm>
            <a:off x="958989" y="3974068"/>
            <a:ext cx="191810"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2</a:t>
            </a:r>
            <a:endParaRPr lang="en-US" sz="2492" dirty="0"/>
          </a:p>
        </p:txBody>
      </p:sp>
      <p:sp>
        <p:nvSpPr>
          <p:cNvPr id="16" name="Text 12"/>
          <p:cNvSpPr/>
          <p:nvPr/>
        </p:nvSpPr>
        <p:spPr>
          <a:xfrm>
            <a:off x="2215396" y="3863580"/>
            <a:ext cx="4553394" cy="334684"/>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anose="02020603050405020304" pitchFamily="18" charset="0"/>
                <a:ea typeface="Fraunces" pitchFamily="34" charset="-122"/>
                <a:cs typeface="Times New Roman" panose="02020603050405020304" pitchFamily="18" charset="0"/>
              </a:rPr>
              <a:t>Occupancy and Availability Seat Analysis</a:t>
            </a:r>
            <a:endParaRPr lang="en-US" sz="2400" b="1" u="sng" dirty="0">
              <a:latin typeface="Times New Roman" panose="02020603050405020304" pitchFamily="18" charset="0"/>
              <a:cs typeface="Times New Roman" panose="02020603050405020304" pitchFamily="18" charset="0"/>
            </a:endParaRPr>
          </a:p>
        </p:txBody>
      </p:sp>
      <p:sp>
        <p:nvSpPr>
          <p:cNvPr id="17" name="Text 13"/>
          <p:cNvSpPr/>
          <p:nvPr/>
        </p:nvSpPr>
        <p:spPr>
          <a:xfrm>
            <a:off x="2215396" y="4324826"/>
            <a:ext cx="6190178" cy="1122231"/>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Highlights the number of seats booked versus available for specific flights. Analyzing this data helps understand flight demand and optimize seat allocation to maximize occupancy.</a:t>
            </a:r>
          </a:p>
        </p:txBody>
      </p:sp>
      <p:sp>
        <p:nvSpPr>
          <p:cNvPr id="18" name="Shape 14"/>
          <p:cNvSpPr/>
          <p:nvPr/>
        </p:nvSpPr>
        <p:spPr>
          <a:xfrm>
            <a:off x="1292245" y="6220837"/>
            <a:ext cx="738426" cy="26313"/>
          </a:xfrm>
          <a:prstGeom prst="roundRect">
            <a:avLst>
              <a:gd name="adj" fmla="val 336796"/>
            </a:avLst>
          </a:prstGeom>
          <a:solidFill>
            <a:srgbClr val="414A70"/>
          </a:solidFill>
          <a:ln/>
        </p:spPr>
      </p:sp>
      <p:sp>
        <p:nvSpPr>
          <p:cNvPr id="19" name="Shape 15"/>
          <p:cNvSpPr/>
          <p:nvPr/>
        </p:nvSpPr>
        <p:spPr>
          <a:xfrm>
            <a:off x="817543" y="5996702"/>
            <a:ext cx="474702" cy="474702"/>
          </a:xfrm>
          <a:prstGeom prst="roundRect">
            <a:avLst>
              <a:gd name="adj" fmla="val 18669"/>
            </a:avLst>
          </a:prstGeom>
          <a:solidFill>
            <a:srgbClr val="283157"/>
          </a:solidFill>
          <a:ln w="7620">
            <a:solidFill>
              <a:srgbClr val="414A70"/>
            </a:solidFill>
            <a:prstDash val="solid"/>
          </a:ln>
        </p:spPr>
      </p:sp>
      <p:sp>
        <p:nvSpPr>
          <p:cNvPr id="20" name="Text 16"/>
          <p:cNvSpPr/>
          <p:nvPr/>
        </p:nvSpPr>
        <p:spPr>
          <a:xfrm>
            <a:off x="967561" y="6075759"/>
            <a:ext cx="174665"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3</a:t>
            </a:r>
            <a:endParaRPr lang="en-US" sz="2492" dirty="0"/>
          </a:p>
        </p:txBody>
      </p:sp>
      <p:sp>
        <p:nvSpPr>
          <p:cNvPr id="21" name="Text 17"/>
          <p:cNvSpPr/>
          <p:nvPr/>
        </p:nvSpPr>
        <p:spPr>
          <a:xfrm>
            <a:off x="2215396" y="5970389"/>
            <a:ext cx="2637473" cy="329565"/>
          </a:xfrm>
          <a:prstGeom prst="rect">
            <a:avLst/>
          </a:prstGeom>
          <a:noFill/>
          <a:ln/>
        </p:spPr>
        <p:txBody>
          <a:bodyPr wrap="none" rtlCol="0" anchor="t"/>
          <a:lstStyle/>
          <a:p>
            <a:pPr marL="0" indent="0" algn="l">
              <a:lnSpc>
                <a:spcPts val="2596"/>
              </a:lnSpc>
              <a:buNone/>
            </a:pPr>
            <a:r>
              <a:rPr lang="en-IN" sz="2400" b="1" u="sng" dirty="0">
                <a:solidFill>
                  <a:schemeClr val="bg1"/>
                </a:solidFill>
                <a:latin typeface="Times New Roman" panose="02020603050405020304" pitchFamily="18" charset="0"/>
                <a:cs typeface="Times New Roman" panose="02020603050405020304" pitchFamily="18" charset="0"/>
              </a:rPr>
              <a:t>Top 5 Costliest Flights</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22" name="Text 18"/>
          <p:cNvSpPr/>
          <p:nvPr/>
        </p:nvSpPr>
        <p:spPr>
          <a:xfrm>
            <a:off x="2215396" y="6426518"/>
            <a:ext cx="6190178" cy="1222890"/>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Lists the most expensive flights, providing insights into premium routes. This information helps strategize pricing models for high-demand routes to maximize revenue</a:t>
            </a:r>
            <a:r>
              <a:rPr lang="en-US" sz="1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1418533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30302"/>
            <a:ext cx="14630400" cy="8230314"/>
          </a:xfrm>
          <a:prstGeom prst="rect">
            <a:avLst/>
          </a:prstGeom>
          <a:solidFill>
            <a:srgbClr val="080E26"/>
          </a:solidFill>
          <a:ln/>
        </p:spPr>
        <p:txBody>
          <a:bodyPr/>
          <a:lstStyle/>
          <a:p>
            <a:endParaRPr lang="en-IN" dirty="0"/>
          </a:p>
        </p:txBody>
      </p:sp>
      <p:sp>
        <p:nvSpPr>
          <p:cNvPr id="6" name="Text 2"/>
          <p:cNvSpPr/>
          <p:nvPr/>
        </p:nvSpPr>
        <p:spPr>
          <a:xfrm>
            <a:off x="738426" y="580192"/>
            <a:ext cx="5275064" cy="659368"/>
          </a:xfrm>
          <a:prstGeom prst="rect">
            <a:avLst/>
          </a:prstGeom>
          <a:noFill/>
          <a:ln/>
        </p:spPr>
        <p:txBody>
          <a:bodyPr wrap="none" rtlCol="0" anchor="t"/>
          <a:lstStyle/>
          <a:p>
            <a:pPr marL="0" indent="0">
              <a:lnSpc>
                <a:spcPts val="5192"/>
              </a:lnSpc>
              <a:buNone/>
            </a:pPr>
            <a:r>
              <a:rPr lang="en-US" sz="4154" b="1" dirty="0">
                <a:solidFill>
                  <a:srgbClr val="FFFFFF"/>
                </a:solidFill>
                <a:latin typeface="Times New Roman" panose="02020603050405020304" pitchFamily="18" charset="0"/>
                <a:ea typeface="Fraunces" pitchFamily="34" charset="-122"/>
                <a:cs typeface="Times New Roman" panose="02020603050405020304" pitchFamily="18" charset="0"/>
              </a:rPr>
              <a:t>Flight Dashboard</a:t>
            </a:r>
            <a:endParaRPr lang="en-US" sz="4154" b="1" dirty="0">
              <a:latin typeface="Times New Roman" panose="02020603050405020304" pitchFamily="18" charset="0"/>
              <a:cs typeface="Times New Roman" panose="02020603050405020304" pitchFamily="18" charset="0"/>
            </a:endParaRPr>
          </a:p>
        </p:txBody>
      </p:sp>
      <p:sp>
        <p:nvSpPr>
          <p:cNvPr id="7" name="Shape 3"/>
          <p:cNvSpPr/>
          <p:nvPr/>
        </p:nvSpPr>
        <p:spPr>
          <a:xfrm>
            <a:off x="1041797" y="1556028"/>
            <a:ext cx="26313" cy="6094095"/>
          </a:xfrm>
          <a:prstGeom prst="roundRect">
            <a:avLst>
              <a:gd name="adj" fmla="val 336796"/>
            </a:avLst>
          </a:prstGeom>
          <a:solidFill>
            <a:srgbClr val="414A70"/>
          </a:solidFill>
          <a:ln/>
        </p:spPr>
      </p:sp>
      <p:sp>
        <p:nvSpPr>
          <p:cNvPr id="8" name="Shape 4"/>
          <p:cNvSpPr/>
          <p:nvPr/>
        </p:nvSpPr>
        <p:spPr>
          <a:xfrm>
            <a:off x="1292245" y="2017455"/>
            <a:ext cx="738426" cy="26313"/>
          </a:xfrm>
          <a:prstGeom prst="roundRect">
            <a:avLst>
              <a:gd name="adj" fmla="val 336796"/>
            </a:avLst>
          </a:prstGeom>
          <a:solidFill>
            <a:srgbClr val="414A70"/>
          </a:solidFill>
          <a:ln/>
        </p:spPr>
      </p:sp>
      <p:sp>
        <p:nvSpPr>
          <p:cNvPr id="9" name="Shape 5"/>
          <p:cNvSpPr/>
          <p:nvPr/>
        </p:nvSpPr>
        <p:spPr>
          <a:xfrm>
            <a:off x="817543" y="1793319"/>
            <a:ext cx="474702" cy="474702"/>
          </a:xfrm>
          <a:prstGeom prst="roundRect">
            <a:avLst>
              <a:gd name="adj" fmla="val 18669"/>
            </a:avLst>
          </a:prstGeom>
          <a:solidFill>
            <a:srgbClr val="283157"/>
          </a:solidFill>
          <a:ln w="7620">
            <a:solidFill>
              <a:srgbClr val="414A70"/>
            </a:solidFill>
            <a:prstDash val="solid"/>
          </a:ln>
        </p:spPr>
      </p:sp>
      <p:sp>
        <p:nvSpPr>
          <p:cNvPr id="10" name="Text 6"/>
          <p:cNvSpPr/>
          <p:nvPr/>
        </p:nvSpPr>
        <p:spPr>
          <a:xfrm>
            <a:off x="982325" y="1872377"/>
            <a:ext cx="145137" cy="316468"/>
          </a:xfrm>
          <a:prstGeom prst="rect">
            <a:avLst/>
          </a:prstGeom>
          <a:noFill/>
          <a:ln/>
        </p:spPr>
        <p:txBody>
          <a:bodyPr wrap="none" rtlCol="0" anchor="t"/>
          <a:lstStyle/>
          <a:p>
            <a:pPr marL="0" indent="0" algn="ctr">
              <a:lnSpc>
                <a:spcPts val="2492"/>
              </a:lnSpc>
              <a:buNone/>
            </a:pPr>
            <a:r>
              <a:rPr lang="en-US" sz="2492" b="1" dirty="0">
                <a:solidFill>
                  <a:srgbClr val="EBECEF"/>
                </a:solidFill>
                <a:latin typeface="Fraunces" pitchFamily="34" charset="0"/>
                <a:ea typeface="Fraunces" pitchFamily="34" charset="-122"/>
              </a:rPr>
              <a:t>4</a:t>
            </a:r>
            <a:endParaRPr lang="en-US" sz="2492" b="1" dirty="0"/>
          </a:p>
        </p:txBody>
      </p:sp>
      <p:sp>
        <p:nvSpPr>
          <p:cNvPr id="11" name="Text 7"/>
          <p:cNvSpPr/>
          <p:nvPr/>
        </p:nvSpPr>
        <p:spPr>
          <a:xfrm>
            <a:off x="2215396" y="1767007"/>
            <a:ext cx="2637473" cy="329565"/>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anose="02020603050405020304" pitchFamily="18" charset="0"/>
                <a:ea typeface="Fraunces" pitchFamily="34" charset="-122"/>
                <a:cs typeface="Times New Roman" panose="02020603050405020304" pitchFamily="18" charset="0"/>
              </a:rPr>
              <a:t>Top 5 Cheapest Flights</a:t>
            </a:r>
            <a:endParaRPr lang="en-US" sz="2400" b="1" u="sng" dirty="0">
              <a:latin typeface="Times New Roman" panose="02020603050405020304" pitchFamily="18" charset="0"/>
              <a:cs typeface="Times New Roman" panose="02020603050405020304" pitchFamily="18" charset="0"/>
            </a:endParaRPr>
          </a:p>
        </p:txBody>
      </p:sp>
      <p:sp>
        <p:nvSpPr>
          <p:cNvPr id="12" name="Text 8"/>
          <p:cNvSpPr/>
          <p:nvPr/>
        </p:nvSpPr>
        <p:spPr>
          <a:xfrm>
            <a:off x="2215396" y="2223135"/>
            <a:ext cx="6190178" cy="1065487"/>
          </a:xfrm>
          <a:prstGeom prst="rect">
            <a:avLst/>
          </a:prstGeom>
          <a:noFill/>
          <a:ln/>
        </p:spPr>
        <p:txBody>
          <a:bodyPr wrap="square" rtlCol="0" anchor="t"/>
          <a:lstStyle/>
          <a:p>
            <a:pPr marL="0" indent="0" algn="just">
              <a:lnSpc>
                <a:spcPct val="150000"/>
              </a:lnSpc>
              <a:buNone/>
            </a:pPr>
            <a:r>
              <a:rPr lang="en-US" dirty="0" smtClean="0">
                <a:solidFill>
                  <a:schemeClr val="bg1"/>
                </a:solidFill>
                <a:latin typeface="Times New Roman" panose="02020603050405020304" pitchFamily="18" charset="0"/>
                <a:cs typeface="Times New Roman" panose="02020603050405020304" pitchFamily="18" charset="0"/>
              </a:rPr>
              <a:t>Identifies the least expensive flights, offering insights into budget travel trends. Useful for marketing and promotional strategies targeting price-sensitive customers.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Shape 9"/>
          <p:cNvSpPr/>
          <p:nvPr/>
        </p:nvSpPr>
        <p:spPr>
          <a:xfrm>
            <a:off x="1292245" y="4119146"/>
            <a:ext cx="738426" cy="26313"/>
          </a:xfrm>
          <a:prstGeom prst="roundRect">
            <a:avLst>
              <a:gd name="adj" fmla="val 336796"/>
            </a:avLst>
          </a:prstGeom>
          <a:solidFill>
            <a:srgbClr val="414A70"/>
          </a:solidFill>
          <a:ln/>
        </p:spPr>
      </p:sp>
      <p:sp>
        <p:nvSpPr>
          <p:cNvPr id="14" name="Shape 10"/>
          <p:cNvSpPr/>
          <p:nvPr/>
        </p:nvSpPr>
        <p:spPr>
          <a:xfrm>
            <a:off x="817543" y="3895011"/>
            <a:ext cx="474702" cy="474702"/>
          </a:xfrm>
          <a:prstGeom prst="roundRect">
            <a:avLst>
              <a:gd name="adj" fmla="val 18669"/>
            </a:avLst>
          </a:prstGeom>
          <a:solidFill>
            <a:srgbClr val="283157"/>
          </a:solidFill>
          <a:ln w="7620">
            <a:solidFill>
              <a:srgbClr val="414A70"/>
            </a:solidFill>
            <a:prstDash val="solid"/>
          </a:ln>
        </p:spPr>
      </p:sp>
      <p:sp>
        <p:nvSpPr>
          <p:cNvPr id="15" name="Text 11"/>
          <p:cNvSpPr/>
          <p:nvPr/>
        </p:nvSpPr>
        <p:spPr>
          <a:xfrm>
            <a:off x="958989" y="3974068"/>
            <a:ext cx="191810" cy="316468"/>
          </a:xfrm>
          <a:prstGeom prst="rect">
            <a:avLst/>
          </a:prstGeom>
          <a:noFill/>
          <a:ln/>
        </p:spPr>
        <p:txBody>
          <a:bodyPr wrap="none" rtlCol="0" anchor="t"/>
          <a:lstStyle/>
          <a:p>
            <a:pPr marL="0" indent="0" algn="ctr">
              <a:lnSpc>
                <a:spcPts val="2492"/>
              </a:lnSpc>
              <a:buNone/>
            </a:pPr>
            <a:r>
              <a:rPr lang="en-US" sz="2492" b="1" dirty="0">
                <a:solidFill>
                  <a:srgbClr val="EBECEF"/>
                </a:solidFill>
                <a:latin typeface="Fraunces" pitchFamily="34" charset="0"/>
                <a:ea typeface="Fraunces" pitchFamily="34" charset="-122"/>
              </a:rPr>
              <a:t>5</a:t>
            </a:r>
            <a:endParaRPr lang="en-US" sz="2492" b="1" dirty="0"/>
          </a:p>
        </p:txBody>
      </p:sp>
      <p:sp>
        <p:nvSpPr>
          <p:cNvPr id="16" name="Text 12"/>
          <p:cNvSpPr/>
          <p:nvPr/>
        </p:nvSpPr>
        <p:spPr>
          <a:xfrm>
            <a:off x="2215395" y="3868698"/>
            <a:ext cx="5392865" cy="329565"/>
          </a:xfrm>
          <a:prstGeom prst="rect">
            <a:avLst/>
          </a:prstGeom>
          <a:noFill/>
          <a:ln/>
        </p:spPr>
        <p:txBody>
          <a:bodyPr wrap="none" rtlCol="0" anchor="t"/>
          <a:lstStyle/>
          <a:p>
            <a:pPr marL="0" indent="0" algn="l">
              <a:lnSpc>
                <a:spcPts val="2596"/>
              </a:lnSpc>
              <a:buNone/>
            </a:pPr>
            <a:r>
              <a:rPr lang="en-US" sz="2400" b="1" u="sng" dirty="0">
                <a:solidFill>
                  <a:srgbClr val="EBECEF"/>
                </a:solidFill>
                <a:latin typeface="Times New Roman" panose="02020603050405020304" pitchFamily="18" charset="0"/>
                <a:ea typeface="Fraunces" pitchFamily="34" charset="-122"/>
                <a:cs typeface="Times New Roman" panose="02020603050405020304" pitchFamily="18" charset="0"/>
              </a:rPr>
              <a:t>Occupancy Rate by Season and Day of the Week</a:t>
            </a:r>
            <a:endParaRPr lang="en-US" sz="2400" b="1" u="sng" dirty="0">
              <a:latin typeface="Times New Roman" panose="02020603050405020304" pitchFamily="18" charset="0"/>
              <a:cs typeface="Times New Roman" panose="02020603050405020304" pitchFamily="18" charset="0"/>
            </a:endParaRPr>
          </a:p>
        </p:txBody>
      </p:sp>
      <p:sp>
        <p:nvSpPr>
          <p:cNvPr id="17" name="Text 13"/>
          <p:cNvSpPr/>
          <p:nvPr/>
        </p:nvSpPr>
        <p:spPr>
          <a:xfrm>
            <a:off x="2215396" y="4324826"/>
            <a:ext cx="6190178" cy="1012627"/>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Provides an understanding of seasonal and weekly variations in flight occupancy. Analyzing these patterns helps in forecasting demand and optimizing flight schedules and pricing strategies.</a:t>
            </a:r>
          </a:p>
        </p:txBody>
      </p:sp>
      <p:sp>
        <p:nvSpPr>
          <p:cNvPr id="18" name="Shape 14"/>
          <p:cNvSpPr/>
          <p:nvPr/>
        </p:nvSpPr>
        <p:spPr>
          <a:xfrm>
            <a:off x="1292245" y="6220837"/>
            <a:ext cx="738426" cy="26313"/>
          </a:xfrm>
          <a:prstGeom prst="roundRect">
            <a:avLst>
              <a:gd name="adj" fmla="val 336796"/>
            </a:avLst>
          </a:prstGeom>
          <a:solidFill>
            <a:srgbClr val="414A70"/>
          </a:solidFill>
          <a:ln/>
        </p:spPr>
      </p:sp>
      <p:sp>
        <p:nvSpPr>
          <p:cNvPr id="19" name="Shape 15"/>
          <p:cNvSpPr/>
          <p:nvPr/>
        </p:nvSpPr>
        <p:spPr>
          <a:xfrm>
            <a:off x="817543" y="5996702"/>
            <a:ext cx="474702" cy="474702"/>
          </a:xfrm>
          <a:prstGeom prst="roundRect">
            <a:avLst>
              <a:gd name="adj" fmla="val 18669"/>
            </a:avLst>
          </a:prstGeom>
          <a:solidFill>
            <a:srgbClr val="283157"/>
          </a:solidFill>
          <a:ln w="7620">
            <a:solidFill>
              <a:srgbClr val="414A70"/>
            </a:solidFill>
            <a:prstDash val="solid"/>
          </a:ln>
        </p:spPr>
      </p:sp>
      <p:sp>
        <p:nvSpPr>
          <p:cNvPr id="20" name="Text 16"/>
          <p:cNvSpPr/>
          <p:nvPr/>
        </p:nvSpPr>
        <p:spPr>
          <a:xfrm>
            <a:off x="967561" y="6075759"/>
            <a:ext cx="174665" cy="316468"/>
          </a:xfrm>
          <a:prstGeom prst="rect">
            <a:avLst/>
          </a:prstGeom>
          <a:noFill/>
          <a:ln/>
        </p:spPr>
        <p:txBody>
          <a:bodyPr wrap="none" rtlCol="0" anchor="t"/>
          <a:lstStyle/>
          <a:p>
            <a:pPr marL="0" indent="0" algn="ctr">
              <a:lnSpc>
                <a:spcPts val="2492"/>
              </a:lnSpc>
              <a:buNone/>
            </a:pPr>
            <a:r>
              <a:rPr lang="en-US" sz="2492" b="1" dirty="0" smtClean="0">
                <a:solidFill>
                  <a:srgbClr val="EBECEF"/>
                </a:solidFill>
                <a:latin typeface="Fraunces" pitchFamily="34" charset="0"/>
                <a:ea typeface="Fraunces" pitchFamily="34" charset="-122"/>
              </a:rPr>
              <a:t>6</a:t>
            </a:r>
            <a:endParaRPr lang="en-US" sz="2492" b="1" dirty="0"/>
          </a:p>
        </p:txBody>
      </p:sp>
      <p:sp>
        <p:nvSpPr>
          <p:cNvPr id="21" name="Text 17"/>
          <p:cNvSpPr/>
          <p:nvPr/>
        </p:nvSpPr>
        <p:spPr>
          <a:xfrm>
            <a:off x="2215396" y="5917529"/>
            <a:ext cx="3196076" cy="382426"/>
          </a:xfrm>
          <a:prstGeom prst="rect">
            <a:avLst/>
          </a:prstGeom>
          <a:noFill/>
          <a:ln/>
        </p:spPr>
        <p:txBody>
          <a:bodyPr wrap="none" rtlCol="0" anchor="t"/>
          <a:lstStyle/>
          <a:p>
            <a:pPr marL="0" indent="0" algn="l">
              <a:lnSpc>
                <a:spcPts val="2596"/>
              </a:lnSpc>
              <a:buNone/>
            </a:pPr>
            <a:r>
              <a:rPr lang="en-IN" sz="2400" b="1" u="sng" dirty="0">
                <a:solidFill>
                  <a:schemeClr val="bg1"/>
                </a:solidFill>
                <a:latin typeface="Times New Roman" panose="02020603050405020304" pitchFamily="18" charset="0"/>
                <a:cs typeface="Times New Roman" panose="02020603050405020304" pitchFamily="18" charset="0"/>
              </a:rPr>
              <a:t>Seasonal Variation in Price</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22" name="Text 18"/>
          <p:cNvSpPr/>
          <p:nvPr/>
        </p:nvSpPr>
        <p:spPr>
          <a:xfrm>
            <a:off x="2215396" y="6426518"/>
            <a:ext cx="6190178" cy="1803082"/>
          </a:xfrm>
          <a:prstGeom prst="rect">
            <a:avLst/>
          </a:prstGeom>
          <a:noFill/>
          <a:ln/>
        </p:spPr>
        <p:txBody>
          <a:bodyPr wrap="square" rtlCol="0" anchor="t"/>
          <a:lstStyle/>
          <a:p>
            <a:pPr marL="0" indent="0" algn="just">
              <a:lnSpc>
                <a:spcPct val="150000"/>
              </a:lnSpc>
              <a:buNone/>
            </a:pPr>
            <a:r>
              <a:rPr lang="en-US" dirty="0">
                <a:solidFill>
                  <a:schemeClr val="bg1"/>
                </a:solidFill>
                <a:latin typeface="Times New Roman" panose="02020603050405020304" pitchFamily="18" charset="0"/>
                <a:cs typeface="Times New Roman" panose="02020603050405020304" pitchFamily="18" charset="0"/>
              </a:rPr>
              <a:t>Highlights how flight prices vary throughout the year. Recognizing these trends aids in dynamic pricing strategies, allowing adjustments based on expected demand to maximize revenue.</a:t>
            </a:r>
          </a:p>
        </p:txBody>
      </p:sp>
    </p:spTree>
    <p:extLst>
      <p:ext uri="{BB962C8B-B14F-4D97-AF65-F5344CB8AC3E}">
        <p14:creationId xmlns:p14="http://schemas.microsoft.com/office/powerpoint/2010/main" xmlns="" val="2285114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714"/>
            <a:ext cx="14630400" cy="8230314"/>
          </a:xfrm>
          <a:prstGeom prst="rect">
            <a:avLst/>
          </a:prstGeom>
          <a:solidFill>
            <a:srgbClr val="080E26"/>
          </a:solidFill>
          <a:ln/>
        </p:spPr>
        <p:txBody>
          <a:bodyPr/>
          <a:lstStyle/>
          <a:p>
            <a:endParaRPr lang="en-IN" dirty="0"/>
          </a:p>
        </p:txBody>
      </p:sp>
      <p:sp>
        <p:nvSpPr>
          <p:cNvPr id="6" name="Text 2"/>
          <p:cNvSpPr/>
          <p:nvPr/>
        </p:nvSpPr>
        <p:spPr>
          <a:xfrm>
            <a:off x="738426" y="580192"/>
            <a:ext cx="5275064" cy="659368"/>
          </a:xfrm>
          <a:prstGeom prst="rect">
            <a:avLst/>
          </a:prstGeom>
          <a:noFill/>
          <a:ln/>
        </p:spPr>
        <p:txBody>
          <a:bodyPr wrap="none" rtlCol="0" anchor="t"/>
          <a:lstStyle/>
          <a:p>
            <a:pPr>
              <a:lnSpc>
                <a:spcPts val="5192"/>
              </a:lnSpc>
            </a:pPr>
            <a:r>
              <a:rPr lang="en-US" sz="4400" b="1" dirty="0" smtClean="0">
                <a:solidFill>
                  <a:srgbClr val="FFFFFF"/>
                </a:solidFill>
                <a:latin typeface="Times New Roman" panose="02020603050405020304" pitchFamily="18" charset="0"/>
                <a:ea typeface="Fraunces" pitchFamily="34" charset="-122"/>
                <a:cs typeface="Times New Roman" panose="02020603050405020304" pitchFamily="18" charset="0"/>
              </a:rPr>
              <a:t>Ticket</a:t>
            </a:r>
            <a:r>
              <a:rPr lang="en-US" sz="4154" b="1" dirty="0" smtClean="0">
                <a:solidFill>
                  <a:srgbClr val="FFFFFF"/>
                </a:solidFill>
                <a:latin typeface="Times New Roman" panose="02020603050405020304" pitchFamily="18" charset="0"/>
                <a:ea typeface="Fraunces" pitchFamily="34" charset="-122"/>
                <a:cs typeface="Times New Roman" panose="02020603050405020304" pitchFamily="18" charset="0"/>
              </a:rPr>
              <a:t> </a:t>
            </a:r>
            <a:r>
              <a:rPr lang="en-US" sz="4154" b="1" dirty="0">
                <a:solidFill>
                  <a:srgbClr val="FFFFFF"/>
                </a:solidFill>
                <a:latin typeface="Times New Roman" panose="02020603050405020304" pitchFamily="18" charset="0"/>
                <a:ea typeface="Fraunces" pitchFamily="34" charset="-122"/>
                <a:cs typeface="Times New Roman" panose="02020603050405020304" pitchFamily="18" charset="0"/>
              </a:rPr>
              <a:t>Dashboard</a:t>
            </a:r>
            <a:endParaRPr lang="en-US" sz="4154" b="1" dirty="0">
              <a:latin typeface="Times New Roman" panose="02020603050405020304" pitchFamily="18" charset="0"/>
              <a:cs typeface="Times New Roman" panose="02020603050405020304" pitchFamily="18" charset="0"/>
            </a:endParaRPr>
          </a:p>
        </p:txBody>
      </p:sp>
      <p:sp>
        <p:nvSpPr>
          <p:cNvPr id="7" name="Shape 3"/>
          <p:cNvSpPr/>
          <p:nvPr/>
        </p:nvSpPr>
        <p:spPr>
          <a:xfrm>
            <a:off x="1041797" y="1556028"/>
            <a:ext cx="26313" cy="6094095"/>
          </a:xfrm>
          <a:prstGeom prst="roundRect">
            <a:avLst>
              <a:gd name="adj" fmla="val 336796"/>
            </a:avLst>
          </a:prstGeom>
          <a:solidFill>
            <a:srgbClr val="414A70"/>
          </a:solidFill>
          <a:ln/>
        </p:spPr>
      </p:sp>
      <p:sp>
        <p:nvSpPr>
          <p:cNvPr id="8" name="Shape 4"/>
          <p:cNvSpPr/>
          <p:nvPr/>
        </p:nvSpPr>
        <p:spPr>
          <a:xfrm>
            <a:off x="1292245" y="2017455"/>
            <a:ext cx="738426" cy="26313"/>
          </a:xfrm>
          <a:prstGeom prst="roundRect">
            <a:avLst>
              <a:gd name="adj" fmla="val 336796"/>
            </a:avLst>
          </a:prstGeom>
          <a:solidFill>
            <a:srgbClr val="414A70"/>
          </a:solidFill>
          <a:ln/>
        </p:spPr>
      </p:sp>
      <p:sp>
        <p:nvSpPr>
          <p:cNvPr id="9" name="Shape 5"/>
          <p:cNvSpPr/>
          <p:nvPr/>
        </p:nvSpPr>
        <p:spPr>
          <a:xfrm>
            <a:off x="817543" y="1793319"/>
            <a:ext cx="474702" cy="474702"/>
          </a:xfrm>
          <a:prstGeom prst="roundRect">
            <a:avLst>
              <a:gd name="adj" fmla="val 18669"/>
            </a:avLst>
          </a:prstGeom>
          <a:solidFill>
            <a:srgbClr val="283157"/>
          </a:solidFill>
          <a:ln w="7620">
            <a:solidFill>
              <a:srgbClr val="414A70"/>
            </a:solidFill>
            <a:prstDash val="solid"/>
          </a:ln>
        </p:spPr>
      </p:sp>
      <p:sp>
        <p:nvSpPr>
          <p:cNvPr id="10" name="Text 6"/>
          <p:cNvSpPr/>
          <p:nvPr/>
        </p:nvSpPr>
        <p:spPr>
          <a:xfrm>
            <a:off x="982325" y="1872377"/>
            <a:ext cx="145137"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1</a:t>
            </a:r>
            <a:endParaRPr lang="en-US" sz="2492" dirty="0"/>
          </a:p>
        </p:txBody>
      </p:sp>
      <p:sp>
        <p:nvSpPr>
          <p:cNvPr id="11" name="Text 7"/>
          <p:cNvSpPr/>
          <p:nvPr/>
        </p:nvSpPr>
        <p:spPr>
          <a:xfrm>
            <a:off x="2215396" y="1767007"/>
            <a:ext cx="2637473" cy="329565"/>
          </a:xfrm>
          <a:prstGeom prst="rect">
            <a:avLst/>
          </a:prstGeom>
          <a:noFill/>
          <a:ln/>
        </p:spPr>
        <p:txBody>
          <a:bodyPr wrap="none" rtlCol="0" anchor="t"/>
          <a:lstStyle/>
          <a:p>
            <a:pPr>
              <a:lnSpc>
                <a:spcPts val="2791"/>
              </a:lnSpc>
            </a:pPr>
            <a:r>
              <a:rPr lang="en-US" sz="2400" b="1" u="sng" dirty="0" smtClean="0">
                <a:solidFill>
                  <a:srgbClr val="EBECEF"/>
                </a:solidFill>
                <a:latin typeface="Times New Roman" panose="02020603050405020304" pitchFamily="18" charset="0"/>
                <a:ea typeface="Fraunces" pitchFamily="34" charset="-122"/>
                <a:cs typeface="Times New Roman" panose="02020603050405020304" pitchFamily="18" charset="0"/>
              </a:rPr>
              <a:t>Price Fluctuations</a:t>
            </a:r>
            <a:endParaRPr lang="en-US" sz="2400" b="1" u="sng" dirty="0">
              <a:latin typeface="Times New Roman" panose="02020603050405020304" pitchFamily="18" charset="0"/>
              <a:cs typeface="Times New Roman" panose="02020603050405020304" pitchFamily="18" charset="0"/>
            </a:endParaRPr>
          </a:p>
        </p:txBody>
      </p:sp>
      <p:sp>
        <p:nvSpPr>
          <p:cNvPr id="12" name="Text 8"/>
          <p:cNvSpPr/>
          <p:nvPr/>
        </p:nvSpPr>
        <p:spPr>
          <a:xfrm>
            <a:off x="2215396" y="2223135"/>
            <a:ext cx="6190178" cy="1301461"/>
          </a:xfrm>
          <a:prstGeom prst="rect">
            <a:avLst/>
          </a:prstGeom>
          <a:noFill/>
          <a:ln/>
        </p:spPr>
        <p:txBody>
          <a:bodyPr wrap="square" rtlCol="0" anchor="t"/>
          <a:lstStyle/>
          <a:p>
            <a:pPr algn="just">
              <a:lnSpc>
                <a:spcPct val="150000"/>
              </a:lnSpc>
            </a:pPr>
            <a:r>
              <a:rPr lang="en-US" dirty="0" smtClean="0">
                <a:solidFill>
                  <a:schemeClr val="bg1"/>
                </a:solidFill>
                <a:latin typeface="Times New Roman" panose="02020603050405020304" pitchFamily="18" charset="0"/>
                <a:cs typeface="Times New Roman" panose="02020603050405020304" pitchFamily="18" charset="0"/>
              </a:rPr>
              <a:t>Airlines typically offer lower Price for tickets booked well in advance.</a:t>
            </a:r>
            <a:r>
              <a:rPr lang="en-US" dirty="0" smtClean="0">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Last-minute prices can be significantly higher due to increased demand.</a:t>
            </a:r>
          </a:p>
          <a:p>
            <a:pPr marL="0" indent="0" algn="just">
              <a:lnSpc>
                <a:spcPct val="150000"/>
              </a:lnSpc>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Shape 9"/>
          <p:cNvSpPr/>
          <p:nvPr/>
        </p:nvSpPr>
        <p:spPr>
          <a:xfrm>
            <a:off x="1292245" y="4119146"/>
            <a:ext cx="738426" cy="26313"/>
          </a:xfrm>
          <a:prstGeom prst="roundRect">
            <a:avLst>
              <a:gd name="adj" fmla="val 336796"/>
            </a:avLst>
          </a:prstGeom>
          <a:solidFill>
            <a:srgbClr val="414A70"/>
          </a:solidFill>
          <a:ln/>
        </p:spPr>
      </p:sp>
      <p:sp>
        <p:nvSpPr>
          <p:cNvPr id="14" name="Shape 10"/>
          <p:cNvSpPr/>
          <p:nvPr/>
        </p:nvSpPr>
        <p:spPr>
          <a:xfrm>
            <a:off x="817543" y="3895011"/>
            <a:ext cx="474702" cy="474702"/>
          </a:xfrm>
          <a:prstGeom prst="roundRect">
            <a:avLst>
              <a:gd name="adj" fmla="val 18669"/>
            </a:avLst>
          </a:prstGeom>
          <a:solidFill>
            <a:srgbClr val="283157"/>
          </a:solidFill>
          <a:ln w="7620">
            <a:solidFill>
              <a:srgbClr val="414A70"/>
            </a:solidFill>
            <a:prstDash val="solid"/>
          </a:ln>
        </p:spPr>
      </p:sp>
      <p:sp>
        <p:nvSpPr>
          <p:cNvPr id="15" name="Text 11"/>
          <p:cNvSpPr/>
          <p:nvPr/>
        </p:nvSpPr>
        <p:spPr>
          <a:xfrm>
            <a:off x="958989" y="3974068"/>
            <a:ext cx="191810"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2</a:t>
            </a:r>
            <a:endParaRPr lang="en-US" sz="2492" dirty="0"/>
          </a:p>
        </p:txBody>
      </p:sp>
      <p:sp>
        <p:nvSpPr>
          <p:cNvPr id="16" name="Text 12"/>
          <p:cNvSpPr/>
          <p:nvPr/>
        </p:nvSpPr>
        <p:spPr>
          <a:xfrm>
            <a:off x="2215396" y="3868698"/>
            <a:ext cx="2659856" cy="329565"/>
          </a:xfrm>
          <a:prstGeom prst="rect">
            <a:avLst/>
          </a:prstGeom>
          <a:noFill/>
          <a:ln/>
        </p:spPr>
        <p:txBody>
          <a:bodyPr wrap="none" rtlCol="0" anchor="t"/>
          <a:lstStyle/>
          <a:p>
            <a:pPr>
              <a:lnSpc>
                <a:spcPts val="2596"/>
              </a:lnSpc>
            </a:pPr>
            <a:r>
              <a:rPr lang="en-US" sz="2400" b="1" u="sng" dirty="0" smtClean="0">
                <a:solidFill>
                  <a:srgbClr val="EBECEF"/>
                </a:solidFill>
                <a:latin typeface="Times New Roman" panose="02020603050405020304" pitchFamily="18" charset="0"/>
                <a:ea typeface="Fraunces" pitchFamily="34" charset="-122"/>
                <a:cs typeface="Times New Roman" panose="02020603050405020304" pitchFamily="18" charset="0"/>
              </a:rPr>
              <a:t>Class preferences</a:t>
            </a:r>
            <a:endParaRPr lang="en-US" sz="2400" b="1" u="sng" dirty="0" smtClean="0">
              <a:latin typeface="Times New Roman" panose="02020603050405020304" pitchFamily="18" charset="0"/>
              <a:cs typeface="Times New Roman" panose="02020603050405020304" pitchFamily="18" charset="0"/>
            </a:endParaRPr>
          </a:p>
          <a:p>
            <a:pPr marL="0" indent="0" algn="l">
              <a:lnSpc>
                <a:spcPts val="2596"/>
              </a:lnSpc>
              <a:buNone/>
            </a:pPr>
            <a:endParaRPr lang="en-US" sz="2400" b="1" u="sng" dirty="0">
              <a:latin typeface="Times New Roman" panose="02020603050405020304" pitchFamily="18" charset="0"/>
              <a:cs typeface="Times New Roman" panose="02020603050405020304" pitchFamily="18" charset="0"/>
            </a:endParaRPr>
          </a:p>
        </p:txBody>
      </p:sp>
      <p:sp>
        <p:nvSpPr>
          <p:cNvPr id="17" name="Text 13"/>
          <p:cNvSpPr/>
          <p:nvPr/>
        </p:nvSpPr>
        <p:spPr>
          <a:xfrm>
            <a:off x="2215396" y="4324826"/>
            <a:ext cx="6190178" cy="1645563"/>
          </a:xfrm>
          <a:prstGeom prst="rect">
            <a:avLst/>
          </a:prstGeom>
          <a:noFill/>
          <a:ln/>
        </p:spPr>
        <p:txBody>
          <a:bodyPr wrap="square" rtlCol="0" anchor="t"/>
          <a:lstStyle/>
          <a:p>
            <a:pPr algn="just">
              <a:lnSpc>
                <a:spcPct val="150000"/>
              </a:lnSpc>
            </a:pPr>
            <a:r>
              <a:rPr lang="en-US" dirty="0" smtClean="0">
                <a:solidFill>
                  <a:schemeClr val="bg1"/>
                </a:solidFill>
                <a:latin typeface="Times New Roman" panose="02020603050405020304" pitchFamily="18" charset="0"/>
                <a:cs typeface="Times New Roman" panose="02020603050405020304" pitchFamily="18" charset="0"/>
              </a:rPr>
              <a:t>Trends in choosing seat classes Economy, Business, or First </a:t>
            </a:r>
            <a:r>
              <a:rPr lang="en-US" dirty="0" smtClean="0">
                <a:solidFill>
                  <a:schemeClr val="bg1"/>
                </a:solidFill>
                <a:latin typeface="Times New Roman" panose="02020603050405020304" pitchFamily="18" charset="0"/>
                <a:cs typeface="Times New Roman" panose="02020603050405020304" pitchFamily="18" charset="0"/>
              </a:rPr>
              <a:t>Class. The </a:t>
            </a:r>
            <a:r>
              <a:rPr lang="en-US" dirty="0" smtClean="0">
                <a:solidFill>
                  <a:schemeClr val="bg1"/>
                </a:solidFill>
                <a:latin typeface="Times New Roman" panose="02020603050405020304" pitchFamily="18" charset="0"/>
                <a:cs typeface="Times New Roman" panose="02020603050405020304" pitchFamily="18" charset="0"/>
              </a:rPr>
              <a:t>price of airline tickets varies significantly based on class selected.</a:t>
            </a:r>
          </a:p>
          <a:p>
            <a:pPr marL="0" indent="0" algn="just">
              <a:lnSpc>
                <a:spcPct val="150000"/>
              </a:lnSpc>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18" name="Shape 14"/>
          <p:cNvSpPr/>
          <p:nvPr/>
        </p:nvSpPr>
        <p:spPr>
          <a:xfrm>
            <a:off x="1292245" y="6220837"/>
            <a:ext cx="738426" cy="26313"/>
          </a:xfrm>
          <a:prstGeom prst="roundRect">
            <a:avLst>
              <a:gd name="adj" fmla="val 336796"/>
            </a:avLst>
          </a:prstGeom>
          <a:solidFill>
            <a:srgbClr val="414A70"/>
          </a:solidFill>
          <a:ln/>
        </p:spPr>
      </p:sp>
      <p:sp>
        <p:nvSpPr>
          <p:cNvPr id="19" name="Shape 15"/>
          <p:cNvSpPr/>
          <p:nvPr/>
        </p:nvSpPr>
        <p:spPr>
          <a:xfrm>
            <a:off x="817543" y="5996702"/>
            <a:ext cx="474702" cy="474702"/>
          </a:xfrm>
          <a:prstGeom prst="roundRect">
            <a:avLst>
              <a:gd name="adj" fmla="val 18669"/>
            </a:avLst>
          </a:prstGeom>
          <a:solidFill>
            <a:srgbClr val="283157"/>
          </a:solidFill>
          <a:ln w="7620">
            <a:solidFill>
              <a:srgbClr val="414A70"/>
            </a:solidFill>
            <a:prstDash val="solid"/>
          </a:ln>
        </p:spPr>
      </p:sp>
      <p:sp>
        <p:nvSpPr>
          <p:cNvPr id="20" name="Text 16"/>
          <p:cNvSpPr/>
          <p:nvPr/>
        </p:nvSpPr>
        <p:spPr>
          <a:xfrm>
            <a:off x="967561" y="6075759"/>
            <a:ext cx="174665" cy="316468"/>
          </a:xfrm>
          <a:prstGeom prst="rect">
            <a:avLst/>
          </a:prstGeom>
          <a:noFill/>
          <a:ln/>
        </p:spPr>
        <p:txBody>
          <a:bodyPr wrap="none" rtlCol="0" anchor="t"/>
          <a:lstStyle/>
          <a:p>
            <a:pPr marL="0" indent="0" algn="ctr">
              <a:lnSpc>
                <a:spcPts val="2492"/>
              </a:lnSpc>
              <a:buNone/>
            </a:pPr>
            <a:r>
              <a:rPr lang="en-US" sz="2492" dirty="0">
                <a:solidFill>
                  <a:srgbClr val="EBECEF"/>
                </a:solidFill>
                <a:latin typeface="Fraunces" pitchFamily="34" charset="0"/>
                <a:ea typeface="Fraunces" pitchFamily="34" charset="-122"/>
                <a:cs typeface="Fraunces" pitchFamily="34" charset="-120"/>
              </a:rPr>
              <a:t>3</a:t>
            </a:r>
            <a:endParaRPr lang="en-US" sz="2492" dirty="0"/>
          </a:p>
        </p:txBody>
      </p:sp>
      <p:sp>
        <p:nvSpPr>
          <p:cNvPr id="21" name="Text 17"/>
          <p:cNvSpPr/>
          <p:nvPr/>
        </p:nvSpPr>
        <p:spPr>
          <a:xfrm>
            <a:off x="2215396" y="5970389"/>
            <a:ext cx="2637473" cy="329565"/>
          </a:xfrm>
          <a:prstGeom prst="rect">
            <a:avLst/>
          </a:prstGeom>
          <a:noFill/>
          <a:ln/>
        </p:spPr>
        <p:txBody>
          <a:bodyPr wrap="none" rtlCol="0" anchor="t"/>
          <a:lstStyle/>
          <a:p>
            <a:pPr>
              <a:lnSpc>
                <a:spcPts val="2596"/>
              </a:lnSpc>
            </a:pPr>
            <a:r>
              <a:rPr lang="en-US" sz="2400" b="1" u="sng" dirty="0" smtClean="0">
                <a:solidFill>
                  <a:srgbClr val="EBECEF"/>
                </a:solidFill>
                <a:latin typeface="Times New Roman" panose="02020603050405020304" pitchFamily="18" charset="0"/>
                <a:ea typeface="Fraunces" pitchFamily="34" charset="-122"/>
                <a:cs typeface="Times New Roman" panose="02020603050405020304" pitchFamily="18" charset="0"/>
              </a:rPr>
              <a:t>Booking Patterns</a:t>
            </a:r>
            <a:endParaRPr lang="en-US" sz="2400" b="1" u="sng" dirty="0" smtClean="0">
              <a:latin typeface="Times New Roman" panose="02020603050405020304" pitchFamily="18" charset="0"/>
              <a:cs typeface="Times New Roman" panose="02020603050405020304" pitchFamily="18" charset="0"/>
            </a:endParaRPr>
          </a:p>
          <a:p>
            <a:pPr marL="0" indent="0" algn="l">
              <a:lnSpc>
                <a:spcPts val="2596"/>
              </a:lnSpc>
              <a:buNone/>
            </a:pP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22" name="Text 18"/>
          <p:cNvSpPr/>
          <p:nvPr/>
        </p:nvSpPr>
        <p:spPr>
          <a:xfrm>
            <a:off x="2215396" y="6426518"/>
            <a:ext cx="6190178" cy="1012627"/>
          </a:xfrm>
          <a:prstGeom prst="rect">
            <a:avLst/>
          </a:prstGeom>
          <a:noFill/>
          <a:ln/>
        </p:spPr>
        <p:txBody>
          <a:bodyPr wrap="square" rtlCol="0" anchor="t"/>
          <a:lstStyle/>
          <a:p>
            <a:pPr algn="just">
              <a:lnSpc>
                <a:spcPct val="150000"/>
              </a:lnSpc>
            </a:pPr>
            <a:r>
              <a:rPr lang="en-US" dirty="0" smtClean="0">
                <a:solidFill>
                  <a:srgbClr val="EBECEF"/>
                </a:solidFill>
                <a:latin typeface="Times New Roman" panose="02020603050405020304" pitchFamily="18" charset="0"/>
                <a:ea typeface="Epilogue" pitchFamily="34" charset="-122"/>
                <a:cs typeface="Times New Roman" panose="02020603050405020304" pitchFamily="18" charset="0"/>
              </a:rPr>
              <a:t>Identify booking trends, such as lead times, class preferences, and last-minute purchases, to optimize inventory management.</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1138</TotalTime>
  <Words>935</Words>
  <Application>Microsoft Office PowerPoint</Application>
  <PresentationFormat>Custom</PresentationFormat>
  <Paragraphs>136</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Integral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30</cp:revision>
  <dcterms:created xsi:type="dcterms:W3CDTF">2024-07-17T15:41:14Z</dcterms:created>
  <dcterms:modified xsi:type="dcterms:W3CDTF">2024-07-28T18:08:56Z</dcterms:modified>
</cp:coreProperties>
</file>