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sldIdLst>
    <p:sldId id="256" r:id="rId2"/>
    <p:sldId id="261" r:id="rId3"/>
    <p:sldId id="273" r:id="rId4"/>
    <p:sldId id="262" r:id="rId5"/>
    <p:sldId id="268" r:id="rId6"/>
    <p:sldId id="259" r:id="rId7"/>
    <p:sldId id="269" r:id="rId8"/>
    <p:sldId id="270" r:id="rId9"/>
    <p:sldId id="266" r:id="rId10"/>
    <p:sldId id="271" r:id="rId11"/>
    <p:sldId id="272" r:id="rId12"/>
    <p:sldId id="258" r:id="rId13"/>
    <p:sldId id="265" r:id="rId14"/>
    <p:sldId id="267" r:id="rId15"/>
    <p:sldId id="257" r:id="rId16"/>
    <p:sldId id="264"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20A4A-A63E-B0DC-FCD6-235A4A621193}" v="1317" dt="2019-12-03T08:22:18.423"/>
    <p1510:client id="{61AD8887-F3AD-B899-C169-C6461AB13066}" v="518" dt="2019-12-04T23:00:09.519"/>
    <p1510:client id="{7E66EBFB-DA08-A518-DC8B-C210F5DE8B4E}" v="119" dt="2019-12-04T20:23:05.086"/>
    <p1510:client id="{819F4A6A-106A-5B83-E29D-01284480D139}" v="106" dt="2019-12-04T21:09:21.134"/>
    <p1510:client id="{85FE2D34-977A-D3E0-D248-E7B933B365B2}" v="17" dt="2019-12-04T20:59:40.327"/>
    <p1510:client id="{86D18523-2F6E-4BF0-AD84-5CB7002E32DA}" v="662" dt="2019-12-03T03:18:49.763"/>
    <p1510:client id="{8C07F4B7-6B85-D9B7-4DA3-FACF9126FEF3}" v="32" dt="2019-12-04T21:36:32.982"/>
    <p1510:client id="{B4B4E94B-2E3F-3204-DFC4-2F51574EE53C}" v="532" dt="2019-12-04T19:25:14.972"/>
    <p1510:client id="{B52479BA-8B16-396A-E486-E2CB33574FC7}" v="23" dt="2019-12-04T20:56:30.760"/>
    <p1510:client id="{EC586E20-59F7-613B-E055-2DC57C1066C0}" v="112" dt="2019-12-04T20:52:22.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AFB8C-9A6C-43E0-876B-8BE3C096C0FB}"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97631073-4D13-48DA-8FBB-1015742E5B60}">
      <dgm:prSet/>
      <dgm:spPr/>
      <dgm:t>
        <a:bodyPr/>
        <a:lstStyle/>
        <a:p>
          <a:r>
            <a:rPr lang="en-US" b="0" i="0"/>
            <a:t>Periodically update the warehouse</a:t>
          </a:r>
          <a:endParaRPr lang="en-US"/>
        </a:p>
      </dgm:t>
    </dgm:pt>
    <dgm:pt modelId="{932858CC-B1C9-442A-9137-AE6E5A0378AA}" type="parTrans" cxnId="{B481BC35-6A7B-473D-8DA4-210EE2778B1E}">
      <dgm:prSet/>
      <dgm:spPr/>
      <dgm:t>
        <a:bodyPr/>
        <a:lstStyle/>
        <a:p>
          <a:endParaRPr lang="en-US"/>
        </a:p>
      </dgm:t>
    </dgm:pt>
    <dgm:pt modelId="{6C5E93A6-31A0-41CF-8042-F6244A454F40}" type="sibTrans" cxnId="{B481BC35-6A7B-473D-8DA4-210EE2778B1E}">
      <dgm:prSet/>
      <dgm:spPr/>
      <dgm:t>
        <a:bodyPr/>
        <a:lstStyle/>
        <a:p>
          <a:endParaRPr lang="en-US"/>
        </a:p>
      </dgm:t>
    </dgm:pt>
    <dgm:pt modelId="{50EB7EC7-231A-450D-B36E-7E20E4449E1A}">
      <dgm:prSet/>
      <dgm:spPr/>
      <dgm:t>
        <a:bodyPr/>
        <a:lstStyle/>
        <a:p>
          <a:pPr rtl="0"/>
          <a:r>
            <a:rPr lang="en-US" b="0" i="0"/>
            <a:t>Keep the Web log lean </a:t>
          </a:r>
          <a:r>
            <a:rPr lang="en-US" b="0" i="0">
              <a:latin typeface="Century Gothic" panose="020B0502020202020204"/>
            </a:rPr>
            <a:t>&amp; </a:t>
          </a:r>
          <a:r>
            <a:rPr lang="en-US" b="0" i="0"/>
            <a:t>regularly delete summarized data</a:t>
          </a:r>
          <a:endParaRPr lang="en-US"/>
        </a:p>
      </dgm:t>
    </dgm:pt>
    <dgm:pt modelId="{BA17F030-2633-47AA-BD49-59A8F4512BAD}" type="parTrans" cxnId="{5AFC39D5-C23E-4A93-BE64-49EC66CD29E3}">
      <dgm:prSet/>
      <dgm:spPr/>
      <dgm:t>
        <a:bodyPr/>
        <a:lstStyle/>
        <a:p>
          <a:endParaRPr lang="en-US"/>
        </a:p>
      </dgm:t>
    </dgm:pt>
    <dgm:pt modelId="{79E14145-4F20-443E-BE57-C4F5E499407E}" type="sibTrans" cxnId="{5AFC39D5-C23E-4A93-BE64-49EC66CD29E3}">
      <dgm:prSet/>
      <dgm:spPr/>
      <dgm:t>
        <a:bodyPr/>
        <a:lstStyle/>
        <a:p>
          <a:endParaRPr lang="en-US"/>
        </a:p>
      </dgm:t>
    </dgm:pt>
    <dgm:pt modelId="{FF47C7C1-FB4C-44CB-89AE-8340994DC532}">
      <dgm:prSet/>
      <dgm:spPr/>
      <dgm:t>
        <a:bodyPr/>
        <a:lstStyle/>
        <a:p>
          <a:r>
            <a:rPr lang="en-US" b="0" i="0"/>
            <a:t>Evaluate whether you must expand your warehouse</a:t>
          </a:r>
          <a:endParaRPr lang="en-US"/>
        </a:p>
      </dgm:t>
    </dgm:pt>
    <dgm:pt modelId="{092B3BA2-3DA9-4781-828C-1FB671A0B7B4}" type="parTrans" cxnId="{308D62B4-A77A-4755-A19F-DA12149919F9}">
      <dgm:prSet/>
      <dgm:spPr/>
      <dgm:t>
        <a:bodyPr/>
        <a:lstStyle/>
        <a:p>
          <a:endParaRPr lang="en-US"/>
        </a:p>
      </dgm:t>
    </dgm:pt>
    <dgm:pt modelId="{314AA9BF-0E1C-493B-8948-C96A93E60CA2}" type="sibTrans" cxnId="{308D62B4-A77A-4755-A19F-DA12149919F9}">
      <dgm:prSet/>
      <dgm:spPr/>
      <dgm:t>
        <a:bodyPr/>
        <a:lstStyle/>
        <a:p>
          <a:endParaRPr lang="en-US"/>
        </a:p>
      </dgm:t>
    </dgm:pt>
    <dgm:pt modelId="{E20C786C-DE9E-406E-862F-F664B4EB0EE7}">
      <dgm:prSet/>
      <dgm:spPr/>
      <dgm:t>
        <a:bodyPr/>
        <a:lstStyle/>
        <a:p>
          <a:r>
            <a:rPr lang="en-US" b="0" i="0"/>
            <a:t>Transform data </a:t>
          </a:r>
          <a:endParaRPr lang="en-US"/>
        </a:p>
      </dgm:t>
    </dgm:pt>
    <dgm:pt modelId="{B291DA30-FF54-447B-BF82-1FD07589AC94}" type="parTrans" cxnId="{BB4855A5-920B-4E68-BCC2-BCB8168ABF00}">
      <dgm:prSet/>
      <dgm:spPr/>
      <dgm:t>
        <a:bodyPr/>
        <a:lstStyle/>
        <a:p>
          <a:endParaRPr lang="en-US"/>
        </a:p>
      </dgm:t>
    </dgm:pt>
    <dgm:pt modelId="{394FB90F-0EF3-4F90-92F2-A87F6CDCA898}" type="sibTrans" cxnId="{BB4855A5-920B-4E68-BCC2-BCB8168ABF00}">
      <dgm:prSet/>
      <dgm:spPr/>
      <dgm:t>
        <a:bodyPr/>
        <a:lstStyle/>
        <a:p>
          <a:endParaRPr lang="en-US"/>
        </a:p>
      </dgm:t>
    </dgm:pt>
    <dgm:pt modelId="{4B74FDEE-569D-4388-836C-BEDDCBE8BC9D}">
      <dgm:prSet/>
      <dgm:spPr/>
      <dgm:t>
        <a:bodyPr/>
        <a:lstStyle/>
        <a:p>
          <a:r>
            <a:rPr lang="en-US" b="0" i="0"/>
            <a:t>Keep users of the warehouse well-trained</a:t>
          </a:r>
          <a:endParaRPr lang="en-US"/>
        </a:p>
      </dgm:t>
    </dgm:pt>
    <dgm:pt modelId="{24DAD601-DE6F-4E6F-A5AB-229B25841C50}" type="parTrans" cxnId="{A2FAD500-E42B-4727-AB09-71DDCB4621BA}">
      <dgm:prSet/>
      <dgm:spPr/>
      <dgm:t>
        <a:bodyPr/>
        <a:lstStyle/>
        <a:p>
          <a:endParaRPr lang="en-US"/>
        </a:p>
      </dgm:t>
    </dgm:pt>
    <dgm:pt modelId="{04D9A6C9-E1FE-446D-A662-3D4C6F36BDE6}" type="sibTrans" cxnId="{A2FAD500-E42B-4727-AB09-71DDCB4621BA}">
      <dgm:prSet/>
      <dgm:spPr/>
      <dgm:t>
        <a:bodyPr/>
        <a:lstStyle/>
        <a:p>
          <a:endParaRPr lang="en-US"/>
        </a:p>
      </dgm:t>
    </dgm:pt>
    <dgm:pt modelId="{8971E063-D1AC-47DC-9797-CE7751B3C340}">
      <dgm:prSet/>
      <dgm:spPr/>
      <dgm:t>
        <a:bodyPr/>
        <a:lstStyle/>
        <a:p>
          <a:r>
            <a:rPr lang="en-US" b="0" i="0"/>
            <a:t>Update statistic files after you load new data</a:t>
          </a:r>
          <a:endParaRPr lang="en-US"/>
        </a:p>
      </dgm:t>
    </dgm:pt>
    <dgm:pt modelId="{F73B370C-00CF-4DFA-B561-BBEC431AB85D}" type="parTrans" cxnId="{62B35FF8-3225-4F4A-ADD3-C771341F0F2D}">
      <dgm:prSet/>
      <dgm:spPr/>
      <dgm:t>
        <a:bodyPr/>
        <a:lstStyle/>
        <a:p>
          <a:endParaRPr lang="en-US"/>
        </a:p>
      </dgm:t>
    </dgm:pt>
    <dgm:pt modelId="{C51585EA-0972-4A99-8F5A-A0DA54263EDF}" type="sibTrans" cxnId="{62B35FF8-3225-4F4A-ADD3-C771341F0F2D}">
      <dgm:prSet/>
      <dgm:spPr/>
      <dgm:t>
        <a:bodyPr/>
        <a:lstStyle/>
        <a:p>
          <a:endParaRPr lang="en-US"/>
        </a:p>
      </dgm:t>
    </dgm:pt>
    <dgm:pt modelId="{6542F34E-C655-40C8-AE6F-2D86F13C3397}" type="pres">
      <dgm:prSet presAssocID="{047AFB8C-9A6C-43E0-876B-8BE3C096C0FB}" presName="root" presStyleCnt="0">
        <dgm:presLayoutVars>
          <dgm:dir/>
          <dgm:resizeHandles val="exact"/>
        </dgm:presLayoutVars>
      </dgm:prSet>
      <dgm:spPr/>
    </dgm:pt>
    <dgm:pt modelId="{FACA4B2E-5BF2-4F52-8628-8E6D1BFF9D16}" type="pres">
      <dgm:prSet presAssocID="{047AFB8C-9A6C-43E0-876B-8BE3C096C0FB}" presName="container" presStyleCnt="0">
        <dgm:presLayoutVars>
          <dgm:dir/>
          <dgm:resizeHandles val="exact"/>
        </dgm:presLayoutVars>
      </dgm:prSet>
      <dgm:spPr/>
    </dgm:pt>
    <dgm:pt modelId="{BFEC4B6E-DF0B-4347-AFC3-A9E661D45002}" type="pres">
      <dgm:prSet presAssocID="{97631073-4D13-48DA-8FBB-1015742E5B60}" presName="compNode" presStyleCnt="0"/>
      <dgm:spPr/>
    </dgm:pt>
    <dgm:pt modelId="{9D061872-355B-4F4E-8AD9-79580F326D84}" type="pres">
      <dgm:prSet presAssocID="{97631073-4D13-48DA-8FBB-1015742E5B60}" presName="iconBgRect" presStyleLbl="bgShp" presStyleIdx="0" presStyleCnt="6"/>
      <dgm:spPr/>
    </dgm:pt>
    <dgm:pt modelId="{F24DB7D2-65B3-4312-8523-B284BF46321A}" type="pres">
      <dgm:prSet presAssocID="{97631073-4D13-48DA-8FBB-1015742E5B6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13B913C0-8F83-4093-8920-298696306DEB}" type="pres">
      <dgm:prSet presAssocID="{97631073-4D13-48DA-8FBB-1015742E5B60}" presName="spaceRect" presStyleCnt="0"/>
      <dgm:spPr/>
    </dgm:pt>
    <dgm:pt modelId="{0BDBBBAA-EFB2-4DEF-B8A9-5AA6FF45F8F5}" type="pres">
      <dgm:prSet presAssocID="{97631073-4D13-48DA-8FBB-1015742E5B60}" presName="textRect" presStyleLbl="revTx" presStyleIdx="0" presStyleCnt="6">
        <dgm:presLayoutVars>
          <dgm:chMax val="1"/>
          <dgm:chPref val="1"/>
        </dgm:presLayoutVars>
      </dgm:prSet>
      <dgm:spPr/>
    </dgm:pt>
    <dgm:pt modelId="{B7CAC055-FD3E-4146-BE96-51206F91D919}" type="pres">
      <dgm:prSet presAssocID="{6C5E93A6-31A0-41CF-8042-F6244A454F40}" presName="sibTrans" presStyleLbl="sibTrans2D1" presStyleIdx="0" presStyleCnt="0"/>
      <dgm:spPr/>
    </dgm:pt>
    <dgm:pt modelId="{BA44A8AD-9359-4E10-8A53-F8FD8626745E}" type="pres">
      <dgm:prSet presAssocID="{50EB7EC7-231A-450D-B36E-7E20E4449E1A}" presName="compNode" presStyleCnt="0"/>
      <dgm:spPr/>
    </dgm:pt>
    <dgm:pt modelId="{E8A55102-DAA4-46F0-A172-ACE8A9559BEA}" type="pres">
      <dgm:prSet presAssocID="{50EB7EC7-231A-450D-B36E-7E20E4449E1A}" presName="iconBgRect" presStyleLbl="bgShp" presStyleIdx="1" presStyleCnt="6"/>
      <dgm:spPr/>
    </dgm:pt>
    <dgm:pt modelId="{6B6FFA57-7A29-45C6-B762-29B45BAA48DB}" type="pres">
      <dgm:prSet presAssocID="{50EB7EC7-231A-450D-B36E-7E20E4449E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0DE9F75-0C56-4FF2-AA55-A7782DB48920}" type="pres">
      <dgm:prSet presAssocID="{50EB7EC7-231A-450D-B36E-7E20E4449E1A}" presName="spaceRect" presStyleCnt="0"/>
      <dgm:spPr/>
    </dgm:pt>
    <dgm:pt modelId="{91A32C46-3822-46BD-B8DA-25FA09A74767}" type="pres">
      <dgm:prSet presAssocID="{50EB7EC7-231A-450D-B36E-7E20E4449E1A}" presName="textRect" presStyleLbl="revTx" presStyleIdx="1" presStyleCnt="6">
        <dgm:presLayoutVars>
          <dgm:chMax val="1"/>
          <dgm:chPref val="1"/>
        </dgm:presLayoutVars>
      </dgm:prSet>
      <dgm:spPr/>
    </dgm:pt>
    <dgm:pt modelId="{145C0413-6D02-44B9-909C-4A32DC40ADF5}" type="pres">
      <dgm:prSet presAssocID="{79E14145-4F20-443E-BE57-C4F5E499407E}" presName="sibTrans" presStyleLbl="sibTrans2D1" presStyleIdx="0" presStyleCnt="0"/>
      <dgm:spPr/>
    </dgm:pt>
    <dgm:pt modelId="{65B6EC6A-F15E-46C2-9300-298580217644}" type="pres">
      <dgm:prSet presAssocID="{FF47C7C1-FB4C-44CB-89AE-8340994DC532}" presName="compNode" presStyleCnt="0"/>
      <dgm:spPr/>
    </dgm:pt>
    <dgm:pt modelId="{D820B7AA-0DD0-4CE7-9781-56BCB8F16DFF}" type="pres">
      <dgm:prSet presAssocID="{FF47C7C1-FB4C-44CB-89AE-8340994DC532}" presName="iconBgRect" presStyleLbl="bgShp" presStyleIdx="2" presStyleCnt="6"/>
      <dgm:spPr/>
    </dgm:pt>
    <dgm:pt modelId="{B445C686-B849-44F6-89C5-3B2154D46C9C}" type="pres">
      <dgm:prSet presAssocID="{FF47C7C1-FB4C-44CB-89AE-8340994DC5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9A8435-9C98-43F0-B561-02C6967721E7}" type="pres">
      <dgm:prSet presAssocID="{FF47C7C1-FB4C-44CB-89AE-8340994DC532}" presName="spaceRect" presStyleCnt="0"/>
      <dgm:spPr/>
    </dgm:pt>
    <dgm:pt modelId="{D1111260-B653-47C1-BF1C-1F9292AE8468}" type="pres">
      <dgm:prSet presAssocID="{FF47C7C1-FB4C-44CB-89AE-8340994DC532}" presName="textRect" presStyleLbl="revTx" presStyleIdx="2" presStyleCnt="6">
        <dgm:presLayoutVars>
          <dgm:chMax val="1"/>
          <dgm:chPref val="1"/>
        </dgm:presLayoutVars>
      </dgm:prSet>
      <dgm:spPr/>
    </dgm:pt>
    <dgm:pt modelId="{4DD1442B-751B-4CAD-BA2C-53E9CF6D47D8}" type="pres">
      <dgm:prSet presAssocID="{314AA9BF-0E1C-493B-8948-C96A93E60CA2}" presName="sibTrans" presStyleLbl="sibTrans2D1" presStyleIdx="0" presStyleCnt="0"/>
      <dgm:spPr/>
    </dgm:pt>
    <dgm:pt modelId="{F6039508-5FCB-4DEC-B340-3865F9B4EF7B}" type="pres">
      <dgm:prSet presAssocID="{E20C786C-DE9E-406E-862F-F664B4EB0EE7}" presName="compNode" presStyleCnt="0"/>
      <dgm:spPr/>
    </dgm:pt>
    <dgm:pt modelId="{A25333EC-9E0B-4B14-BD3A-3B2C0900A500}" type="pres">
      <dgm:prSet presAssocID="{E20C786C-DE9E-406E-862F-F664B4EB0EE7}" presName="iconBgRect" presStyleLbl="bgShp" presStyleIdx="3" presStyleCnt="6"/>
      <dgm:spPr/>
    </dgm:pt>
    <dgm:pt modelId="{6F515AA5-F1C8-4C0B-8387-1A191D4F8C19}" type="pres">
      <dgm:prSet presAssocID="{E20C786C-DE9E-406E-862F-F664B4EB0EE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754335B-03B0-4588-BBEF-E4A10F36FD8B}" type="pres">
      <dgm:prSet presAssocID="{E20C786C-DE9E-406E-862F-F664B4EB0EE7}" presName="spaceRect" presStyleCnt="0"/>
      <dgm:spPr/>
    </dgm:pt>
    <dgm:pt modelId="{F1484589-8C17-4382-B7A4-BB60E17AC778}" type="pres">
      <dgm:prSet presAssocID="{E20C786C-DE9E-406E-862F-F664B4EB0EE7}" presName="textRect" presStyleLbl="revTx" presStyleIdx="3" presStyleCnt="6">
        <dgm:presLayoutVars>
          <dgm:chMax val="1"/>
          <dgm:chPref val="1"/>
        </dgm:presLayoutVars>
      </dgm:prSet>
      <dgm:spPr/>
    </dgm:pt>
    <dgm:pt modelId="{3A5B890E-50FE-491D-96E2-92DBBDCE7E4E}" type="pres">
      <dgm:prSet presAssocID="{394FB90F-0EF3-4F90-92F2-A87F6CDCA898}" presName="sibTrans" presStyleLbl="sibTrans2D1" presStyleIdx="0" presStyleCnt="0"/>
      <dgm:spPr/>
    </dgm:pt>
    <dgm:pt modelId="{2433674C-5C9E-4D0B-B7DA-1F1787D269E6}" type="pres">
      <dgm:prSet presAssocID="{4B74FDEE-569D-4388-836C-BEDDCBE8BC9D}" presName="compNode" presStyleCnt="0"/>
      <dgm:spPr/>
    </dgm:pt>
    <dgm:pt modelId="{5D4C7835-63C6-4137-B310-F2892096F407}" type="pres">
      <dgm:prSet presAssocID="{4B74FDEE-569D-4388-836C-BEDDCBE8BC9D}" presName="iconBgRect" presStyleLbl="bgShp" presStyleIdx="4" presStyleCnt="6"/>
      <dgm:spPr/>
    </dgm:pt>
    <dgm:pt modelId="{6F1CD19C-2C79-41E4-B4CD-61359967EC8C}" type="pres">
      <dgm:prSet presAssocID="{4B74FDEE-569D-4388-836C-BEDDCBE8BC9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lectrician"/>
        </a:ext>
      </dgm:extLst>
    </dgm:pt>
    <dgm:pt modelId="{8B73E685-6D84-4F90-AA34-6B4E32CB06FD}" type="pres">
      <dgm:prSet presAssocID="{4B74FDEE-569D-4388-836C-BEDDCBE8BC9D}" presName="spaceRect" presStyleCnt="0"/>
      <dgm:spPr/>
    </dgm:pt>
    <dgm:pt modelId="{5BED5854-3989-4315-A796-16F05837F442}" type="pres">
      <dgm:prSet presAssocID="{4B74FDEE-569D-4388-836C-BEDDCBE8BC9D}" presName="textRect" presStyleLbl="revTx" presStyleIdx="4" presStyleCnt="6">
        <dgm:presLayoutVars>
          <dgm:chMax val="1"/>
          <dgm:chPref val="1"/>
        </dgm:presLayoutVars>
      </dgm:prSet>
      <dgm:spPr/>
    </dgm:pt>
    <dgm:pt modelId="{15D04263-22C2-4E6C-961E-3D8171BB4167}" type="pres">
      <dgm:prSet presAssocID="{04D9A6C9-E1FE-446D-A662-3D4C6F36BDE6}" presName="sibTrans" presStyleLbl="sibTrans2D1" presStyleIdx="0" presStyleCnt="0"/>
      <dgm:spPr/>
    </dgm:pt>
    <dgm:pt modelId="{CEF5F67B-2402-469D-B2C8-3DED883CB242}" type="pres">
      <dgm:prSet presAssocID="{8971E063-D1AC-47DC-9797-CE7751B3C340}" presName="compNode" presStyleCnt="0"/>
      <dgm:spPr/>
    </dgm:pt>
    <dgm:pt modelId="{162B323A-BADF-414B-AD75-932832EA155C}" type="pres">
      <dgm:prSet presAssocID="{8971E063-D1AC-47DC-9797-CE7751B3C340}" presName="iconBgRect" presStyleLbl="bgShp" presStyleIdx="5" presStyleCnt="6"/>
      <dgm:spPr/>
    </dgm:pt>
    <dgm:pt modelId="{CFE309B5-231A-4E15-B725-44FE42562EBF}" type="pres">
      <dgm:prSet presAssocID="{8971E063-D1AC-47DC-9797-CE7751B3C34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E77E1E96-FD40-4510-8316-513AF354CF82}" type="pres">
      <dgm:prSet presAssocID="{8971E063-D1AC-47DC-9797-CE7751B3C340}" presName="spaceRect" presStyleCnt="0"/>
      <dgm:spPr/>
    </dgm:pt>
    <dgm:pt modelId="{E395C2D0-E692-4669-A112-ABA09A8730F9}" type="pres">
      <dgm:prSet presAssocID="{8971E063-D1AC-47DC-9797-CE7751B3C340}" presName="textRect" presStyleLbl="revTx" presStyleIdx="5" presStyleCnt="6">
        <dgm:presLayoutVars>
          <dgm:chMax val="1"/>
          <dgm:chPref val="1"/>
        </dgm:presLayoutVars>
      </dgm:prSet>
      <dgm:spPr/>
    </dgm:pt>
  </dgm:ptLst>
  <dgm:cxnLst>
    <dgm:cxn modelId="{A2FAD500-E42B-4727-AB09-71DDCB4621BA}" srcId="{047AFB8C-9A6C-43E0-876B-8BE3C096C0FB}" destId="{4B74FDEE-569D-4388-836C-BEDDCBE8BC9D}" srcOrd="4" destOrd="0" parTransId="{24DAD601-DE6F-4E6F-A5AB-229B25841C50}" sibTransId="{04D9A6C9-E1FE-446D-A662-3D4C6F36BDE6}"/>
    <dgm:cxn modelId="{97A1E50B-D2CC-45D2-AE2B-F260F003B443}" type="presOf" srcId="{394FB90F-0EF3-4F90-92F2-A87F6CDCA898}" destId="{3A5B890E-50FE-491D-96E2-92DBBDCE7E4E}" srcOrd="0" destOrd="0" presId="urn:microsoft.com/office/officeart/2018/2/layout/IconCircleList"/>
    <dgm:cxn modelId="{668A2D1E-14B4-4504-A1D2-E34817A3FC59}" type="presOf" srcId="{314AA9BF-0E1C-493B-8948-C96A93E60CA2}" destId="{4DD1442B-751B-4CAD-BA2C-53E9CF6D47D8}" srcOrd="0" destOrd="0" presId="urn:microsoft.com/office/officeart/2018/2/layout/IconCircleList"/>
    <dgm:cxn modelId="{FC0A1230-67DE-4857-B242-4DF256C76559}" type="presOf" srcId="{047AFB8C-9A6C-43E0-876B-8BE3C096C0FB}" destId="{6542F34E-C655-40C8-AE6F-2D86F13C3397}" srcOrd="0" destOrd="0" presId="urn:microsoft.com/office/officeart/2018/2/layout/IconCircleList"/>
    <dgm:cxn modelId="{B481BC35-6A7B-473D-8DA4-210EE2778B1E}" srcId="{047AFB8C-9A6C-43E0-876B-8BE3C096C0FB}" destId="{97631073-4D13-48DA-8FBB-1015742E5B60}" srcOrd="0" destOrd="0" parTransId="{932858CC-B1C9-442A-9137-AE6E5A0378AA}" sibTransId="{6C5E93A6-31A0-41CF-8042-F6244A454F40}"/>
    <dgm:cxn modelId="{FAA1B33A-8C99-447A-8EF7-34D725294ACC}" type="presOf" srcId="{6C5E93A6-31A0-41CF-8042-F6244A454F40}" destId="{B7CAC055-FD3E-4146-BE96-51206F91D919}" srcOrd="0" destOrd="0" presId="urn:microsoft.com/office/officeart/2018/2/layout/IconCircleList"/>
    <dgm:cxn modelId="{A7248F43-2C47-465C-AE75-B1016A681BAE}" type="presOf" srcId="{E20C786C-DE9E-406E-862F-F664B4EB0EE7}" destId="{F1484589-8C17-4382-B7A4-BB60E17AC778}" srcOrd="0" destOrd="0" presId="urn:microsoft.com/office/officeart/2018/2/layout/IconCircleList"/>
    <dgm:cxn modelId="{44343C58-FC24-47E0-93A2-4B037553F79E}" type="presOf" srcId="{79E14145-4F20-443E-BE57-C4F5E499407E}" destId="{145C0413-6D02-44B9-909C-4A32DC40ADF5}" srcOrd="0" destOrd="0" presId="urn:microsoft.com/office/officeart/2018/2/layout/IconCircleList"/>
    <dgm:cxn modelId="{7D967996-5182-4448-B369-7C8812E3E9B7}" type="presOf" srcId="{50EB7EC7-231A-450D-B36E-7E20E4449E1A}" destId="{91A32C46-3822-46BD-B8DA-25FA09A74767}" srcOrd="0" destOrd="0" presId="urn:microsoft.com/office/officeart/2018/2/layout/IconCircleList"/>
    <dgm:cxn modelId="{BB4855A5-920B-4E68-BCC2-BCB8168ABF00}" srcId="{047AFB8C-9A6C-43E0-876B-8BE3C096C0FB}" destId="{E20C786C-DE9E-406E-862F-F664B4EB0EE7}" srcOrd="3" destOrd="0" parTransId="{B291DA30-FF54-447B-BF82-1FD07589AC94}" sibTransId="{394FB90F-0EF3-4F90-92F2-A87F6CDCA898}"/>
    <dgm:cxn modelId="{308D62B4-A77A-4755-A19F-DA12149919F9}" srcId="{047AFB8C-9A6C-43E0-876B-8BE3C096C0FB}" destId="{FF47C7C1-FB4C-44CB-89AE-8340994DC532}" srcOrd="2" destOrd="0" parTransId="{092B3BA2-3DA9-4781-828C-1FB671A0B7B4}" sibTransId="{314AA9BF-0E1C-493B-8948-C96A93E60CA2}"/>
    <dgm:cxn modelId="{957CE3C1-BDE3-4C4F-8726-FA3ED9F5FA37}" type="presOf" srcId="{97631073-4D13-48DA-8FBB-1015742E5B60}" destId="{0BDBBBAA-EFB2-4DEF-B8A9-5AA6FF45F8F5}" srcOrd="0" destOrd="0" presId="urn:microsoft.com/office/officeart/2018/2/layout/IconCircleList"/>
    <dgm:cxn modelId="{2DE951C3-1835-462B-A461-51528F66DE0A}" type="presOf" srcId="{FF47C7C1-FB4C-44CB-89AE-8340994DC532}" destId="{D1111260-B653-47C1-BF1C-1F9292AE8468}" srcOrd="0" destOrd="0" presId="urn:microsoft.com/office/officeart/2018/2/layout/IconCircleList"/>
    <dgm:cxn modelId="{544148C7-151A-4EF4-8A88-35B419424B10}" type="presOf" srcId="{8971E063-D1AC-47DC-9797-CE7751B3C340}" destId="{E395C2D0-E692-4669-A112-ABA09A8730F9}" srcOrd="0" destOrd="0" presId="urn:microsoft.com/office/officeart/2018/2/layout/IconCircleList"/>
    <dgm:cxn modelId="{5AFC39D5-C23E-4A93-BE64-49EC66CD29E3}" srcId="{047AFB8C-9A6C-43E0-876B-8BE3C096C0FB}" destId="{50EB7EC7-231A-450D-B36E-7E20E4449E1A}" srcOrd="1" destOrd="0" parTransId="{BA17F030-2633-47AA-BD49-59A8F4512BAD}" sibTransId="{79E14145-4F20-443E-BE57-C4F5E499407E}"/>
    <dgm:cxn modelId="{9CC601DA-629A-41E0-A5E0-280A9EE4D4F9}" type="presOf" srcId="{4B74FDEE-569D-4388-836C-BEDDCBE8BC9D}" destId="{5BED5854-3989-4315-A796-16F05837F442}" srcOrd="0" destOrd="0" presId="urn:microsoft.com/office/officeart/2018/2/layout/IconCircleList"/>
    <dgm:cxn modelId="{C94B4DE2-E263-4E36-9426-FB001AA4BA9B}" type="presOf" srcId="{04D9A6C9-E1FE-446D-A662-3D4C6F36BDE6}" destId="{15D04263-22C2-4E6C-961E-3D8171BB4167}" srcOrd="0" destOrd="0" presId="urn:microsoft.com/office/officeart/2018/2/layout/IconCircleList"/>
    <dgm:cxn modelId="{62B35FF8-3225-4F4A-ADD3-C771341F0F2D}" srcId="{047AFB8C-9A6C-43E0-876B-8BE3C096C0FB}" destId="{8971E063-D1AC-47DC-9797-CE7751B3C340}" srcOrd="5" destOrd="0" parTransId="{F73B370C-00CF-4DFA-B561-BBEC431AB85D}" sibTransId="{C51585EA-0972-4A99-8F5A-A0DA54263EDF}"/>
    <dgm:cxn modelId="{88286D8C-B578-450D-A8FB-7F51F817906E}" type="presParOf" srcId="{6542F34E-C655-40C8-AE6F-2D86F13C3397}" destId="{FACA4B2E-5BF2-4F52-8628-8E6D1BFF9D16}" srcOrd="0" destOrd="0" presId="urn:microsoft.com/office/officeart/2018/2/layout/IconCircleList"/>
    <dgm:cxn modelId="{27203942-2617-420D-B6C9-A00CD1F3E4E9}" type="presParOf" srcId="{FACA4B2E-5BF2-4F52-8628-8E6D1BFF9D16}" destId="{BFEC4B6E-DF0B-4347-AFC3-A9E661D45002}" srcOrd="0" destOrd="0" presId="urn:microsoft.com/office/officeart/2018/2/layout/IconCircleList"/>
    <dgm:cxn modelId="{F426BEC1-A2F8-4CA8-8742-7F46B1B2DB75}" type="presParOf" srcId="{BFEC4B6E-DF0B-4347-AFC3-A9E661D45002}" destId="{9D061872-355B-4F4E-8AD9-79580F326D84}" srcOrd="0" destOrd="0" presId="urn:microsoft.com/office/officeart/2018/2/layout/IconCircleList"/>
    <dgm:cxn modelId="{96780F8E-83B5-4FA8-A9FF-17F90FAE5041}" type="presParOf" srcId="{BFEC4B6E-DF0B-4347-AFC3-A9E661D45002}" destId="{F24DB7D2-65B3-4312-8523-B284BF46321A}" srcOrd="1" destOrd="0" presId="urn:microsoft.com/office/officeart/2018/2/layout/IconCircleList"/>
    <dgm:cxn modelId="{99B801A0-254F-42AF-A8B1-C319AA5EF6CA}" type="presParOf" srcId="{BFEC4B6E-DF0B-4347-AFC3-A9E661D45002}" destId="{13B913C0-8F83-4093-8920-298696306DEB}" srcOrd="2" destOrd="0" presId="urn:microsoft.com/office/officeart/2018/2/layout/IconCircleList"/>
    <dgm:cxn modelId="{02B66AC9-53AA-48A5-8124-16440114CE84}" type="presParOf" srcId="{BFEC4B6E-DF0B-4347-AFC3-A9E661D45002}" destId="{0BDBBBAA-EFB2-4DEF-B8A9-5AA6FF45F8F5}" srcOrd="3" destOrd="0" presId="urn:microsoft.com/office/officeart/2018/2/layout/IconCircleList"/>
    <dgm:cxn modelId="{C95C9663-E0A7-462D-B7B8-6E232D68737C}" type="presParOf" srcId="{FACA4B2E-5BF2-4F52-8628-8E6D1BFF9D16}" destId="{B7CAC055-FD3E-4146-BE96-51206F91D919}" srcOrd="1" destOrd="0" presId="urn:microsoft.com/office/officeart/2018/2/layout/IconCircleList"/>
    <dgm:cxn modelId="{03CA1D99-0C4F-4898-9919-B4ECFA38A341}" type="presParOf" srcId="{FACA4B2E-5BF2-4F52-8628-8E6D1BFF9D16}" destId="{BA44A8AD-9359-4E10-8A53-F8FD8626745E}" srcOrd="2" destOrd="0" presId="urn:microsoft.com/office/officeart/2018/2/layout/IconCircleList"/>
    <dgm:cxn modelId="{6490035F-FB91-4DB3-B38C-78C8F7C1887F}" type="presParOf" srcId="{BA44A8AD-9359-4E10-8A53-F8FD8626745E}" destId="{E8A55102-DAA4-46F0-A172-ACE8A9559BEA}" srcOrd="0" destOrd="0" presId="urn:microsoft.com/office/officeart/2018/2/layout/IconCircleList"/>
    <dgm:cxn modelId="{D243A5D1-958E-461B-A1B3-34BD61666037}" type="presParOf" srcId="{BA44A8AD-9359-4E10-8A53-F8FD8626745E}" destId="{6B6FFA57-7A29-45C6-B762-29B45BAA48DB}" srcOrd="1" destOrd="0" presId="urn:microsoft.com/office/officeart/2018/2/layout/IconCircleList"/>
    <dgm:cxn modelId="{97719C7D-78F1-4E45-A5E1-43E47514EF34}" type="presParOf" srcId="{BA44A8AD-9359-4E10-8A53-F8FD8626745E}" destId="{20DE9F75-0C56-4FF2-AA55-A7782DB48920}" srcOrd="2" destOrd="0" presId="urn:microsoft.com/office/officeart/2018/2/layout/IconCircleList"/>
    <dgm:cxn modelId="{84732C8E-C5B5-44F9-8C94-509B93B0981D}" type="presParOf" srcId="{BA44A8AD-9359-4E10-8A53-F8FD8626745E}" destId="{91A32C46-3822-46BD-B8DA-25FA09A74767}" srcOrd="3" destOrd="0" presId="urn:microsoft.com/office/officeart/2018/2/layout/IconCircleList"/>
    <dgm:cxn modelId="{26C3A815-67AF-4CC7-B668-B5579A546B08}" type="presParOf" srcId="{FACA4B2E-5BF2-4F52-8628-8E6D1BFF9D16}" destId="{145C0413-6D02-44B9-909C-4A32DC40ADF5}" srcOrd="3" destOrd="0" presId="urn:microsoft.com/office/officeart/2018/2/layout/IconCircleList"/>
    <dgm:cxn modelId="{98283E14-02DB-4FAA-99E5-8A0AC00E6F95}" type="presParOf" srcId="{FACA4B2E-5BF2-4F52-8628-8E6D1BFF9D16}" destId="{65B6EC6A-F15E-46C2-9300-298580217644}" srcOrd="4" destOrd="0" presId="urn:microsoft.com/office/officeart/2018/2/layout/IconCircleList"/>
    <dgm:cxn modelId="{9E830B26-6B20-4930-B220-EB21E3892206}" type="presParOf" srcId="{65B6EC6A-F15E-46C2-9300-298580217644}" destId="{D820B7AA-0DD0-4CE7-9781-56BCB8F16DFF}" srcOrd="0" destOrd="0" presId="urn:microsoft.com/office/officeart/2018/2/layout/IconCircleList"/>
    <dgm:cxn modelId="{43B7EE45-8720-435E-A1E5-60B3FFBEBCD9}" type="presParOf" srcId="{65B6EC6A-F15E-46C2-9300-298580217644}" destId="{B445C686-B849-44F6-89C5-3B2154D46C9C}" srcOrd="1" destOrd="0" presId="urn:microsoft.com/office/officeart/2018/2/layout/IconCircleList"/>
    <dgm:cxn modelId="{AB111ED8-C5DF-4CB6-A647-494E873A3CB5}" type="presParOf" srcId="{65B6EC6A-F15E-46C2-9300-298580217644}" destId="{D39A8435-9C98-43F0-B561-02C6967721E7}" srcOrd="2" destOrd="0" presId="urn:microsoft.com/office/officeart/2018/2/layout/IconCircleList"/>
    <dgm:cxn modelId="{CDED80B0-56D4-40F9-B91D-B9CF97CF03C7}" type="presParOf" srcId="{65B6EC6A-F15E-46C2-9300-298580217644}" destId="{D1111260-B653-47C1-BF1C-1F9292AE8468}" srcOrd="3" destOrd="0" presId="urn:microsoft.com/office/officeart/2018/2/layout/IconCircleList"/>
    <dgm:cxn modelId="{7BDBECCC-6379-41FB-B7D2-95036E49DE53}" type="presParOf" srcId="{FACA4B2E-5BF2-4F52-8628-8E6D1BFF9D16}" destId="{4DD1442B-751B-4CAD-BA2C-53E9CF6D47D8}" srcOrd="5" destOrd="0" presId="urn:microsoft.com/office/officeart/2018/2/layout/IconCircleList"/>
    <dgm:cxn modelId="{EA983044-D182-4C3F-88EE-8732C4FC37C3}" type="presParOf" srcId="{FACA4B2E-5BF2-4F52-8628-8E6D1BFF9D16}" destId="{F6039508-5FCB-4DEC-B340-3865F9B4EF7B}" srcOrd="6" destOrd="0" presId="urn:microsoft.com/office/officeart/2018/2/layout/IconCircleList"/>
    <dgm:cxn modelId="{6EEB12CD-E95A-415B-8D51-13EBDA338B66}" type="presParOf" srcId="{F6039508-5FCB-4DEC-B340-3865F9B4EF7B}" destId="{A25333EC-9E0B-4B14-BD3A-3B2C0900A500}" srcOrd="0" destOrd="0" presId="urn:microsoft.com/office/officeart/2018/2/layout/IconCircleList"/>
    <dgm:cxn modelId="{F24EB885-346A-4931-ACD8-FDA35F052777}" type="presParOf" srcId="{F6039508-5FCB-4DEC-B340-3865F9B4EF7B}" destId="{6F515AA5-F1C8-4C0B-8387-1A191D4F8C19}" srcOrd="1" destOrd="0" presId="urn:microsoft.com/office/officeart/2018/2/layout/IconCircleList"/>
    <dgm:cxn modelId="{1D2A337E-316D-4B7A-8C79-7969930D517C}" type="presParOf" srcId="{F6039508-5FCB-4DEC-B340-3865F9B4EF7B}" destId="{4754335B-03B0-4588-BBEF-E4A10F36FD8B}" srcOrd="2" destOrd="0" presId="urn:microsoft.com/office/officeart/2018/2/layout/IconCircleList"/>
    <dgm:cxn modelId="{7A1C55E9-043B-43F9-9BA7-EA2CEB584E9D}" type="presParOf" srcId="{F6039508-5FCB-4DEC-B340-3865F9B4EF7B}" destId="{F1484589-8C17-4382-B7A4-BB60E17AC778}" srcOrd="3" destOrd="0" presId="urn:microsoft.com/office/officeart/2018/2/layout/IconCircleList"/>
    <dgm:cxn modelId="{E8CE002A-7CEB-4825-A681-E7320496CACB}" type="presParOf" srcId="{FACA4B2E-5BF2-4F52-8628-8E6D1BFF9D16}" destId="{3A5B890E-50FE-491D-96E2-92DBBDCE7E4E}" srcOrd="7" destOrd="0" presId="urn:microsoft.com/office/officeart/2018/2/layout/IconCircleList"/>
    <dgm:cxn modelId="{207875AF-CF31-44DC-9E46-535418E2A9FA}" type="presParOf" srcId="{FACA4B2E-5BF2-4F52-8628-8E6D1BFF9D16}" destId="{2433674C-5C9E-4D0B-B7DA-1F1787D269E6}" srcOrd="8" destOrd="0" presId="urn:microsoft.com/office/officeart/2018/2/layout/IconCircleList"/>
    <dgm:cxn modelId="{6B6AECAC-4A39-4BBF-91D9-388019D53DF4}" type="presParOf" srcId="{2433674C-5C9E-4D0B-B7DA-1F1787D269E6}" destId="{5D4C7835-63C6-4137-B310-F2892096F407}" srcOrd="0" destOrd="0" presId="urn:microsoft.com/office/officeart/2018/2/layout/IconCircleList"/>
    <dgm:cxn modelId="{9314E57C-C7A5-4A46-8614-8A5B5C95D6E1}" type="presParOf" srcId="{2433674C-5C9E-4D0B-B7DA-1F1787D269E6}" destId="{6F1CD19C-2C79-41E4-B4CD-61359967EC8C}" srcOrd="1" destOrd="0" presId="urn:microsoft.com/office/officeart/2018/2/layout/IconCircleList"/>
    <dgm:cxn modelId="{9E3F8476-F93B-49B4-934E-C318622AD135}" type="presParOf" srcId="{2433674C-5C9E-4D0B-B7DA-1F1787D269E6}" destId="{8B73E685-6D84-4F90-AA34-6B4E32CB06FD}" srcOrd="2" destOrd="0" presId="urn:microsoft.com/office/officeart/2018/2/layout/IconCircleList"/>
    <dgm:cxn modelId="{CC3A6C88-349E-4E03-9D7D-16FF2C8DF7E4}" type="presParOf" srcId="{2433674C-5C9E-4D0B-B7DA-1F1787D269E6}" destId="{5BED5854-3989-4315-A796-16F05837F442}" srcOrd="3" destOrd="0" presId="urn:microsoft.com/office/officeart/2018/2/layout/IconCircleList"/>
    <dgm:cxn modelId="{79A44607-64BE-4FF2-B881-49EEAA213DE6}" type="presParOf" srcId="{FACA4B2E-5BF2-4F52-8628-8E6D1BFF9D16}" destId="{15D04263-22C2-4E6C-961E-3D8171BB4167}" srcOrd="9" destOrd="0" presId="urn:microsoft.com/office/officeart/2018/2/layout/IconCircleList"/>
    <dgm:cxn modelId="{8D9CE687-D74C-4EA9-84DC-7A463F5C2547}" type="presParOf" srcId="{FACA4B2E-5BF2-4F52-8628-8E6D1BFF9D16}" destId="{CEF5F67B-2402-469D-B2C8-3DED883CB242}" srcOrd="10" destOrd="0" presId="urn:microsoft.com/office/officeart/2018/2/layout/IconCircleList"/>
    <dgm:cxn modelId="{A3CDACBD-3A99-4DB4-9EC4-CAAC44EEBA9C}" type="presParOf" srcId="{CEF5F67B-2402-469D-B2C8-3DED883CB242}" destId="{162B323A-BADF-414B-AD75-932832EA155C}" srcOrd="0" destOrd="0" presId="urn:microsoft.com/office/officeart/2018/2/layout/IconCircleList"/>
    <dgm:cxn modelId="{0D9082CC-8E3E-4E59-9C00-E9AD4061C1D1}" type="presParOf" srcId="{CEF5F67B-2402-469D-B2C8-3DED883CB242}" destId="{CFE309B5-231A-4E15-B725-44FE42562EBF}" srcOrd="1" destOrd="0" presId="urn:microsoft.com/office/officeart/2018/2/layout/IconCircleList"/>
    <dgm:cxn modelId="{C2ECC6E8-0664-4B89-A6C9-54C017FB9160}" type="presParOf" srcId="{CEF5F67B-2402-469D-B2C8-3DED883CB242}" destId="{E77E1E96-FD40-4510-8316-513AF354CF82}" srcOrd="2" destOrd="0" presId="urn:microsoft.com/office/officeart/2018/2/layout/IconCircleList"/>
    <dgm:cxn modelId="{83A1721A-DBCA-4088-8409-4879288E785F}" type="presParOf" srcId="{CEF5F67B-2402-469D-B2C8-3DED883CB242}" destId="{E395C2D0-E692-4669-A112-ABA09A8730F9}"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61872-355B-4F4E-8AD9-79580F326D84}">
      <dsp:nvSpPr>
        <dsp:cNvPr id="0" name=""/>
        <dsp:cNvSpPr/>
      </dsp:nvSpPr>
      <dsp:spPr>
        <a:xfrm>
          <a:off x="193985" y="619647"/>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DB7D2-65B3-4312-8523-B284BF46321A}">
      <dsp:nvSpPr>
        <dsp:cNvPr id="0" name=""/>
        <dsp:cNvSpPr/>
      </dsp:nvSpPr>
      <dsp:spPr>
        <a:xfrm>
          <a:off x="362146" y="787808"/>
          <a:ext cx="464444" cy="464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DBBBAA-EFB2-4DEF-B8A9-5AA6FF45F8F5}">
      <dsp:nvSpPr>
        <dsp:cNvPr id="0" name=""/>
        <dsp:cNvSpPr/>
      </dsp:nvSpPr>
      <dsp:spPr>
        <a:xfrm>
          <a:off x="1166344" y="6196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Periodically update the warehouse</a:t>
          </a:r>
          <a:endParaRPr lang="en-US" sz="1400" kern="1200"/>
        </a:p>
      </dsp:txBody>
      <dsp:txXfrm>
        <a:off x="1166344" y="619647"/>
        <a:ext cx="1887520" cy="800766"/>
      </dsp:txXfrm>
    </dsp:sp>
    <dsp:sp modelId="{E8A55102-DAA4-46F0-A172-ACE8A9559BEA}">
      <dsp:nvSpPr>
        <dsp:cNvPr id="0" name=""/>
        <dsp:cNvSpPr/>
      </dsp:nvSpPr>
      <dsp:spPr>
        <a:xfrm>
          <a:off x="3382751" y="619647"/>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FFA57-7A29-45C6-B762-29B45BAA48DB}">
      <dsp:nvSpPr>
        <dsp:cNvPr id="0" name=""/>
        <dsp:cNvSpPr/>
      </dsp:nvSpPr>
      <dsp:spPr>
        <a:xfrm>
          <a:off x="3550912" y="787808"/>
          <a:ext cx="464444" cy="464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A32C46-3822-46BD-B8DA-25FA09A74767}">
      <dsp:nvSpPr>
        <dsp:cNvPr id="0" name=""/>
        <dsp:cNvSpPr/>
      </dsp:nvSpPr>
      <dsp:spPr>
        <a:xfrm>
          <a:off x="4355110" y="6196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rtl="0">
            <a:lnSpc>
              <a:spcPct val="90000"/>
            </a:lnSpc>
            <a:spcBef>
              <a:spcPct val="0"/>
            </a:spcBef>
            <a:spcAft>
              <a:spcPct val="35000"/>
            </a:spcAft>
            <a:buNone/>
          </a:pPr>
          <a:r>
            <a:rPr lang="en-US" sz="1400" b="0" i="0" kern="1200"/>
            <a:t>Keep the Web log lean </a:t>
          </a:r>
          <a:r>
            <a:rPr lang="en-US" sz="1400" b="0" i="0" kern="1200">
              <a:latin typeface="Century Gothic" panose="020B0502020202020204"/>
            </a:rPr>
            <a:t>&amp; </a:t>
          </a:r>
          <a:r>
            <a:rPr lang="en-US" sz="1400" b="0" i="0" kern="1200"/>
            <a:t>regularly delete summarized data</a:t>
          </a:r>
          <a:endParaRPr lang="en-US" sz="1400" kern="1200"/>
        </a:p>
      </dsp:txBody>
      <dsp:txXfrm>
        <a:off x="4355110" y="619647"/>
        <a:ext cx="1887520" cy="800766"/>
      </dsp:txXfrm>
    </dsp:sp>
    <dsp:sp modelId="{D820B7AA-0DD0-4CE7-9781-56BCB8F16DFF}">
      <dsp:nvSpPr>
        <dsp:cNvPr id="0" name=""/>
        <dsp:cNvSpPr/>
      </dsp:nvSpPr>
      <dsp:spPr>
        <a:xfrm>
          <a:off x="6571517" y="619647"/>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5C686-B849-44F6-89C5-3B2154D46C9C}">
      <dsp:nvSpPr>
        <dsp:cNvPr id="0" name=""/>
        <dsp:cNvSpPr/>
      </dsp:nvSpPr>
      <dsp:spPr>
        <a:xfrm>
          <a:off x="6739678" y="787808"/>
          <a:ext cx="464444" cy="464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11260-B653-47C1-BF1C-1F9292AE8468}">
      <dsp:nvSpPr>
        <dsp:cNvPr id="0" name=""/>
        <dsp:cNvSpPr/>
      </dsp:nvSpPr>
      <dsp:spPr>
        <a:xfrm>
          <a:off x="7543876" y="6196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Evaluate whether you must expand your warehouse</a:t>
          </a:r>
          <a:endParaRPr lang="en-US" sz="1400" kern="1200"/>
        </a:p>
      </dsp:txBody>
      <dsp:txXfrm>
        <a:off x="7543876" y="619647"/>
        <a:ext cx="1887520" cy="800766"/>
      </dsp:txXfrm>
    </dsp:sp>
    <dsp:sp modelId="{A25333EC-9E0B-4B14-BD3A-3B2C0900A500}">
      <dsp:nvSpPr>
        <dsp:cNvPr id="0" name=""/>
        <dsp:cNvSpPr/>
      </dsp:nvSpPr>
      <dsp:spPr>
        <a:xfrm>
          <a:off x="193985" y="2002269"/>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15AA5-F1C8-4C0B-8387-1A191D4F8C19}">
      <dsp:nvSpPr>
        <dsp:cNvPr id="0" name=""/>
        <dsp:cNvSpPr/>
      </dsp:nvSpPr>
      <dsp:spPr>
        <a:xfrm>
          <a:off x="362146" y="2170430"/>
          <a:ext cx="464444" cy="464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84589-8C17-4382-B7A4-BB60E17AC778}">
      <dsp:nvSpPr>
        <dsp:cNvPr id="0" name=""/>
        <dsp:cNvSpPr/>
      </dsp:nvSpPr>
      <dsp:spPr>
        <a:xfrm>
          <a:off x="1166344" y="2002269"/>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Transform data </a:t>
          </a:r>
          <a:endParaRPr lang="en-US" sz="1400" kern="1200"/>
        </a:p>
      </dsp:txBody>
      <dsp:txXfrm>
        <a:off x="1166344" y="2002269"/>
        <a:ext cx="1887520" cy="800766"/>
      </dsp:txXfrm>
    </dsp:sp>
    <dsp:sp modelId="{5D4C7835-63C6-4137-B310-F2892096F407}">
      <dsp:nvSpPr>
        <dsp:cNvPr id="0" name=""/>
        <dsp:cNvSpPr/>
      </dsp:nvSpPr>
      <dsp:spPr>
        <a:xfrm>
          <a:off x="3382751" y="2002269"/>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CD19C-2C79-41E4-B4CD-61359967EC8C}">
      <dsp:nvSpPr>
        <dsp:cNvPr id="0" name=""/>
        <dsp:cNvSpPr/>
      </dsp:nvSpPr>
      <dsp:spPr>
        <a:xfrm>
          <a:off x="3550912" y="2170430"/>
          <a:ext cx="464444" cy="4644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ED5854-3989-4315-A796-16F05837F442}">
      <dsp:nvSpPr>
        <dsp:cNvPr id="0" name=""/>
        <dsp:cNvSpPr/>
      </dsp:nvSpPr>
      <dsp:spPr>
        <a:xfrm>
          <a:off x="4355110" y="2002269"/>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Keep users of the warehouse well-trained</a:t>
          </a:r>
          <a:endParaRPr lang="en-US" sz="1400" kern="1200"/>
        </a:p>
      </dsp:txBody>
      <dsp:txXfrm>
        <a:off x="4355110" y="2002269"/>
        <a:ext cx="1887520" cy="800766"/>
      </dsp:txXfrm>
    </dsp:sp>
    <dsp:sp modelId="{162B323A-BADF-414B-AD75-932832EA155C}">
      <dsp:nvSpPr>
        <dsp:cNvPr id="0" name=""/>
        <dsp:cNvSpPr/>
      </dsp:nvSpPr>
      <dsp:spPr>
        <a:xfrm>
          <a:off x="6571517" y="2002269"/>
          <a:ext cx="800766" cy="8007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309B5-231A-4E15-B725-44FE42562EBF}">
      <dsp:nvSpPr>
        <dsp:cNvPr id="0" name=""/>
        <dsp:cNvSpPr/>
      </dsp:nvSpPr>
      <dsp:spPr>
        <a:xfrm>
          <a:off x="6739678" y="2170430"/>
          <a:ext cx="464444" cy="4644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95C2D0-E692-4669-A112-ABA09A8730F9}">
      <dsp:nvSpPr>
        <dsp:cNvPr id="0" name=""/>
        <dsp:cNvSpPr/>
      </dsp:nvSpPr>
      <dsp:spPr>
        <a:xfrm>
          <a:off x="7543876" y="2002269"/>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Update statistic files after you load new data</a:t>
          </a:r>
          <a:endParaRPr lang="en-US" sz="1400" kern="1200"/>
        </a:p>
      </dsp:txBody>
      <dsp:txXfrm>
        <a:off x="7543876" y="2002269"/>
        <a:ext cx="1887520" cy="80076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239AC-2287-4B1F-91A0-FA4DAA8EBE9C}" type="datetimeFigureOut">
              <a:rPr lang="en-US"/>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991C-E892-4337-A67F-9F8FB27BA41C}" type="slidenum">
              <a:rPr lang="en-US"/>
              <a:t>‹#›</a:t>
            </a:fld>
            <a:endParaRPr lang="en-US"/>
          </a:p>
        </p:txBody>
      </p:sp>
    </p:spTree>
    <p:extLst>
      <p:ext uri="{BB962C8B-B14F-4D97-AF65-F5344CB8AC3E}">
        <p14:creationId xmlns:p14="http://schemas.microsoft.com/office/powerpoint/2010/main" val="116697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a:t>
            </a:r>
            <a:r>
              <a:rPr lang="en-US"/>
              <a:t> Periodically update the warehouse by removing extraneous data and duplicate entries, cleaning up redundant data and inconsistent relationships and defragging tables that are 30 percent or more fragmented.</a:t>
            </a:r>
          </a:p>
          <a:p>
            <a:r>
              <a:rPr lang="en-US" b="1"/>
              <a:t>2.</a:t>
            </a:r>
            <a:r>
              <a:rPr lang="en-US"/>
              <a:t> Keep the Web log lean and regularly delete summarized data, as over-congested logs will cause a reduction in performance speed. Back the data into an archive if you must maintain a historical record.</a:t>
            </a:r>
            <a:endParaRPr lang="en-US">
              <a:cs typeface="Calibri"/>
            </a:endParaRPr>
          </a:p>
          <a:p>
            <a:r>
              <a:rPr lang="en-US" b="1"/>
              <a:t>3.</a:t>
            </a:r>
            <a:r>
              <a:rPr lang="en-US"/>
              <a:t> Evaluate whether you must expand your warehouse every time you add new profile properties, as every database object can only contain a certain number of properties. The number differs based on the database software being used.</a:t>
            </a:r>
            <a:endParaRPr lang="en-US">
              <a:cs typeface="Calibri"/>
            </a:endParaRPr>
          </a:p>
          <a:p>
            <a:r>
              <a:rPr lang="en-US" b="1"/>
              <a:t>4.</a:t>
            </a:r>
            <a:r>
              <a:rPr lang="en-US"/>
              <a:t> Transform data by combining multiple fields into one field; breaking down data fields into separate fields based on year, month and day; mapping related data sets into a single representation; and applying surrogate keys to dimension table records.</a:t>
            </a:r>
            <a:endParaRPr lang="en-US">
              <a:cs typeface="Calibri"/>
            </a:endParaRPr>
          </a:p>
          <a:p>
            <a:r>
              <a:rPr lang="en-US" b="1"/>
              <a:t>5.</a:t>
            </a:r>
            <a:r>
              <a:rPr lang="en-US"/>
              <a:t> Keep users of the warehouse well-trained on how to create queries, access database structures and handle unexpected contingencies. Also, review all warehouse changes with staff members before applying them, because the changes might negatively affect a user's ability to acquire the information he needs.</a:t>
            </a:r>
            <a:endParaRPr lang="en-US">
              <a:cs typeface="Calibri"/>
            </a:endParaRPr>
          </a:p>
          <a:p>
            <a:r>
              <a:rPr lang="en-US" b="1"/>
              <a:t>6.</a:t>
            </a:r>
            <a:r>
              <a:rPr lang="en-US"/>
              <a:t> Update statistic files after you load new data rebuild an index. Also, run periodic updates either weekly or monthly. Keeping your statistic files updated will optimize query transactions, which in turn will enhance overall performance speed.</a:t>
            </a:r>
            <a:endParaRPr lang="en-US">
              <a:cs typeface="Calibri"/>
            </a:endParaRPr>
          </a:p>
        </p:txBody>
      </p:sp>
      <p:sp>
        <p:nvSpPr>
          <p:cNvPr id="4" name="Slide Number Placeholder 3"/>
          <p:cNvSpPr>
            <a:spLocks noGrp="1"/>
          </p:cNvSpPr>
          <p:nvPr>
            <p:ph type="sldNum" sz="quarter" idx="5"/>
          </p:nvPr>
        </p:nvSpPr>
        <p:spPr/>
        <p:txBody>
          <a:bodyPr/>
          <a:lstStyle/>
          <a:p>
            <a:fld id="{650A991C-E892-4337-A67F-9F8FB27BA41C}" type="slidenum">
              <a:rPr lang="en-US"/>
              <a:t>17</a:t>
            </a:fld>
            <a:endParaRPr lang="en-US"/>
          </a:p>
        </p:txBody>
      </p:sp>
    </p:spTree>
    <p:extLst>
      <p:ext uri="{BB962C8B-B14F-4D97-AF65-F5344CB8AC3E}">
        <p14:creationId xmlns:p14="http://schemas.microsoft.com/office/powerpoint/2010/main" val="980160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791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12/4/2019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536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0982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397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458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12/4/2019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923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12/4/2019</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7089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4674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5514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221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12/4/2019</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322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12/4/2019</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653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12/4/2019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332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12/4/2019</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376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12/4/2019</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1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12/4/2019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450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12/4/2019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79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550466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ctrTitle"/>
          </p:nvPr>
        </p:nvSpPr>
        <p:spPr>
          <a:xfrm>
            <a:off x="1683171" y="1169773"/>
            <a:ext cx="8825658" cy="2870161"/>
          </a:xfrm>
        </p:spPr>
        <p:txBody>
          <a:bodyPr anchor="b">
            <a:normAutofit/>
          </a:bodyPr>
          <a:lstStyle/>
          <a:p>
            <a:pPr algn="ctr"/>
            <a:r>
              <a:rPr lang="en-US">
                <a:solidFill>
                  <a:schemeClr val="tx1"/>
                </a:solidFill>
                <a:cs typeface="Calibri Light"/>
              </a:rPr>
              <a:t>IST 722</a:t>
            </a:r>
            <a:br>
              <a:rPr lang="en-US">
                <a:cs typeface="Calibri Light"/>
              </a:rPr>
            </a:br>
            <a:r>
              <a:rPr lang="en-US">
                <a:solidFill>
                  <a:schemeClr val="tx1"/>
                </a:solidFill>
                <a:cs typeface="Calibri Light"/>
              </a:rPr>
              <a:t>Data Warehouse Project</a:t>
            </a:r>
            <a:br>
              <a:rPr lang="en-US">
                <a:cs typeface="Calibri Light"/>
              </a:rPr>
            </a:br>
            <a:r>
              <a:rPr lang="en-US">
                <a:solidFill>
                  <a:schemeClr val="tx1"/>
                </a:solidFill>
                <a:cs typeface="Calibri Light"/>
              </a:rPr>
              <a:t>Fudge Corporation Ltd.</a:t>
            </a:r>
            <a:endParaRPr lang="en-US">
              <a:solidFill>
                <a:schemeClr val="tx1"/>
              </a:solidFill>
            </a:endParaRPr>
          </a:p>
        </p:txBody>
      </p:sp>
      <p:sp>
        <p:nvSpPr>
          <p:cNvPr id="3" name="Subtitle 2"/>
          <p:cNvSpPr>
            <a:spLocks noGrp="1"/>
          </p:cNvSpPr>
          <p:nvPr>
            <p:ph type="subTitle" idx="1"/>
          </p:nvPr>
        </p:nvSpPr>
        <p:spPr>
          <a:xfrm>
            <a:off x="1683171" y="4293441"/>
            <a:ext cx="8825658" cy="1907248"/>
          </a:xfrm>
        </p:spPr>
        <p:txBody>
          <a:bodyPr>
            <a:normAutofit/>
          </a:bodyPr>
          <a:lstStyle/>
          <a:p>
            <a:pPr algn="ctr">
              <a:lnSpc>
                <a:spcPct val="90000"/>
              </a:lnSpc>
            </a:pPr>
            <a:r>
              <a:rPr lang="en-US"/>
              <a:t>Team 2</a:t>
            </a:r>
          </a:p>
          <a:p>
            <a:pPr algn="ctr">
              <a:lnSpc>
                <a:spcPct val="90000"/>
              </a:lnSpc>
            </a:pPr>
            <a:r>
              <a:rPr lang="en-US" err="1"/>
              <a:t>Tanaya</a:t>
            </a:r>
            <a:r>
              <a:rPr lang="en-US"/>
              <a:t> </a:t>
            </a:r>
            <a:r>
              <a:rPr lang="en-US" err="1"/>
              <a:t>Hirlekar</a:t>
            </a:r>
            <a:r>
              <a:rPr lang="en-US"/>
              <a:t>, Business Analyst</a:t>
            </a:r>
          </a:p>
          <a:p>
            <a:pPr algn="ctr">
              <a:lnSpc>
                <a:spcPct val="90000"/>
              </a:lnSpc>
            </a:pPr>
            <a:r>
              <a:rPr lang="en-US"/>
              <a:t>Shivani Kulkarni, </a:t>
            </a:r>
            <a:r>
              <a:rPr lang="en-US">
                <a:ea typeface="+mn-lt"/>
                <a:cs typeface="+mn-lt"/>
              </a:rPr>
              <a:t>BI Developer</a:t>
            </a:r>
          </a:p>
          <a:p>
            <a:pPr algn="ctr">
              <a:lnSpc>
                <a:spcPct val="90000"/>
              </a:lnSpc>
            </a:pPr>
            <a:r>
              <a:rPr lang="en-US"/>
              <a:t>Kshitij </a:t>
            </a:r>
            <a:r>
              <a:rPr lang="en-US" err="1"/>
              <a:t>Sankesara</a:t>
            </a:r>
            <a:r>
              <a:rPr lang="en-US"/>
              <a:t>, Data Architect</a:t>
            </a:r>
          </a:p>
          <a:p>
            <a:pPr algn="ctr">
              <a:lnSpc>
                <a:spcPct val="90000"/>
              </a:lnSpc>
            </a:pPr>
            <a:r>
              <a:rPr lang="en-US"/>
              <a:t>Srinath Ramachandran, </a:t>
            </a:r>
            <a:r>
              <a:rPr lang="en-US">
                <a:ea typeface="+mn-lt"/>
                <a:cs typeface="+mn-lt"/>
              </a:rPr>
              <a:t>Data Engineer</a:t>
            </a:r>
            <a:endParaRPr lang="en-US"/>
          </a:p>
        </p:txBody>
      </p:sp>
      <p:cxnSp>
        <p:nvCxnSpPr>
          <p:cNvPr id="6"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391B-089A-4A19-95FD-408753F78958}"/>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a:solidFill>
                  <a:srgbClr val="EBEBEB"/>
                </a:solidFill>
                <a:latin typeface="+mj-lt"/>
                <a:ea typeface="+mj-ea"/>
                <a:cs typeface="+mj-cs"/>
              </a:rPr>
              <a:t>Source to Stage-Control Flow</a:t>
            </a:r>
            <a:endParaRPr lang="en-US" b="0" i="0" kern="1200">
              <a:solidFill>
                <a:srgbClr val="EBEBEB"/>
              </a:solidFill>
              <a:latin typeface="+mj-lt"/>
            </a:endParaRPr>
          </a:p>
        </p:txBody>
      </p:sp>
      <p:pic>
        <p:nvPicPr>
          <p:cNvPr id="4" name="Picture 4" descr="A screenshot of a cell phone&#10;&#10;Description generated with very high confidence">
            <a:extLst>
              <a:ext uri="{FF2B5EF4-FFF2-40B4-BE49-F238E27FC236}">
                <a16:creationId xmlns:a16="http://schemas.microsoft.com/office/drawing/2014/main" id="{50302FE0-3253-41BB-BC98-BA06E862A8F7}"/>
              </a:ext>
            </a:extLst>
          </p:cNvPr>
          <p:cNvPicPr>
            <a:picLocks noChangeAspect="1"/>
          </p:cNvPicPr>
          <p:nvPr/>
        </p:nvPicPr>
        <p:blipFill rotWithShape="1">
          <a:blip r:embed="rId2"/>
          <a:srcRect l="826" t="9028" b="32986"/>
          <a:stretch/>
        </p:blipFill>
        <p:spPr>
          <a:xfrm>
            <a:off x="1161588" y="2690134"/>
            <a:ext cx="10329748" cy="358637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2631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43D6-A3E3-41CE-BACA-A4E6F93159D4}"/>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a:solidFill>
                  <a:srgbClr val="EBEBEB"/>
                </a:solidFill>
                <a:latin typeface="+mj-lt"/>
                <a:ea typeface="+mj-ea"/>
                <a:cs typeface="+mj-cs"/>
              </a:rPr>
              <a:t>Stage to Datawarehouse</a:t>
            </a:r>
          </a:p>
        </p:txBody>
      </p:sp>
      <p:pic>
        <p:nvPicPr>
          <p:cNvPr id="4" name="Picture 4" descr="A screenshot of a cell phone&#10;&#10;Description generated with very high confidence">
            <a:extLst>
              <a:ext uri="{FF2B5EF4-FFF2-40B4-BE49-F238E27FC236}">
                <a16:creationId xmlns:a16="http://schemas.microsoft.com/office/drawing/2014/main" id="{DAE0B0B4-578C-4607-85D9-CD18C3C34FE2}"/>
              </a:ext>
            </a:extLst>
          </p:cNvPr>
          <p:cNvPicPr>
            <a:picLocks noChangeAspect="1"/>
          </p:cNvPicPr>
          <p:nvPr/>
        </p:nvPicPr>
        <p:blipFill rotWithShape="1">
          <a:blip r:embed="rId2"/>
          <a:srcRect t="14538" b="31563"/>
          <a:stretch/>
        </p:blipFill>
        <p:spPr>
          <a:xfrm>
            <a:off x="1077050" y="2567437"/>
            <a:ext cx="10507866" cy="397882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6578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204ED6-107B-43E3-9F8B-2DAF850FB774}"/>
              </a:ext>
            </a:extLst>
          </p:cNvPr>
          <p:cNvSpPr>
            <a:spLocks noGrp="1"/>
          </p:cNvSpPr>
          <p:nvPr>
            <p:ph type="title"/>
          </p:nvPr>
        </p:nvSpPr>
        <p:spPr>
          <a:xfrm>
            <a:off x="8382055" y="1241266"/>
            <a:ext cx="3161016" cy="3153753"/>
          </a:xfrm>
        </p:spPr>
        <p:txBody>
          <a:bodyPr vert="horz" lIns="91440" tIns="45720" rIns="91440" bIns="45720" rtlCol="0" anchor="b">
            <a:normAutofit fontScale="90000"/>
          </a:bodyPr>
          <a:lstStyle/>
          <a:p>
            <a:r>
              <a:rPr lang="en-US" sz="5400" b="0" i="0" kern="1200">
                <a:solidFill>
                  <a:srgbClr val="EBEBEB"/>
                </a:solidFill>
                <a:latin typeface="+mj-lt"/>
                <a:ea typeface="+mj-ea"/>
                <a:cs typeface="+mj-cs"/>
              </a:rPr>
              <a:t>Star </a:t>
            </a:r>
            <a:r>
              <a:rPr lang="en-US" sz="5400">
                <a:solidFill>
                  <a:srgbClr val="EBEBEB"/>
                </a:solidFill>
              </a:rPr>
              <a:t>Schema</a:t>
            </a:r>
            <a:br>
              <a:rPr lang="en-US" sz="5400"/>
            </a:br>
            <a:br>
              <a:rPr lang="en-US" sz="5400"/>
            </a:br>
            <a:r>
              <a:rPr lang="en-US" sz="5400">
                <a:solidFill>
                  <a:srgbClr val="EBEBEB"/>
                </a:solidFill>
              </a:rPr>
              <a:t>Simple Process</a:t>
            </a:r>
            <a:endParaRPr lang="en-US" sz="5400" b="0" i="0" kern="1200">
              <a:solidFill>
                <a:srgbClr val="EBEBEB"/>
              </a:solidFill>
              <a:latin typeface="+mj-lt"/>
            </a:endParaRP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A screenshot of a map&#10;&#10;Description generated with very high confidence">
            <a:extLst>
              <a:ext uri="{FF2B5EF4-FFF2-40B4-BE49-F238E27FC236}">
                <a16:creationId xmlns:a16="http://schemas.microsoft.com/office/drawing/2014/main" id="{071E450D-70DB-44DB-86FB-C24EE1D01836}"/>
              </a:ext>
            </a:extLst>
          </p:cNvPr>
          <p:cNvPicPr>
            <a:picLocks noGrp="1" noChangeAspect="1"/>
          </p:cNvPicPr>
          <p:nvPr>
            <p:ph idx="1"/>
          </p:nvPr>
        </p:nvPicPr>
        <p:blipFill>
          <a:blip r:embed="rId3"/>
          <a:stretch>
            <a:fillRect/>
          </a:stretch>
        </p:blipFill>
        <p:spPr>
          <a:xfrm>
            <a:off x="424731" y="482902"/>
            <a:ext cx="7520757" cy="5892194"/>
          </a:xfrm>
          <a:prstGeom prst="rect">
            <a:avLst/>
          </a:prstGeom>
        </p:spPr>
      </p:pic>
    </p:spTree>
    <p:extLst>
      <p:ext uri="{BB962C8B-B14F-4D97-AF65-F5344CB8AC3E}">
        <p14:creationId xmlns:p14="http://schemas.microsoft.com/office/powerpoint/2010/main" val="294040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204ED6-107B-43E3-9F8B-2DAF850FB774}"/>
              </a:ext>
            </a:extLst>
          </p:cNvPr>
          <p:cNvSpPr>
            <a:spLocks noGrp="1"/>
          </p:cNvSpPr>
          <p:nvPr>
            <p:ph type="title"/>
          </p:nvPr>
        </p:nvSpPr>
        <p:spPr>
          <a:xfrm>
            <a:off x="8382055" y="1241266"/>
            <a:ext cx="3161016" cy="3153753"/>
          </a:xfrm>
        </p:spPr>
        <p:txBody>
          <a:bodyPr vert="horz" lIns="91440" tIns="45720" rIns="91440" bIns="45720" rtlCol="0" anchor="b">
            <a:normAutofit fontScale="90000"/>
          </a:bodyPr>
          <a:lstStyle/>
          <a:p>
            <a:r>
              <a:rPr lang="en-US" sz="5400" b="0" i="0" kern="1200">
                <a:solidFill>
                  <a:srgbClr val="EBEBEB"/>
                </a:solidFill>
                <a:latin typeface="+mj-lt"/>
                <a:ea typeface="+mj-ea"/>
                <a:cs typeface="+mj-cs"/>
              </a:rPr>
              <a:t>Star </a:t>
            </a:r>
            <a:r>
              <a:rPr lang="en-US" sz="5400">
                <a:solidFill>
                  <a:srgbClr val="EBEBEB"/>
                </a:solidFill>
              </a:rPr>
              <a:t>Schema</a:t>
            </a:r>
            <a:br>
              <a:rPr lang="en-US" sz="5400"/>
            </a:br>
            <a:br>
              <a:rPr lang="en-US" sz="5400"/>
            </a:br>
            <a:r>
              <a:rPr lang="en-US" sz="5400">
                <a:solidFill>
                  <a:srgbClr val="EBEBEB"/>
                </a:solidFill>
              </a:rPr>
              <a:t>Complex</a:t>
            </a:r>
            <a:br>
              <a:rPr lang="en-US" sz="5400"/>
            </a:br>
            <a:r>
              <a:rPr lang="en-US" sz="5400">
                <a:solidFill>
                  <a:srgbClr val="EBEBEB"/>
                </a:solidFill>
              </a:rPr>
              <a:t>Process</a:t>
            </a:r>
            <a:endParaRPr lang="en-US" sz="5400" b="0" i="0" kern="1200">
              <a:solidFill>
                <a:srgbClr val="EBEBEB"/>
              </a:solidFill>
              <a:latin typeface="+mj-lt"/>
            </a:endParaRP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A screenshot of a map&#10;&#10;Description generated with very high confidence">
            <a:extLst>
              <a:ext uri="{FF2B5EF4-FFF2-40B4-BE49-F238E27FC236}">
                <a16:creationId xmlns:a16="http://schemas.microsoft.com/office/drawing/2014/main" id="{071E450D-70DB-44DB-86FB-C24EE1D01836}"/>
              </a:ext>
            </a:extLst>
          </p:cNvPr>
          <p:cNvPicPr>
            <a:picLocks noGrp="1" noChangeAspect="1"/>
          </p:cNvPicPr>
          <p:nvPr>
            <p:ph idx="1"/>
          </p:nvPr>
        </p:nvPicPr>
        <p:blipFill>
          <a:blip r:embed="rId3"/>
          <a:stretch>
            <a:fillRect/>
          </a:stretch>
        </p:blipFill>
        <p:spPr>
          <a:xfrm>
            <a:off x="424731" y="510030"/>
            <a:ext cx="7520757" cy="5953393"/>
          </a:xfrm>
          <a:prstGeom prst="rect">
            <a:avLst/>
          </a:prstGeom>
        </p:spPr>
      </p:pic>
    </p:spTree>
    <p:extLst>
      <p:ext uri="{BB962C8B-B14F-4D97-AF65-F5344CB8AC3E}">
        <p14:creationId xmlns:p14="http://schemas.microsoft.com/office/powerpoint/2010/main" val="132506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92E9CC5-FCCF-483E-A1FD-4F72C9D0102B}"/>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Business Intelligence</a:t>
            </a:r>
          </a:p>
        </p:txBody>
      </p:sp>
      <p:cxnSp>
        <p:nvCxnSpPr>
          <p:cNvPr id="17"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98003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AE60D83C-CEF5-4D5E-8066-29985F578C7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cs typeface="Calibri Light"/>
              </a:rPr>
              <a:t>Business Questions For Simple Process</a:t>
            </a: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67CC3F-2A4B-43FD-9626-5A5F14DE2D58}"/>
              </a:ext>
            </a:extLst>
          </p:cNvPr>
          <p:cNvSpPr>
            <a:spLocks noGrp="1"/>
          </p:cNvSpPr>
          <p:nvPr>
            <p:ph idx="1"/>
          </p:nvPr>
        </p:nvSpPr>
        <p:spPr>
          <a:xfrm>
            <a:off x="5041399" y="1085549"/>
            <a:ext cx="5579707" cy="4686903"/>
          </a:xfrm>
        </p:spPr>
        <p:txBody>
          <a:bodyPr anchor="ctr">
            <a:normAutofit/>
          </a:bodyPr>
          <a:lstStyle/>
          <a:p>
            <a:pPr marL="0" indent="0">
              <a:buNone/>
            </a:pPr>
            <a:endParaRPr lang="en-US"/>
          </a:p>
          <a:p>
            <a:pPr marL="0" indent="0">
              <a:buNone/>
            </a:pPr>
            <a:r>
              <a:rPr lang="en-US" b="1"/>
              <a:t>Product Reviews</a:t>
            </a:r>
          </a:p>
          <a:p>
            <a:pPr marL="0" indent="0">
              <a:buNone/>
            </a:pPr>
            <a:endParaRPr lang="en-US">
              <a:solidFill>
                <a:schemeClr val="tx1"/>
              </a:solidFill>
            </a:endParaRPr>
          </a:p>
          <a:p>
            <a:r>
              <a:rPr lang="en-US">
                <a:solidFill>
                  <a:schemeClr val="tx1"/>
                </a:solidFill>
              </a:rPr>
              <a:t>What is the most popular product in </a:t>
            </a:r>
            <a:r>
              <a:rPr lang="en-US" err="1">
                <a:solidFill>
                  <a:schemeClr val="tx1"/>
                </a:solidFill>
              </a:rPr>
              <a:t>Fudgemart</a:t>
            </a:r>
            <a:r>
              <a:rPr lang="en-US">
                <a:solidFill>
                  <a:schemeClr val="tx1"/>
                </a:solidFill>
              </a:rPr>
              <a:t>?</a:t>
            </a:r>
          </a:p>
          <a:p>
            <a:r>
              <a:rPr lang="en-US">
                <a:solidFill>
                  <a:schemeClr val="tx1"/>
                </a:solidFill>
              </a:rPr>
              <a:t>What is the range of reviews?</a:t>
            </a:r>
          </a:p>
          <a:p>
            <a:r>
              <a:rPr lang="en-US">
                <a:solidFill>
                  <a:schemeClr val="tx1"/>
                </a:solidFill>
              </a:rPr>
              <a:t>Which vendor is the most popular?</a:t>
            </a:r>
          </a:p>
          <a:p>
            <a:r>
              <a:rPr lang="en-US">
                <a:solidFill>
                  <a:schemeClr val="tx1"/>
                </a:solidFill>
              </a:rPr>
              <a:t>What is the city which has the most popular products?</a:t>
            </a:r>
          </a:p>
          <a:p>
            <a:endParaRPr lang="en-US">
              <a:solidFill>
                <a:schemeClr val="tx1"/>
              </a:solidFill>
            </a:endParaRPr>
          </a:p>
        </p:txBody>
      </p:sp>
    </p:spTree>
    <p:extLst>
      <p:ext uri="{BB962C8B-B14F-4D97-AF65-F5344CB8AC3E}">
        <p14:creationId xmlns:p14="http://schemas.microsoft.com/office/powerpoint/2010/main" val="201899303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AE60D83C-CEF5-4D5E-8066-29985F578C7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cs typeface="Calibri Light"/>
              </a:rPr>
              <a:t>Business Questions</a:t>
            </a:r>
            <a:br>
              <a:rPr lang="en-US">
                <a:solidFill>
                  <a:schemeClr val="tx1"/>
                </a:solidFill>
                <a:cs typeface="Calibri Light"/>
              </a:rPr>
            </a:br>
            <a:r>
              <a:rPr lang="en-US">
                <a:solidFill>
                  <a:schemeClr val="tx1"/>
                </a:solidFill>
                <a:cs typeface="Calibri Light"/>
              </a:rPr>
              <a:t>For Complex Process</a:t>
            </a:r>
            <a:endParaRPr lang="en-US"/>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67CC3F-2A4B-43FD-9626-5A5F14DE2D58}"/>
              </a:ext>
            </a:extLst>
          </p:cNvPr>
          <p:cNvSpPr>
            <a:spLocks noGrp="1"/>
          </p:cNvSpPr>
          <p:nvPr>
            <p:ph idx="1"/>
          </p:nvPr>
        </p:nvSpPr>
        <p:spPr>
          <a:xfrm>
            <a:off x="5041399" y="1085549"/>
            <a:ext cx="6675917" cy="5094882"/>
          </a:xfrm>
        </p:spPr>
        <p:txBody>
          <a:bodyPr vert="horz" lIns="91440" tIns="45720" rIns="91440" bIns="45720" rtlCol="0" anchor="ctr">
            <a:noAutofit/>
          </a:bodyPr>
          <a:lstStyle/>
          <a:p>
            <a:pPr marL="0" indent="0">
              <a:buNone/>
            </a:pPr>
            <a:r>
              <a:rPr lang="en-US" sz="2400" b="1">
                <a:ea typeface="+mn-lt"/>
                <a:cs typeface="+mn-lt"/>
              </a:rPr>
              <a:t>Product sales</a:t>
            </a:r>
            <a:endParaRPr lang="en-US" sz="2400" b="1">
              <a:solidFill>
                <a:schemeClr val="tx1"/>
              </a:solidFill>
              <a:ea typeface="+mn-lt"/>
              <a:cs typeface="+mn-lt"/>
            </a:endParaRPr>
          </a:p>
          <a:p>
            <a:pPr marL="0" indent="0">
              <a:buNone/>
            </a:pPr>
            <a:endParaRPr lang="en-US" sz="2400" b="1">
              <a:solidFill>
                <a:schemeClr val="tx1"/>
              </a:solidFill>
              <a:ea typeface="+mn-lt"/>
              <a:cs typeface="+mn-lt"/>
            </a:endParaRPr>
          </a:p>
          <a:p>
            <a:r>
              <a:rPr lang="en-US" sz="2000">
                <a:solidFill>
                  <a:schemeClr val="tx1"/>
                </a:solidFill>
                <a:ea typeface="+mn-lt"/>
                <a:cs typeface="+mn-lt"/>
              </a:rPr>
              <a:t>What is the comparison of the unit price of a product and its selling price?</a:t>
            </a:r>
            <a:endParaRPr lang="en-US" sz="2000">
              <a:solidFill>
                <a:schemeClr val="tx1"/>
              </a:solidFill>
            </a:endParaRPr>
          </a:p>
          <a:p>
            <a:r>
              <a:rPr lang="en-US" sz="2000">
                <a:solidFill>
                  <a:schemeClr val="tx1"/>
                </a:solidFill>
              </a:rPr>
              <a:t>What are the most popular products?</a:t>
            </a:r>
          </a:p>
          <a:p>
            <a:r>
              <a:rPr lang="en-US" sz="2000">
                <a:solidFill>
                  <a:schemeClr val="tx1"/>
                </a:solidFill>
              </a:rPr>
              <a:t>What is the profit gained from popular products</a:t>
            </a:r>
          </a:p>
          <a:p>
            <a:r>
              <a:rPr lang="en-US" sz="2000">
                <a:solidFill>
                  <a:schemeClr val="tx1"/>
                </a:solidFill>
              </a:rPr>
              <a:t>Top products according to the quantity sold.</a:t>
            </a:r>
          </a:p>
          <a:p>
            <a:r>
              <a:rPr lang="en-US" sz="2000">
                <a:solidFill>
                  <a:schemeClr val="tx1"/>
                </a:solidFill>
              </a:rPr>
              <a:t>Top products according to the selling price.</a:t>
            </a:r>
          </a:p>
          <a:p>
            <a:r>
              <a:rPr lang="en-US" sz="2000">
                <a:solidFill>
                  <a:schemeClr val="tx1"/>
                </a:solidFill>
              </a:rPr>
              <a:t>Profits according to the departments</a:t>
            </a:r>
          </a:p>
        </p:txBody>
      </p:sp>
    </p:spTree>
    <p:extLst>
      <p:ext uri="{BB962C8B-B14F-4D97-AF65-F5344CB8AC3E}">
        <p14:creationId xmlns:p14="http://schemas.microsoft.com/office/powerpoint/2010/main" val="362886803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0" name="Rectangle 3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E60D83C-CEF5-4D5E-8066-29985F578C78}"/>
              </a:ext>
            </a:extLst>
          </p:cNvPr>
          <p:cNvSpPr>
            <a:spLocks noGrp="1"/>
          </p:cNvSpPr>
          <p:nvPr>
            <p:ph type="title"/>
          </p:nvPr>
        </p:nvSpPr>
        <p:spPr>
          <a:xfrm>
            <a:off x="1717662" y="1442591"/>
            <a:ext cx="8761413" cy="706964"/>
          </a:xfrm>
        </p:spPr>
        <p:txBody>
          <a:bodyPr>
            <a:normAutofit/>
          </a:bodyPr>
          <a:lstStyle/>
          <a:p>
            <a:r>
              <a:rPr lang="en-US">
                <a:solidFill>
                  <a:srgbClr val="FFFFFF"/>
                </a:solidFill>
                <a:ea typeface="+mj-lt"/>
                <a:cs typeface="+mj-lt"/>
              </a:rPr>
              <a:t>Data Warehouse Maintenance </a:t>
            </a:r>
          </a:p>
        </p:txBody>
      </p:sp>
      <p:sp>
        <p:nvSpPr>
          <p:cNvPr id="43" name="Rectangle 4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6C104794-18C6-4C09-A785-4131D421D82C}"/>
              </a:ext>
            </a:extLst>
          </p:cNvPr>
          <p:cNvGraphicFramePr>
            <a:graphicFrameLocks noGrp="1"/>
          </p:cNvGraphicFramePr>
          <p:nvPr>
            <p:ph idx="1"/>
            <p:extLst>
              <p:ext uri="{D42A27DB-BD31-4B8C-83A1-F6EECF244321}">
                <p14:modId xmlns:p14="http://schemas.microsoft.com/office/powerpoint/2010/main" val="341632255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6372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92E9CC5-FCCF-483E-A1FD-4F72C9D0102B}"/>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Power BI</a:t>
            </a:r>
            <a:endParaRPr lang="en-US"/>
          </a:p>
        </p:txBody>
      </p:sp>
      <p:cxnSp>
        <p:nvCxnSpPr>
          <p:cNvPr id="17"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8580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4E5EB3A4-7850-477A-9F01-6D6A8570929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ea typeface="+mj-lt"/>
                <a:cs typeface="+mj-lt"/>
              </a:rPr>
              <a:t>Project Overview</a:t>
            </a:r>
            <a:endParaRPr lang="en-US">
              <a:solidFill>
                <a:schemeClr val="tx1"/>
              </a:solidFill>
            </a:endParaRPr>
          </a:p>
        </p:txBody>
      </p:sp>
      <p:cxnSp>
        <p:nvCxnSpPr>
          <p:cNvPr id="7"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497AF7-9964-4DB6-89D7-A2E83F26C04F}"/>
              </a:ext>
            </a:extLst>
          </p:cNvPr>
          <p:cNvSpPr>
            <a:spLocks noGrp="1"/>
          </p:cNvSpPr>
          <p:nvPr>
            <p:ph idx="1"/>
          </p:nvPr>
        </p:nvSpPr>
        <p:spPr>
          <a:xfrm>
            <a:off x="5041399" y="1085549"/>
            <a:ext cx="6555601" cy="4793850"/>
          </a:xfrm>
        </p:spPr>
        <p:txBody>
          <a:bodyPr vert="horz" lIns="91440" tIns="45720" rIns="91440" bIns="45720" rtlCol="0" anchor="ctr">
            <a:normAutofit/>
          </a:bodyPr>
          <a:lstStyle/>
          <a:p>
            <a:pPr marL="0" indent="0">
              <a:lnSpc>
                <a:spcPct val="90000"/>
              </a:lnSpc>
              <a:buNone/>
            </a:pPr>
            <a:r>
              <a:rPr lang="en-US" sz="2000">
                <a:solidFill>
                  <a:schemeClr val="tx1"/>
                </a:solidFill>
                <a:ea typeface="+mn-lt"/>
                <a:cs typeface="+mn-lt"/>
              </a:rPr>
              <a:t>Background-</a:t>
            </a:r>
            <a:endParaRPr lang="en-US">
              <a:solidFill>
                <a:schemeClr val="tx1"/>
              </a:solidFill>
            </a:endParaRPr>
          </a:p>
          <a:p>
            <a:pPr>
              <a:lnSpc>
                <a:spcPct val="90000"/>
              </a:lnSpc>
            </a:pPr>
            <a:r>
              <a:rPr lang="en-US" sz="2000">
                <a:solidFill>
                  <a:schemeClr val="tx1"/>
                </a:solidFill>
                <a:ea typeface="+mn-lt"/>
                <a:cs typeface="+mn-lt"/>
              </a:rPr>
              <a:t>Fudge Corporation Ltd.</a:t>
            </a:r>
          </a:p>
          <a:p>
            <a:pPr>
              <a:lnSpc>
                <a:spcPct val="90000"/>
              </a:lnSpc>
            </a:pPr>
            <a:r>
              <a:rPr lang="en-US" sz="2000" err="1">
                <a:solidFill>
                  <a:schemeClr val="tx1"/>
                </a:solidFill>
                <a:ea typeface="+mn-lt"/>
                <a:cs typeface="+mn-lt"/>
              </a:rPr>
              <a:t>Fudgemart</a:t>
            </a:r>
            <a:r>
              <a:rPr lang="en-US" sz="2000">
                <a:solidFill>
                  <a:schemeClr val="tx1"/>
                </a:solidFill>
                <a:ea typeface="+mn-lt"/>
                <a:cs typeface="+mn-lt"/>
              </a:rPr>
              <a:t> - An online store similar to amazon and </a:t>
            </a:r>
            <a:r>
              <a:rPr lang="en-US" sz="2000" err="1">
                <a:solidFill>
                  <a:schemeClr val="tx1"/>
                </a:solidFill>
                <a:ea typeface="+mn-lt"/>
                <a:cs typeface="+mn-lt"/>
              </a:rPr>
              <a:t>walmart</a:t>
            </a:r>
            <a:endParaRPr lang="en-US" err="1">
              <a:solidFill>
                <a:schemeClr val="tx1"/>
              </a:solidFill>
              <a:ea typeface="+mn-lt"/>
              <a:cs typeface="+mn-lt"/>
            </a:endParaRPr>
          </a:p>
          <a:p>
            <a:pPr>
              <a:lnSpc>
                <a:spcPct val="90000"/>
              </a:lnSpc>
            </a:pPr>
            <a:r>
              <a:rPr lang="en-US" sz="2000" err="1">
                <a:solidFill>
                  <a:schemeClr val="tx1"/>
                </a:solidFill>
                <a:ea typeface="+mn-lt"/>
                <a:cs typeface="+mn-lt"/>
              </a:rPr>
              <a:t>FudgeFlix</a:t>
            </a:r>
            <a:r>
              <a:rPr lang="en-US" sz="2000">
                <a:solidFill>
                  <a:schemeClr val="tx1"/>
                </a:solidFill>
                <a:ea typeface="+mn-lt"/>
                <a:cs typeface="+mn-lt"/>
              </a:rPr>
              <a:t> – A movie rental service similar to </a:t>
            </a:r>
            <a:r>
              <a:rPr lang="en-US" sz="2000" err="1">
                <a:solidFill>
                  <a:schemeClr val="tx1"/>
                </a:solidFill>
                <a:ea typeface="+mn-lt"/>
                <a:cs typeface="+mn-lt"/>
              </a:rPr>
              <a:t>netflix</a:t>
            </a:r>
            <a:endParaRPr lang="en-US">
              <a:solidFill>
                <a:schemeClr val="tx1"/>
              </a:solidFill>
            </a:endParaRPr>
          </a:p>
          <a:p>
            <a:pPr>
              <a:lnSpc>
                <a:spcPct val="90000"/>
              </a:lnSpc>
            </a:pPr>
            <a:r>
              <a:rPr lang="en-US" sz="2000">
                <a:solidFill>
                  <a:schemeClr val="tx1"/>
                </a:solidFill>
                <a:ea typeface="+mn-lt"/>
                <a:cs typeface="+mn-lt"/>
              </a:rPr>
              <a:t>The need to merge for better processes</a:t>
            </a:r>
            <a:endParaRPr lang="en-US" sz="2000">
              <a:solidFill>
                <a:schemeClr val="tx1"/>
              </a:solidFill>
            </a:endParaRPr>
          </a:p>
        </p:txBody>
      </p:sp>
    </p:spTree>
    <p:extLst>
      <p:ext uri="{BB962C8B-B14F-4D97-AF65-F5344CB8AC3E}">
        <p14:creationId xmlns:p14="http://schemas.microsoft.com/office/powerpoint/2010/main" val="30378585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4E5EB3A4-7850-477A-9F01-6D6A8570929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ea typeface="+mj-lt"/>
                <a:cs typeface="+mj-lt"/>
              </a:rPr>
              <a:t>Project Business Case</a:t>
            </a:r>
            <a:endParaRPr lang="en-US">
              <a:solidFill>
                <a:schemeClr val="tx1"/>
              </a:solidFill>
            </a:endParaRPr>
          </a:p>
        </p:txBody>
      </p:sp>
      <p:cxnSp>
        <p:nvCxnSpPr>
          <p:cNvPr id="7"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497AF7-9964-4DB6-89D7-A2E83F26C04F}"/>
              </a:ext>
            </a:extLst>
          </p:cNvPr>
          <p:cNvSpPr>
            <a:spLocks noGrp="1"/>
          </p:cNvSpPr>
          <p:nvPr>
            <p:ph idx="1"/>
          </p:nvPr>
        </p:nvSpPr>
        <p:spPr>
          <a:xfrm>
            <a:off x="5041399" y="1085549"/>
            <a:ext cx="6555601" cy="4793850"/>
          </a:xfrm>
        </p:spPr>
        <p:txBody>
          <a:bodyPr vert="horz" lIns="91440" tIns="45720" rIns="91440" bIns="45720" rtlCol="0" anchor="ctr">
            <a:normAutofit/>
          </a:bodyPr>
          <a:lstStyle/>
          <a:p>
            <a:pPr marL="0" indent="0">
              <a:lnSpc>
                <a:spcPct val="90000"/>
              </a:lnSpc>
              <a:buNone/>
            </a:pPr>
            <a:r>
              <a:rPr lang="en-US" sz="2000">
                <a:solidFill>
                  <a:schemeClr val="tx1"/>
                </a:solidFill>
                <a:ea typeface="+mn-lt"/>
                <a:cs typeface="+mn-lt"/>
              </a:rPr>
              <a:t>The aim of this project is to - </a:t>
            </a:r>
            <a:endParaRPr lang="en-US" sz="2000">
              <a:solidFill>
                <a:schemeClr val="tx1"/>
              </a:solidFill>
            </a:endParaRPr>
          </a:p>
          <a:p>
            <a:pPr>
              <a:lnSpc>
                <a:spcPct val="90000"/>
              </a:lnSpc>
            </a:pPr>
            <a:r>
              <a:rPr lang="en-US" sz="2000">
                <a:solidFill>
                  <a:schemeClr val="tx1"/>
                </a:solidFill>
                <a:ea typeface="+mn-lt"/>
                <a:cs typeface="+mn-lt"/>
              </a:rPr>
              <a:t>Analyze the needs of data warehouse </a:t>
            </a:r>
          </a:p>
          <a:p>
            <a:pPr>
              <a:lnSpc>
                <a:spcPct val="90000"/>
              </a:lnSpc>
            </a:pPr>
            <a:r>
              <a:rPr lang="en-US" sz="2000">
                <a:solidFill>
                  <a:schemeClr val="tx1"/>
                </a:solidFill>
                <a:ea typeface="+mn-lt"/>
                <a:cs typeface="+mn-lt"/>
              </a:rPr>
              <a:t>Improve business processes</a:t>
            </a:r>
            <a:endParaRPr lang="en-US" sz="2000">
              <a:solidFill>
                <a:schemeClr val="tx1"/>
              </a:solidFill>
            </a:endParaRPr>
          </a:p>
          <a:p>
            <a:pPr>
              <a:lnSpc>
                <a:spcPct val="90000"/>
              </a:lnSpc>
            </a:pPr>
            <a:r>
              <a:rPr lang="en-US" sz="2000">
                <a:solidFill>
                  <a:schemeClr val="tx1"/>
                </a:solidFill>
                <a:ea typeface="+mn-lt"/>
                <a:cs typeface="+mn-lt"/>
              </a:rPr>
              <a:t>Streamline the workflow</a:t>
            </a:r>
          </a:p>
          <a:p>
            <a:pPr>
              <a:lnSpc>
                <a:spcPct val="90000"/>
              </a:lnSpc>
            </a:pPr>
            <a:r>
              <a:rPr lang="en-US" sz="2000">
                <a:solidFill>
                  <a:schemeClr val="tx1"/>
                </a:solidFill>
                <a:ea typeface="+mn-lt"/>
                <a:cs typeface="+mn-lt"/>
              </a:rPr>
              <a:t>Scalability</a:t>
            </a:r>
          </a:p>
          <a:p>
            <a:pPr>
              <a:lnSpc>
                <a:spcPct val="90000"/>
              </a:lnSpc>
            </a:pPr>
            <a:r>
              <a:rPr lang="en-US" sz="2000">
                <a:solidFill>
                  <a:schemeClr val="tx1"/>
                </a:solidFill>
                <a:ea typeface="+mn-lt"/>
                <a:cs typeface="+mn-lt"/>
              </a:rPr>
              <a:t>Overall robustness of the system</a:t>
            </a:r>
            <a:endParaRPr lang="en-US" sz="2000">
              <a:solidFill>
                <a:schemeClr val="tx1"/>
              </a:solidFill>
            </a:endParaRPr>
          </a:p>
        </p:txBody>
      </p:sp>
    </p:spTree>
    <p:extLst>
      <p:ext uri="{BB962C8B-B14F-4D97-AF65-F5344CB8AC3E}">
        <p14:creationId xmlns:p14="http://schemas.microsoft.com/office/powerpoint/2010/main" val="42886558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744B56C3-2089-4552-B296-DDE534331D08}"/>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Business Processes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CFEC15-705F-4ADD-BFDB-4B05E48D3A7D}"/>
              </a:ext>
            </a:extLst>
          </p:cNvPr>
          <p:cNvSpPr>
            <a:spLocks noGrp="1"/>
          </p:cNvSpPr>
          <p:nvPr>
            <p:ph idx="1"/>
          </p:nvPr>
        </p:nvSpPr>
        <p:spPr>
          <a:xfrm>
            <a:off x="5041399" y="1085549"/>
            <a:ext cx="5579707" cy="4686903"/>
          </a:xfrm>
        </p:spPr>
        <p:txBody>
          <a:bodyPr anchor="ctr">
            <a:normAutofit/>
          </a:bodyPr>
          <a:lstStyle/>
          <a:p>
            <a:pPr marL="0" indent="0">
              <a:buNone/>
            </a:pPr>
            <a:r>
              <a:rPr lang="en-US" sz="2000">
                <a:ea typeface="+mn-lt"/>
                <a:cs typeface="+mn-lt"/>
              </a:rPr>
              <a:t>Simple Process:</a:t>
            </a:r>
            <a:endParaRPr lang="en-US" sz="2000">
              <a:solidFill>
                <a:schemeClr val="tx1"/>
              </a:solidFill>
            </a:endParaRPr>
          </a:p>
          <a:p>
            <a:r>
              <a:rPr lang="en-US" sz="2000">
                <a:ea typeface="+mn-lt"/>
                <a:cs typeface="+mn-lt"/>
              </a:rPr>
              <a:t>Product Reviews for </a:t>
            </a:r>
            <a:r>
              <a:rPr lang="en-US" sz="2000" err="1">
                <a:ea typeface="+mn-lt"/>
                <a:cs typeface="+mn-lt"/>
              </a:rPr>
              <a:t>Fudgemart</a:t>
            </a:r>
            <a:r>
              <a:rPr lang="en-US" sz="2000">
                <a:ea typeface="+mn-lt"/>
                <a:cs typeface="+mn-lt"/>
              </a:rPr>
              <a:t> (products, customer, product reviews, customer names)</a:t>
            </a:r>
            <a:endParaRPr lang="en-US" sz="2000"/>
          </a:p>
          <a:p>
            <a:pPr marL="0" indent="0">
              <a:buNone/>
            </a:pPr>
            <a:endParaRPr lang="en-US" sz="2000">
              <a:ea typeface="+mn-lt"/>
              <a:cs typeface="+mn-lt"/>
            </a:endParaRPr>
          </a:p>
          <a:p>
            <a:pPr marL="0" indent="0">
              <a:buNone/>
            </a:pPr>
            <a:r>
              <a:rPr lang="en-US" sz="2000">
                <a:ea typeface="+mn-lt"/>
                <a:cs typeface="+mn-lt"/>
              </a:rPr>
              <a:t>Complex Process:</a:t>
            </a:r>
            <a:endParaRPr lang="en-US" sz="2000"/>
          </a:p>
          <a:p>
            <a:r>
              <a:rPr lang="en-US" sz="2000">
                <a:ea typeface="+mn-lt"/>
                <a:cs typeface="+mn-lt"/>
              </a:rPr>
              <a:t>Product sales (accounts, account billing, plans)(products, order details, orders, customer product reviews, customers)</a:t>
            </a:r>
            <a:endParaRPr lang="en-US" sz="2000"/>
          </a:p>
        </p:txBody>
      </p:sp>
    </p:spTree>
    <p:extLst>
      <p:ext uri="{BB962C8B-B14F-4D97-AF65-F5344CB8AC3E}">
        <p14:creationId xmlns:p14="http://schemas.microsoft.com/office/powerpoint/2010/main" val="7246918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082B-EC13-4373-B3A1-5F887D373721}"/>
              </a:ext>
            </a:extLst>
          </p:cNvPr>
          <p:cNvSpPr>
            <a:spLocks noGrp="1"/>
          </p:cNvSpPr>
          <p:nvPr>
            <p:ph type="title"/>
          </p:nvPr>
        </p:nvSpPr>
        <p:spPr/>
        <p:txBody>
          <a:bodyPr/>
          <a:lstStyle/>
          <a:p>
            <a:r>
              <a:rPr lang="en-US"/>
              <a:t>Tools used</a:t>
            </a:r>
          </a:p>
        </p:txBody>
      </p:sp>
      <p:sp>
        <p:nvSpPr>
          <p:cNvPr id="3" name="Content Placeholder 2">
            <a:extLst>
              <a:ext uri="{FF2B5EF4-FFF2-40B4-BE49-F238E27FC236}">
                <a16:creationId xmlns:a16="http://schemas.microsoft.com/office/drawing/2014/main" id="{3C7A5697-00D1-403B-9448-F2B425769FA0}"/>
              </a:ext>
            </a:extLst>
          </p:cNvPr>
          <p:cNvSpPr>
            <a:spLocks noGrp="1"/>
          </p:cNvSpPr>
          <p:nvPr>
            <p:ph idx="1"/>
          </p:nvPr>
        </p:nvSpPr>
        <p:spPr/>
        <p:txBody>
          <a:bodyPr vert="horz" lIns="91440" tIns="45720" rIns="91440" bIns="45720" rtlCol="0" anchor="t">
            <a:normAutofit/>
          </a:bodyPr>
          <a:lstStyle/>
          <a:p>
            <a:pPr>
              <a:lnSpc>
                <a:spcPct val="90000"/>
              </a:lnSpc>
            </a:pPr>
            <a:r>
              <a:rPr lang="en-US" sz="2000">
                <a:solidFill>
                  <a:schemeClr val="tx1"/>
                </a:solidFill>
              </a:rPr>
              <a:t>Main ETL tool used – Microsoft SSIS</a:t>
            </a:r>
            <a:endParaRPr lang="en-US" sz="2000">
              <a:solidFill>
                <a:schemeClr val="tx1"/>
              </a:solidFill>
              <a:ea typeface="+mn-lt"/>
              <a:cs typeface="+mn-lt"/>
            </a:endParaRPr>
          </a:p>
          <a:p>
            <a:pPr marL="0" indent="0">
              <a:lnSpc>
                <a:spcPct val="90000"/>
              </a:lnSpc>
              <a:buNone/>
            </a:pPr>
            <a:r>
              <a:rPr lang="en-US" sz="2000">
                <a:solidFill>
                  <a:schemeClr val="tx1"/>
                </a:solidFill>
              </a:rPr>
              <a:t>Processes used - extract, transform and load</a:t>
            </a:r>
            <a:endParaRPr lang="en-US" sz="2000">
              <a:solidFill>
                <a:schemeClr val="tx1"/>
              </a:solidFill>
              <a:ea typeface="+mn-lt"/>
              <a:cs typeface="+mn-lt"/>
            </a:endParaRPr>
          </a:p>
          <a:p>
            <a:pPr marL="0" indent="0">
              <a:lnSpc>
                <a:spcPct val="90000"/>
              </a:lnSpc>
              <a:buNone/>
            </a:pPr>
            <a:endParaRPr lang="en-US" sz="2000">
              <a:solidFill>
                <a:schemeClr val="tx1"/>
              </a:solidFill>
            </a:endParaRPr>
          </a:p>
          <a:p>
            <a:pPr>
              <a:lnSpc>
                <a:spcPct val="90000"/>
              </a:lnSpc>
            </a:pPr>
            <a:r>
              <a:rPr lang="en-US" sz="2000">
                <a:solidFill>
                  <a:schemeClr val="tx1"/>
                </a:solidFill>
              </a:rPr>
              <a:t>Microsoft Power BI tool </a:t>
            </a:r>
            <a:endParaRPr lang="en-US" sz="2000">
              <a:solidFill>
                <a:schemeClr val="tx1"/>
              </a:solidFill>
              <a:ea typeface="+mn-lt"/>
              <a:cs typeface="+mn-lt"/>
            </a:endParaRPr>
          </a:p>
          <a:p>
            <a:pPr marL="0" indent="0">
              <a:lnSpc>
                <a:spcPct val="90000"/>
              </a:lnSpc>
              <a:buNone/>
            </a:pPr>
            <a:r>
              <a:rPr lang="en-US" sz="2000">
                <a:solidFill>
                  <a:schemeClr val="tx1"/>
                </a:solidFill>
              </a:rPr>
              <a:t>Create visualizations </a:t>
            </a:r>
            <a:endParaRPr lang="en-US" sz="2000">
              <a:solidFill>
                <a:schemeClr val="tx1"/>
              </a:solidFill>
              <a:ea typeface="+mn-lt"/>
              <a:cs typeface="+mn-lt"/>
            </a:endParaRPr>
          </a:p>
          <a:p>
            <a:pPr marL="0" indent="0">
              <a:lnSpc>
                <a:spcPct val="90000"/>
              </a:lnSpc>
              <a:buNone/>
            </a:pPr>
            <a:r>
              <a:rPr lang="en-US" sz="2000">
                <a:solidFill>
                  <a:schemeClr val="tx1"/>
                </a:solidFill>
              </a:rPr>
              <a:t>Dashboards for executive decisions</a:t>
            </a:r>
            <a:endParaRPr lang="en-US" sz="2000">
              <a:solidFill>
                <a:schemeClr val="tx1"/>
              </a:solidFill>
              <a:ea typeface="+mn-lt"/>
              <a:cs typeface="+mn-lt"/>
            </a:endParaRPr>
          </a:p>
          <a:p>
            <a:endParaRPr lang="en-US"/>
          </a:p>
        </p:txBody>
      </p:sp>
    </p:spTree>
    <p:extLst>
      <p:ext uri="{BB962C8B-B14F-4D97-AF65-F5344CB8AC3E}">
        <p14:creationId xmlns:p14="http://schemas.microsoft.com/office/powerpoint/2010/main" val="349269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177E4711-6286-472C-A209-3E72E7529402}"/>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cs typeface="Calibri Light"/>
              </a:rPr>
              <a:t>ETL</a:t>
            </a:r>
            <a:br>
              <a:rPr lang="en-US">
                <a:solidFill>
                  <a:schemeClr val="tx1"/>
                </a:solidFill>
                <a:cs typeface="Calibri Light"/>
              </a:rPr>
            </a:br>
            <a:r>
              <a:rPr lang="en-US">
                <a:solidFill>
                  <a:schemeClr val="tx1"/>
                </a:solidFill>
                <a:cs typeface="Calibri Light"/>
              </a:rPr>
              <a:t>Simple Process</a:t>
            </a: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19A6F-CD70-4395-9D82-A6E2D4C98A5F}"/>
              </a:ext>
            </a:extLst>
          </p:cNvPr>
          <p:cNvSpPr>
            <a:spLocks noGrp="1"/>
          </p:cNvSpPr>
          <p:nvPr>
            <p:ph idx="1"/>
          </p:nvPr>
        </p:nvSpPr>
        <p:spPr>
          <a:xfrm>
            <a:off x="5041399" y="1085549"/>
            <a:ext cx="5579707" cy="4686903"/>
          </a:xfrm>
        </p:spPr>
        <p:txBody>
          <a:bodyPr anchor="ctr">
            <a:normAutofit/>
          </a:bodyPr>
          <a:lstStyle/>
          <a:p>
            <a:r>
              <a:rPr lang="en-US" sz="2000">
                <a:solidFill>
                  <a:schemeClr val="tx1"/>
                </a:solidFill>
              </a:rPr>
              <a:t>Extract </a:t>
            </a:r>
          </a:p>
          <a:p>
            <a:r>
              <a:rPr lang="en-US" sz="2000">
                <a:solidFill>
                  <a:schemeClr val="tx1"/>
                </a:solidFill>
              </a:rPr>
              <a:t>Transform</a:t>
            </a:r>
          </a:p>
          <a:p>
            <a:r>
              <a:rPr lang="en-US" sz="2000">
                <a:solidFill>
                  <a:schemeClr val="tx1"/>
                </a:solidFill>
              </a:rPr>
              <a:t>Load</a:t>
            </a:r>
          </a:p>
        </p:txBody>
      </p:sp>
    </p:spTree>
    <p:extLst>
      <p:ext uri="{BB962C8B-B14F-4D97-AF65-F5344CB8AC3E}">
        <p14:creationId xmlns:p14="http://schemas.microsoft.com/office/powerpoint/2010/main" val="19658844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6" name="Rectangle 3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3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E653A72-3FB3-4664-8AD9-42E1D4F4C3BB}"/>
              </a:ext>
            </a:extLst>
          </p:cNvPr>
          <p:cNvSpPr>
            <a:spLocks noGrp="1"/>
          </p:cNvSpPr>
          <p:nvPr>
            <p:ph type="title"/>
          </p:nvPr>
        </p:nvSpPr>
        <p:spPr>
          <a:xfrm>
            <a:off x="649976" y="4073778"/>
            <a:ext cx="10893094" cy="1915940"/>
          </a:xfrm>
        </p:spPr>
        <p:txBody>
          <a:bodyPr vert="horz" lIns="91440" tIns="45720" rIns="91440" bIns="45720" rtlCol="0" anchor="b">
            <a:normAutofit/>
          </a:bodyPr>
          <a:lstStyle/>
          <a:p>
            <a:pPr algn="ctr">
              <a:lnSpc>
                <a:spcPct val="90000"/>
              </a:lnSpc>
            </a:pPr>
            <a:r>
              <a:rPr lang="en-US" sz="5600" b="0" i="0" kern="1200">
                <a:solidFill>
                  <a:srgbClr val="EBEBEB"/>
                </a:solidFill>
                <a:latin typeface="+mj-lt"/>
                <a:ea typeface="+mj-ea"/>
                <a:cs typeface="+mj-cs"/>
              </a:rPr>
              <a:t>Source to Stage-Control Flow</a:t>
            </a:r>
            <a:br>
              <a:rPr lang="en-US" sz="5600" b="0" i="0" kern="1200">
                <a:solidFill>
                  <a:srgbClr val="EBEBEB"/>
                </a:solidFill>
                <a:latin typeface="+mj-lt"/>
                <a:ea typeface="+mj-ea"/>
                <a:cs typeface="+mj-cs"/>
              </a:rPr>
            </a:br>
            <a:r>
              <a:rPr lang="en-US" sz="5600" b="0" i="0" kern="1200">
                <a:solidFill>
                  <a:srgbClr val="EBEBEB"/>
                </a:solidFill>
                <a:latin typeface="+mj-lt"/>
                <a:ea typeface="+mj-ea"/>
                <a:cs typeface="+mj-cs"/>
              </a:rPr>
              <a:t>Extraction</a:t>
            </a:r>
          </a:p>
        </p:txBody>
      </p:sp>
      <p:pic>
        <p:nvPicPr>
          <p:cNvPr id="14" name="Picture 15" descr="A screenshot of a cell phone&#10;&#10;Description generated with very high confidence">
            <a:extLst>
              <a:ext uri="{FF2B5EF4-FFF2-40B4-BE49-F238E27FC236}">
                <a16:creationId xmlns:a16="http://schemas.microsoft.com/office/drawing/2014/main" id="{4F7FF02C-A1EB-44A7-AC32-F037EB42BE45}"/>
              </a:ext>
            </a:extLst>
          </p:cNvPr>
          <p:cNvPicPr>
            <a:picLocks noGrp="1" noChangeAspect="1"/>
          </p:cNvPicPr>
          <p:nvPr>
            <p:ph idx="1"/>
          </p:nvPr>
        </p:nvPicPr>
        <p:blipFill>
          <a:blip r:embed="rId3"/>
          <a:stretch>
            <a:fillRect/>
          </a:stretch>
        </p:blipFill>
        <p:spPr>
          <a:xfrm>
            <a:off x="1015069" y="733539"/>
            <a:ext cx="9242974" cy="3345899"/>
          </a:xfrm>
          <a:prstGeom prst="roundRect">
            <a:avLst>
              <a:gd name="adj" fmla="val 1858"/>
            </a:avLst>
          </a:prstGeom>
          <a:effectLst>
            <a:outerShdw blurRad="50800" dist="50800" dir="5400000" algn="tl" rotWithShape="0">
              <a:srgbClr val="000000">
                <a:alpha val="43000"/>
              </a:srgbClr>
            </a:outerShdw>
          </a:effectLst>
        </p:spPr>
      </p:pic>
      <p:sp>
        <p:nvSpPr>
          <p:cNvPr id="43" name="Rectangle 42">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51985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B5CC-835D-48DC-BA0F-40FFEE7FC470}"/>
              </a:ext>
            </a:extLst>
          </p:cNvPr>
          <p:cNvSpPr>
            <a:spLocks noGrp="1"/>
          </p:cNvSpPr>
          <p:nvPr>
            <p:ph type="title"/>
          </p:nvPr>
        </p:nvSpPr>
        <p:spPr/>
        <p:txBody>
          <a:bodyPr/>
          <a:lstStyle/>
          <a:p>
            <a:r>
              <a:rPr lang="en-US"/>
              <a:t>Stage to Datawarehouse-Control Flow</a:t>
            </a:r>
            <a:br>
              <a:rPr lang="en-US"/>
            </a:br>
            <a:r>
              <a:rPr lang="en-US"/>
              <a:t>Transformation and Loading</a:t>
            </a:r>
          </a:p>
        </p:txBody>
      </p:sp>
      <p:pic>
        <p:nvPicPr>
          <p:cNvPr id="4" name="Picture 4" descr="A screenshot of a cell phone&#10;&#10;Description generated with high confidence">
            <a:extLst>
              <a:ext uri="{FF2B5EF4-FFF2-40B4-BE49-F238E27FC236}">
                <a16:creationId xmlns:a16="http://schemas.microsoft.com/office/drawing/2014/main" id="{828CE79A-E1C2-4FF6-BBD7-4EE55A15A64B}"/>
              </a:ext>
            </a:extLst>
          </p:cNvPr>
          <p:cNvPicPr>
            <a:picLocks noGrp="1" noChangeAspect="1"/>
          </p:cNvPicPr>
          <p:nvPr>
            <p:ph idx="1"/>
          </p:nvPr>
        </p:nvPicPr>
        <p:blipFill rotWithShape="1">
          <a:blip r:embed="rId2"/>
          <a:srcRect t="26333" b="21000"/>
          <a:stretch/>
        </p:blipFill>
        <p:spPr>
          <a:xfrm>
            <a:off x="590720" y="2874628"/>
            <a:ext cx="11349860" cy="3133641"/>
          </a:xfrm>
        </p:spPr>
      </p:pic>
    </p:spTree>
    <p:extLst>
      <p:ext uri="{BB962C8B-B14F-4D97-AF65-F5344CB8AC3E}">
        <p14:creationId xmlns:p14="http://schemas.microsoft.com/office/powerpoint/2010/main" val="331359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177E4711-6286-472C-A209-3E72E7529402}"/>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cs typeface="Calibri Light"/>
              </a:rPr>
              <a:t>ETL</a:t>
            </a:r>
            <a:br>
              <a:rPr lang="en-US">
                <a:cs typeface="Calibri Light"/>
              </a:rPr>
            </a:br>
            <a:r>
              <a:rPr lang="en-US">
                <a:solidFill>
                  <a:schemeClr val="tx1"/>
                </a:solidFill>
                <a:cs typeface="Calibri Light"/>
              </a:rPr>
              <a:t>Complex</a:t>
            </a:r>
            <a:br>
              <a:rPr lang="en-US">
                <a:solidFill>
                  <a:schemeClr val="tx1"/>
                </a:solidFill>
                <a:cs typeface="Calibri Light"/>
              </a:rPr>
            </a:br>
            <a:r>
              <a:rPr lang="en-US">
                <a:solidFill>
                  <a:schemeClr val="tx1"/>
                </a:solidFill>
                <a:cs typeface="Calibri Light"/>
              </a:rPr>
              <a:t>Process</a:t>
            </a:r>
            <a:endParaRPr lang="en-US" err="1">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19A6F-CD70-4395-9D82-A6E2D4C98A5F}"/>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Extract </a:t>
            </a:r>
          </a:p>
          <a:p>
            <a:r>
              <a:rPr lang="en-US">
                <a:solidFill>
                  <a:schemeClr val="tx1"/>
                </a:solidFill>
              </a:rPr>
              <a:t>Transform</a:t>
            </a:r>
          </a:p>
          <a:p>
            <a:r>
              <a:rPr lang="en-US">
                <a:solidFill>
                  <a:schemeClr val="tx1"/>
                </a:solidFill>
              </a:rPr>
              <a:t>Load</a:t>
            </a:r>
          </a:p>
        </p:txBody>
      </p:sp>
    </p:spTree>
    <p:extLst>
      <p:ext uri="{BB962C8B-B14F-4D97-AF65-F5344CB8AC3E}">
        <p14:creationId xmlns:p14="http://schemas.microsoft.com/office/powerpoint/2010/main" val="26981497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IST 722 Data Warehouse Project Fudge Corporation Ltd.</vt:lpstr>
      <vt:lpstr>Project Overview</vt:lpstr>
      <vt:lpstr>Project Business Case</vt:lpstr>
      <vt:lpstr>Business Processes</vt:lpstr>
      <vt:lpstr>Tools used</vt:lpstr>
      <vt:lpstr>ETL Simple Process</vt:lpstr>
      <vt:lpstr>Source to Stage-Control Flow Extraction</vt:lpstr>
      <vt:lpstr>Stage to Datawarehouse-Control Flow Transformation and Loading</vt:lpstr>
      <vt:lpstr>ETL Complex Process</vt:lpstr>
      <vt:lpstr>Source to Stage-Control Flow</vt:lpstr>
      <vt:lpstr>Stage to Datawarehouse</vt:lpstr>
      <vt:lpstr>Star Schema  Simple Process</vt:lpstr>
      <vt:lpstr>Star Schema  Complex Process</vt:lpstr>
      <vt:lpstr>Business Intelligence</vt:lpstr>
      <vt:lpstr>Business Questions For Simple Process</vt:lpstr>
      <vt:lpstr>Business Questions For Complex Process</vt:lpstr>
      <vt:lpstr>Data Warehouse Maintenance </vt:lpstr>
      <vt:lpstr>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2019-12-02T04:17:21Z</dcterms:created>
  <dcterms:modified xsi:type="dcterms:W3CDTF">2019-12-04T23:00:56Z</dcterms:modified>
</cp:coreProperties>
</file>