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verage" panose="02000503040000020003" pitchFamily="2" charset="77"/>
      <p:regular r:id="rId17"/>
    </p:embeddedFont>
    <p:embeddedFont>
      <p:font typeface="Oswald" pitchFamily="2" charset="77"/>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8"/>
    <p:restoredTop sz="93632"/>
  </p:normalViewPr>
  <p:slideViewPr>
    <p:cSldViewPr snapToGrid="0">
      <p:cViewPr>
        <p:scale>
          <a:sx n="83" d="100"/>
          <a:sy n="83" d="100"/>
        </p:scale>
        <p:origin x="344"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a261211c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7a261211c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a261211c_6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7a261211c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7a261211c_3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7a261211c_3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we’d like to predict the artist for each song. We used Kmeans clustering. We selected ‘artist’ column as label and got 643 labels. To </a:t>
            </a:r>
            <a:r>
              <a:rPr lang="en-GB">
                <a:solidFill>
                  <a:srgbClr val="1D1F22"/>
                </a:solidFill>
                <a:highlight>
                  <a:srgbClr val="FFFFFF"/>
                </a:highlight>
              </a:rPr>
              <a:t>speed up convergence</a:t>
            </a:r>
            <a:r>
              <a:rPr lang="en-GB"/>
              <a:t>, we </a:t>
            </a:r>
            <a:r>
              <a:rPr lang="en-GB">
                <a:solidFill>
                  <a:srgbClr val="1D1F22"/>
                </a:solidFill>
                <a:highlight>
                  <a:srgbClr val="FFFFFF"/>
                </a:highlight>
              </a:rPr>
              <a:t>set initial cluster centers for k-means clustering = k-mean++ and max iteration number to 300. But it still take some time to run the code. We haven’t got the result yet. We will add the result and confusion matrix to the report later. </a:t>
            </a:r>
            <a:endParaRPr>
              <a:solidFill>
                <a:srgbClr val="1D1F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7a261211c_3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7a261211c_3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Thencall the LDA algorithm to fit a topic model, and transform all documents to their topic distributions</a:t>
            </a:r>
            <a:endParaRPr/>
          </a:p>
          <a:p>
            <a:pPr marL="0" lvl="0" indent="0" algn="l" rtl="0">
              <a:spcBef>
                <a:spcPts val="0"/>
              </a:spcBef>
              <a:spcAft>
                <a:spcPts val="0"/>
              </a:spcAft>
              <a:buNone/>
            </a:pPr>
            <a:r>
              <a:rPr lang="en-GB"/>
              <a:t>no_topics = 9, no_top_words = 10</a:t>
            </a:r>
            <a:endParaRPr/>
          </a:p>
          <a:p>
            <a:pPr marL="0" lvl="0" indent="0" algn="l" rtl="0">
              <a:spcBef>
                <a:spcPts val="0"/>
              </a:spcBef>
              <a:spcAft>
                <a:spcPts val="0"/>
              </a:spcAft>
              <a:buNone/>
            </a:pPr>
            <a:endParaRPr/>
          </a:p>
          <a:p>
            <a:pPr marL="0" lvl="0" indent="0" algn="l" rtl="0">
              <a:spcBef>
                <a:spcPts val="0"/>
              </a:spcBef>
              <a:spcAft>
                <a:spcPts val="0"/>
              </a:spcAft>
              <a:buNone/>
            </a:pPr>
            <a:r>
              <a:rPr lang="en-GB"/>
              <a:t>Love, power, man, woman, game, life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7a261211c_6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7a261211c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7a261211c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7a261211c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7a261211c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7a261211c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7a261211c_0_1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7a261211c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7a261211c_0_1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7a261211c_0_1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7a261211c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7a261211c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7a261211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7a261211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7a261211c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7a261211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7a261211c_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7a261211c_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0" y="0"/>
            <a:ext cx="9144000" cy="3460200"/>
          </a:xfrm>
          <a:prstGeom prst="rect">
            <a:avLst/>
          </a:prstGeom>
          <a:solidFill>
            <a:srgbClr val="0F9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rot="10800000">
            <a:off x="7697100" y="-25"/>
            <a:ext cx="962400" cy="34602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rot="10800000">
            <a:off x="5750475" y="-25"/>
            <a:ext cx="1946700" cy="3460200"/>
          </a:xfrm>
          <a:prstGeom prst="rect">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8659500" y="-25"/>
            <a:ext cx="484500" cy="3460200"/>
          </a:xfrm>
          <a:prstGeom prst="rect">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a:off x="324475" y="465975"/>
            <a:ext cx="5124300" cy="28416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None/>
              <a:defRPr sz="3600" b="1">
                <a:solidFill>
                  <a:srgbClr val="FFFFFF"/>
                </a:solidFill>
              </a:defRPr>
            </a:lvl1pPr>
            <a:lvl2pPr lvl="1" algn="l">
              <a:lnSpc>
                <a:spcPct val="100000"/>
              </a:lnSpc>
              <a:spcBef>
                <a:spcPts val="0"/>
              </a:spcBef>
              <a:spcAft>
                <a:spcPts val="0"/>
              </a:spcAft>
              <a:buNone/>
              <a:defRPr sz="3600" b="1">
                <a:solidFill>
                  <a:srgbClr val="FFFFFF"/>
                </a:solidFill>
              </a:defRPr>
            </a:lvl2pPr>
            <a:lvl3pPr lvl="2" algn="l">
              <a:lnSpc>
                <a:spcPct val="100000"/>
              </a:lnSpc>
              <a:spcBef>
                <a:spcPts val="0"/>
              </a:spcBef>
              <a:spcAft>
                <a:spcPts val="0"/>
              </a:spcAft>
              <a:buNone/>
              <a:defRPr sz="3600" b="1">
                <a:solidFill>
                  <a:srgbClr val="FFFFFF"/>
                </a:solidFill>
              </a:defRPr>
            </a:lvl3pPr>
            <a:lvl4pPr lvl="3" algn="l">
              <a:lnSpc>
                <a:spcPct val="100000"/>
              </a:lnSpc>
              <a:spcBef>
                <a:spcPts val="0"/>
              </a:spcBef>
              <a:spcAft>
                <a:spcPts val="0"/>
              </a:spcAft>
              <a:buNone/>
              <a:defRPr sz="3600" b="1">
                <a:solidFill>
                  <a:srgbClr val="FFFFFF"/>
                </a:solidFill>
              </a:defRPr>
            </a:lvl4pPr>
            <a:lvl5pPr lvl="4" algn="l">
              <a:lnSpc>
                <a:spcPct val="100000"/>
              </a:lnSpc>
              <a:spcBef>
                <a:spcPts val="0"/>
              </a:spcBef>
              <a:spcAft>
                <a:spcPts val="0"/>
              </a:spcAft>
              <a:buNone/>
              <a:defRPr sz="3600" b="1">
                <a:solidFill>
                  <a:srgbClr val="FFFFFF"/>
                </a:solidFill>
              </a:defRPr>
            </a:lvl5pPr>
            <a:lvl6pPr lvl="5" algn="l">
              <a:lnSpc>
                <a:spcPct val="100000"/>
              </a:lnSpc>
              <a:spcBef>
                <a:spcPts val="0"/>
              </a:spcBef>
              <a:spcAft>
                <a:spcPts val="0"/>
              </a:spcAft>
              <a:buNone/>
              <a:defRPr sz="3600" b="1">
                <a:solidFill>
                  <a:srgbClr val="FFFFFF"/>
                </a:solidFill>
              </a:defRPr>
            </a:lvl6pPr>
            <a:lvl7pPr lvl="6" algn="l">
              <a:lnSpc>
                <a:spcPct val="100000"/>
              </a:lnSpc>
              <a:spcBef>
                <a:spcPts val="0"/>
              </a:spcBef>
              <a:spcAft>
                <a:spcPts val="0"/>
              </a:spcAft>
              <a:buNone/>
              <a:defRPr sz="3600" b="1">
                <a:solidFill>
                  <a:srgbClr val="FFFFFF"/>
                </a:solidFill>
              </a:defRPr>
            </a:lvl7pPr>
            <a:lvl8pPr lvl="7" algn="l">
              <a:lnSpc>
                <a:spcPct val="100000"/>
              </a:lnSpc>
              <a:spcBef>
                <a:spcPts val="0"/>
              </a:spcBef>
              <a:spcAft>
                <a:spcPts val="0"/>
              </a:spcAft>
              <a:buNone/>
              <a:defRPr sz="3600" b="1">
                <a:solidFill>
                  <a:srgbClr val="FFFFFF"/>
                </a:solidFill>
              </a:defRPr>
            </a:lvl8pPr>
            <a:lvl9pPr lvl="8" algn="l">
              <a:lnSpc>
                <a:spcPct val="100000"/>
              </a:lnSpc>
              <a:spcBef>
                <a:spcPts val="0"/>
              </a:spcBef>
              <a:spcAft>
                <a:spcPts val="0"/>
              </a:spcAft>
              <a:buNone/>
              <a:defRPr sz="3600" b="1">
                <a:solidFill>
                  <a:srgbClr val="FFFFFF"/>
                </a:solidFill>
              </a:defRPr>
            </a:lvl9pPr>
          </a:lstStyle>
          <a:p>
            <a:endParaRPr/>
          </a:p>
        </p:txBody>
      </p:sp>
      <p:sp>
        <p:nvSpPr>
          <p:cNvPr id="62" name="Google Shape;62;p13"/>
          <p:cNvSpPr txBox="1">
            <a:spLocks noGrp="1"/>
          </p:cNvSpPr>
          <p:nvPr>
            <p:ph type="subTitle" idx="1"/>
          </p:nvPr>
        </p:nvSpPr>
        <p:spPr>
          <a:xfrm>
            <a:off x="324475" y="3612602"/>
            <a:ext cx="5124300" cy="13026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a:endParaRPr/>
          </a:p>
        </p:txBody>
      </p:sp>
      <p:sp>
        <p:nvSpPr>
          <p:cNvPr id="63" name="Google Shape;63;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64"/>
        <p:cNvGrpSpPr/>
        <p:nvPr/>
      </p:nvGrpSpPr>
      <p:grpSpPr>
        <a:xfrm>
          <a:off x="0" y="0"/>
          <a:ext cx="0" cy="0"/>
          <a:chOff x="0" y="0"/>
          <a:chExt cx="0" cy="0"/>
        </a:xfrm>
      </p:grpSpPr>
      <p:sp>
        <p:nvSpPr>
          <p:cNvPr id="65" name="Google Shape;65;p14"/>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0" y="0"/>
            <a:ext cx="3048000" cy="51435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3341300" y="314875"/>
            <a:ext cx="5486400" cy="1134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70" name="Google Shape;70;p14"/>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666666"/>
              </a:buClr>
              <a:buSzPts val="1400"/>
              <a:buChar char="●"/>
              <a:defRPr sz="1400">
                <a:solidFill>
                  <a:srgbClr val="666666"/>
                </a:solidFill>
              </a:defRPr>
            </a:lvl1pPr>
            <a:lvl2pPr marL="914400" lvl="1" indent="-304800" algn="l">
              <a:lnSpc>
                <a:spcPct val="115000"/>
              </a:lnSpc>
              <a:spcBef>
                <a:spcPts val="1600"/>
              </a:spcBef>
              <a:spcAft>
                <a:spcPts val="0"/>
              </a:spcAft>
              <a:buClr>
                <a:srgbClr val="666666"/>
              </a:buClr>
              <a:buSzPts val="1200"/>
              <a:buChar char="○"/>
              <a:defRPr sz="1200">
                <a:solidFill>
                  <a:srgbClr val="666666"/>
                </a:solidFill>
              </a:defRPr>
            </a:lvl2pPr>
            <a:lvl3pPr marL="1371600" lvl="2" indent="-304800" algn="l">
              <a:lnSpc>
                <a:spcPct val="115000"/>
              </a:lnSpc>
              <a:spcBef>
                <a:spcPts val="1600"/>
              </a:spcBef>
              <a:spcAft>
                <a:spcPts val="0"/>
              </a:spcAft>
              <a:buClr>
                <a:srgbClr val="666666"/>
              </a:buClr>
              <a:buSzPts val="1200"/>
              <a:buChar char="■"/>
              <a:defRPr sz="1200">
                <a:solidFill>
                  <a:srgbClr val="666666"/>
                </a:solidFill>
              </a:defRPr>
            </a:lvl3pPr>
            <a:lvl4pPr marL="1828800" lvl="3" indent="-304800" algn="l">
              <a:lnSpc>
                <a:spcPct val="115000"/>
              </a:lnSpc>
              <a:spcBef>
                <a:spcPts val="1600"/>
              </a:spcBef>
              <a:spcAft>
                <a:spcPts val="0"/>
              </a:spcAft>
              <a:buClr>
                <a:srgbClr val="666666"/>
              </a:buClr>
              <a:buSzPts val="1200"/>
              <a:buChar char="●"/>
              <a:defRPr sz="1200">
                <a:solidFill>
                  <a:srgbClr val="666666"/>
                </a:solidFill>
              </a:defRPr>
            </a:lvl4pPr>
            <a:lvl5pPr marL="2286000" lvl="4" indent="-304800" algn="l">
              <a:lnSpc>
                <a:spcPct val="115000"/>
              </a:lnSpc>
              <a:spcBef>
                <a:spcPts val="1600"/>
              </a:spcBef>
              <a:spcAft>
                <a:spcPts val="0"/>
              </a:spcAft>
              <a:buClr>
                <a:srgbClr val="666666"/>
              </a:buClr>
              <a:buSzPts val="1200"/>
              <a:buChar char="○"/>
              <a:defRPr sz="1200">
                <a:solidFill>
                  <a:srgbClr val="666666"/>
                </a:solidFill>
              </a:defRPr>
            </a:lvl5pPr>
            <a:lvl6pPr marL="2743200" lvl="5" indent="-304800" algn="l">
              <a:lnSpc>
                <a:spcPct val="115000"/>
              </a:lnSpc>
              <a:spcBef>
                <a:spcPts val="1600"/>
              </a:spcBef>
              <a:spcAft>
                <a:spcPts val="0"/>
              </a:spcAft>
              <a:buClr>
                <a:srgbClr val="666666"/>
              </a:buClr>
              <a:buSzPts val="1200"/>
              <a:buChar char="■"/>
              <a:defRPr sz="1200">
                <a:solidFill>
                  <a:srgbClr val="666666"/>
                </a:solidFill>
              </a:defRPr>
            </a:lvl6pPr>
            <a:lvl7pPr marL="3200400" lvl="6" indent="-304800" algn="l">
              <a:lnSpc>
                <a:spcPct val="115000"/>
              </a:lnSpc>
              <a:spcBef>
                <a:spcPts val="1600"/>
              </a:spcBef>
              <a:spcAft>
                <a:spcPts val="0"/>
              </a:spcAft>
              <a:buClr>
                <a:srgbClr val="666666"/>
              </a:buClr>
              <a:buSzPts val="1200"/>
              <a:buChar char="●"/>
              <a:defRPr sz="1200">
                <a:solidFill>
                  <a:srgbClr val="666666"/>
                </a:solidFill>
              </a:defRPr>
            </a:lvl7pPr>
            <a:lvl8pPr marL="3657600" lvl="7" indent="-304800" algn="l">
              <a:lnSpc>
                <a:spcPct val="115000"/>
              </a:lnSpc>
              <a:spcBef>
                <a:spcPts val="1600"/>
              </a:spcBef>
              <a:spcAft>
                <a:spcPts val="0"/>
              </a:spcAft>
              <a:buClr>
                <a:srgbClr val="666666"/>
              </a:buClr>
              <a:buSzPts val="1200"/>
              <a:buChar char="○"/>
              <a:defRPr sz="1200">
                <a:solidFill>
                  <a:srgbClr val="666666"/>
                </a:solidFill>
              </a:defRPr>
            </a:lvl8pPr>
            <a:lvl9pPr marL="4114800" lvl="8" indent="-304800" algn="l">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71" name="Google Shape;71;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ousehead/songlyric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24475" y="465975"/>
            <a:ext cx="5124300" cy="284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Text mining</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Song Lyrics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7" name="Google Shape;77;p15"/>
          <p:cNvSpPr txBox="1">
            <a:spLocks noGrp="1"/>
          </p:cNvSpPr>
          <p:nvPr>
            <p:ph type="subTitle" idx="1"/>
          </p:nvPr>
        </p:nvSpPr>
        <p:spPr>
          <a:xfrm>
            <a:off x="324475" y="3612602"/>
            <a:ext cx="5124300" cy="13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Jieqing Hu</a:t>
            </a:r>
            <a:endParaRPr/>
          </a:p>
          <a:p>
            <a:pPr marL="0" lvl="0" indent="0" algn="l" rtl="0">
              <a:spcBef>
                <a:spcPts val="0"/>
              </a:spcBef>
              <a:spcAft>
                <a:spcPts val="0"/>
              </a:spcAft>
              <a:buNone/>
            </a:pPr>
            <a:r>
              <a:rPr lang="en-GB"/>
              <a:t>Sumeet Santani</a:t>
            </a:r>
            <a:endParaRPr/>
          </a:p>
          <a:p>
            <a:pPr marL="0" lvl="0" indent="0" algn="l" rtl="0">
              <a:spcBef>
                <a:spcPts val="0"/>
              </a:spcBef>
              <a:spcAft>
                <a:spcPts val="0"/>
              </a:spcAft>
              <a:buNone/>
            </a:pPr>
            <a:r>
              <a:rPr lang="en-GB"/>
              <a:t>Kshitij Sankesara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Longest and Shortest Songs</a:t>
            </a:r>
            <a:endParaRPr/>
          </a:p>
        </p:txBody>
      </p:sp>
      <p:pic>
        <p:nvPicPr>
          <p:cNvPr id="137" name="Google Shape;137;p24"/>
          <p:cNvPicPr preferRelativeResize="0"/>
          <p:nvPr/>
        </p:nvPicPr>
        <p:blipFill>
          <a:blip r:embed="rId3">
            <a:alphaModFix/>
          </a:blip>
          <a:stretch>
            <a:fillRect/>
          </a:stretch>
        </p:blipFill>
        <p:spPr>
          <a:xfrm>
            <a:off x="152400" y="1170125"/>
            <a:ext cx="4297651" cy="3820975"/>
          </a:xfrm>
          <a:prstGeom prst="rect">
            <a:avLst/>
          </a:prstGeom>
          <a:noFill/>
          <a:ln>
            <a:noFill/>
          </a:ln>
        </p:spPr>
      </p:pic>
      <p:pic>
        <p:nvPicPr>
          <p:cNvPr id="138" name="Google Shape;138;p24"/>
          <p:cNvPicPr preferRelativeResize="0"/>
          <p:nvPr/>
        </p:nvPicPr>
        <p:blipFill>
          <a:blip r:embed="rId4">
            <a:alphaModFix/>
          </a:blip>
          <a:stretch>
            <a:fillRect/>
          </a:stretch>
        </p:blipFill>
        <p:spPr>
          <a:xfrm>
            <a:off x="4602451" y="1170125"/>
            <a:ext cx="4297651"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Song Titles:</a:t>
            </a:r>
            <a:endParaRPr/>
          </a:p>
        </p:txBody>
      </p:sp>
      <p:pic>
        <p:nvPicPr>
          <p:cNvPr id="144" name="Google Shape;144;p25"/>
          <p:cNvPicPr preferRelativeResize="0"/>
          <p:nvPr/>
        </p:nvPicPr>
        <p:blipFill>
          <a:blip r:embed="rId3">
            <a:alphaModFix/>
          </a:blip>
          <a:stretch>
            <a:fillRect/>
          </a:stretch>
        </p:blipFill>
        <p:spPr>
          <a:xfrm>
            <a:off x="712050" y="1170125"/>
            <a:ext cx="4297651" cy="3820975"/>
          </a:xfrm>
          <a:prstGeom prst="rect">
            <a:avLst/>
          </a:prstGeom>
          <a:noFill/>
          <a:ln>
            <a:noFill/>
          </a:ln>
        </p:spPr>
      </p:pic>
      <p:pic>
        <p:nvPicPr>
          <p:cNvPr id="145" name="Google Shape;145;p25"/>
          <p:cNvPicPr preferRelativeResize="0"/>
          <p:nvPr/>
        </p:nvPicPr>
        <p:blipFill>
          <a:blip r:embed="rId4">
            <a:alphaModFix/>
          </a:blip>
          <a:stretch>
            <a:fillRect/>
          </a:stretch>
        </p:blipFill>
        <p:spPr>
          <a:xfrm>
            <a:off x="5413425" y="1391525"/>
            <a:ext cx="3418875" cy="337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K-Means document clustering </a:t>
            </a:r>
            <a:endParaRPr/>
          </a:p>
        </p:txBody>
      </p:sp>
      <p:sp>
        <p:nvSpPr>
          <p:cNvPr id="151" name="Google Shape;15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a:solidFill>
                <a:schemeClr val="dk1"/>
              </a:solidFill>
            </a:endParaRPr>
          </a:p>
        </p:txBody>
      </p:sp>
      <p:pic>
        <p:nvPicPr>
          <p:cNvPr id="152" name="Google Shape;152;p26"/>
          <p:cNvPicPr preferRelativeResize="0"/>
          <p:nvPr/>
        </p:nvPicPr>
        <p:blipFill>
          <a:blip r:embed="rId3">
            <a:alphaModFix/>
          </a:blip>
          <a:stretch>
            <a:fillRect/>
          </a:stretch>
        </p:blipFill>
        <p:spPr>
          <a:xfrm>
            <a:off x="340400" y="1152476"/>
            <a:ext cx="8463198" cy="341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Topic Modeling</a:t>
            </a:r>
            <a:endParaRPr/>
          </a:p>
        </p:txBody>
      </p:sp>
      <p:sp>
        <p:nvSpPr>
          <p:cNvPr id="158" name="Google Shape;15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9" name="Google Shape;159;p27"/>
          <p:cNvPicPr preferRelativeResize="0"/>
          <p:nvPr/>
        </p:nvPicPr>
        <p:blipFill>
          <a:blip r:embed="rId3">
            <a:alphaModFix/>
          </a:blip>
          <a:stretch>
            <a:fillRect/>
          </a:stretch>
        </p:blipFill>
        <p:spPr>
          <a:xfrm>
            <a:off x="361475" y="1152475"/>
            <a:ext cx="8520599" cy="326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steps:	</a:t>
            </a:r>
            <a:endParaRPr/>
          </a:p>
        </p:txBody>
      </p:sp>
      <p:sp>
        <p:nvSpPr>
          <p:cNvPr id="165" name="Google Shape;16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have planned to use the NRC sentiment lexicon as it had large number of words and sentiments compared to others.</a:t>
            </a:r>
            <a:endParaRPr/>
          </a:p>
          <a:p>
            <a:pPr marL="457200" lvl="0" indent="-342900" algn="l" rtl="0">
              <a:spcBef>
                <a:spcPts val="0"/>
              </a:spcBef>
              <a:spcAft>
                <a:spcPts val="0"/>
              </a:spcAft>
              <a:buSzPts val="1800"/>
              <a:buChar char="●"/>
            </a:pPr>
            <a:r>
              <a:rPr lang="en-GB"/>
              <a:t>Sentiments which we are using are Joy, Trust, Fear, Sadness and Anger.</a:t>
            </a:r>
            <a:endParaRPr/>
          </a:p>
          <a:p>
            <a:pPr marL="457200" lvl="0" indent="-342900" algn="l" rtl="0">
              <a:spcBef>
                <a:spcPts val="0"/>
              </a:spcBef>
              <a:spcAft>
                <a:spcPts val="0"/>
              </a:spcAft>
              <a:buSzPts val="1800"/>
              <a:buChar char="●"/>
            </a:pPr>
            <a:r>
              <a:rPr lang="en-GB"/>
              <a:t>Top words which depicts these Sentiments</a:t>
            </a:r>
            <a:endParaRPr/>
          </a:p>
          <a:p>
            <a:pPr marL="457200" lvl="0" indent="-342900" algn="l" rtl="0">
              <a:spcBef>
                <a:spcPts val="0"/>
              </a:spcBef>
              <a:spcAft>
                <a:spcPts val="0"/>
              </a:spcAft>
              <a:buSzPts val="1800"/>
              <a:buChar char="●"/>
            </a:pPr>
            <a:r>
              <a:rPr lang="en-GB"/>
              <a:t>Positive vs Negative Words</a:t>
            </a:r>
            <a:endParaRPr/>
          </a:p>
          <a:p>
            <a:pPr marL="457200" lvl="0" indent="-342900" algn="l" rtl="0">
              <a:spcBef>
                <a:spcPts val="0"/>
              </a:spcBef>
              <a:spcAft>
                <a:spcPts val="0"/>
              </a:spcAft>
              <a:buSzPts val="1800"/>
              <a:buChar char="●"/>
            </a:pPr>
            <a:r>
              <a:rPr lang="en-GB"/>
              <a:t>Then, based on the top words used by the Artist we can get to know the genre and the sentiment of any particular song.</a:t>
            </a:r>
            <a:endParaRPr/>
          </a:p>
          <a:p>
            <a:pPr marL="457200" lvl="0" indent="-342900" algn="l" rtl="0">
              <a:spcBef>
                <a:spcPts val="0"/>
              </a:spcBef>
              <a:spcAft>
                <a:spcPts val="0"/>
              </a:spcAft>
              <a:buSzPts val="1800"/>
              <a:buChar char="●"/>
            </a:pPr>
            <a:r>
              <a:rPr lang="en-GB"/>
              <a:t>Also, we can know the genre preferred by any particular Artist based on the top words used by him/her in all their songs.</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48300" y="428200"/>
            <a:ext cx="2351400" cy="43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Quick Overview of </a:t>
            </a:r>
            <a:r>
              <a:rPr lang="en-GB"/>
              <a:t>D</a:t>
            </a:r>
            <a:r>
              <a:rPr lang="en-GB" b="1"/>
              <a:t>ataset</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a:p>
        </p:txBody>
      </p:sp>
      <p:sp>
        <p:nvSpPr>
          <p:cNvPr id="83" name="Google Shape;83;p16"/>
          <p:cNvSpPr txBox="1">
            <a:spLocks noGrp="1"/>
          </p:cNvSpPr>
          <p:nvPr>
            <p:ph type="body" idx="1"/>
          </p:nvPr>
        </p:nvSpPr>
        <p:spPr>
          <a:xfrm>
            <a:off x="3357875" y="571450"/>
            <a:ext cx="5682600" cy="352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a:ea typeface="Arial"/>
              <a:cs typeface="Arial"/>
              <a:sym typeface="Arial"/>
            </a:endParaRPr>
          </a:p>
          <a:p>
            <a:pPr marL="540000" lvl="0" indent="-628650" algn="l" rtl="0">
              <a:spcBef>
                <a:spcPts val="1600"/>
              </a:spcBef>
              <a:spcAft>
                <a:spcPts val="0"/>
              </a:spcAft>
              <a:buNone/>
            </a:pPr>
            <a:r>
              <a:rPr lang="en-GB" b="1">
                <a:latin typeface="Arial"/>
                <a:ea typeface="Arial"/>
                <a:cs typeface="Arial"/>
                <a:sym typeface="Arial"/>
              </a:rPr>
              <a:t>  </a:t>
            </a:r>
            <a:r>
              <a:rPr lang="en-GB" sz="1800" b="1">
                <a:latin typeface="Times New Roman"/>
                <a:ea typeface="Times New Roman"/>
                <a:cs typeface="Times New Roman"/>
                <a:sym typeface="Times New Roman"/>
              </a:rPr>
              <a:t> The dataset has 57650 rows and 4 columns</a:t>
            </a:r>
            <a:endParaRPr sz="1800" b="1">
              <a:latin typeface="Times New Roman"/>
              <a:ea typeface="Times New Roman"/>
              <a:cs typeface="Times New Roman"/>
              <a:sym typeface="Times New Roman"/>
            </a:endParaRPr>
          </a:p>
          <a:p>
            <a:pPr marL="457200" lvl="0" indent="-342900" algn="l" rtl="0">
              <a:spcBef>
                <a:spcPts val="1600"/>
              </a:spcBef>
              <a:spcAft>
                <a:spcPts val="0"/>
              </a:spcAft>
              <a:buSzPts val="1800"/>
              <a:buFont typeface="Times New Roman"/>
              <a:buChar char="●"/>
            </a:pPr>
            <a:r>
              <a:rPr lang="en-GB" sz="1800">
                <a:latin typeface="Times New Roman"/>
                <a:ea typeface="Times New Roman"/>
                <a:cs typeface="Times New Roman"/>
                <a:sym typeface="Times New Roman"/>
              </a:rPr>
              <a:t>Source: Kaggle(</a:t>
            </a:r>
            <a:r>
              <a:rPr lang="en-GB" sz="1100" u="sng">
                <a:solidFill>
                  <a:schemeClr val="hlink"/>
                </a:solidFill>
                <a:latin typeface="Arial"/>
                <a:ea typeface="Arial"/>
                <a:cs typeface="Arial"/>
                <a:sym typeface="Arial"/>
                <a:hlinkClick r:id="rId3"/>
              </a:rPr>
              <a:t>https://www.kaggle.com/mousehead/songlyrics</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A song lyrics dataset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The dataset has 4 columns (3 independent variables and 1 target variable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a:latin typeface="Times New Roman"/>
                <a:ea typeface="Times New Roman"/>
                <a:cs typeface="Times New Roman"/>
                <a:sym typeface="Times New Roman"/>
              </a:rPr>
              <a:t>Independent variables</a:t>
            </a:r>
            <a:r>
              <a:rPr lang="en-GB" sz="1800">
                <a:latin typeface="Times New Roman"/>
                <a:ea typeface="Times New Roman"/>
                <a:cs typeface="Times New Roman"/>
                <a:sym typeface="Times New Roman"/>
              </a:rPr>
              <a:t>: Song, Link, Text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b="1">
                <a:latin typeface="Times New Roman"/>
                <a:ea typeface="Times New Roman"/>
                <a:cs typeface="Times New Roman"/>
                <a:sym typeface="Times New Roman"/>
              </a:rPr>
              <a:t>Target Variable</a:t>
            </a:r>
            <a:r>
              <a:rPr lang="en-GB" sz="1800">
                <a:latin typeface="Times New Roman"/>
                <a:ea typeface="Times New Roman"/>
                <a:cs typeface="Times New Roman"/>
                <a:sym typeface="Times New Roman"/>
              </a:rPr>
              <a:t>: Artist</a:t>
            </a:r>
            <a:endParaRPr sz="1800">
              <a:latin typeface="Times New Roman"/>
              <a:ea typeface="Times New Roman"/>
              <a:cs typeface="Times New Roman"/>
              <a:sym typeface="Times New Roman"/>
            </a:endParaRPr>
          </a:p>
          <a:p>
            <a:pPr marL="457200" lvl="0" indent="0" algn="l" rtl="0">
              <a:spcBef>
                <a:spcPts val="1600"/>
              </a:spcBef>
              <a:spcAft>
                <a:spcPts val="0"/>
              </a:spcAft>
              <a:buNone/>
            </a:pPr>
            <a:endParaRPr sz="1800">
              <a:latin typeface="Times New Roman"/>
              <a:ea typeface="Times New Roman"/>
              <a:cs typeface="Times New Roman"/>
              <a:sym typeface="Times New Roman"/>
            </a:endParaRPr>
          </a:p>
          <a:p>
            <a:pPr marL="540000" lvl="0" indent="-628650" algn="l" rtl="0">
              <a:spcBef>
                <a:spcPts val="1600"/>
              </a:spcBef>
              <a:spcAft>
                <a:spcPts val="0"/>
              </a:spcAft>
              <a:buNone/>
            </a:pPr>
            <a:endParaRPr b="1"/>
          </a:p>
          <a:p>
            <a:pPr marL="540000" lvl="0" indent="-628650" algn="l" rtl="0">
              <a:spcBef>
                <a:spcPts val="1600"/>
              </a:spcBef>
              <a:spcAft>
                <a:spcPts val="0"/>
              </a:spcAft>
              <a:buNone/>
            </a:pPr>
            <a:endParaRPr b="1"/>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Few Rows of the Data Frame</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0" name="Google Shape;90;p17"/>
          <p:cNvPicPr preferRelativeResize="0"/>
          <p:nvPr/>
        </p:nvPicPr>
        <p:blipFill>
          <a:blip r:embed="rId3">
            <a:alphaModFix/>
          </a:blip>
          <a:stretch>
            <a:fillRect/>
          </a:stretch>
        </p:blipFill>
        <p:spPr>
          <a:xfrm>
            <a:off x="387900" y="1087301"/>
            <a:ext cx="6763423" cy="3546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Cleaning and Preparation</a:t>
            </a:r>
            <a:endParaRPr/>
          </a:p>
        </p:txBody>
      </p:sp>
      <p:sp>
        <p:nvSpPr>
          <p:cNvPr id="96" name="Google Shape;96;p18"/>
          <p:cNvSpPr txBox="1">
            <a:spLocks noGrp="1"/>
          </p:cNvSpPr>
          <p:nvPr>
            <p:ph type="body" idx="1"/>
          </p:nvPr>
        </p:nvSpPr>
        <p:spPr>
          <a:xfrm>
            <a:off x="311700" y="1152475"/>
            <a:ext cx="8520600" cy="150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Removed stopwords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Stemming</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All words to lowercase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Bag of words</a:t>
            </a:r>
            <a:endParaRPr>
              <a:latin typeface="Times New Roman"/>
              <a:ea typeface="Times New Roman"/>
              <a:cs typeface="Times New Roman"/>
              <a:sym typeface="Times New Roman"/>
            </a:endParaRPr>
          </a:p>
        </p:txBody>
      </p:sp>
      <p:pic>
        <p:nvPicPr>
          <p:cNvPr id="97" name="Google Shape;97;p18"/>
          <p:cNvPicPr preferRelativeResize="0"/>
          <p:nvPr/>
        </p:nvPicPr>
        <p:blipFill>
          <a:blip r:embed="rId3">
            <a:alphaModFix/>
          </a:blip>
          <a:stretch>
            <a:fillRect/>
          </a:stretch>
        </p:blipFill>
        <p:spPr>
          <a:xfrm>
            <a:off x="522975" y="2728975"/>
            <a:ext cx="6055219" cy="217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4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Descriptive Analysis</a:t>
            </a:r>
            <a:endParaRPr>
              <a:latin typeface="Times New Roman"/>
              <a:ea typeface="Times New Roman"/>
              <a:cs typeface="Times New Roman"/>
              <a:sym typeface="Times New Roman"/>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Wordcloud </a:t>
            </a:r>
            <a:endParaRPr sz="30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(frequently featuring</a:t>
            </a:r>
            <a:endParaRPr sz="30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3000">
                <a:solidFill>
                  <a:schemeClr val="dk1"/>
                </a:solidFill>
                <a:latin typeface="Times New Roman"/>
                <a:ea typeface="Times New Roman"/>
                <a:cs typeface="Times New Roman"/>
                <a:sym typeface="Times New Roman"/>
              </a:rPr>
              <a:t> words in the data)</a:t>
            </a:r>
            <a:endParaRPr/>
          </a:p>
        </p:txBody>
      </p:sp>
      <p:pic>
        <p:nvPicPr>
          <p:cNvPr id="104" name="Google Shape;104;p19"/>
          <p:cNvPicPr preferRelativeResize="0"/>
          <p:nvPr/>
        </p:nvPicPr>
        <p:blipFill>
          <a:blip r:embed="rId3">
            <a:alphaModFix/>
          </a:blip>
          <a:stretch>
            <a:fillRect/>
          </a:stretch>
        </p:blipFill>
        <p:spPr>
          <a:xfrm>
            <a:off x="3635425" y="1202500"/>
            <a:ext cx="5138847"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 Words</a:t>
            </a:r>
            <a:endParaRPr/>
          </a:p>
        </p:txBody>
      </p:sp>
      <p:sp>
        <p:nvSpPr>
          <p:cNvPr id="110" name="Google Shape;110;p20"/>
          <p:cNvSpPr txBox="1">
            <a:spLocks noGrp="1"/>
          </p:cNvSpPr>
          <p:nvPr>
            <p:ph type="body" idx="1"/>
          </p:nvPr>
        </p:nvSpPr>
        <p:spPr>
          <a:xfrm>
            <a:off x="311700" y="1152475"/>
            <a:ext cx="3735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The top 25 words are shown based on their frequency.</a:t>
            </a:r>
            <a:endParaRPr/>
          </a:p>
          <a:p>
            <a:pPr marL="457200" lvl="0" indent="-342900" algn="l" rtl="0">
              <a:spcBef>
                <a:spcPts val="0"/>
              </a:spcBef>
              <a:spcAft>
                <a:spcPts val="0"/>
              </a:spcAft>
              <a:buSzPts val="1800"/>
              <a:buAutoNum type="arabicPeriod"/>
            </a:pPr>
            <a:r>
              <a:rPr lang="en-GB"/>
              <a:t>Words like love, time, baby, heart are most commonly used.</a:t>
            </a:r>
            <a:endParaRPr/>
          </a:p>
        </p:txBody>
      </p:sp>
      <p:pic>
        <p:nvPicPr>
          <p:cNvPr id="111" name="Google Shape;111;p20"/>
          <p:cNvPicPr preferRelativeResize="0"/>
          <p:nvPr/>
        </p:nvPicPr>
        <p:blipFill>
          <a:blip r:embed="rId3">
            <a:alphaModFix/>
          </a:blip>
          <a:stretch>
            <a:fillRect/>
          </a:stretch>
        </p:blipFill>
        <p:spPr>
          <a:xfrm>
            <a:off x="4046775" y="445025"/>
            <a:ext cx="4944825" cy="41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290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 Top 25 Bigrams:</a:t>
            </a:r>
            <a:endParaRPr>
              <a:latin typeface="Times New Roman"/>
              <a:ea typeface="Times New Roman"/>
              <a:cs typeface="Times New Roman"/>
              <a:sym typeface="Times New Roman"/>
            </a:endParaRPr>
          </a:p>
        </p:txBody>
      </p:sp>
      <p:pic>
        <p:nvPicPr>
          <p:cNvPr id="117" name="Google Shape;117;p21"/>
          <p:cNvPicPr preferRelativeResize="0"/>
          <p:nvPr/>
        </p:nvPicPr>
        <p:blipFill>
          <a:blip r:embed="rId3">
            <a:alphaModFix/>
          </a:blip>
          <a:stretch>
            <a:fillRect/>
          </a:stretch>
        </p:blipFill>
        <p:spPr>
          <a:xfrm>
            <a:off x="1867200" y="964425"/>
            <a:ext cx="5409599" cy="3780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15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 25 Trigrams:</a:t>
            </a:r>
            <a:endParaRPr/>
          </a:p>
        </p:txBody>
      </p:sp>
      <p:pic>
        <p:nvPicPr>
          <p:cNvPr id="123" name="Google Shape;123;p22"/>
          <p:cNvPicPr preferRelativeResize="0"/>
          <p:nvPr/>
        </p:nvPicPr>
        <p:blipFill>
          <a:blip r:embed="rId3">
            <a:alphaModFix/>
          </a:blip>
          <a:stretch>
            <a:fillRect/>
          </a:stretch>
        </p:blipFill>
        <p:spPr>
          <a:xfrm>
            <a:off x="1643063" y="853000"/>
            <a:ext cx="5857876" cy="405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27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Top 10 artists with most songs</a:t>
            </a:r>
            <a:endParaRPr>
              <a:latin typeface="Times New Roman"/>
              <a:ea typeface="Times New Roman"/>
              <a:cs typeface="Times New Roman"/>
              <a:sym typeface="Times New Roman"/>
            </a:endParaRPr>
          </a:p>
        </p:txBody>
      </p:sp>
      <p:sp>
        <p:nvSpPr>
          <p:cNvPr id="129" name="Google Shape;12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0" name="Google Shape;130;p23"/>
          <p:cNvPicPr preferRelativeResize="0"/>
          <p:nvPr/>
        </p:nvPicPr>
        <p:blipFill>
          <a:blip r:embed="rId3">
            <a:alphaModFix/>
          </a:blip>
          <a:stretch>
            <a:fillRect/>
          </a:stretch>
        </p:blipFill>
        <p:spPr>
          <a:xfrm>
            <a:off x="387900" y="1136142"/>
            <a:ext cx="3903349" cy="3471926"/>
          </a:xfrm>
          <a:prstGeom prst="rect">
            <a:avLst/>
          </a:prstGeom>
          <a:noFill/>
          <a:ln>
            <a:noFill/>
          </a:ln>
        </p:spPr>
      </p:pic>
      <p:pic>
        <p:nvPicPr>
          <p:cNvPr id="131" name="Google Shape;131;p23"/>
          <p:cNvPicPr preferRelativeResize="0"/>
          <p:nvPr/>
        </p:nvPicPr>
        <p:blipFill>
          <a:blip r:embed="rId4">
            <a:alphaModFix/>
          </a:blip>
          <a:stretch>
            <a:fillRect/>
          </a:stretch>
        </p:blipFill>
        <p:spPr>
          <a:xfrm>
            <a:off x="4443650" y="1124700"/>
            <a:ext cx="4336987" cy="34719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6175</TotalTime>
  <Words>385</Words>
  <Application>Microsoft Macintosh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Oswald</vt:lpstr>
      <vt:lpstr>Arial</vt:lpstr>
      <vt:lpstr>Average</vt:lpstr>
      <vt:lpstr>Times New Roman</vt:lpstr>
      <vt:lpstr>Slate</vt:lpstr>
      <vt:lpstr>Text mining  Song Lyrics </vt:lpstr>
      <vt:lpstr>Quick Overview of Dataset   </vt:lpstr>
      <vt:lpstr>First Few Rows of the Data Frame</vt:lpstr>
      <vt:lpstr>Data Cleaning and Preparation</vt:lpstr>
      <vt:lpstr>Descriptive Analysis</vt:lpstr>
      <vt:lpstr>Top Words</vt:lpstr>
      <vt:lpstr> Top 25 Bigrams:</vt:lpstr>
      <vt:lpstr>Top 25 Trigrams:</vt:lpstr>
      <vt:lpstr>Top 10 artists with most songs</vt:lpstr>
      <vt:lpstr>Longest and Shortest Songs</vt:lpstr>
      <vt:lpstr>Song Titles:</vt:lpstr>
      <vt:lpstr>K-Means document clustering </vt:lpstr>
      <vt:lpstr>Topic Modeling</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Song Lyrics </dc:title>
  <cp:lastModifiedBy>Kshitij Suresh Sankesara</cp:lastModifiedBy>
  <cp:revision>2</cp:revision>
  <dcterms:modified xsi:type="dcterms:W3CDTF">2019-05-24T01:09:13Z</dcterms:modified>
</cp:coreProperties>
</file>