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0"/>
  </p:notesMasterIdLst>
  <p:handoutMasterIdLst>
    <p:handoutMasterId r:id="rId11"/>
  </p:handoutMasterIdLst>
  <p:sldIdLst>
    <p:sldId id="256" r:id="rId2"/>
    <p:sldId id="257" r:id="rId3"/>
    <p:sldId id="258" r:id="rId4"/>
    <p:sldId id="260" r:id="rId5"/>
    <p:sldId id="263" r:id="rId6"/>
    <p:sldId id="264"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80" d="100"/>
          <a:sy n="80" d="100"/>
        </p:scale>
        <p:origin x="1522" y="2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6/25/2019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2470133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5343030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26816672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1714378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20994338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11779553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13282688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167150882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18630718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8921065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23487811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29743758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39135036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4"/>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39906511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3"/>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209982484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6"/>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28371748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25729894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lvl="0"/>
            <a:endParaRPr lang="zh-CN" altLang="en-US">
              <a:latin typeface="Arial" panose="020B0604020202020204" pitchFamily="34" charset="0"/>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lvl="0"/>
            <a:endParaRPr lang="zh-CN" altLang="en-US">
              <a:latin typeface="Arial" panose="020B0604020202020204" pitchFamily="34" charset="0"/>
            </a:endParaRP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lvl="0"/>
            <a:fld id="{9A0DB2DC-4C9A-4742-B13C-FB6460FD3503}" type="slidenum">
              <a:rPr lang="zh-CN" altLang="en-US" smtClean="0">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9747783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073"/>
          <p:cNvSpPr>
            <a:spLocks noGrp="1"/>
          </p:cNvSpPr>
          <p:nvPr>
            <p:ph type="ctrTitle"/>
          </p:nvPr>
        </p:nvSpPr>
        <p:spPr>
          <a:xfrm>
            <a:off x="685800" y="2130425"/>
            <a:ext cx="7772400" cy="1470025"/>
          </a:xfrm>
        </p:spPr>
        <p:txBody>
          <a:bodyPr anchor="ctr">
            <a:normAutofit fontScale="90000"/>
          </a:bodyPr>
          <a:lstStyle/>
          <a:p>
            <a:pPr algn="ctr" defTabSz="914400">
              <a:buSzPct val="100000"/>
            </a:pPr>
            <a:r>
              <a:rPr lang="en-IN" sz="4400" b="1" kern="1200" baseline="0" dirty="0">
                <a:latin typeface="Arial" panose="020B0604020202020204" pitchFamily="34" charset="0"/>
                <a:ea typeface="SimSun" panose="02010600030101010101" pitchFamily="2" charset="-122"/>
              </a:rPr>
              <a:t>TAKENMIND INTERNSHIP PROJECT for DATA SCIENCE</a:t>
            </a:r>
          </a:p>
        </p:txBody>
      </p:sp>
      <p:sp>
        <p:nvSpPr>
          <p:cNvPr id="3075" name="Subtitle 3074"/>
          <p:cNvSpPr>
            <a:spLocks noGrp="1"/>
          </p:cNvSpPr>
          <p:nvPr>
            <p:ph type="subTitle" idx="1"/>
          </p:nvPr>
        </p:nvSpPr>
        <p:spPr>
          <a:xfrm>
            <a:off x="4211960" y="4797152"/>
            <a:ext cx="4932040" cy="1614805"/>
          </a:xfrm>
        </p:spPr>
        <p:txBody>
          <a:bodyPr/>
          <a:lstStyle/>
          <a:p>
            <a:pPr defTabSz="914400">
              <a:buSzPct val="100000"/>
            </a:pPr>
            <a:r>
              <a:rPr lang="en-IN" sz="2000" b="1" kern="1200" baseline="0" dirty="0">
                <a:latin typeface="Arial" panose="020B0604020202020204" pitchFamily="34" charset="0"/>
                <a:ea typeface="SimSun" panose="02010600030101010101" pitchFamily="2" charset="-122"/>
              </a:rPr>
              <a:t>Done By: KSHITIJ SHARMA</a:t>
            </a:r>
          </a:p>
          <a:p>
            <a:pPr defTabSz="914400">
              <a:buSzPct val="100000"/>
            </a:pPr>
            <a:r>
              <a:rPr lang="en-IN" sz="2000" b="1" kern="1200" baseline="0" dirty="0">
                <a:latin typeface="Arial" panose="020B0604020202020204" pitchFamily="34" charset="0"/>
                <a:ea typeface="SimSun" panose="02010600030101010101" pitchFamily="2" charset="-122"/>
              </a:rPr>
              <a:t>Email ID : kshitijks@gmail.com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96752"/>
            <a:ext cx="8407770" cy="1400530"/>
          </a:xfrm>
        </p:spPr>
        <p:txBody>
          <a:bodyPr/>
          <a:lstStyle/>
          <a:p>
            <a:r>
              <a:rPr lang="en-IN" altLang="en-US" sz="3600" b="1" dirty="0">
                <a:latin typeface="Arial" panose="020B0604020202020204" pitchFamily="34" charset="0"/>
                <a:cs typeface="Arial" panose="020B0604020202020204" pitchFamily="34" charset="0"/>
              </a:rPr>
              <a:t>  CASE STUDY and the OBJECTIVE</a:t>
            </a:r>
          </a:p>
        </p:txBody>
      </p:sp>
      <p:sp>
        <p:nvSpPr>
          <p:cNvPr id="3" name="Content Placeholder 2"/>
          <p:cNvSpPr>
            <a:spLocks noGrp="1"/>
          </p:cNvSpPr>
          <p:nvPr>
            <p:ph idx="1"/>
          </p:nvPr>
        </p:nvSpPr>
        <p:spPr>
          <a:xfrm>
            <a:off x="1057882" y="1988840"/>
            <a:ext cx="7028236" cy="4195481"/>
          </a:xfrm>
        </p:spPr>
        <p:txBody>
          <a:bodyPr anchor="ctr" anchorCtr="0"/>
          <a:lstStyle/>
          <a:p>
            <a:pPr algn="l">
              <a:lnSpc>
                <a:spcPct val="100000"/>
              </a:lnSpc>
            </a:pPr>
            <a:r>
              <a:rPr lang="en-IN" altLang="en-US" sz="2400" dirty="0"/>
              <a:t>Employee attrition problem in a company X</a:t>
            </a:r>
          </a:p>
          <a:p>
            <a:pPr algn="l">
              <a:lnSpc>
                <a:spcPct val="100000"/>
              </a:lnSpc>
            </a:pPr>
            <a:r>
              <a:rPr lang="en-IN" altLang="en-US" sz="2400" dirty="0"/>
              <a:t>A data set belonging to a company was given consisting of two </a:t>
            </a:r>
            <a:r>
              <a:rPr lang="en-IN" altLang="en-US" sz="2400" dirty="0" err="1"/>
              <a:t>xls</a:t>
            </a:r>
            <a:r>
              <a:rPr lang="en-IN" altLang="en-US" sz="2400" dirty="0"/>
              <a:t> files - one, details of existing employees and another containing details of the employees who have left the company.</a:t>
            </a:r>
          </a:p>
          <a:p>
            <a:pPr algn="l">
              <a:lnSpc>
                <a:spcPct val="100000"/>
              </a:lnSpc>
            </a:pPr>
            <a:r>
              <a:rPr lang="en-IN" altLang="en-US" sz="2400" dirty="0"/>
              <a:t>Objective of the project is to find out the possible reasons as to why the employees have left the company.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800708"/>
            <a:ext cx="7416824" cy="5796644"/>
          </a:xfrm>
        </p:spPr>
        <p:txBody>
          <a:bodyPr>
            <a:normAutofit fontScale="92500" lnSpcReduction="20000"/>
          </a:bodyPr>
          <a:lstStyle/>
          <a:p>
            <a:pPr marL="0" indent="0" algn="ctr">
              <a:buNone/>
            </a:pPr>
            <a:r>
              <a:rPr lang="en-IN" altLang="en-US" sz="3600" b="1" dirty="0">
                <a:latin typeface="Arial" panose="020B0604020202020204" pitchFamily="34" charset="0"/>
                <a:cs typeface="Arial" panose="020B0604020202020204" pitchFamily="34" charset="0"/>
              </a:rPr>
              <a:t>ASSUMPTIONS</a:t>
            </a:r>
            <a:r>
              <a:rPr lang="en-IN" altLang="en-US" sz="2800" b="1" dirty="0">
                <a:latin typeface="Arial" panose="020B0604020202020204" pitchFamily="34" charset="0"/>
                <a:cs typeface="Arial" panose="020B0604020202020204" pitchFamily="34" charset="0"/>
              </a:rPr>
              <a:t> </a:t>
            </a:r>
            <a:r>
              <a:rPr lang="en-IN" altLang="en-US" sz="3600" b="1" dirty="0">
                <a:latin typeface="Arial" panose="020B0604020202020204" pitchFamily="34" charset="0"/>
                <a:cs typeface="Arial" panose="020B0604020202020204" pitchFamily="34" charset="0"/>
              </a:rPr>
              <a:t>MADE</a:t>
            </a:r>
          </a:p>
          <a:p>
            <a:pPr marL="0" indent="0" algn="l">
              <a:buNone/>
            </a:pPr>
            <a:endParaRPr lang="en-IN" altLang="en-US" sz="2000" b="1" dirty="0"/>
          </a:p>
          <a:p>
            <a:pPr marL="0" indent="0" algn="l">
              <a:buNone/>
            </a:pPr>
            <a:r>
              <a:rPr lang="en-IN" altLang="en-US" sz="2600" b="1" dirty="0"/>
              <a:t>Satisfaction level </a:t>
            </a:r>
            <a:r>
              <a:rPr lang="en-IN" altLang="en-US" sz="2600" dirty="0"/>
              <a:t>- it represents the extent to which a particular employee is happy with their work.</a:t>
            </a:r>
          </a:p>
          <a:p>
            <a:pPr marL="0" indent="0" algn="l">
              <a:buNone/>
            </a:pPr>
            <a:r>
              <a:rPr lang="en-IN" altLang="en-US" sz="2600" b="1" dirty="0"/>
              <a:t>Last Evaluation -</a:t>
            </a:r>
            <a:r>
              <a:rPr lang="en-IN" altLang="en-US" sz="2600" dirty="0"/>
              <a:t> it is the points awarded to an employee assessing their work performance and efficiency.</a:t>
            </a:r>
          </a:p>
          <a:p>
            <a:pPr marL="0" indent="0" algn="l">
              <a:buNone/>
            </a:pPr>
            <a:r>
              <a:rPr lang="en-IN" altLang="en-US" sz="2600" b="1" dirty="0"/>
              <a:t>Time spent in the company </a:t>
            </a:r>
            <a:r>
              <a:rPr lang="en-IN" altLang="en-US" sz="2600" dirty="0"/>
              <a:t>- overall years spent working in the company.</a:t>
            </a:r>
          </a:p>
          <a:p>
            <a:pPr marL="0" indent="0" algn="l">
              <a:buNone/>
            </a:pPr>
            <a:r>
              <a:rPr lang="en-IN" altLang="en-US" sz="2600" b="1" dirty="0"/>
              <a:t>Promotions in the last five years -</a:t>
            </a:r>
            <a:r>
              <a:rPr lang="en-IN" altLang="en-US" sz="2600" dirty="0"/>
              <a:t> tells the number of promotions received by the employee in the last five years.</a:t>
            </a:r>
          </a:p>
          <a:p>
            <a:pPr marL="0" indent="0" algn="l">
              <a:buNone/>
            </a:pPr>
            <a:r>
              <a:rPr lang="en-IN" altLang="en-US" sz="2600" dirty="0"/>
              <a:t>Employees who have left have done son in their won interest and no one was fired.</a:t>
            </a:r>
          </a:p>
          <a:p>
            <a:pPr marL="0" indent="0" algn="l">
              <a:buNone/>
            </a:pPr>
            <a:endParaRPr lang="en-IN" altLang="en-US" sz="2000" dirty="0"/>
          </a:p>
          <a:p>
            <a:pPr marL="0" indent="0" algn="l">
              <a:buNone/>
            </a:pPr>
            <a:endParaRPr lang="en-IN" altLang="en-US" dirty="0"/>
          </a:p>
          <a:p>
            <a:pPr marL="0" indent="0">
              <a:buNone/>
            </a:pPr>
            <a:endParaRPr lang="en-IN" altLang="en-US" dirty="0"/>
          </a:p>
          <a:p>
            <a:pPr marL="0" indent="0">
              <a:buNone/>
            </a:pP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52718"/>
            <a:ext cx="7055380" cy="1032066"/>
          </a:xfrm>
        </p:spPr>
        <p:txBody>
          <a:bodyPr/>
          <a:lstStyle/>
          <a:p>
            <a:pPr algn="ctr"/>
            <a:r>
              <a:rPr lang="en-IN" altLang="en-US" b="1" dirty="0"/>
              <a:t>    </a:t>
            </a:r>
            <a:r>
              <a:rPr lang="en-IN" altLang="en-US" sz="3600" b="1" dirty="0">
                <a:latin typeface="Arial" panose="020B0604020202020204" pitchFamily="34" charset="0"/>
                <a:cs typeface="Arial" panose="020B0604020202020204" pitchFamily="34" charset="0"/>
              </a:rPr>
              <a:t>PROCEDURE</a:t>
            </a:r>
            <a:endParaRPr lang="en-IN" alt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95536" y="1484784"/>
            <a:ext cx="8352928" cy="4680520"/>
          </a:xfrm>
        </p:spPr>
        <p:txBody>
          <a:bodyPr>
            <a:normAutofit lnSpcReduction="10000"/>
          </a:bodyPr>
          <a:lstStyle/>
          <a:p>
            <a:r>
              <a:rPr lang="en-IN" altLang="en-US" sz="2400" dirty="0"/>
              <a:t>A simple and logical approach was followed to address the problem.</a:t>
            </a:r>
          </a:p>
          <a:p>
            <a:r>
              <a:rPr lang="en-IN" altLang="en-US" sz="2400" dirty="0"/>
              <a:t>Based on the understanding acquired from </a:t>
            </a:r>
            <a:r>
              <a:rPr lang="en-IN" altLang="en-US" sz="2400" dirty="0" err="1"/>
              <a:t>analyzing</a:t>
            </a:r>
            <a:r>
              <a:rPr lang="en-IN" altLang="en-US" sz="2400" dirty="0"/>
              <a:t> the </a:t>
            </a:r>
            <a:r>
              <a:rPr lang="en-IN" altLang="en-US" sz="2400" dirty="0" err="1"/>
              <a:t>Employees_who_have_left</a:t>
            </a:r>
            <a:r>
              <a:rPr lang="en-IN" altLang="en-US" sz="2400" dirty="0"/>
              <a:t> table, conclusions were drawn and important features were noted.</a:t>
            </a:r>
          </a:p>
          <a:p>
            <a:r>
              <a:rPr lang="en-IN" altLang="en-US" sz="2400" dirty="0"/>
              <a:t>Demarcating criterion are then set in these features which was obtained as a result of analysis.</a:t>
            </a:r>
          </a:p>
          <a:p>
            <a:r>
              <a:rPr lang="en-IN" altLang="en-US" sz="2400" dirty="0"/>
              <a:t>These features are then graded and then assigned “importance value”.</a:t>
            </a:r>
          </a:p>
          <a:p>
            <a:r>
              <a:rPr lang="en-IN" altLang="en-US" sz="2400" dirty="0"/>
              <a:t>An employee is then assessed with these features and if  he meets the criterion he is awarded points.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404664"/>
            <a:ext cx="7055380" cy="1400530"/>
          </a:xfrm>
        </p:spPr>
        <p:txBody>
          <a:bodyPr/>
          <a:lstStyle/>
          <a:p>
            <a:r>
              <a:rPr lang="en-IN" altLang="en-US" sz="3600" b="1" dirty="0">
                <a:latin typeface="Arial" panose="020B0604020202020204" pitchFamily="34" charset="0"/>
                <a:cs typeface="Arial" panose="020B0604020202020204" pitchFamily="34" charset="0"/>
              </a:rPr>
              <a:t>IMPORTANCE FEATURES</a:t>
            </a:r>
          </a:p>
        </p:txBody>
      </p:sp>
      <p:sp>
        <p:nvSpPr>
          <p:cNvPr id="3" name="Content Placeholder 2"/>
          <p:cNvSpPr>
            <a:spLocks noGrp="1"/>
          </p:cNvSpPr>
          <p:nvPr>
            <p:ph idx="1"/>
          </p:nvPr>
        </p:nvSpPr>
        <p:spPr>
          <a:xfrm>
            <a:off x="318356" y="1248945"/>
            <a:ext cx="8646132" cy="5474970"/>
          </a:xfrm>
        </p:spPr>
        <p:txBody>
          <a:bodyPr>
            <a:normAutofit fontScale="92500"/>
          </a:bodyPr>
          <a:lstStyle/>
          <a:p>
            <a:r>
              <a:rPr lang="en-IN" altLang="en-US" sz="2400" b="1" dirty="0"/>
              <a:t>Satisfaction level and average monthly hours</a:t>
            </a:r>
            <a:r>
              <a:rPr lang="en-IN" altLang="en-US" sz="2400" dirty="0"/>
              <a:t> - a scatter-plot was drawn to draw sense of the data. There was several groupings observed with high number density. So, t</a:t>
            </a:r>
            <a:r>
              <a:rPr lang="en-IN" altLang="en-US" sz="2400" dirty="0">
                <a:sym typeface="+mn-ea"/>
              </a:rPr>
              <a:t>his is an important feature and there is steady relationship between these features</a:t>
            </a:r>
            <a:r>
              <a:rPr lang="en-IN" altLang="en-US" sz="2400" dirty="0"/>
              <a:t>. “important values were noted” .</a:t>
            </a:r>
          </a:p>
          <a:p>
            <a:r>
              <a:rPr lang="en-IN" altLang="en-US" sz="2400" b="1" dirty="0"/>
              <a:t>Department and Salary </a:t>
            </a:r>
            <a:r>
              <a:rPr lang="en-IN" altLang="en-US" sz="2400" dirty="0"/>
              <a:t>- a histogram was drawn between salary and its frequency for various departments. this is mainly done to find the department with high attrition number.</a:t>
            </a:r>
          </a:p>
          <a:p>
            <a:r>
              <a:rPr lang="en-IN" altLang="en-US" sz="2400" b="1" dirty="0"/>
              <a:t>Satisfaction level and last evaluation </a:t>
            </a:r>
            <a:r>
              <a:rPr lang="en-IN" altLang="en-US" sz="2400" dirty="0"/>
              <a:t>- drawing a scatter-plot between satisfaction level and last evaluation for various departments lets us find the relation and groups between these features. important groups were noted and the criterion were noted. the difference in criterion is clear and precise and hence this is an important feature.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24744"/>
            <a:ext cx="8640960" cy="5688632"/>
          </a:xfrm>
        </p:spPr>
        <p:txBody>
          <a:bodyPr>
            <a:normAutofit fontScale="92500" lnSpcReduction="20000"/>
          </a:bodyPr>
          <a:lstStyle/>
          <a:p>
            <a:r>
              <a:rPr lang="en-IN" sz="2400" b="1" dirty="0">
                <a:sym typeface="+mn-ea"/>
              </a:rPr>
              <a:t> </a:t>
            </a:r>
            <a:r>
              <a:rPr lang="en-IN" sz="2600" b="1" dirty="0">
                <a:sym typeface="+mn-ea"/>
              </a:rPr>
              <a:t>Department and Average monthly hours worked - </a:t>
            </a:r>
            <a:r>
              <a:rPr lang="en-IN" sz="2600" dirty="0">
                <a:sym typeface="+mn-ea"/>
              </a:rPr>
              <a:t>A scattered graph is plotted with Department and the Average monthly hours. the various regions are then awarded based on the density.</a:t>
            </a:r>
            <a:endParaRPr lang="en-IN" sz="2600" b="1" dirty="0">
              <a:sym typeface="+mn-ea"/>
            </a:endParaRPr>
          </a:p>
          <a:p>
            <a:r>
              <a:rPr lang="en-IN" sz="2600" b="1" dirty="0">
                <a:sym typeface="+mn-ea"/>
              </a:rPr>
              <a:t>Promotion and Department</a:t>
            </a:r>
            <a:r>
              <a:rPr lang="en-IN" sz="2600" dirty="0">
                <a:sym typeface="+mn-ea"/>
              </a:rPr>
              <a:t> - frequency plot for number of promotions by the employees for each department is tabulated. It can be inferred that, for each department, a worker is more likely to leave the company if his number of promotion(s) is same as the highest frequency and the points are awarded accordingly.</a:t>
            </a:r>
          </a:p>
          <a:p>
            <a:r>
              <a:rPr lang="en-IN" sz="2600" b="1" dirty="0">
                <a:sym typeface="+mn-ea"/>
              </a:rPr>
              <a:t>Satisfaction level and Time spent at company</a:t>
            </a:r>
            <a:r>
              <a:rPr lang="en-IN" sz="2600" dirty="0">
                <a:sym typeface="+mn-ea"/>
              </a:rPr>
              <a:t> - A scattered graph is plotted between Number of projects and the Time spent at company. this is done for various departments and the variation is found. if the variation is more pronounced in a particular region then depending upon it density, points are given.</a:t>
            </a:r>
            <a:endParaRPr lang="en-US"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09593"/>
            <a:ext cx="7055380" cy="1400530"/>
          </a:xfrm>
        </p:spPr>
        <p:txBody>
          <a:bodyPr/>
          <a:lstStyle/>
          <a:p>
            <a:pPr algn="ctr"/>
            <a:r>
              <a:rPr lang="en-IN" altLang="en-US" sz="3600" b="1" dirty="0">
                <a:latin typeface="Arial" panose="020B0604020202020204" pitchFamily="34" charset="0"/>
                <a:cs typeface="Arial" panose="020B0604020202020204" pitchFamily="34" charset="0"/>
              </a:rPr>
              <a:t>FINAL PROCEDURE</a:t>
            </a:r>
          </a:p>
        </p:txBody>
      </p:sp>
      <p:sp>
        <p:nvSpPr>
          <p:cNvPr id="3" name="Content Placeholder 2"/>
          <p:cNvSpPr>
            <a:spLocks noGrp="1"/>
          </p:cNvSpPr>
          <p:nvPr>
            <p:ph idx="1"/>
          </p:nvPr>
        </p:nvSpPr>
        <p:spPr>
          <a:xfrm>
            <a:off x="827584" y="1412776"/>
            <a:ext cx="7920764" cy="4371204"/>
          </a:xfrm>
        </p:spPr>
        <p:txBody>
          <a:bodyPr anchor="ctr" anchorCtr="0"/>
          <a:lstStyle/>
          <a:p>
            <a:pPr algn="l">
              <a:lnSpc>
                <a:spcPct val="90000"/>
              </a:lnSpc>
            </a:pPr>
            <a:r>
              <a:rPr lang="en-IN" altLang="en-US" sz="2400" dirty="0">
                <a:sym typeface="+mn-ea"/>
              </a:rPr>
              <a:t>The weighted sum of all points for various features for every employee was taken.</a:t>
            </a:r>
            <a:endParaRPr lang="en-IN" altLang="en-US" sz="2400" dirty="0"/>
          </a:p>
          <a:p>
            <a:pPr algn="l">
              <a:lnSpc>
                <a:spcPct val="90000"/>
              </a:lnSpc>
            </a:pPr>
            <a:r>
              <a:rPr lang="en-IN" altLang="en-US" sz="2400" dirty="0">
                <a:sym typeface="+mn-ea"/>
              </a:rPr>
              <a:t>These values are then compared with those who have left the company and if they meet the required criterion then they are more susceptible to leave the company.</a:t>
            </a:r>
          </a:p>
          <a:p>
            <a:pPr algn="l">
              <a:lnSpc>
                <a:spcPct val="90000"/>
              </a:lnSpc>
            </a:pPr>
            <a:r>
              <a:rPr lang="en-IN" altLang="en-US" sz="2400" dirty="0">
                <a:sym typeface="+mn-ea"/>
              </a:rPr>
              <a:t>Using the data given the required model is created as per the requirements.</a:t>
            </a:r>
          </a:p>
          <a:p>
            <a:pPr algn="l">
              <a:lnSpc>
                <a:spcPct val="90000"/>
              </a:lnSpc>
            </a:pPr>
            <a:r>
              <a:rPr lang="en-IN" altLang="en-US" sz="2400" dirty="0">
                <a:sym typeface="+mn-ea"/>
              </a:rPr>
              <a:t>The model created is user friendly and is easily understandable.</a:t>
            </a:r>
            <a:endParaRPr lang="en-IN" altLang="en-US" sz="2400" dirty="0"/>
          </a:p>
          <a:p>
            <a:pPr marL="0" indent="0" algn="l">
              <a:lnSpc>
                <a:spcPct val="90000"/>
              </a:lnSpc>
              <a:buNone/>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5940"/>
            <a:ext cx="8229600" cy="4953000"/>
          </a:xfrm>
        </p:spPr>
        <p:txBody>
          <a:bodyPr anchor="ctr" anchorCtr="0"/>
          <a:lstStyle/>
          <a:p>
            <a:pPr marL="0" indent="0" algn="ctr">
              <a:buNone/>
            </a:pPr>
            <a:r>
              <a:rPr lang="en-IN" altLang="en-US" sz="5400" b="1" dirty="0"/>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TotalTime>
  <Words>624</Words>
  <Application>Microsoft Office PowerPoint</Application>
  <PresentationFormat>On-screen Show (4:3)</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TAKENMIND INTERNSHIP PROJECT for DATA SCIENCE</vt:lpstr>
      <vt:lpstr>  CASE STUDY and the OBJECTIVE</vt:lpstr>
      <vt:lpstr>PowerPoint Presentation</vt:lpstr>
      <vt:lpstr>    PROCEDURE</vt:lpstr>
      <vt:lpstr>IMPORTANCE FEATURES</vt:lpstr>
      <vt:lpstr>PowerPoint Presentation</vt:lpstr>
      <vt:lpstr>FINAL 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TAKENMIND INTERNSHIP PROJECT for DATA SCIENCE</dc:title>
  <dc:creator/>
  <cp:lastModifiedBy>Kshitij Sharma</cp:lastModifiedBy>
  <cp:revision>6</cp:revision>
  <dcterms:created xsi:type="dcterms:W3CDTF">2019-04-25T06:46:00Z</dcterms:created>
  <dcterms:modified xsi:type="dcterms:W3CDTF">2019-06-25T09:33:13Z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