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9"/>
  </p:notesMasterIdLst>
  <p:sldIdLst>
    <p:sldId id="256" r:id="rId3"/>
    <p:sldId id="258" r:id="rId4"/>
    <p:sldId id="259" r:id="rId5"/>
    <p:sldId id="302" r:id="rId6"/>
    <p:sldId id="267" r:id="rId7"/>
    <p:sldId id="271" r:id="rId8"/>
    <p:sldId id="297" r:id="rId9"/>
    <p:sldId id="260" r:id="rId10"/>
    <p:sldId id="261" r:id="rId11"/>
    <p:sldId id="262" r:id="rId12"/>
    <p:sldId id="263" r:id="rId13"/>
    <p:sldId id="298" r:id="rId14"/>
    <p:sldId id="299" r:id="rId15"/>
    <p:sldId id="265" r:id="rId16"/>
    <p:sldId id="300" r:id="rId17"/>
    <p:sldId id="268" r:id="rId18"/>
    <p:sldId id="266" r:id="rId19"/>
    <p:sldId id="272" r:id="rId20"/>
    <p:sldId id="274" r:id="rId21"/>
    <p:sldId id="273" r:id="rId22"/>
    <p:sldId id="301" r:id="rId23"/>
    <p:sldId id="275" r:id="rId24"/>
    <p:sldId id="277" r:id="rId25"/>
    <p:sldId id="278" r:id="rId26"/>
    <p:sldId id="257" r:id="rId27"/>
    <p:sldId id="296" r:id="rId28"/>
  </p:sldIdLst>
  <p:sldSz cx="9144000" cy="5143500" type="screen16x9"/>
  <p:notesSz cx="6858000" cy="9144000"/>
  <p:embeddedFontLst>
    <p:embeddedFont>
      <p:font typeface="Bahnschrift" panose="020B0502040204020203" pitchFamily="34" charset="0"/>
      <p:regular r:id="rId30"/>
      <p:bold r:id="rId31"/>
    </p:embeddedFont>
    <p:embeddedFont>
      <p:font typeface="Bahnschrift Light" panose="020B0502040204020203" pitchFamily="34" charset="0"/>
      <p:regular r:id="rId32"/>
    </p:embeddedFont>
    <p:embeddedFont>
      <p:font typeface="Bahnschrift SemiBold" panose="020B0502040204020203" pitchFamily="34" charset="0"/>
      <p:bold r:id="rId33"/>
    </p:embeddedFont>
    <p:embeddedFont>
      <p:font typeface="Bell MT" panose="02020503060305020303" pitchFamily="18" charset="0"/>
      <p:regular r:id="rId34"/>
      <p:bold r:id="rId35"/>
      <p:italic r:id="rId36"/>
    </p:embeddedFont>
    <p:embeddedFont>
      <p:font typeface="Proxima Nova" panose="020B0604020202020204" charset="0"/>
      <p:regular r:id="rId37"/>
      <p:bold r:id="rId38"/>
      <p:italic r:id="rId39"/>
      <p:boldItalic r:id="rId40"/>
    </p:embeddedFont>
    <p:embeddedFont>
      <p:font typeface="PT Sans" panose="020B0503020203020204" pitchFamily="34" charset="0"/>
      <p:regular r:id="rId41"/>
      <p:bold r:id="rId42"/>
      <p:italic r:id="rId43"/>
      <p:boldItalic r:id="rId44"/>
    </p:embeddedFont>
    <p:embeddedFont>
      <p:font typeface="Raleway" pitchFamily="2" charset="0"/>
      <p:regular r:id="rId45"/>
      <p:bold r:id="rId46"/>
      <p:italic r:id="rId47"/>
      <p:boldItalic r:id="rId48"/>
    </p:embeddedFont>
    <p:embeddedFont>
      <p:font typeface="Space Grotesk" panose="020B060402020202020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AC4CA9-AE5C-4577-86E1-40A6E23AF98D}">
  <a:tblStyle styleId="{E0AC4CA9-AE5C-4577-86E1-40A6E23AF9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DC7454-5051-4B73-A1CD-AD50D2ADC80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71" autoAdjust="0"/>
  </p:normalViewPr>
  <p:slideViewPr>
    <p:cSldViewPr snapToGrid="0">
      <p:cViewPr varScale="1">
        <p:scale>
          <a:sx n="78" d="100"/>
          <a:sy n="78" d="100"/>
        </p:scale>
        <p:origin x="9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font" Target="fonts/font1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71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273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1e375b9f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1e375b9f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1e375b9f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1e375b9f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962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11360713c04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1360713c04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232b61d2476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232b61d2476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21cacde62ee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21cacde62e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360713c04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360713c04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1105afc42a3_1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1105afc42a3_1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6"/>
        <p:cNvGrpSpPr/>
        <p:nvPr/>
      </p:nvGrpSpPr>
      <p:grpSpPr>
        <a:xfrm>
          <a:off x="0" y="0"/>
          <a:ext cx="0" cy="0"/>
          <a:chOff x="0" y="0"/>
          <a:chExt cx="0" cy="0"/>
        </a:xfrm>
      </p:grpSpPr>
      <p:sp>
        <p:nvSpPr>
          <p:cNvPr id="17587" name="Google Shape;17587;g1e6ec2bc204_0_40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8" name="Google Shape;17588;g1e6ec2bc204_0_40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118898af35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118898af35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2479768"/>
            <a:ext cx="7713900" cy="1551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4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948250" y="4124500"/>
            <a:ext cx="52476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12" name="Google Shape;12;p2"/>
          <p:cNvPicPr preferRelativeResize="0"/>
          <p:nvPr/>
        </p:nvPicPr>
        <p:blipFill>
          <a:blip r:embed="rId3">
            <a:alphaModFix/>
          </a:blip>
          <a:stretch>
            <a:fillRect/>
          </a:stretch>
        </p:blipFill>
        <p:spPr>
          <a:xfrm flipH="1">
            <a:off x="-226625" y="-190500"/>
            <a:ext cx="3877873" cy="292354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pic>
        <p:nvPicPr>
          <p:cNvPr id="55" name="Google Shape;55;p11"/>
          <p:cNvPicPr preferRelativeResize="0"/>
          <p:nvPr/>
        </p:nvPicPr>
        <p:blipFill>
          <a:blip r:embed="rId2">
            <a:alphaModFix amt="42000"/>
          </a:blip>
          <a:stretch>
            <a:fillRect/>
          </a:stretch>
        </p:blipFill>
        <p:spPr>
          <a:xfrm>
            <a:off x="-379025" y="2614200"/>
            <a:ext cx="2876502" cy="2713442"/>
          </a:xfrm>
          <a:prstGeom prst="rect">
            <a:avLst/>
          </a:prstGeom>
          <a:noFill/>
          <a:ln>
            <a:noFill/>
          </a:ln>
        </p:spPr>
      </p:pic>
      <p:pic>
        <p:nvPicPr>
          <p:cNvPr id="56" name="Google Shape;56;p11"/>
          <p:cNvPicPr preferRelativeResize="0"/>
          <p:nvPr/>
        </p:nvPicPr>
        <p:blipFill>
          <a:blip r:embed="rId3">
            <a:alphaModFix/>
          </a:blip>
          <a:stretch>
            <a:fillRect/>
          </a:stretch>
        </p:blipFill>
        <p:spPr>
          <a:xfrm>
            <a:off x="5412179" y="-190500"/>
            <a:ext cx="3877873" cy="2923549"/>
          </a:xfrm>
          <a:prstGeom prst="rect">
            <a:avLst/>
          </a:prstGeom>
          <a:noFill/>
          <a:ln>
            <a:noFill/>
          </a:ln>
        </p:spPr>
      </p:pic>
      <p:sp>
        <p:nvSpPr>
          <p:cNvPr id="57" name="Google Shape;57;p11"/>
          <p:cNvSpPr txBox="1">
            <a:spLocks noGrp="1"/>
          </p:cNvSpPr>
          <p:nvPr>
            <p:ph type="title" hasCustomPrompt="1"/>
          </p:nvPr>
        </p:nvSpPr>
        <p:spPr>
          <a:xfrm>
            <a:off x="715100" y="649100"/>
            <a:ext cx="6393900" cy="1274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72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 name="Google Shape;58;p11"/>
          <p:cNvSpPr txBox="1">
            <a:spLocks noGrp="1"/>
          </p:cNvSpPr>
          <p:nvPr>
            <p:ph type="subTitle" idx="1"/>
          </p:nvPr>
        </p:nvSpPr>
        <p:spPr>
          <a:xfrm>
            <a:off x="715100" y="1769550"/>
            <a:ext cx="63939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62" name="Google Shape;62;p13"/>
          <p:cNvPicPr preferRelativeResize="0"/>
          <p:nvPr/>
        </p:nvPicPr>
        <p:blipFill>
          <a:blip r:embed="rId3">
            <a:alphaModFix/>
          </a:blip>
          <a:stretch>
            <a:fillRect/>
          </a:stretch>
        </p:blipFill>
        <p:spPr>
          <a:xfrm flipH="1">
            <a:off x="-226625" y="-190500"/>
            <a:ext cx="3877873" cy="2923549"/>
          </a:xfrm>
          <a:prstGeom prst="rect">
            <a:avLst/>
          </a:prstGeom>
          <a:noFill/>
          <a:ln>
            <a:noFill/>
          </a:ln>
        </p:spPr>
      </p:pic>
      <p:sp>
        <p:nvSpPr>
          <p:cNvPr id="63" name="Google Shape;6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 name="Google Shape;64;p13"/>
          <p:cNvSpPr txBox="1">
            <a:spLocks noGrp="1"/>
          </p:cNvSpPr>
          <p:nvPr>
            <p:ph type="title" idx="2" hasCustomPrompt="1"/>
          </p:nvPr>
        </p:nvSpPr>
        <p:spPr>
          <a:xfrm>
            <a:off x="1636025" y="1609100"/>
            <a:ext cx="930600" cy="624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title" idx="3" hasCustomPrompt="1"/>
          </p:nvPr>
        </p:nvSpPr>
        <p:spPr>
          <a:xfrm>
            <a:off x="1636025" y="3042401"/>
            <a:ext cx="930600" cy="624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4" hasCustomPrompt="1"/>
          </p:nvPr>
        </p:nvSpPr>
        <p:spPr>
          <a:xfrm>
            <a:off x="4106725" y="1609100"/>
            <a:ext cx="930600" cy="624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5" hasCustomPrompt="1"/>
          </p:nvPr>
        </p:nvSpPr>
        <p:spPr>
          <a:xfrm>
            <a:off x="4106725" y="3042401"/>
            <a:ext cx="930600" cy="624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6" hasCustomPrompt="1"/>
          </p:nvPr>
        </p:nvSpPr>
        <p:spPr>
          <a:xfrm>
            <a:off x="6577400" y="1609100"/>
            <a:ext cx="930600" cy="624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7" hasCustomPrompt="1"/>
          </p:nvPr>
        </p:nvSpPr>
        <p:spPr>
          <a:xfrm>
            <a:off x="6577400" y="3042401"/>
            <a:ext cx="930600" cy="624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subTitle" idx="1"/>
          </p:nvPr>
        </p:nvSpPr>
        <p:spPr>
          <a:xfrm>
            <a:off x="948600" y="2132775"/>
            <a:ext cx="23055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1" name="Google Shape;71;p13"/>
          <p:cNvSpPr txBox="1">
            <a:spLocks noGrp="1"/>
          </p:cNvSpPr>
          <p:nvPr>
            <p:ph type="subTitle" idx="8"/>
          </p:nvPr>
        </p:nvSpPr>
        <p:spPr>
          <a:xfrm>
            <a:off x="3419275" y="2132775"/>
            <a:ext cx="23055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2" name="Google Shape;72;p13"/>
          <p:cNvSpPr txBox="1">
            <a:spLocks noGrp="1"/>
          </p:cNvSpPr>
          <p:nvPr>
            <p:ph type="subTitle" idx="9"/>
          </p:nvPr>
        </p:nvSpPr>
        <p:spPr>
          <a:xfrm>
            <a:off x="5889950" y="2132775"/>
            <a:ext cx="23055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3" name="Google Shape;73;p13"/>
          <p:cNvSpPr txBox="1">
            <a:spLocks noGrp="1"/>
          </p:cNvSpPr>
          <p:nvPr>
            <p:ph type="subTitle" idx="13"/>
          </p:nvPr>
        </p:nvSpPr>
        <p:spPr>
          <a:xfrm>
            <a:off x="948600" y="3566250"/>
            <a:ext cx="23055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4" name="Google Shape;74;p13"/>
          <p:cNvSpPr txBox="1">
            <a:spLocks noGrp="1"/>
          </p:cNvSpPr>
          <p:nvPr>
            <p:ph type="subTitle" idx="14"/>
          </p:nvPr>
        </p:nvSpPr>
        <p:spPr>
          <a:xfrm>
            <a:off x="3419275" y="3566250"/>
            <a:ext cx="23055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5" name="Google Shape;75;p13"/>
          <p:cNvSpPr txBox="1">
            <a:spLocks noGrp="1"/>
          </p:cNvSpPr>
          <p:nvPr>
            <p:ph type="subTitle" idx="15"/>
          </p:nvPr>
        </p:nvSpPr>
        <p:spPr>
          <a:xfrm>
            <a:off x="5889950" y="3566250"/>
            <a:ext cx="23055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76"/>
        <p:cNvGrpSpPr/>
        <p:nvPr/>
      </p:nvGrpSpPr>
      <p:grpSpPr>
        <a:xfrm>
          <a:off x="0" y="0"/>
          <a:ext cx="0" cy="0"/>
          <a:chOff x="0" y="0"/>
          <a:chExt cx="0" cy="0"/>
        </a:xfrm>
      </p:grpSpPr>
      <p:pic>
        <p:nvPicPr>
          <p:cNvPr id="77" name="Google Shape;77;p14"/>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78" name="Google Shape;78;p14"/>
          <p:cNvPicPr preferRelativeResize="0"/>
          <p:nvPr/>
        </p:nvPicPr>
        <p:blipFill>
          <a:blip r:embed="rId3">
            <a:alphaModFix/>
          </a:blip>
          <a:stretch>
            <a:fillRect/>
          </a:stretch>
        </p:blipFill>
        <p:spPr>
          <a:xfrm flipH="1">
            <a:off x="-226625" y="-190500"/>
            <a:ext cx="3877873" cy="2923549"/>
          </a:xfrm>
          <a:prstGeom prst="rect">
            <a:avLst/>
          </a:prstGeom>
          <a:noFill/>
          <a:ln>
            <a:noFill/>
          </a:ln>
        </p:spPr>
      </p:pic>
      <p:sp>
        <p:nvSpPr>
          <p:cNvPr id="79" name="Google Shape;79;p14"/>
          <p:cNvSpPr txBox="1">
            <a:spLocks noGrp="1"/>
          </p:cNvSpPr>
          <p:nvPr>
            <p:ph type="title"/>
          </p:nvPr>
        </p:nvSpPr>
        <p:spPr>
          <a:xfrm>
            <a:off x="720000" y="1535025"/>
            <a:ext cx="323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 name="Google Shape;80;p14"/>
          <p:cNvSpPr txBox="1">
            <a:spLocks noGrp="1"/>
          </p:cNvSpPr>
          <p:nvPr>
            <p:ph type="subTitle" idx="1"/>
          </p:nvPr>
        </p:nvSpPr>
        <p:spPr>
          <a:xfrm>
            <a:off x="720000" y="2163375"/>
            <a:ext cx="3580500" cy="14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1" name="Google Shape;81;p14"/>
          <p:cNvSpPr>
            <a:spLocks noGrp="1"/>
          </p:cNvSpPr>
          <p:nvPr>
            <p:ph type="pic" idx="2"/>
          </p:nvPr>
        </p:nvSpPr>
        <p:spPr>
          <a:xfrm>
            <a:off x="5268375" y="162000"/>
            <a:ext cx="3580500" cy="4819500"/>
          </a:xfrm>
          <a:prstGeom prst="rect">
            <a:avLst/>
          </a:prstGeom>
          <a:noFill/>
          <a:ln>
            <a:noFill/>
          </a:ln>
        </p:spPr>
      </p:sp>
      <p:sp>
        <p:nvSpPr>
          <p:cNvPr id="82" name="Google Shape;82;p14"/>
          <p:cNvSpPr>
            <a:spLocks noGrp="1"/>
          </p:cNvSpPr>
          <p:nvPr>
            <p:ph type="pic" idx="3"/>
          </p:nvPr>
        </p:nvSpPr>
        <p:spPr>
          <a:xfrm>
            <a:off x="496900" y="2936300"/>
            <a:ext cx="4545900" cy="20451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3"/>
        <p:cNvGrpSpPr/>
        <p:nvPr/>
      </p:nvGrpSpPr>
      <p:grpSpPr>
        <a:xfrm>
          <a:off x="0" y="0"/>
          <a:ext cx="0" cy="0"/>
          <a:chOff x="0" y="0"/>
          <a:chExt cx="0" cy="0"/>
        </a:xfrm>
      </p:grpSpPr>
      <p:pic>
        <p:nvPicPr>
          <p:cNvPr id="84" name="Google Shape;84;p15"/>
          <p:cNvPicPr preferRelativeResize="0"/>
          <p:nvPr/>
        </p:nvPicPr>
        <p:blipFill>
          <a:blip r:embed="rId2">
            <a:alphaModFix amt="48000"/>
          </a:blip>
          <a:stretch>
            <a:fillRect/>
          </a:stretch>
        </p:blipFill>
        <p:spPr>
          <a:xfrm>
            <a:off x="-302825" y="2614200"/>
            <a:ext cx="2876502" cy="2713442"/>
          </a:xfrm>
          <a:prstGeom prst="rect">
            <a:avLst/>
          </a:prstGeom>
          <a:noFill/>
          <a:ln>
            <a:noFill/>
          </a:ln>
        </p:spPr>
      </p:pic>
      <p:pic>
        <p:nvPicPr>
          <p:cNvPr id="85" name="Google Shape;85;p15"/>
          <p:cNvPicPr preferRelativeResize="0"/>
          <p:nvPr/>
        </p:nvPicPr>
        <p:blipFill>
          <a:blip r:embed="rId3">
            <a:alphaModFix/>
          </a:blip>
          <a:stretch>
            <a:fillRect/>
          </a:stretch>
        </p:blipFill>
        <p:spPr>
          <a:xfrm>
            <a:off x="5488379" y="-190500"/>
            <a:ext cx="3877873" cy="2923549"/>
          </a:xfrm>
          <a:prstGeom prst="rect">
            <a:avLst/>
          </a:prstGeom>
          <a:noFill/>
          <a:ln>
            <a:noFill/>
          </a:ln>
        </p:spPr>
      </p:pic>
      <p:sp>
        <p:nvSpPr>
          <p:cNvPr id="86" name="Google Shape;8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87"/>
        <p:cNvGrpSpPr/>
        <p:nvPr/>
      </p:nvGrpSpPr>
      <p:grpSpPr>
        <a:xfrm>
          <a:off x="0" y="0"/>
          <a:ext cx="0" cy="0"/>
          <a:chOff x="0" y="0"/>
          <a:chExt cx="0" cy="0"/>
        </a:xfrm>
      </p:grpSpPr>
      <p:pic>
        <p:nvPicPr>
          <p:cNvPr id="88" name="Google Shape;88;p16"/>
          <p:cNvPicPr preferRelativeResize="0"/>
          <p:nvPr/>
        </p:nvPicPr>
        <p:blipFill>
          <a:blip r:embed="rId2">
            <a:alphaModFix amt="48000"/>
          </a:blip>
          <a:stretch>
            <a:fillRect/>
          </a:stretch>
        </p:blipFill>
        <p:spPr>
          <a:xfrm rot="10800000">
            <a:off x="6565950" y="-190500"/>
            <a:ext cx="2876502" cy="2713442"/>
          </a:xfrm>
          <a:prstGeom prst="rect">
            <a:avLst/>
          </a:prstGeom>
          <a:noFill/>
          <a:ln>
            <a:noFill/>
          </a:ln>
        </p:spPr>
      </p:pic>
      <p:pic>
        <p:nvPicPr>
          <p:cNvPr id="89" name="Google Shape;89;p16"/>
          <p:cNvPicPr preferRelativeResize="0"/>
          <p:nvPr/>
        </p:nvPicPr>
        <p:blipFill>
          <a:blip r:embed="rId3">
            <a:alphaModFix/>
          </a:blip>
          <a:stretch>
            <a:fillRect/>
          </a:stretch>
        </p:blipFill>
        <p:spPr>
          <a:xfrm rot="10800000">
            <a:off x="-226625" y="2404093"/>
            <a:ext cx="3877873" cy="2923549"/>
          </a:xfrm>
          <a:prstGeom prst="rect">
            <a:avLst/>
          </a:prstGeom>
          <a:noFill/>
          <a:ln>
            <a:noFill/>
          </a:ln>
        </p:spPr>
      </p:pic>
      <p:sp>
        <p:nvSpPr>
          <p:cNvPr id="90" name="Google Shape;9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93" name="Google Shape;93;p17"/>
          <p:cNvPicPr preferRelativeResize="0"/>
          <p:nvPr/>
        </p:nvPicPr>
        <p:blipFill>
          <a:blip r:embed="rId2">
            <a:alphaModFix amt="48000"/>
          </a:blip>
          <a:stretch>
            <a:fillRect/>
          </a:stretch>
        </p:blipFill>
        <p:spPr>
          <a:xfrm flipH="1">
            <a:off x="6489750" y="2577610"/>
            <a:ext cx="2876502" cy="2713442"/>
          </a:xfrm>
          <a:prstGeom prst="rect">
            <a:avLst/>
          </a:prstGeom>
          <a:noFill/>
          <a:ln>
            <a:noFill/>
          </a:ln>
        </p:spPr>
      </p:pic>
      <p:pic>
        <p:nvPicPr>
          <p:cNvPr id="94" name="Google Shape;94;p17"/>
          <p:cNvPicPr preferRelativeResize="0"/>
          <p:nvPr/>
        </p:nvPicPr>
        <p:blipFill>
          <a:blip r:embed="rId3">
            <a:alphaModFix/>
          </a:blip>
          <a:stretch>
            <a:fillRect/>
          </a:stretch>
        </p:blipFill>
        <p:spPr>
          <a:xfrm flipH="1">
            <a:off x="-302825" y="-227090"/>
            <a:ext cx="3877873" cy="292354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5"/>
        <p:cNvGrpSpPr/>
        <p:nvPr/>
      </p:nvGrpSpPr>
      <p:grpSpPr>
        <a:xfrm>
          <a:off x="0" y="0"/>
          <a:ext cx="0" cy="0"/>
          <a:chOff x="0" y="0"/>
          <a:chExt cx="0" cy="0"/>
        </a:xfrm>
      </p:grpSpPr>
      <p:pic>
        <p:nvPicPr>
          <p:cNvPr id="96" name="Google Shape;96;p18"/>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97" name="Google Shape;97;p18"/>
          <p:cNvPicPr preferRelativeResize="0"/>
          <p:nvPr/>
        </p:nvPicPr>
        <p:blipFill>
          <a:blip r:embed="rId3">
            <a:alphaModFix/>
          </a:blip>
          <a:stretch>
            <a:fillRect/>
          </a:stretch>
        </p:blipFill>
        <p:spPr>
          <a:xfrm flipH="1">
            <a:off x="-226625" y="-190500"/>
            <a:ext cx="3877873" cy="2923549"/>
          </a:xfrm>
          <a:prstGeom prst="rect">
            <a:avLst/>
          </a:prstGeom>
          <a:noFill/>
          <a:ln>
            <a:noFill/>
          </a:ln>
        </p:spPr>
      </p:pic>
      <p:sp>
        <p:nvSpPr>
          <p:cNvPr id="98" name="Google Shape;98;p18"/>
          <p:cNvSpPr txBox="1">
            <a:spLocks noGrp="1"/>
          </p:cNvSpPr>
          <p:nvPr>
            <p:ph type="title" hasCustomPrompt="1"/>
          </p:nvPr>
        </p:nvSpPr>
        <p:spPr>
          <a:xfrm>
            <a:off x="3867991" y="1995939"/>
            <a:ext cx="45609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9" name="Google Shape;99;p18"/>
          <p:cNvSpPr txBox="1">
            <a:spLocks noGrp="1"/>
          </p:cNvSpPr>
          <p:nvPr>
            <p:ph type="subTitle" idx="1"/>
          </p:nvPr>
        </p:nvSpPr>
        <p:spPr>
          <a:xfrm>
            <a:off x="3868000" y="2754852"/>
            <a:ext cx="4560900" cy="39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00" name="Google Shape;100;p18"/>
          <p:cNvSpPr txBox="1">
            <a:spLocks noGrp="1"/>
          </p:cNvSpPr>
          <p:nvPr>
            <p:ph type="title" idx="2" hasCustomPrompt="1"/>
          </p:nvPr>
        </p:nvSpPr>
        <p:spPr>
          <a:xfrm>
            <a:off x="3867991" y="535000"/>
            <a:ext cx="45609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1" name="Google Shape;101;p18"/>
          <p:cNvSpPr txBox="1">
            <a:spLocks noGrp="1"/>
          </p:cNvSpPr>
          <p:nvPr>
            <p:ph type="subTitle" idx="3"/>
          </p:nvPr>
        </p:nvSpPr>
        <p:spPr>
          <a:xfrm>
            <a:off x="3868000" y="1293903"/>
            <a:ext cx="4560900" cy="39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02" name="Google Shape;102;p18"/>
          <p:cNvSpPr txBox="1">
            <a:spLocks noGrp="1"/>
          </p:cNvSpPr>
          <p:nvPr>
            <p:ph type="title" idx="4" hasCustomPrompt="1"/>
          </p:nvPr>
        </p:nvSpPr>
        <p:spPr>
          <a:xfrm>
            <a:off x="3867975" y="3456877"/>
            <a:ext cx="45609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3" name="Google Shape;103;p18"/>
          <p:cNvSpPr txBox="1">
            <a:spLocks noGrp="1"/>
          </p:cNvSpPr>
          <p:nvPr>
            <p:ph type="subTitle" idx="5"/>
          </p:nvPr>
        </p:nvSpPr>
        <p:spPr>
          <a:xfrm>
            <a:off x="3868000" y="4215800"/>
            <a:ext cx="4560900" cy="39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104"/>
        <p:cNvGrpSpPr/>
        <p:nvPr/>
      </p:nvGrpSpPr>
      <p:grpSpPr>
        <a:xfrm>
          <a:off x="0" y="0"/>
          <a:ext cx="0" cy="0"/>
          <a:chOff x="0" y="0"/>
          <a:chExt cx="0" cy="0"/>
        </a:xfrm>
      </p:grpSpPr>
      <p:pic>
        <p:nvPicPr>
          <p:cNvPr id="105" name="Google Shape;105;p19"/>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106" name="Google Shape;106;p19"/>
          <p:cNvPicPr preferRelativeResize="0"/>
          <p:nvPr/>
        </p:nvPicPr>
        <p:blipFill>
          <a:blip r:embed="rId3">
            <a:alphaModFix/>
          </a:blip>
          <a:stretch>
            <a:fillRect/>
          </a:stretch>
        </p:blipFill>
        <p:spPr>
          <a:xfrm flipH="1">
            <a:off x="-226625" y="-190500"/>
            <a:ext cx="3877873" cy="2923549"/>
          </a:xfrm>
          <a:prstGeom prst="rect">
            <a:avLst/>
          </a:prstGeom>
          <a:noFill/>
          <a:ln>
            <a:noFill/>
          </a:ln>
        </p:spPr>
      </p:pic>
      <p:sp>
        <p:nvSpPr>
          <p:cNvPr id="107" name="Google Shape;10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19"/>
          <p:cNvSpPr txBox="1">
            <a:spLocks noGrp="1"/>
          </p:cNvSpPr>
          <p:nvPr>
            <p:ph type="subTitle" idx="1"/>
          </p:nvPr>
        </p:nvSpPr>
        <p:spPr>
          <a:xfrm>
            <a:off x="1993068" y="1608602"/>
            <a:ext cx="61983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a:endParaRPr/>
          </a:p>
        </p:txBody>
      </p:sp>
      <p:sp>
        <p:nvSpPr>
          <p:cNvPr id="109" name="Google Shape;109;p19"/>
          <p:cNvSpPr txBox="1">
            <a:spLocks noGrp="1"/>
          </p:cNvSpPr>
          <p:nvPr>
            <p:ph type="subTitle" idx="2"/>
          </p:nvPr>
        </p:nvSpPr>
        <p:spPr>
          <a:xfrm>
            <a:off x="1993068" y="2752101"/>
            <a:ext cx="61983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a:endParaRPr/>
          </a:p>
        </p:txBody>
      </p:sp>
      <p:sp>
        <p:nvSpPr>
          <p:cNvPr id="110" name="Google Shape;110;p19"/>
          <p:cNvSpPr txBox="1">
            <a:spLocks noGrp="1"/>
          </p:cNvSpPr>
          <p:nvPr>
            <p:ph type="subTitle" idx="3"/>
          </p:nvPr>
        </p:nvSpPr>
        <p:spPr>
          <a:xfrm>
            <a:off x="1993068" y="3895600"/>
            <a:ext cx="61983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a:endParaRPr/>
          </a:p>
        </p:txBody>
      </p:sp>
      <p:sp>
        <p:nvSpPr>
          <p:cNvPr id="111" name="Google Shape;111;p19"/>
          <p:cNvSpPr txBox="1">
            <a:spLocks noGrp="1"/>
          </p:cNvSpPr>
          <p:nvPr>
            <p:ph type="subTitle" idx="4"/>
          </p:nvPr>
        </p:nvSpPr>
        <p:spPr>
          <a:xfrm>
            <a:off x="1985625" y="1211225"/>
            <a:ext cx="6198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19"/>
          <p:cNvSpPr txBox="1">
            <a:spLocks noGrp="1"/>
          </p:cNvSpPr>
          <p:nvPr>
            <p:ph type="subTitle" idx="5"/>
          </p:nvPr>
        </p:nvSpPr>
        <p:spPr>
          <a:xfrm>
            <a:off x="1985625" y="2354729"/>
            <a:ext cx="6198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19"/>
          <p:cNvSpPr txBox="1">
            <a:spLocks noGrp="1"/>
          </p:cNvSpPr>
          <p:nvPr>
            <p:ph type="subTitle" idx="6"/>
          </p:nvPr>
        </p:nvSpPr>
        <p:spPr>
          <a:xfrm>
            <a:off x="1985625" y="3498232"/>
            <a:ext cx="6198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14"/>
        <p:cNvGrpSpPr/>
        <p:nvPr/>
      </p:nvGrpSpPr>
      <p:grpSpPr>
        <a:xfrm>
          <a:off x="0" y="0"/>
          <a:ext cx="0" cy="0"/>
          <a:chOff x="0" y="0"/>
          <a:chExt cx="0" cy="0"/>
        </a:xfrm>
      </p:grpSpPr>
      <p:pic>
        <p:nvPicPr>
          <p:cNvPr id="115" name="Google Shape;115;p20"/>
          <p:cNvPicPr preferRelativeResize="0"/>
          <p:nvPr/>
        </p:nvPicPr>
        <p:blipFill>
          <a:blip r:embed="rId2">
            <a:alphaModFix amt="42000"/>
          </a:blip>
          <a:stretch>
            <a:fillRect/>
          </a:stretch>
        </p:blipFill>
        <p:spPr>
          <a:xfrm>
            <a:off x="-379025" y="2614200"/>
            <a:ext cx="2876502" cy="2713442"/>
          </a:xfrm>
          <a:prstGeom prst="rect">
            <a:avLst/>
          </a:prstGeom>
          <a:noFill/>
          <a:ln>
            <a:noFill/>
          </a:ln>
        </p:spPr>
      </p:pic>
      <p:pic>
        <p:nvPicPr>
          <p:cNvPr id="116" name="Google Shape;116;p20"/>
          <p:cNvPicPr preferRelativeResize="0"/>
          <p:nvPr/>
        </p:nvPicPr>
        <p:blipFill>
          <a:blip r:embed="rId3">
            <a:alphaModFix/>
          </a:blip>
          <a:stretch>
            <a:fillRect/>
          </a:stretch>
        </p:blipFill>
        <p:spPr>
          <a:xfrm>
            <a:off x="5412179" y="-190500"/>
            <a:ext cx="3877873" cy="2923549"/>
          </a:xfrm>
          <a:prstGeom prst="rect">
            <a:avLst/>
          </a:prstGeom>
          <a:noFill/>
          <a:ln>
            <a:noFill/>
          </a:ln>
        </p:spPr>
      </p:pic>
      <p:sp>
        <p:nvSpPr>
          <p:cNvPr id="117" name="Google Shape;117;p20"/>
          <p:cNvSpPr txBox="1">
            <a:spLocks noGrp="1"/>
          </p:cNvSpPr>
          <p:nvPr>
            <p:ph type="title"/>
          </p:nvPr>
        </p:nvSpPr>
        <p:spPr>
          <a:xfrm>
            <a:off x="724900" y="44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 name="Google Shape;118;p20"/>
          <p:cNvSpPr txBox="1">
            <a:spLocks noGrp="1"/>
          </p:cNvSpPr>
          <p:nvPr>
            <p:ph type="subTitle" idx="1"/>
          </p:nvPr>
        </p:nvSpPr>
        <p:spPr>
          <a:xfrm>
            <a:off x="937625" y="2808425"/>
            <a:ext cx="2175300" cy="15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20"/>
          <p:cNvSpPr txBox="1">
            <a:spLocks noGrp="1"/>
          </p:cNvSpPr>
          <p:nvPr>
            <p:ph type="subTitle" idx="2"/>
          </p:nvPr>
        </p:nvSpPr>
        <p:spPr>
          <a:xfrm>
            <a:off x="3484347" y="2808425"/>
            <a:ext cx="2175300" cy="15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20"/>
          <p:cNvSpPr txBox="1">
            <a:spLocks noGrp="1"/>
          </p:cNvSpPr>
          <p:nvPr>
            <p:ph type="subTitle" idx="3"/>
          </p:nvPr>
        </p:nvSpPr>
        <p:spPr>
          <a:xfrm>
            <a:off x="6031075" y="2808425"/>
            <a:ext cx="2175300" cy="15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1" name="Google Shape;121;p20"/>
          <p:cNvSpPr txBox="1">
            <a:spLocks noGrp="1"/>
          </p:cNvSpPr>
          <p:nvPr>
            <p:ph type="subTitle" idx="4"/>
          </p:nvPr>
        </p:nvSpPr>
        <p:spPr>
          <a:xfrm>
            <a:off x="937625" y="2111000"/>
            <a:ext cx="2175300" cy="756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2" name="Google Shape;122;p20"/>
          <p:cNvSpPr txBox="1">
            <a:spLocks noGrp="1"/>
          </p:cNvSpPr>
          <p:nvPr>
            <p:ph type="subTitle" idx="5"/>
          </p:nvPr>
        </p:nvSpPr>
        <p:spPr>
          <a:xfrm>
            <a:off x="3484350" y="2111000"/>
            <a:ext cx="2175300" cy="756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3" name="Google Shape;123;p20"/>
          <p:cNvSpPr txBox="1">
            <a:spLocks noGrp="1"/>
          </p:cNvSpPr>
          <p:nvPr>
            <p:ph type="subTitle" idx="6"/>
          </p:nvPr>
        </p:nvSpPr>
        <p:spPr>
          <a:xfrm>
            <a:off x="6031075" y="2111000"/>
            <a:ext cx="2175300" cy="756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mt="48000"/>
          </a:blip>
          <a:stretch>
            <a:fillRect/>
          </a:stretch>
        </p:blipFill>
        <p:spPr>
          <a:xfrm rot="10800000">
            <a:off x="6565950" y="-190500"/>
            <a:ext cx="2876502" cy="2713442"/>
          </a:xfrm>
          <a:prstGeom prst="rect">
            <a:avLst/>
          </a:prstGeom>
          <a:noFill/>
          <a:ln>
            <a:noFill/>
          </a:ln>
        </p:spPr>
      </p:pic>
      <p:pic>
        <p:nvPicPr>
          <p:cNvPr id="15" name="Google Shape;15;p3"/>
          <p:cNvPicPr preferRelativeResize="0"/>
          <p:nvPr/>
        </p:nvPicPr>
        <p:blipFill>
          <a:blip r:embed="rId3">
            <a:alphaModFix/>
          </a:blip>
          <a:stretch>
            <a:fillRect/>
          </a:stretch>
        </p:blipFill>
        <p:spPr>
          <a:xfrm rot="10800000">
            <a:off x="-226625" y="2404093"/>
            <a:ext cx="3877873" cy="2923549"/>
          </a:xfrm>
          <a:prstGeom prst="rect">
            <a:avLst/>
          </a:prstGeom>
          <a:noFill/>
          <a:ln>
            <a:noFill/>
          </a:ln>
        </p:spPr>
      </p:pic>
      <p:sp>
        <p:nvSpPr>
          <p:cNvPr id="16" name="Google Shape;16;p3"/>
          <p:cNvSpPr txBox="1">
            <a:spLocks noGrp="1"/>
          </p:cNvSpPr>
          <p:nvPr>
            <p:ph type="title"/>
          </p:nvPr>
        </p:nvSpPr>
        <p:spPr>
          <a:xfrm>
            <a:off x="3945500" y="1729850"/>
            <a:ext cx="4381800" cy="875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945500" y="802050"/>
            <a:ext cx="1548600" cy="10530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7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a:spLocks noGrp="1"/>
          </p:cNvSpPr>
          <p:nvPr>
            <p:ph type="pic" idx="3"/>
          </p:nvPr>
        </p:nvSpPr>
        <p:spPr>
          <a:xfrm>
            <a:off x="715100" y="802050"/>
            <a:ext cx="2975400" cy="35394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24"/>
        <p:cNvGrpSpPr/>
        <p:nvPr/>
      </p:nvGrpSpPr>
      <p:grpSpPr>
        <a:xfrm>
          <a:off x="0" y="0"/>
          <a:ext cx="0" cy="0"/>
          <a:chOff x="0" y="0"/>
          <a:chExt cx="0" cy="0"/>
        </a:xfrm>
      </p:grpSpPr>
      <p:pic>
        <p:nvPicPr>
          <p:cNvPr id="125" name="Google Shape;125;p21"/>
          <p:cNvPicPr preferRelativeResize="0"/>
          <p:nvPr/>
        </p:nvPicPr>
        <p:blipFill>
          <a:blip r:embed="rId2">
            <a:alphaModFix amt="48000"/>
          </a:blip>
          <a:stretch>
            <a:fillRect/>
          </a:stretch>
        </p:blipFill>
        <p:spPr>
          <a:xfrm rot="10800000" flipH="1">
            <a:off x="-302825" y="-190500"/>
            <a:ext cx="2876502" cy="2713442"/>
          </a:xfrm>
          <a:prstGeom prst="rect">
            <a:avLst/>
          </a:prstGeom>
          <a:noFill/>
          <a:ln>
            <a:noFill/>
          </a:ln>
        </p:spPr>
      </p:pic>
      <p:pic>
        <p:nvPicPr>
          <p:cNvPr id="126" name="Google Shape;126;p21"/>
          <p:cNvPicPr preferRelativeResize="0"/>
          <p:nvPr/>
        </p:nvPicPr>
        <p:blipFill>
          <a:blip r:embed="rId3">
            <a:alphaModFix/>
          </a:blip>
          <a:stretch>
            <a:fillRect/>
          </a:stretch>
        </p:blipFill>
        <p:spPr>
          <a:xfrm rot="10800000" flipH="1">
            <a:off x="5488379" y="2404093"/>
            <a:ext cx="3877873" cy="2923549"/>
          </a:xfrm>
          <a:prstGeom prst="rect">
            <a:avLst/>
          </a:prstGeom>
          <a:noFill/>
          <a:ln>
            <a:noFill/>
          </a:ln>
        </p:spPr>
      </p:pic>
      <p:sp>
        <p:nvSpPr>
          <p:cNvPr id="127" name="Google Shape;12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21"/>
          <p:cNvSpPr txBox="1">
            <a:spLocks noGrp="1"/>
          </p:cNvSpPr>
          <p:nvPr>
            <p:ph type="subTitle" idx="1"/>
          </p:nvPr>
        </p:nvSpPr>
        <p:spPr>
          <a:xfrm>
            <a:off x="1163725" y="1567200"/>
            <a:ext cx="2967000" cy="417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29" name="Google Shape;129;p21"/>
          <p:cNvSpPr txBox="1">
            <a:spLocks noGrp="1"/>
          </p:cNvSpPr>
          <p:nvPr>
            <p:ph type="subTitle" idx="2"/>
          </p:nvPr>
        </p:nvSpPr>
        <p:spPr>
          <a:xfrm>
            <a:off x="1163725" y="1908575"/>
            <a:ext cx="2967000" cy="893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21"/>
          <p:cNvSpPr txBox="1">
            <a:spLocks noGrp="1"/>
          </p:cNvSpPr>
          <p:nvPr>
            <p:ph type="subTitle" idx="3"/>
          </p:nvPr>
        </p:nvSpPr>
        <p:spPr>
          <a:xfrm>
            <a:off x="5013250" y="1908575"/>
            <a:ext cx="2967000" cy="893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 name="Google Shape;131;p21"/>
          <p:cNvSpPr txBox="1">
            <a:spLocks noGrp="1"/>
          </p:cNvSpPr>
          <p:nvPr>
            <p:ph type="subTitle" idx="4"/>
          </p:nvPr>
        </p:nvSpPr>
        <p:spPr>
          <a:xfrm>
            <a:off x="1163725" y="3504500"/>
            <a:ext cx="2967000" cy="893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21"/>
          <p:cNvSpPr txBox="1">
            <a:spLocks noGrp="1"/>
          </p:cNvSpPr>
          <p:nvPr>
            <p:ph type="subTitle" idx="5"/>
          </p:nvPr>
        </p:nvSpPr>
        <p:spPr>
          <a:xfrm>
            <a:off x="5013250" y="3504500"/>
            <a:ext cx="2967000" cy="893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3" name="Google Shape;133;p21"/>
          <p:cNvSpPr txBox="1">
            <a:spLocks noGrp="1"/>
          </p:cNvSpPr>
          <p:nvPr>
            <p:ph type="subTitle" idx="6"/>
          </p:nvPr>
        </p:nvSpPr>
        <p:spPr>
          <a:xfrm>
            <a:off x="1163725" y="3163100"/>
            <a:ext cx="2967000" cy="417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34" name="Google Shape;134;p21"/>
          <p:cNvSpPr txBox="1">
            <a:spLocks noGrp="1"/>
          </p:cNvSpPr>
          <p:nvPr>
            <p:ph type="subTitle" idx="7"/>
          </p:nvPr>
        </p:nvSpPr>
        <p:spPr>
          <a:xfrm>
            <a:off x="5013250" y="1567200"/>
            <a:ext cx="2967000" cy="417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35" name="Google Shape;135;p21"/>
          <p:cNvSpPr txBox="1">
            <a:spLocks noGrp="1"/>
          </p:cNvSpPr>
          <p:nvPr>
            <p:ph type="subTitle" idx="8"/>
          </p:nvPr>
        </p:nvSpPr>
        <p:spPr>
          <a:xfrm>
            <a:off x="5013250" y="3163100"/>
            <a:ext cx="2967000" cy="417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36"/>
        <p:cNvGrpSpPr/>
        <p:nvPr/>
      </p:nvGrpSpPr>
      <p:grpSpPr>
        <a:xfrm>
          <a:off x="0" y="0"/>
          <a:ext cx="0" cy="0"/>
          <a:chOff x="0" y="0"/>
          <a:chExt cx="0" cy="0"/>
        </a:xfrm>
      </p:grpSpPr>
      <p:pic>
        <p:nvPicPr>
          <p:cNvPr id="137" name="Google Shape;137;p22"/>
          <p:cNvPicPr preferRelativeResize="0"/>
          <p:nvPr/>
        </p:nvPicPr>
        <p:blipFill>
          <a:blip r:embed="rId2">
            <a:alphaModFix amt="48000"/>
          </a:blip>
          <a:stretch>
            <a:fillRect/>
          </a:stretch>
        </p:blipFill>
        <p:spPr>
          <a:xfrm rot="10800000">
            <a:off x="6565950" y="-190500"/>
            <a:ext cx="2876502" cy="2713442"/>
          </a:xfrm>
          <a:prstGeom prst="rect">
            <a:avLst/>
          </a:prstGeom>
          <a:noFill/>
          <a:ln>
            <a:noFill/>
          </a:ln>
        </p:spPr>
      </p:pic>
      <p:pic>
        <p:nvPicPr>
          <p:cNvPr id="138" name="Google Shape;138;p22"/>
          <p:cNvPicPr preferRelativeResize="0"/>
          <p:nvPr/>
        </p:nvPicPr>
        <p:blipFill>
          <a:blip r:embed="rId3">
            <a:alphaModFix/>
          </a:blip>
          <a:stretch>
            <a:fillRect/>
          </a:stretch>
        </p:blipFill>
        <p:spPr>
          <a:xfrm rot="10800000">
            <a:off x="-226625" y="2404093"/>
            <a:ext cx="3877873" cy="2923549"/>
          </a:xfrm>
          <a:prstGeom prst="rect">
            <a:avLst/>
          </a:prstGeom>
          <a:noFill/>
          <a:ln>
            <a:noFill/>
          </a:ln>
        </p:spPr>
      </p:pic>
      <p:sp>
        <p:nvSpPr>
          <p:cNvPr id="139" name="Google Shape;13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22"/>
          <p:cNvSpPr txBox="1">
            <a:spLocks noGrp="1"/>
          </p:cNvSpPr>
          <p:nvPr>
            <p:ph type="subTitle" idx="1"/>
          </p:nvPr>
        </p:nvSpPr>
        <p:spPr>
          <a:xfrm>
            <a:off x="716950" y="1494554"/>
            <a:ext cx="35157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1" name="Google Shape;141;p22"/>
          <p:cNvSpPr txBox="1">
            <a:spLocks noGrp="1"/>
          </p:cNvSpPr>
          <p:nvPr>
            <p:ph type="subTitle" idx="2"/>
          </p:nvPr>
        </p:nvSpPr>
        <p:spPr>
          <a:xfrm>
            <a:off x="716950" y="2697377"/>
            <a:ext cx="35157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2" name="Google Shape;142;p22"/>
          <p:cNvSpPr txBox="1">
            <a:spLocks noGrp="1"/>
          </p:cNvSpPr>
          <p:nvPr>
            <p:ph type="subTitle" idx="3"/>
          </p:nvPr>
        </p:nvSpPr>
        <p:spPr>
          <a:xfrm>
            <a:off x="4913200" y="1497774"/>
            <a:ext cx="35157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3" name="Google Shape;143;p22"/>
          <p:cNvSpPr txBox="1">
            <a:spLocks noGrp="1"/>
          </p:cNvSpPr>
          <p:nvPr>
            <p:ph type="subTitle" idx="4"/>
          </p:nvPr>
        </p:nvSpPr>
        <p:spPr>
          <a:xfrm>
            <a:off x="4913200" y="2700599"/>
            <a:ext cx="35157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 name="Google Shape;144;p22"/>
          <p:cNvSpPr txBox="1">
            <a:spLocks noGrp="1"/>
          </p:cNvSpPr>
          <p:nvPr>
            <p:ph type="subTitle" idx="5"/>
          </p:nvPr>
        </p:nvSpPr>
        <p:spPr>
          <a:xfrm>
            <a:off x="715100" y="3900201"/>
            <a:ext cx="35157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 name="Google Shape;145;p22"/>
          <p:cNvSpPr txBox="1">
            <a:spLocks noGrp="1"/>
          </p:cNvSpPr>
          <p:nvPr>
            <p:ph type="subTitle" idx="6"/>
          </p:nvPr>
        </p:nvSpPr>
        <p:spPr>
          <a:xfrm>
            <a:off x="4911900" y="3903424"/>
            <a:ext cx="35121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22"/>
          <p:cNvSpPr txBox="1">
            <a:spLocks noGrp="1"/>
          </p:cNvSpPr>
          <p:nvPr>
            <p:ph type="subTitle" idx="7"/>
          </p:nvPr>
        </p:nvSpPr>
        <p:spPr>
          <a:xfrm>
            <a:off x="716939" y="1196875"/>
            <a:ext cx="35121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7" name="Google Shape;147;p22"/>
          <p:cNvSpPr txBox="1">
            <a:spLocks noGrp="1"/>
          </p:cNvSpPr>
          <p:nvPr>
            <p:ph type="subTitle" idx="8"/>
          </p:nvPr>
        </p:nvSpPr>
        <p:spPr>
          <a:xfrm>
            <a:off x="716939" y="2399697"/>
            <a:ext cx="3513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8" name="Google Shape;148;p22"/>
          <p:cNvSpPr txBox="1">
            <a:spLocks noGrp="1"/>
          </p:cNvSpPr>
          <p:nvPr>
            <p:ph type="subTitle" idx="9"/>
          </p:nvPr>
        </p:nvSpPr>
        <p:spPr>
          <a:xfrm>
            <a:off x="718277" y="3602519"/>
            <a:ext cx="35124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9" name="Google Shape;149;p22"/>
          <p:cNvSpPr txBox="1">
            <a:spLocks noGrp="1"/>
          </p:cNvSpPr>
          <p:nvPr>
            <p:ph type="subTitle" idx="13"/>
          </p:nvPr>
        </p:nvSpPr>
        <p:spPr>
          <a:xfrm>
            <a:off x="4913200" y="1196875"/>
            <a:ext cx="35121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50" name="Google Shape;150;p22"/>
          <p:cNvSpPr txBox="1">
            <a:spLocks noGrp="1"/>
          </p:cNvSpPr>
          <p:nvPr>
            <p:ph type="subTitle" idx="14"/>
          </p:nvPr>
        </p:nvSpPr>
        <p:spPr>
          <a:xfrm>
            <a:off x="4913200" y="2399700"/>
            <a:ext cx="3513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51" name="Google Shape;151;p22"/>
          <p:cNvSpPr txBox="1">
            <a:spLocks noGrp="1"/>
          </p:cNvSpPr>
          <p:nvPr>
            <p:ph type="subTitle" idx="15"/>
          </p:nvPr>
        </p:nvSpPr>
        <p:spPr>
          <a:xfrm>
            <a:off x="4915078" y="3602525"/>
            <a:ext cx="35088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52"/>
        <p:cNvGrpSpPr/>
        <p:nvPr/>
      </p:nvGrpSpPr>
      <p:grpSpPr>
        <a:xfrm>
          <a:off x="0" y="0"/>
          <a:ext cx="0" cy="0"/>
          <a:chOff x="0" y="0"/>
          <a:chExt cx="0" cy="0"/>
        </a:xfrm>
      </p:grpSpPr>
      <p:sp>
        <p:nvSpPr>
          <p:cNvPr id="153" name="Google Shape;153;p23"/>
          <p:cNvSpPr txBox="1">
            <a:spLocks noGrp="1"/>
          </p:cNvSpPr>
          <p:nvPr>
            <p:ph type="ctrTitle"/>
          </p:nvPr>
        </p:nvSpPr>
        <p:spPr>
          <a:xfrm>
            <a:off x="2429950" y="669825"/>
            <a:ext cx="4284000" cy="9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4" name="Google Shape;154;p23"/>
          <p:cNvSpPr txBox="1">
            <a:spLocks noGrp="1"/>
          </p:cNvSpPr>
          <p:nvPr>
            <p:ph type="subTitle" idx="1"/>
          </p:nvPr>
        </p:nvSpPr>
        <p:spPr>
          <a:xfrm>
            <a:off x="2430025" y="1555075"/>
            <a:ext cx="4284000" cy="8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5" name="Google Shape;155;p23"/>
          <p:cNvSpPr txBox="1"/>
          <p:nvPr/>
        </p:nvSpPr>
        <p:spPr>
          <a:xfrm>
            <a:off x="2471250" y="3801725"/>
            <a:ext cx="42015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dk1"/>
                </a:solidFill>
                <a:latin typeface="PT Sans"/>
                <a:ea typeface="PT Sans"/>
                <a:cs typeface="PT Sans"/>
                <a:sym typeface="PT Sans"/>
              </a:rPr>
              <a:t>CREDITS:</a:t>
            </a:r>
            <a:r>
              <a:rPr lang="en" sz="1100">
                <a:solidFill>
                  <a:schemeClr val="dk1"/>
                </a:solidFill>
                <a:latin typeface="PT Sans"/>
                <a:ea typeface="PT Sans"/>
                <a:cs typeface="PT Sans"/>
                <a:sym typeface="PT Sans"/>
              </a:rPr>
              <a:t> This presentation template was created by </a:t>
            </a:r>
            <a:r>
              <a:rPr lang="en" sz="1100" b="1" u="sng">
                <a:solidFill>
                  <a:schemeClr val="dk1"/>
                </a:solidFill>
                <a:latin typeface="PT Sans"/>
                <a:ea typeface="PT Sans"/>
                <a:cs typeface="PT Sans"/>
                <a:sym typeface="PT Sans"/>
                <a:hlinkClick r:id="rId2">
                  <a:extLst>
                    <a:ext uri="{A12FA001-AC4F-418D-AE19-62706E023703}">
                      <ahyp:hlinkClr xmlns:ahyp="http://schemas.microsoft.com/office/drawing/2018/hyperlinkcolor" val="tx"/>
                    </a:ext>
                  </a:extLst>
                </a:hlinkClick>
              </a:rPr>
              <a:t>Slidesgo</a:t>
            </a:r>
            <a:r>
              <a:rPr lang="en" sz="1100" b="1" u="sng">
                <a:solidFill>
                  <a:schemeClr val="dk1"/>
                </a:solidFill>
                <a:latin typeface="PT Sans"/>
                <a:ea typeface="PT Sans"/>
                <a:cs typeface="PT Sans"/>
                <a:sym typeface="PT Sans"/>
              </a:rPr>
              <a:t>,</a:t>
            </a:r>
            <a:r>
              <a:rPr lang="en" sz="1100" b="1">
                <a:solidFill>
                  <a:schemeClr val="dk1"/>
                </a:solidFill>
                <a:latin typeface="PT Sans"/>
                <a:ea typeface="PT Sans"/>
                <a:cs typeface="PT Sans"/>
                <a:sym typeface="PT Sans"/>
              </a:rPr>
              <a:t> </a:t>
            </a:r>
            <a:r>
              <a:rPr lang="en" sz="1100">
                <a:solidFill>
                  <a:schemeClr val="dk1"/>
                </a:solidFill>
                <a:latin typeface="PT Sans"/>
                <a:ea typeface="PT Sans"/>
                <a:cs typeface="PT Sans"/>
                <a:sym typeface="PT Sans"/>
              </a:rPr>
              <a:t>and includes icons by </a:t>
            </a:r>
            <a:r>
              <a:rPr lang="en" sz="1100" b="1" u="sng">
                <a:solidFill>
                  <a:schemeClr val="dk1"/>
                </a:solid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100" b="1">
                <a:solidFill>
                  <a:schemeClr val="dk1"/>
                </a:solidFill>
                <a:latin typeface="PT Sans"/>
                <a:ea typeface="PT Sans"/>
                <a:cs typeface="PT Sans"/>
                <a:sym typeface="PT Sans"/>
              </a:rPr>
              <a:t> </a:t>
            </a:r>
            <a:r>
              <a:rPr lang="en" sz="1100">
                <a:solidFill>
                  <a:schemeClr val="dk1"/>
                </a:solidFill>
                <a:latin typeface="PT Sans"/>
                <a:ea typeface="PT Sans"/>
                <a:cs typeface="PT Sans"/>
                <a:sym typeface="PT Sans"/>
              </a:rPr>
              <a:t>and infographics &amp; images by </a:t>
            </a:r>
            <a:r>
              <a:rPr lang="en" sz="1100" b="1" u="sng">
                <a:solidFill>
                  <a:schemeClr val="dk1"/>
                </a:solid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endParaRPr sz="1100" b="1" u="sng">
              <a:solidFill>
                <a:schemeClr val="dk1"/>
              </a:solidFill>
              <a:highlight>
                <a:srgbClr val="DFDEFC"/>
              </a:highlight>
              <a:latin typeface="PT Sans"/>
              <a:ea typeface="PT Sans"/>
              <a:cs typeface="PT Sans"/>
              <a:sym typeface="PT Sans"/>
            </a:endParaRPr>
          </a:p>
        </p:txBody>
      </p:sp>
      <p:pic>
        <p:nvPicPr>
          <p:cNvPr id="156" name="Google Shape;156;p23"/>
          <p:cNvPicPr preferRelativeResize="0"/>
          <p:nvPr/>
        </p:nvPicPr>
        <p:blipFill>
          <a:blip r:embed="rId5">
            <a:alphaModFix amt="48000"/>
          </a:blip>
          <a:stretch>
            <a:fillRect/>
          </a:stretch>
        </p:blipFill>
        <p:spPr>
          <a:xfrm rot="10800000" flipH="1">
            <a:off x="-302825" y="-190500"/>
            <a:ext cx="2876502" cy="2713442"/>
          </a:xfrm>
          <a:prstGeom prst="rect">
            <a:avLst/>
          </a:prstGeom>
          <a:noFill/>
          <a:ln>
            <a:noFill/>
          </a:ln>
        </p:spPr>
      </p:pic>
      <p:pic>
        <p:nvPicPr>
          <p:cNvPr id="157" name="Google Shape;157;p23"/>
          <p:cNvPicPr preferRelativeResize="0"/>
          <p:nvPr/>
        </p:nvPicPr>
        <p:blipFill>
          <a:blip r:embed="rId6">
            <a:alphaModFix/>
          </a:blip>
          <a:stretch>
            <a:fillRect/>
          </a:stretch>
        </p:blipFill>
        <p:spPr>
          <a:xfrm rot="10800000" flipH="1">
            <a:off x="5488379" y="2404093"/>
            <a:ext cx="3877873" cy="292354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8"/>
        <p:cNvGrpSpPr/>
        <p:nvPr/>
      </p:nvGrpSpPr>
      <p:grpSpPr>
        <a:xfrm>
          <a:off x="0" y="0"/>
          <a:ext cx="0" cy="0"/>
          <a:chOff x="0" y="0"/>
          <a:chExt cx="0" cy="0"/>
        </a:xfrm>
      </p:grpSpPr>
      <p:pic>
        <p:nvPicPr>
          <p:cNvPr id="159" name="Google Shape;159;p24"/>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160" name="Google Shape;160;p24"/>
          <p:cNvPicPr preferRelativeResize="0"/>
          <p:nvPr/>
        </p:nvPicPr>
        <p:blipFill>
          <a:blip r:embed="rId3">
            <a:alphaModFix/>
          </a:blip>
          <a:stretch>
            <a:fillRect/>
          </a:stretch>
        </p:blipFill>
        <p:spPr>
          <a:xfrm flipH="1">
            <a:off x="-226625" y="-190500"/>
            <a:ext cx="3877873" cy="292354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161"/>
        <p:cNvGrpSpPr/>
        <p:nvPr/>
      </p:nvGrpSpPr>
      <p:grpSpPr>
        <a:xfrm>
          <a:off x="0" y="0"/>
          <a:ext cx="0" cy="0"/>
          <a:chOff x="0" y="0"/>
          <a:chExt cx="0" cy="0"/>
        </a:xfrm>
      </p:grpSpPr>
      <p:pic>
        <p:nvPicPr>
          <p:cNvPr id="162" name="Google Shape;162;p25"/>
          <p:cNvPicPr preferRelativeResize="0"/>
          <p:nvPr/>
        </p:nvPicPr>
        <p:blipFill>
          <a:blip r:embed="rId2">
            <a:alphaModFix amt="48000"/>
          </a:blip>
          <a:stretch>
            <a:fillRect/>
          </a:stretch>
        </p:blipFill>
        <p:spPr>
          <a:xfrm rot="10800000">
            <a:off x="6565950" y="-190500"/>
            <a:ext cx="2876502" cy="2713442"/>
          </a:xfrm>
          <a:prstGeom prst="rect">
            <a:avLst/>
          </a:prstGeom>
          <a:noFill/>
          <a:ln>
            <a:noFill/>
          </a:ln>
        </p:spPr>
      </p:pic>
      <p:pic>
        <p:nvPicPr>
          <p:cNvPr id="163" name="Google Shape;163;p25"/>
          <p:cNvPicPr preferRelativeResize="0"/>
          <p:nvPr/>
        </p:nvPicPr>
        <p:blipFill>
          <a:blip r:embed="rId3">
            <a:alphaModFix/>
          </a:blip>
          <a:stretch>
            <a:fillRect/>
          </a:stretch>
        </p:blipFill>
        <p:spPr>
          <a:xfrm rot="10800000">
            <a:off x="-226625" y="2404093"/>
            <a:ext cx="3877873" cy="292354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20000" y="1076275"/>
            <a:ext cx="7704000" cy="35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pic>
        <p:nvPicPr>
          <p:cNvPr id="22" name="Google Shape;22;p4"/>
          <p:cNvPicPr preferRelativeResize="0"/>
          <p:nvPr/>
        </p:nvPicPr>
        <p:blipFill>
          <a:blip r:embed="rId2">
            <a:alphaModFix amt="42000"/>
          </a:blip>
          <a:stretch>
            <a:fillRect/>
          </a:stretch>
        </p:blipFill>
        <p:spPr>
          <a:xfrm>
            <a:off x="-379025" y="2614200"/>
            <a:ext cx="2876502" cy="2713442"/>
          </a:xfrm>
          <a:prstGeom prst="rect">
            <a:avLst/>
          </a:prstGeom>
          <a:noFill/>
          <a:ln>
            <a:noFill/>
          </a:ln>
        </p:spPr>
      </p:pic>
      <p:pic>
        <p:nvPicPr>
          <p:cNvPr id="23" name="Google Shape;23;p4"/>
          <p:cNvPicPr preferRelativeResize="0"/>
          <p:nvPr/>
        </p:nvPicPr>
        <p:blipFill>
          <a:blip r:embed="rId3">
            <a:alphaModFix/>
          </a:blip>
          <a:stretch>
            <a:fillRect/>
          </a:stretch>
        </p:blipFill>
        <p:spPr>
          <a:xfrm>
            <a:off x="5412179" y="-190500"/>
            <a:ext cx="3877873" cy="29235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26" name="Google Shape;26;p5"/>
          <p:cNvPicPr preferRelativeResize="0"/>
          <p:nvPr/>
        </p:nvPicPr>
        <p:blipFill>
          <a:blip r:embed="rId3">
            <a:alphaModFix/>
          </a:blip>
          <a:stretch>
            <a:fillRect/>
          </a:stretch>
        </p:blipFill>
        <p:spPr>
          <a:xfrm flipH="1">
            <a:off x="-226625" y="-190500"/>
            <a:ext cx="3877873" cy="2923549"/>
          </a:xfrm>
          <a:prstGeom prst="rect">
            <a:avLst/>
          </a:prstGeom>
          <a:noFill/>
          <a:ln>
            <a:noFill/>
          </a:ln>
        </p:spPr>
      </p:pic>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txBox="1">
            <a:spLocks noGrp="1"/>
          </p:cNvSpPr>
          <p:nvPr>
            <p:ph type="subTitle" idx="1"/>
          </p:nvPr>
        </p:nvSpPr>
        <p:spPr>
          <a:xfrm>
            <a:off x="5833197" y="2650350"/>
            <a:ext cx="2590800" cy="147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2"/>
          </p:nvPr>
        </p:nvSpPr>
        <p:spPr>
          <a:xfrm>
            <a:off x="720000" y="2650350"/>
            <a:ext cx="2590800" cy="147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3"/>
          </p:nvPr>
        </p:nvSpPr>
        <p:spPr>
          <a:xfrm>
            <a:off x="720000" y="2256800"/>
            <a:ext cx="2590800" cy="45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1" name="Google Shape;31;p5"/>
          <p:cNvSpPr txBox="1">
            <a:spLocks noGrp="1"/>
          </p:cNvSpPr>
          <p:nvPr>
            <p:ph type="subTitle" idx="4"/>
          </p:nvPr>
        </p:nvSpPr>
        <p:spPr>
          <a:xfrm>
            <a:off x="5833194" y="2256800"/>
            <a:ext cx="2590800" cy="45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a:blip r:embed="rId2">
            <a:alphaModFix amt="48000"/>
          </a:blip>
          <a:stretch>
            <a:fillRect/>
          </a:stretch>
        </p:blipFill>
        <p:spPr>
          <a:xfrm rot="10800000" flipH="1">
            <a:off x="-302825" y="-190500"/>
            <a:ext cx="2876502" cy="2713442"/>
          </a:xfrm>
          <a:prstGeom prst="rect">
            <a:avLst/>
          </a:prstGeom>
          <a:noFill/>
          <a:ln>
            <a:noFill/>
          </a:ln>
        </p:spPr>
      </p:pic>
      <p:pic>
        <p:nvPicPr>
          <p:cNvPr id="34" name="Google Shape;34;p6"/>
          <p:cNvPicPr preferRelativeResize="0"/>
          <p:nvPr/>
        </p:nvPicPr>
        <p:blipFill>
          <a:blip r:embed="rId3">
            <a:alphaModFix/>
          </a:blip>
          <a:stretch>
            <a:fillRect/>
          </a:stretch>
        </p:blipFill>
        <p:spPr>
          <a:xfrm rot="10800000" flipH="1">
            <a:off x="5488379" y="2404093"/>
            <a:ext cx="3877873" cy="2923549"/>
          </a:xfrm>
          <a:prstGeom prst="rect">
            <a:avLst/>
          </a:prstGeom>
          <a:noFill/>
          <a:ln>
            <a:noFill/>
          </a:ln>
        </p:spPr>
      </p:pic>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mt="48000"/>
          </a:blip>
          <a:stretch>
            <a:fillRect/>
          </a:stretch>
        </p:blipFill>
        <p:spPr>
          <a:xfrm rot="10800000" flipH="1">
            <a:off x="-302825" y="-190500"/>
            <a:ext cx="2876502" cy="2713442"/>
          </a:xfrm>
          <a:prstGeom prst="rect">
            <a:avLst/>
          </a:prstGeom>
          <a:noFill/>
          <a:ln>
            <a:noFill/>
          </a:ln>
        </p:spPr>
      </p:pic>
      <p:pic>
        <p:nvPicPr>
          <p:cNvPr id="38" name="Google Shape;38;p7"/>
          <p:cNvPicPr preferRelativeResize="0"/>
          <p:nvPr/>
        </p:nvPicPr>
        <p:blipFill>
          <a:blip r:embed="rId3">
            <a:alphaModFix/>
          </a:blip>
          <a:stretch>
            <a:fillRect/>
          </a:stretch>
        </p:blipFill>
        <p:spPr>
          <a:xfrm rot="10800000" flipH="1">
            <a:off x="5488379" y="2404093"/>
            <a:ext cx="3877873" cy="2923549"/>
          </a:xfrm>
          <a:prstGeom prst="rect">
            <a:avLst/>
          </a:prstGeom>
          <a:noFill/>
          <a:ln>
            <a:noFill/>
          </a:ln>
        </p:spPr>
      </p:pic>
      <p:sp>
        <p:nvSpPr>
          <p:cNvPr id="39" name="Google Shape;39;p7"/>
          <p:cNvSpPr txBox="1">
            <a:spLocks noGrp="1"/>
          </p:cNvSpPr>
          <p:nvPr>
            <p:ph type="title"/>
          </p:nvPr>
        </p:nvSpPr>
        <p:spPr>
          <a:xfrm>
            <a:off x="720000" y="445025"/>
            <a:ext cx="4237200" cy="108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7"/>
          <p:cNvSpPr txBox="1">
            <a:spLocks noGrp="1"/>
          </p:cNvSpPr>
          <p:nvPr>
            <p:ph type="body" idx="1"/>
          </p:nvPr>
        </p:nvSpPr>
        <p:spPr>
          <a:xfrm>
            <a:off x="720000" y="1530750"/>
            <a:ext cx="4237200" cy="208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41" name="Google Shape;41;p7"/>
          <p:cNvSpPr>
            <a:spLocks noGrp="1"/>
          </p:cNvSpPr>
          <p:nvPr>
            <p:ph type="pic" idx="2"/>
          </p:nvPr>
        </p:nvSpPr>
        <p:spPr>
          <a:xfrm>
            <a:off x="5453500" y="802050"/>
            <a:ext cx="2975400" cy="35394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44" name="Google Shape;44;p8"/>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45" name="Google Shape;45;p8"/>
          <p:cNvPicPr preferRelativeResize="0"/>
          <p:nvPr/>
        </p:nvPicPr>
        <p:blipFill>
          <a:blip r:embed="rId3">
            <a:alphaModFix/>
          </a:blip>
          <a:stretch>
            <a:fillRect/>
          </a:stretch>
        </p:blipFill>
        <p:spPr>
          <a:xfrm flipH="1">
            <a:off x="-226625" y="-190500"/>
            <a:ext cx="3877873" cy="29235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49" name="Google Shape;49;p9"/>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50" name="Google Shape;50;p9"/>
          <p:cNvPicPr preferRelativeResize="0"/>
          <p:nvPr/>
        </p:nvPicPr>
        <p:blipFill>
          <a:blip r:embed="rId3">
            <a:alphaModFix/>
          </a:blip>
          <a:stretch>
            <a:fillRect/>
          </a:stretch>
        </p:blipFill>
        <p:spPr>
          <a:xfrm flipH="1">
            <a:off x="-226625" y="-190500"/>
            <a:ext cx="3877873" cy="29235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a:spLocks noGrp="1"/>
          </p:cNvSpPr>
          <p:nvPr>
            <p:ph type="pic" idx="2"/>
          </p:nvPr>
        </p:nvSpPr>
        <p:spPr>
          <a:xfrm>
            <a:off x="-6875" y="0"/>
            <a:ext cx="9144000" cy="5157300"/>
          </a:xfrm>
          <a:prstGeom prst="rect">
            <a:avLst/>
          </a:prstGeom>
          <a:noFill/>
          <a:ln>
            <a:noFill/>
          </a:ln>
        </p:spPr>
      </p:sp>
      <p:sp>
        <p:nvSpPr>
          <p:cNvPr id="53" name="Google Shape;53;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1pPr>
            <a:lvl2pPr marL="914400" lvl="1"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2pPr>
            <a:lvl3pPr marL="1371600" lvl="2"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3pPr>
            <a:lvl4pPr marL="1828800" lvl="3"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4pPr>
            <a:lvl5pPr marL="2286000" lvl="4"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5pPr>
            <a:lvl6pPr marL="2743200" lvl="5"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6pPr>
            <a:lvl7pPr marL="3200400" lvl="6"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7pPr>
            <a:lvl8pPr marL="3657600" lvl="7"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8pPr>
            <a:lvl9pPr marL="4114800" lvl="8"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66" name="Google Shape;166;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ctrTitle"/>
          </p:nvPr>
        </p:nvSpPr>
        <p:spPr>
          <a:xfrm>
            <a:off x="715050" y="2873829"/>
            <a:ext cx="7713900" cy="8638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err="1"/>
              <a:t>Netfield</a:t>
            </a:r>
            <a:r>
              <a:rPr lang="en-US" u="sng" dirty="0"/>
              <a:t> – Network Traffic Analyzer</a:t>
            </a:r>
            <a:br>
              <a:rPr lang="en-US"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5"/>
          <p:cNvSpPr txBox="1">
            <a:spLocks noGrp="1"/>
          </p:cNvSpPr>
          <p:nvPr>
            <p:ph type="title"/>
          </p:nvPr>
        </p:nvSpPr>
        <p:spPr>
          <a:xfrm>
            <a:off x="620991" y="447425"/>
            <a:ext cx="72553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Pseudo Code</a:t>
            </a:r>
            <a:endParaRPr u="sng" dirty="0"/>
          </a:p>
        </p:txBody>
      </p:sp>
      <p:sp>
        <p:nvSpPr>
          <p:cNvPr id="566" name="Google Shape;566;p35"/>
          <p:cNvSpPr txBox="1">
            <a:spLocks noGrp="1"/>
          </p:cNvSpPr>
          <p:nvPr>
            <p:ph type="subTitle" idx="3"/>
          </p:nvPr>
        </p:nvSpPr>
        <p:spPr>
          <a:xfrm>
            <a:off x="812364" y="1020125"/>
            <a:ext cx="7616536" cy="4187535"/>
          </a:xfrm>
          <a:prstGeom prst="rect">
            <a:avLst/>
          </a:prstGeom>
        </p:spPr>
        <p:txBody>
          <a:bodyPr spcFirstLastPara="1" wrap="square" lIns="91425" tIns="91425" rIns="91425" bIns="91425" anchor="t" anchorCtr="0">
            <a:noAutofit/>
          </a:bodyPr>
          <a:lstStyle/>
          <a:p>
            <a:pPr marL="0" lvl="0" indent="0" algn="l"/>
            <a:r>
              <a:rPr lang="en-US" b="1" dirty="0"/>
              <a:t>Define a function analyze_packet(packet):</a:t>
            </a:r>
          </a:p>
          <a:p>
            <a:pPr marL="0" lvl="0" indent="0" algn="l"/>
            <a:r>
              <a:rPr lang="en-US" b="1" dirty="0"/>
              <a:t>    Print "Source IP: packet.ip.src, Destination IP: packet.ip.dst"</a:t>
            </a:r>
          </a:p>
          <a:p>
            <a:pPr marL="0" lvl="0" indent="0" algn="l"/>
            <a:endParaRPr lang="en-US" b="1" dirty="0"/>
          </a:p>
          <a:p>
            <a:pPr marL="0" lvl="0" indent="0" algn="l"/>
            <a:r>
              <a:rPr lang="en-US" b="1" dirty="0"/>
              <a:t>Define a function main():</a:t>
            </a:r>
          </a:p>
          <a:p>
            <a:pPr marL="0" lvl="0" indent="0" algn="l"/>
            <a:r>
              <a:rPr lang="en-US" b="1" dirty="0"/>
              <a:t>    Set interface to "Wi-Fi"</a:t>
            </a:r>
          </a:p>
          <a:p>
            <a:pPr marL="0" lvl="0" indent="0" algn="l"/>
            <a:r>
              <a:rPr lang="en-US" b="1" dirty="0"/>
              <a:t>    Set capture_filter to "tcp"</a:t>
            </a:r>
          </a:p>
          <a:p>
            <a:pPr marL="0" lvl="0" indent="0" algn="l"/>
            <a:r>
              <a:rPr lang="en-US" b="1" dirty="0"/>
              <a:t>    Set time_limit to 10</a:t>
            </a:r>
          </a:p>
          <a:p>
            <a:pPr marL="0" lvl="0" indent="0" algn="l"/>
            <a:endParaRPr lang="en-US" b="1" dirty="0"/>
          </a:p>
          <a:p>
            <a:pPr marL="0" lvl="0" indent="0" algn="l"/>
            <a:r>
              <a:rPr lang="en-US" b="1" dirty="0"/>
              <a:t>    Create a capture object using pyshark.LiveCapture with the specified interface, capture_filter, and timeout settings</a:t>
            </a:r>
          </a:p>
          <a:p>
            <a:pPr marL="0" lvl="0" indent="0" algn="l"/>
            <a:endParaRPr lang="en-US" b="1" dirty="0"/>
          </a:p>
          <a:p>
            <a:pPr marL="0" lvl="0" indent="0" algn="l"/>
            <a:r>
              <a:rPr lang="en-US" b="1" dirty="0"/>
              <a:t>    Try:</a:t>
            </a:r>
          </a:p>
          <a:p>
            <a:pPr marL="0" lvl="0" indent="0" algn="l"/>
            <a:r>
              <a:rPr lang="en-US" b="1" dirty="0"/>
              <a:t>        Start an infinite loop to continuously capture packets:</a:t>
            </a:r>
          </a:p>
          <a:p>
            <a:pPr marL="0" lvl="0" indent="0" algn="l"/>
            <a:r>
              <a:rPr lang="en-US" b="1" dirty="0"/>
              <a:t>            For each packet captured:</a:t>
            </a:r>
          </a:p>
          <a:p>
            <a:pPr marL="0" lvl="0" indent="0" algn="l"/>
            <a:r>
              <a:rPr lang="en-US" b="1" dirty="0"/>
              <a:t>                Call analyze_packet(packet) to analyze and print source and destination IP addresses</a:t>
            </a:r>
          </a:p>
          <a:p>
            <a:pPr marL="0" lvl="0" indent="0" algn="l"/>
            <a:endParaRPr lang="en-US" b="1" dirty="0"/>
          </a:p>
          <a:p>
            <a:pPr marL="0" lvl="0" indent="0" algn="l"/>
            <a:r>
              <a:rPr lang="en-US" b="1" dirty="0"/>
              <a:t>    Except when a KeyboardInterrupt is raised:</a:t>
            </a:r>
          </a:p>
          <a:p>
            <a:pPr marL="0" lvl="0" indent="0" algn="l"/>
            <a:r>
              <a:rPr lang="en-US" b="1" dirty="0"/>
              <a:t>        Print "Exiting..."</a:t>
            </a:r>
          </a:p>
          <a:p>
            <a:pPr marL="0" lvl="0" indent="0" algn="l"/>
            <a:endParaRPr lang="en-US" b="1" dirty="0"/>
          </a:p>
          <a:p>
            <a:pPr marL="0" lvl="0" indent="0" algn="l"/>
            <a:r>
              <a:rPr lang="en-US" b="1" dirty="0"/>
              <a:t>If this script is executed as the main program, call main().</a:t>
            </a:r>
          </a:p>
          <a:p>
            <a:pPr marL="0" lvl="0" indent="0" algn="l"/>
            <a:endParaRPr lang="en-US" b="1" dirty="0"/>
          </a:p>
          <a:p>
            <a:pPr marL="0" lvl="0" indent="0" algn="l" rtl="0">
              <a:spcBef>
                <a:spcPts val="0"/>
              </a:spcBef>
              <a:spcAft>
                <a:spcPts val="0"/>
              </a:spcAft>
              <a:buNone/>
            </a:pPr>
            <a:endParaRPr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2" name="Title 1"/>
          <p:cNvSpPr>
            <a:spLocks noGrp="1"/>
          </p:cNvSpPr>
          <p:nvPr>
            <p:ph type="title"/>
          </p:nvPr>
        </p:nvSpPr>
        <p:spPr>
          <a:xfrm>
            <a:off x="751173" y="0"/>
            <a:ext cx="7704000" cy="572700"/>
          </a:xfrm>
        </p:spPr>
        <p:txBody>
          <a:bodyPr/>
          <a:lstStyle/>
          <a:p>
            <a:r>
              <a:rPr lang="en-US" u="sng" dirty="0"/>
              <a:t>Flow Chart</a:t>
            </a:r>
          </a:p>
        </p:txBody>
      </p:sp>
      <p:sp>
        <p:nvSpPr>
          <p:cNvPr id="11" name="Oval 10"/>
          <p:cNvSpPr/>
          <p:nvPr/>
        </p:nvSpPr>
        <p:spPr>
          <a:xfrm>
            <a:off x="3927763" y="624652"/>
            <a:ext cx="1371601" cy="93518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latin typeface="Bahnschrift" panose="020B0502040204020203" pitchFamily="34" charset="0"/>
              </a:rPr>
              <a:t>START</a:t>
            </a:r>
          </a:p>
        </p:txBody>
      </p:sp>
      <p:cxnSp>
        <p:nvCxnSpPr>
          <p:cNvPr id="13" name="Straight Arrow Connector 12"/>
          <p:cNvCxnSpPr>
            <a:stCxn id="11" idx="4"/>
          </p:cNvCxnSpPr>
          <p:nvPr/>
        </p:nvCxnSpPr>
        <p:spPr>
          <a:xfrm flipH="1">
            <a:off x="4613563" y="1559833"/>
            <a:ext cx="1" cy="259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p:cNvSpPr/>
          <p:nvPr/>
        </p:nvSpPr>
        <p:spPr>
          <a:xfrm>
            <a:off x="3304310" y="1824203"/>
            <a:ext cx="2369126" cy="675407"/>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latin typeface="Bahnschrift" panose="020B0502040204020203" pitchFamily="34" charset="0"/>
              </a:rPr>
              <a:t>Input Network Interface</a:t>
            </a:r>
          </a:p>
        </p:txBody>
      </p:sp>
      <p:cxnSp>
        <p:nvCxnSpPr>
          <p:cNvPr id="19" name="Straight Arrow Connector 18"/>
          <p:cNvCxnSpPr>
            <a:stCxn id="14" idx="4"/>
            <a:endCxn id="20" idx="1"/>
          </p:cNvCxnSpPr>
          <p:nvPr/>
        </p:nvCxnSpPr>
        <p:spPr>
          <a:xfrm>
            <a:off x="4488873" y="2499610"/>
            <a:ext cx="0" cy="31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Data 19"/>
          <p:cNvSpPr/>
          <p:nvPr/>
        </p:nvSpPr>
        <p:spPr>
          <a:xfrm>
            <a:off x="3304310" y="2815932"/>
            <a:ext cx="2369126" cy="675406"/>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latin typeface="Bahnschrift" panose="020B0502040204020203" pitchFamily="34" charset="0"/>
              </a:rPr>
              <a:t>Input Capture Filter (</a:t>
            </a:r>
            <a:r>
              <a:rPr lang="en-US" b="1" dirty="0" err="1">
                <a:latin typeface="Bahnschrift" panose="020B0502040204020203" pitchFamily="34" charset="0"/>
              </a:rPr>
              <a:t>tcp</a:t>
            </a:r>
            <a:r>
              <a:rPr lang="en-US" b="1" dirty="0">
                <a:latin typeface="Bahnschrift" panose="020B0502040204020203" pitchFamily="34" charset="0"/>
              </a:rPr>
              <a:t> , </a:t>
            </a:r>
            <a:r>
              <a:rPr lang="en-US" b="1" dirty="0" err="1">
                <a:latin typeface="Bahnschrift" panose="020B0502040204020203" pitchFamily="34" charset="0"/>
              </a:rPr>
              <a:t>udp</a:t>
            </a:r>
            <a:r>
              <a:rPr lang="en-US" b="1" dirty="0">
                <a:latin typeface="Bahnschrift" panose="020B0502040204020203" pitchFamily="34" charset="0"/>
              </a:rPr>
              <a:t>) </a:t>
            </a:r>
          </a:p>
        </p:txBody>
      </p:sp>
      <p:cxnSp>
        <p:nvCxnSpPr>
          <p:cNvPr id="25" name="Straight Arrow Connector 24"/>
          <p:cNvCxnSpPr>
            <a:stCxn id="20" idx="4"/>
          </p:cNvCxnSpPr>
          <p:nvPr/>
        </p:nvCxnSpPr>
        <p:spPr>
          <a:xfrm>
            <a:off x="4488873" y="3491338"/>
            <a:ext cx="0" cy="25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lowchart: Data 25"/>
          <p:cNvSpPr/>
          <p:nvPr/>
        </p:nvSpPr>
        <p:spPr>
          <a:xfrm>
            <a:off x="3021993" y="3751113"/>
            <a:ext cx="2782109" cy="602669"/>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Input the time limit for network packets capture</a:t>
            </a:r>
          </a:p>
        </p:txBody>
      </p:sp>
      <p:cxnSp>
        <p:nvCxnSpPr>
          <p:cNvPr id="28" name="Straight Arrow Connector 27"/>
          <p:cNvCxnSpPr>
            <a:cxnSpLocks/>
          </p:cNvCxnSpPr>
          <p:nvPr/>
        </p:nvCxnSpPr>
        <p:spPr>
          <a:xfrm>
            <a:off x="4538629" y="4331376"/>
            <a:ext cx="0" cy="28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15" name="Rectangle 14"/>
          <p:cNvSpPr/>
          <p:nvPr/>
        </p:nvSpPr>
        <p:spPr>
          <a:xfrm>
            <a:off x="2166239" y="139551"/>
            <a:ext cx="4370170" cy="1016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hnschrift" panose="020B0502040204020203" pitchFamily="34" charset="0"/>
              </a:rPr>
              <a:t>Analyze Packet Function</a:t>
            </a:r>
          </a:p>
          <a:p>
            <a:pPr marL="285750" indent="-285750">
              <a:buFont typeface="Arial" panose="020B0604020202020204" pitchFamily="34" charset="0"/>
              <a:buChar char="•"/>
            </a:pPr>
            <a:r>
              <a:rPr lang="en-US" dirty="0">
                <a:latin typeface="Bahnschrift" panose="020B0502040204020203" pitchFamily="34" charset="0"/>
              </a:rPr>
              <a:t>Extract packet data</a:t>
            </a:r>
          </a:p>
          <a:p>
            <a:pPr marL="285750" indent="-285750">
              <a:buFont typeface="Arial" panose="020B0604020202020204" pitchFamily="34" charset="0"/>
              <a:buChar char="•"/>
            </a:pPr>
            <a:r>
              <a:rPr lang="en-US" dirty="0">
                <a:latin typeface="Bahnschrift" panose="020B0502040204020203" pitchFamily="34" charset="0"/>
              </a:rPr>
              <a:t>Return packet data</a:t>
            </a:r>
          </a:p>
          <a:p>
            <a:pPr marL="285750" indent="-285750">
              <a:buFont typeface="Arial" panose="020B0604020202020204" pitchFamily="34" charset="0"/>
              <a:buChar char="•"/>
            </a:pPr>
            <a:r>
              <a:rPr lang="en-US" dirty="0">
                <a:latin typeface="Bahnschrift" panose="020B0502040204020203" pitchFamily="34" charset="0"/>
              </a:rPr>
              <a:t>Exception handling for invalid packets </a:t>
            </a:r>
          </a:p>
          <a:p>
            <a:pPr algn="ctr"/>
            <a:endParaRPr lang="en-US" b="1" dirty="0">
              <a:latin typeface="Bahnschrift" panose="020B0502040204020203" pitchFamily="34" charset="0"/>
            </a:endParaRPr>
          </a:p>
        </p:txBody>
      </p:sp>
      <p:cxnSp>
        <p:nvCxnSpPr>
          <p:cNvPr id="19" name="Straight Arrow Connector 18"/>
          <p:cNvCxnSpPr>
            <a:cxnSpLocks/>
            <a:stCxn id="15" idx="2"/>
            <a:endCxn id="20" idx="0"/>
          </p:cNvCxnSpPr>
          <p:nvPr/>
        </p:nvCxnSpPr>
        <p:spPr>
          <a:xfrm>
            <a:off x="4351324" y="1155833"/>
            <a:ext cx="1" cy="237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100372" y="1392954"/>
            <a:ext cx="4501905" cy="8270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i="0" dirty="0">
                <a:solidFill>
                  <a:schemeClr val="tx1"/>
                </a:solidFill>
                <a:effectLst/>
                <a:latin typeface="Bahnschrift SemiBold" panose="020B0502040204020203" pitchFamily="34" charset="0"/>
              </a:rPr>
              <a:t>Get Wi-Fi IP Address Function | - Get the </a:t>
            </a:r>
            <a:r>
              <a:rPr lang="en-US" i="0" dirty="0">
                <a:solidFill>
                  <a:schemeClr val="tx1"/>
                </a:solidFill>
                <a:effectLst/>
                <a:latin typeface="Bahnschrift" panose="020B0502040204020203" pitchFamily="34" charset="0"/>
              </a:rPr>
              <a:t>hostname</a:t>
            </a:r>
            <a:r>
              <a:rPr lang="en-US" i="0" dirty="0">
                <a:solidFill>
                  <a:schemeClr val="tx1"/>
                </a:solidFill>
                <a:effectLst/>
                <a:latin typeface="Bahnschrift SemiBold" panose="020B0502040204020203" pitchFamily="34" charset="0"/>
              </a:rPr>
              <a:t> | - Get the IP address of the host | - Handle socket errors </a:t>
            </a:r>
            <a:endParaRPr lang="en-US" dirty="0">
              <a:solidFill>
                <a:schemeClr val="tx1"/>
              </a:solidFill>
              <a:latin typeface="Bahnschrift SemiBold" panose="020B0502040204020203" pitchFamily="34" charset="0"/>
            </a:endParaRPr>
          </a:p>
        </p:txBody>
      </p:sp>
      <p:cxnSp>
        <p:nvCxnSpPr>
          <p:cNvPr id="22" name="Straight Arrow Connector 21"/>
          <p:cNvCxnSpPr>
            <a:cxnSpLocks/>
            <a:stCxn id="20" idx="2"/>
            <a:endCxn id="23" idx="0"/>
          </p:cNvCxnSpPr>
          <p:nvPr/>
        </p:nvCxnSpPr>
        <p:spPr>
          <a:xfrm>
            <a:off x="4351325" y="2220044"/>
            <a:ext cx="0" cy="189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100373" y="2409235"/>
            <a:ext cx="4501904" cy="7410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0" dirty="0">
                <a:solidFill>
                  <a:schemeClr val="tx1"/>
                </a:solidFill>
                <a:effectLst/>
                <a:latin typeface="Bahnschrift" panose="020B0502040204020203" pitchFamily="34" charset="0"/>
              </a:rPr>
              <a:t>Packet Selected Function | - Handle the selection of a packet in the list | - Extract the packet and display details </a:t>
            </a:r>
            <a:endParaRPr lang="en-US" b="1" dirty="0">
              <a:solidFill>
                <a:schemeClr val="tx1"/>
              </a:solidFill>
              <a:latin typeface="Bahnschrift" panose="020B0502040204020203" pitchFamily="34" charset="0"/>
            </a:endParaRPr>
          </a:p>
        </p:txBody>
      </p:sp>
      <p:cxnSp>
        <p:nvCxnSpPr>
          <p:cNvPr id="25" name="Straight Arrow Connector 24"/>
          <p:cNvCxnSpPr>
            <a:cxnSpLocks/>
            <a:stCxn id="23" idx="2"/>
            <a:endCxn id="26" idx="0"/>
          </p:cNvCxnSpPr>
          <p:nvPr/>
        </p:nvCxnSpPr>
        <p:spPr>
          <a:xfrm flipH="1">
            <a:off x="4351324" y="3150314"/>
            <a:ext cx="1" cy="237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100372" y="3387434"/>
            <a:ext cx="4501904" cy="8270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0" dirty="0">
                <a:solidFill>
                  <a:schemeClr val="tx1"/>
                </a:solidFill>
                <a:effectLst/>
                <a:latin typeface="Bahnschrift" panose="020B0502040204020203" pitchFamily="34" charset="0"/>
              </a:rPr>
              <a:t>Show Packet Details Function | - Create a new window for packet inspection | - Display packet details in a text area </a:t>
            </a:r>
            <a:endParaRPr lang="en-US" b="1" dirty="0">
              <a:solidFill>
                <a:schemeClr val="tx1"/>
              </a:solidFill>
              <a:latin typeface="Bahnschrift" panose="020B0502040204020203" pitchFamily="34" charset="0"/>
            </a:endParaRPr>
          </a:p>
        </p:txBody>
      </p:sp>
      <p:cxnSp>
        <p:nvCxnSpPr>
          <p:cNvPr id="704" name="Straight Arrow Connector 703"/>
          <p:cNvCxnSpPr>
            <a:cxnSpLocks/>
            <a:stCxn id="26" idx="2"/>
          </p:cNvCxnSpPr>
          <p:nvPr/>
        </p:nvCxnSpPr>
        <p:spPr>
          <a:xfrm>
            <a:off x="4351324" y="4214525"/>
            <a:ext cx="0" cy="303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38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15" name="Rectangle 14"/>
          <p:cNvSpPr/>
          <p:nvPr/>
        </p:nvSpPr>
        <p:spPr>
          <a:xfrm>
            <a:off x="2166239" y="139551"/>
            <a:ext cx="4370170" cy="1016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i="0" dirty="0">
                <a:solidFill>
                  <a:schemeClr val="tx1"/>
                </a:solidFill>
                <a:effectLst/>
                <a:latin typeface="Bahnschrift" panose="020B0502040204020203" pitchFamily="34" charset="0"/>
              </a:rPr>
              <a:t>Start Capture Function | - Initialize packet capture | - Continuously capture packets | - </a:t>
            </a:r>
            <a:r>
              <a:rPr lang="en-IN" b="1" i="0" dirty="0" err="1">
                <a:solidFill>
                  <a:schemeClr val="tx1"/>
                </a:solidFill>
                <a:effectLst/>
                <a:latin typeface="Bahnschrift" panose="020B0502040204020203" pitchFamily="34" charset="0"/>
              </a:rPr>
              <a:t>Analyze</a:t>
            </a:r>
            <a:r>
              <a:rPr lang="en-IN" b="1" i="0" dirty="0">
                <a:solidFill>
                  <a:schemeClr val="tx1"/>
                </a:solidFill>
                <a:effectLst/>
                <a:latin typeface="Bahnschrift" panose="020B0502040204020203" pitchFamily="34" charset="0"/>
              </a:rPr>
              <a:t> and store captured data | - Update the display with new packets | - Handle exceptions related to capture | </a:t>
            </a:r>
            <a:endParaRPr lang="en-US" b="1" dirty="0">
              <a:solidFill>
                <a:schemeClr val="tx1"/>
              </a:solidFill>
              <a:latin typeface="Bahnschrift" panose="020B0502040204020203" pitchFamily="34" charset="0"/>
            </a:endParaRPr>
          </a:p>
        </p:txBody>
      </p:sp>
      <p:cxnSp>
        <p:nvCxnSpPr>
          <p:cNvPr id="19" name="Straight Arrow Connector 18"/>
          <p:cNvCxnSpPr>
            <a:cxnSpLocks/>
            <a:stCxn id="15" idx="2"/>
            <a:endCxn id="20" idx="0"/>
          </p:cNvCxnSpPr>
          <p:nvPr/>
        </p:nvCxnSpPr>
        <p:spPr>
          <a:xfrm>
            <a:off x="4351324" y="1155833"/>
            <a:ext cx="1" cy="237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100372" y="1392954"/>
            <a:ext cx="4501905" cy="8270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tx1"/>
                </a:solidFill>
                <a:effectLst/>
                <a:latin typeface="Bahnschrift" panose="020B0502040204020203" pitchFamily="34" charset="0"/>
                <a:ea typeface="SimSun" panose="02010600030101010101" pitchFamily="2" charset="-122"/>
              </a:rPr>
              <a:t>Show Captured Data Function | - Get the Wi-Fi IP address | - Format captured data into a table | - Display data in the </a:t>
            </a:r>
            <a:r>
              <a:rPr lang="en-US" b="1" dirty="0" err="1">
                <a:solidFill>
                  <a:schemeClr val="tx1"/>
                </a:solidFill>
                <a:effectLst/>
                <a:latin typeface="Bahnschrift" panose="020B0502040204020203" pitchFamily="34" charset="0"/>
                <a:ea typeface="SimSun" panose="02010600030101010101" pitchFamily="2" charset="-122"/>
              </a:rPr>
              <a:t>ScrolledText</a:t>
            </a:r>
            <a:r>
              <a:rPr lang="en-US" b="1" dirty="0">
                <a:solidFill>
                  <a:schemeClr val="tx1"/>
                </a:solidFill>
                <a:effectLst/>
                <a:latin typeface="Bahnschrift" panose="020B0502040204020203" pitchFamily="34" charset="0"/>
                <a:ea typeface="SimSun" panose="02010600030101010101" pitchFamily="2" charset="-122"/>
              </a:rPr>
              <a:t> widget </a:t>
            </a:r>
            <a:endParaRPr lang="en-US" b="1" dirty="0">
              <a:solidFill>
                <a:schemeClr val="tx1"/>
              </a:solidFill>
              <a:latin typeface="Bahnschrift" panose="020B0502040204020203" pitchFamily="34" charset="0"/>
              <a:ea typeface="SimSun" panose="02010600030101010101" pitchFamily="2" charset="-122"/>
            </a:endParaRPr>
          </a:p>
        </p:txBody>
      </p:sp>
      <p:cxnSp>
        <p:nvCxnSpPr>
          <p:cNvPr id="22" name="Straight Arrow Connector 21"/>
          <p:cNvCxnSpPr>
            <a:cxnSpLocks/>
            <a:stCxn id="20" idx="2"/>
            <a:endCxn id="5" idx="0"/>
          </p:cNvCxnSpPr>
          <p:nvPr/>
        </p:nvCxnSpPr>
        <p:spPr>
          <a:xfrm>
            <a:off x="4351325" y="2220044"/>
            <a:ext cx="6177" cy="276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5" idx="2"/>
          </p:cNvCxnSpPr>
          <p:nvPr/>
        </p:nvCxnSpPr>
        <p:spPr>
          <a:xfrm flipH="1">
            <a:off x="4351324" y="3323540"/>
            <a:ext cx="6178" cy="357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100371" y="3680847"/>
            <a:ext cx="4539179" cy="8270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0" i="0" dirty="0">
                <a:solidFill>
                  <a:schemeClr val="tx1"/>
                </a:solidFill>
                <a:effectLst/>
                <a:latin typeface="Bahnschrift" panose="020B0502040204020203" pitchFamily="34" charset="0"/>
              </a:rPr>
              <a:t>Main Window (Root) | | - Create the main application window | | - Add UI elements (labels, buttons, etc.) | | - Initialize </a:t>
            </a:r>
            <a:r>
              <a:rPr lang="en-IN" b="0" i="0" dirty="0" err="1">
                <a:solidFill>
                  <a:schemeClr val="tx1"/>
                </a:solidFill>
                <a:effectLst/>
                <a:latin typeface="Bahnschrift" panose="020B0502040204020203" pitchFamily="34" charset="0"/>
              </a:rPr>
              <a:t>ScrolledText</a:t>
            </a:r>
            <a:r>
              <a:rPr lang="en-IN" b="0" i="0" dirty="0">
                <a:solidFill>
                  <a:schemeClr val="tx1"/>
                </a:solidFill>
                <a:effectLst/>
                <a:latin typeface="Bahnschrift" panose="020B0502040204020203" pitchFamily="34" charset="0"/>
              </a:rPr>
              <a:t> and </a:t>
            </a:r>
            <a:r>
              <a:rPr lang="en-IN" b="0" i="0" dirty="0" err="1">
                <a:solidFill>
                  <a:schemeClr val="tx1"/>
                </a:solidFill>
                <a:effectLst/>
                <a:latin typeface="Bahnschrift" panose="020B0502040204020203" pitchFamily="34" charset="0"/>
              </a:rPr>
              <a:t>Treeview</a:t>
            </a:r>
            <a:r>
              <a:rPr lang="en-IN" b="0" i="0" dirty="0">
                <a:solidFill>
                  <a:schemeClr val="tx1"/>
                </a:solidFill>
                <a:effectLst/>
                <a:latin typeface="Bahnschrift" panose="020B0502040204020203" pitchFamily="34" charset="0"/>
              </a:rPr>
              <a:t> </a:t>
            </a:r>
            <a:endParaRPr lang="en-US" b="1" dirty="0">
              <a:solidFill>
                <a:schemeClr val="tx1"/>
              </a:solidFill>
              <a:latin typeface="Bahnschrift" panose="020B0502040204020203" pitchFamily="34" charset="0"/>
            </a:endParaRPr>
          </a:p>
        </p:txBody>
      </p:sp>
      <p:cxnSp>
        <p:nvCxnSpPr>
          <p:cNvPr id="704" name="Straight Arrow Connector 703"/>
          <p:cNvCxnSpPr>
            <a:cxnSpLocks/>
            <a:stCxn id="26" idx="2"/>
            <a:endCxn id="2" idx="0"/>
          </p:cNvCxnSpPr>
          <p:nvPr/>
        </p:nvCxnSpPr>
        <p:spPr>
          <a:xfrm flipH="1">
            <a:off x="4369960" y="4507937"/>
            <a:ext cx="1" cy="138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42C1F49F-46B4-D27D-3EDB-02933B781D63}"/>
              </a:ext>
            </a:extLst>
          </p:cNvPr>
          <p:cNvSpPr/>
          <p:nvPr/>
        </p:nvSpPr>
        <p:spPr>
          <a:xfrm>
            <a:off x="3684159" y="4646320"/>
            <a:ext cx="1371601" cy="43784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latin typeface="Bahnschrift" panose="020B0502040204020203" pitchFamily="34" charset="0"/>
              </a:rPr>
              <a:t>Stop</a:t>
            </a:r>
          </a:p>
        </p:txBody>
      </p:sp>
      <p:sp>
        <p:nvSpPr>
          <p:cNvPr id="5" name="Rectangle 4">
            <a:extLst>
              <a:ext uri="{FF2B5EF4-FFF2-40B4-BE49-F238E27FC236}">
                <a16:creationId xmlns:a16="http://schemas.microsoft.com/office/drawing/2014/main" id="{CCB95390-A49D-2F2C-F184-80DF592E4E55}"/>
              </a:ext>
            </a:extLst>
          </p:cNvPr>
          <p:cNvSpPr/>
          <p:nvPr/>
        </p:nvSpPr>
        <p:spPr>
          <a:xfrm>
            <a:off x="3257550" y="2496449"/>
            <a:ext cx="2199904" cy="8270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tx1"/>
                </a:solidFill>
                <a:latin typeface="Bahnschrift" panose="020B0502040204020203" pitchFamily="34" charset="0"/>
              </a:rPr>
              <a:t>After completing the time limit</a:t>
            </a:r>
          </a:p>
        </p:txBody>
      </p:sp>
      <p:sp>
        <p:nvSpPr>
          <p:cNvPr id="27" name="Flowchart: Decision 26">
            <a:extLst>
              <a:ext uri="{FF2B5EF4-FFF2-40B4-BE49-F238E27FC236}">
                <a16:creationId xmlns:a16="http://schemas.microsoft.com/office/drawing/2014/main" id="{DC5A62FB-8AC9-BF80-DD31-AA663B95F3D0}"/>
              </a:ext>
            </a:extLst>
          </p:cNvPr>
          <p:cNvSpPr/>
          <p:nvPr/>
        </p:nvSpPr>
        <p:spPr>
          <a:xfrm>
            <a:off x="6639550" y="2426816"/>
            <a:ext cx="2379518" cy="966355"/>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latin typeface="Bahnschrift" panose="020B0502040204020203" pitchFamily="34" charset="0"/>
              </a:rPr>
              <a:t>If Refresh is clicked</a:t>
            </a:r>
          </a:p>
        </p:txBody>
      </p:sp>
      <p:sp>
        <p:nvSpPr>
          <p:cNvPr id="722" name="Rectangle 721">
            <a:extLst>
              <a:ext uri="{FF2B5EF4-FFF2-40B4-BE49-F238E27FC236}">
                <a16:creationId xmlns:a16="http://schemas.microsoft.com/office/drawing/2014/main" id="{CE88449F-9E09-8B77-C781-EDCCEDE26F38}"/>
              </a:ext>
            </a:extLst>
          </p:cNvPr>
          <p:cNvSpPr/>
          <p:nvPr/>
        </p:nvSpPr>
        <p:spPr>
          <a:xfrm>
            <a:off x="6729357" y="234146"/>
            <a:ext cx="2199904" cy="8270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0" i="0" dirty="0">
                <a:solidFill>
                  <a:schemeClr val="tx1"/>
                </a:solidFill>
                <a:effectLst/>
                <a:latin typeface="Bahnschrift" panose="020B0502040204020203" pitchFamily="34" charset="0"/>
              </a:rPr>
              <a:t>Clear and reset captured data and UI | | - Show "Stop the capture" message if running</a:t>
            </a:r>
            <a:endParaRPr lang="en-US" b="1" dirty="0">
              <a:solidFill>
                <a:schemeClr val="tx1"/>
              </a:solidFill>
              <a:latin typeface="Bahnschrift" panose="020B0502040204020203" pitchFamily="34" charset="0"/>
            </a:endParaRPr>
          </a:p>
        </p:txBody>
      </p:sp>
      <p:cxnSp>
        <p:nvCxnSpPr>
          <p:cNvPr id="727" name="Straight Arrow Connector 726">
            <a:extLst>
              <a:ext uri="{FF2B5EF4-FFF2-40B4-BE49-F238E27FC236}">
                <a16:creationId xmlns:a16="http://schemas.microsoft.com/office/drawing/2014/main" id="{A90941A3-7920-96CB-801C-9E886BC47215}"/>
              </a:ext>
            </a:extLst>
          </p:cNvPr>
          <p:cNvCxnSpPr>
            <a:cxnSpLocks/>
            <a:stCxn id="722" idx="1"/>
            <a:endCxn id="15" idx="3"/>
          </p:cNvCxnSpPr>
          <p:nvPr/>
        </p:nvCxnSpPr>
        <p:spPr>
          <a:xfrm flipH="1">
            <a:off x="6536409" y="647692"/>
            <a:ext cx="1929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3" name="Straight Arrow Connector 732">
            <a:extLst>
              <a:ext uri="{FF2B5EF4-FFF2-40B4-BE49-F238E27FC236}">
                <a16:creationId xmlns:a16="http://schemas.microsoft.com/office/drawing/2014/main" id="{781C395B-DBB9-505E-5DF1-4CD9994929BB}"/>
              </a:ext>
            </a:extLst>
          </p:cNvPr>
          <p:cNvCxnSpPr>
            <a:cxnSpLocks/>
            <a:stCxn id="27" idx="0"/>
            <a:endCxn id="722" idx="2"/>
          </p:cNvCxnSpPr>
          <p:nvPr/>
        </p:nvCxnSpPr>
        <p:spPr>
          <a:xfrm flipV="1">
            <a:off x="7829309" y="1061237"/>
            <a:ext cx="0" cy="1365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6" name="Elbow Connector 729">
            <a:extLst>
              <a:ext uri="{FF2B5EF4-FFF2-40B4-BE49-F238E27FC236}">
                <a16:creationId xmlns:a16="http://schemas.microsoft.com/office/drawing/2014/main" id="{0A6D7ECE-951C-F2FB-2735-733032603BEE}"/>
              </a:ext>
            </a:extLst>
          </p:cNvPr>
          <p:cNvCxnSpPr>
            <a:cxnSpLocks/>
            <a:stCxn id="750" idx="2"/>
            <a:endCxn id="2" idx="6"/>
          </p:cNvCxnSpPr>
          <p:nvPr/>
        </p:nvCxnSpPr>
        <p:spPr>
          <a:xfrm rot="5400000">
            <a:off x="6389288" y="3425223"/>
            <a:ext cx="106494" cy="27735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5" name="Straight Arrow Connector 744">
            <a:extLst>
              <a:ext uri="{FF2B5EF4-FFF2-40B4-BE49-F238E27FC236}">
                <a16:creationId xmlns:a16="http://schemas.microsoft.com/office/drawing/2014/main" id="{CF2D3818-A200-7C62-FBA6-12187DFCF1EA}"/>
              </a:ext>
            </a:extLst>
          </p:cNvPr>
          <p:cNvCxnSpPr>
            <a:cxnSpLocks/>
            <a:stCxn id="5" idx="3"/>
            <a:endCxn id="27" idx="1"/>
          </p:cNvCxnSpPr>
          <p:nvPr/>
        </p:nvCxnSpPr>
        <p:spPr>
          <a:xfrm flipV="1">
            <a:off x="5457454" y="2909994"/>
            <a:ext cx="11820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0" name="Flowchart: Decision 749">
            <a:extLst>
              <a:ext uri="{FF2B5EF4-FFF2-40B4-BE49-F238E27FC236}">
                <a16:creationId xmlns:a16="http://schemas.microsoft.com/office/drawing/2014/main" id="{CAC3F556-959F-1C46-E3AF-5337C3EE70FD}"/>
              </a:ext>
            </a:extLst>
          </p:cNvPr>
          <p:cNvSpPr/>
          <p:nvPr/>
        </p:nvSpPr>
        <p:spPr>
          <a:xfrm>
            <a:off x="6951277" y="3870326"/>
            <a:ext cx="1756063" cy="88842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latin typeface="Bahnschrift" panose="020B0502040204020203" pitchFamily="34" charset="0"/>
              </a:rPr>
              <a:t>Else</a:t>
            </a:r>
          </a:p>
        </p:txBody>
      </p:sp>
      <p:cxnSp>
        <p:nvCxnSpPr>
          <p:cNvPr id="753" name="Straight Arrow Connector 752">
            <a:extLst>
              <a:ext uri="{FF2B5EF4-FFF2-40B4-BE49-F238E27FC236}">
                <a16:creationId xmlns:a16="http://schemas.microsoft.com/office/drawing/2014/main" id="{32B608A4-7655-0B1D-E9B2-2B2AABC1EBA8}"/>
              </a:ext>
            </a:extLst>
          </p:cNvPr>
          <p:cNvCxnSpPr>
            <a:cxnSpLocks/>
            <a:stCxn id="27" idx="2"/>
            <a:endCxn id="750" idx="0"/>
          </p:cNvCxnSpPr>
          <p:nvPr/>
        </p:nvCxnSpPr>
        <p:spPr>
          <a:xfrm>
            <a:off x="7829309" y="3393171"/>
            <a:ext cx="0" cy="477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00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8"/>
          <p:cNvSpPr txBox="1">
            <a:spLocks noGrp="1"/>
          </p:cNvSpPr>
          <p:nvPr>
            <p:ph type="subTitle" idx="3"/>
          </p:nvPr>
        </p:nvSpPr>
        <p:spPr>
          <a:xfrm>
            <a:off x="462579" y="1039090"/>
            <a:ext cx="7964447" cy="4104409"/>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dirty="0">
                <a:solidFill>
                  <a:srgbClr val="000000"/>
                </a:solidFill>
                <a:latin typeface="PT Sans" panose="020B0604020202020204" charset="0"/>
              </a:rPr>
              <a:t>The output of the provided code will display the source and destination IP addresses of network packets that match the specified capture filter (in this case, </a:t>
            </a:r>
            <a:r>
              <a:rPr lang="en-US" b="1" dirty="0" err="1">
                <a:solidFill>
                  <a:srgbClr val="000000"/>
                </a:solidFill>
                <a:latin typeface="PT Sans" panose="020B0604020202020204" charset="0"/>
              </a:rPr>
              <a:t>udp</a:t>
            </a:r>
            <a:r>
              <a:rPr lang="en-US" b="1" dirty="0">
                <a:solidFill>
                  <a:srgbClr val="000000"/>
                </a:solidFill>
                <a:latin typeface="PT Sans" panose="020B0604020202020204" charset="0"/>
              </a:rPr>
              <a:t> packets). </a:t>
            </a:r>
          </a:p>
          <a:p>
            <a:pPr algn="l"/>
            <a:endParaRPr lang="en-US" b="1" dirty="0">
              <a:solidFill>
                <a:srgbClr val="000000"/>
              </a:solidFill>
              <a:latin typeface="PT Sans" panose="020B0604020202020204" charset="0"/>
            </a:endParaRPr>
          </a:p>
          <a:p>
            <a:pPr algn="l"/>
            <a:endParaRPr lang="en-US" sz="1800" b="1" u="sng" dirty="0">
              <a:solidFill>
                <a:srgbClr val="000000"/>
              </a:solidFill>
              <a:latin typeface="PT Sans" panose="020B0604020202020204" charset="0"/>
            </a:endParaRPr>
          </a:p>
          <a:p>
            <a:pPr algn="l"/>
            <a:endParaRPr lang="en-US" sz="1800" b="1" u="sng" dirty="0">
              <a:solidFill>
                <a:srgbClr val="000000"/>
              </a:solidFill>
              <a:latin typeface="PT Sans" panose="020B0604020202020204" charset="0"/>
            </a:endParaRPr>
          </a:p>
          <a:p>
            <a:pPr algn="l"/>
            <a:endParaRPr lang="en-US" sz="1800" b="1" u="sng" dirty="0">
              <a:solidFill>
                <a:srgbClr val="000000"/>
              </a:solidFill>
              <a:latin typeface="PT Sans" panose="020B0604020202020204" charset="0"/>
            </a:endParaRPr>
          </a:p>
          <a:p>
            <a:pPr algn="l"/>
            <a:endParaRPr lang="en-US" sz="1800" b="1" u="sng" dirty="0">
              <a:solidFill>
                <a:srgbClr val="000000"/>
              </a:solidFill>
              <a:latin typeface="PT Sans" panose="020B0604020202020204" charset="0"/>
            </a:endParaRPr>
          </a:p>
          <a:p>
            <a:pPr algn="l"/>
            <a:endParaRPr lang="en-US" sz="1800" b="1" u="sng" dirty="0">
              <a:solidFill>
                <a:srgbClr val="000000"/>
              </a:solidFill>
              <a:latin typeface="PT Sans" panose="020B0604020202020204" charset="0"/>
            </a:endParaRPr>
          </a:p>
          <a:p>
            <a:pPr algn="l"/>
            <a:endParaRPr lang="en-US" b="1" dirty="0">
              <a:solidFill>
                <a:srgbClr val="000000"/>
              </a:solidFill>
              <a:latin typeface="PT Sans" panose="020B0604020202020204" charset="0"/>
            </a:endParaRPr>
          </a:p>
          <a:p>
            <a:pPr algn="l"/>
            <a:endParaRPr lang="en-US" b="1" dirty="0">
              <a:solidFill>
                <a:srgbClr val="000000"/>
              </a:solidFill>
              <a:latin typeface="PT Sans" panose="020B0604020202020204" charset="0"/>
            </a:endParaRPr>
          </a:p>
          <a:p>
            <a:pPr marL="0" lvl="0" indent="0" algn="l" rtl="0">
              <a:spcBef>
                <a:spcPts val="0"/>
              </a:spcBef>
              <a:spcAft>
                <a:spcPts val="0"/>
              </a:spcAft>
              <a:buNone/>
            </a:pPr>
            <a:endParaRPr dirty="0"/>
          </a:p>
        </p:txBody>
      </p:sp>
      <p:sp>
        <p:nvSpPr>
          <p:cNvPr id="736" name="Google Shape;736;p38"/>
          <p:cNvSpPr txBox="1">
            <a:spLocks noGrp="1"/>
          </p:cNvSpPr>
          <p:nvPr>
            <p:ph type="title" idx="2"/>
          </p:nvPr>
        </p:nvSpPr>
        <p:spPr>
          <a:xfrm>
            <a:off x="2592450" y="160926"/>
            <a:ext cx="45609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a:t>OUTPUT</a:t>
            </a:r>
            <a:endParaRPr u="sng" dirty="0"/>
          </a:p>
        </p:txBody>
      </p:sp>
      <p:pic>
        <p:nvPicPr>
          <p:cNvPr id="3" name="Picture 2">
            <a:extLst>
              <a:ext uri="{FF2B5EF4-FFF2-40B4-BE49-F238E27FC236}">
                <a16:creationId xmlns:a16="http://schemas.microsoft.com/office/drawing/2014/main" id="{D8D8BDFB-913F-E453-4B72-A398280C7EDC}"/>
              </a:ext>
            </a:extLst>
          </p:cNvPr>
          <p:cNvPicPr>
            <a:picLocks noChangeAspect="1"/>
          </p:cNvPicPr>
          <p:nvPr/>
        </p:nvPicPr>
        <p:blipFill>
          <a:blip r:embed="rId3"/>
          <a:stretch>
            <a:fillRect/>
          </a:stretch>
        </p:blipFill>
        <p:spPr>
          <a:xfrm>
            <a:off x="462579" y="1608363"/>
            <a:ext cx="8218843" cy="346982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8"/>
          <p:cNvSpPr txBox="1">
            <a:spLocks noGrp="1"/>
          </p:cNvSpPr>
          <p:nvPr>
            <p:ph type="subTitle" idx="3"/>
          </p:nvPr>
        </p:nvSpPr>
        <p:spPr>
          <a:xfrm>
            <a:off x="462579" y="1039090"/>
            <a:ext cx="7964447" cy="4104409"/>
          </a:xfrm>
          <a:prstGeom prst="rect">
            <a:avLst/>
          </a:prstGeom>
        </p:spPr>
        <p:txBody>
          <a:bodyPr spcFirstLastPara="1" wrap="square" lIns="91425" tIns="91425" rIns="91425" bIns="91425" anchor="t" anchorCtr="0">
            <a:noAutofit/>
          </a:bodyPr>
          <a:lstStyle/>
          <a:p>
            <a:pPr algn="l"/>
            <a:r>
              <a:rPr lang="en-US" sz="1800" b="1" u="sng" dirty="0">
                <a:solidFill>
                  <a:srgbClr val="000000"/>
                </a:solidFill>
                <a:latin typeface="PT Sans" panose="020B0604020202020204" charset="0"/>
              </a:rPr>
              <a:t>In this output</a:t>
            </a:r>
            <a:r>
              <a:rPr lang="en-US" sz="1800" b="1" dirty="0">
                <a:solidFill>
                  <a:srgbClr val="000000"/>
                </a:solidFill>
                <a:latin typeface="PT Sans" panose="020B0604020202020204" charset="0"/>
              </a:rPr>
              <a:t>:</a:t>
            </a:r>
          </a:p>
          <a:p>
            <a:pPr algn="l"/>
            <a:r>
              <a:rPr lang="en-US" b="1" dirty="0">
                <a:solidFill>
                  <a:srgbClr val="000000"/>
                </a:solidFill>
                <a:latin typeface="PT Sans" panose="020B0604020202020204" charset="0"/>
              </a:rPr>
              <a:t>- "Source IP" corresponds to the source IP address of a captured packet.</a:t>
            </a:r>
          </a:p>
          <a:p>
            <a:pPr algn="l"/>
            <a:endParaRPr lang="en-US" b="1" dirty="0">
              <a:solidFill>
                <a:srgbClr val="000000"/>
              </a:solidFill>
              <a:latin typeface="PT Sans" panose="020B0604020202020204" charset="0"/>
            </a:endParaRPr>
          </a:p>
          <a:p>
            <a:pPr algn="l"/>
            <a:r>
              <a:rPr lang="en-US" b="1" dirty="0">
                <a:solidFill>
                  <a:srgbClr val="000000"/>
                </a:solidFill>
                <a:latin typeface="PT Sans" panose="020B0604020202020204" charset="0"/>
              </a:rPr>
              <a:t>- "Destination IP" corresponds to the destination IP address of the same packet.</a:t>
            </a:r>
          </a:p>
          <a:p>
            <a:pPr algn="l"/>
            <a:endParaRPr lang="en-US" b="1" dirty="0">
              <a:solidFill>
                <a:srgbClr val="000000"/>
              </a:solidFill>
              <a:latin typeface="PT Sans" panose="020B0604020202020204" charset="0"/>
            </a:endParaRPr>
          </a:p>
          <a:p>
            <a:pPr algn="l"/>
            <a:r>
              <a:rPr lang="en-US" b="1" dirty="0">
                <a:solidFill>
                  <a:srgbClr val="000000"/>
                </a:solidFill>
                <a:latin typeface="PT Sans" panose="020B0604020202020204" charset="0"/>
              </a:rPr>
              <a:t>- “Timestamp” tells the exact time when the network packet was captured.</a:t>
            </a:r>
          </a:p>
          <a:p>
            <a:pPr algn="l"/>
            <a:endParaRPr lang="en-US" b="1" dirty="0">
              <a:solidFill>
                <a:srgbClr val="000000"/>
              </a:solidFill>
              <a:latin typeface="PT Sans" panose="020B0604020202020204" charset="0"/>
            </a:endParaRPr>
          </a:p>
          <a:p>
            <a:pPr algn="l"/>
            <a:r>
              <a:rPr lang="en-US" b="1" dirty="0">
                <a:solidFill>
                  <a:srgbClr val="000000"/>
                </a:solidFill>
                <a:latin typeface="PT Sans" panose="020B0604020202020204" charset="0"/>
              </a:rPr>
              <a:t>- “Protocol” indicates the protocol of the network packet .</a:t>
            </a:r>
          </a:p>
          <a:p>
            <a:pPr algn="l"/>
            <a:endParaRPr lang="en-US" b="1" dirty="0">
              <a:solidFill>
                <a:srgbClr val="000000"/>
              </a:solidFill>
              <a:latin typeface="PT Sans" panose="020B0604020202020204" charset="0"/>
            </a:endParaRPr>
          </a:p>
          <a:p>
            <a:pPr algn="l"/>
            <a:r>
              <a:rPr lang="en-US" b="1" dirty="0">
                <a:solidFill>
                  <a:srgbClr val="000000"/>
                </a:solidFill>
                <a:latin typeface="PT Sans" panose="020B0604020202020204" charset="0"/>
              </a:rPr>
              <a:t>- “Packet Length” corresponds to the length of the packet .</a:t>
            </a:r>
          </a:p>
          <a:p>
            <a:pPr marL="0" lvl="0" indent="0" algn="l" rtl="0">
              <a:spcBef>
                <a:spcPts val="0"/>
              </a:spcBef>
              <a:spcAft>
                <a:spcPts val="0"/>
              </a:spcAft>
              <a:buNone/>
            </a:pPr>
            <a:endParaRPr dirty="0"/>
          </a:p>
        </p:txBody>
      </p:sp>
      <p:sp>
        <p:nvSpPr>
          <p:cNvPr id="736" name="Google Shape;736;p38"/>
          <p:cNvSpPr txBox="1">
            <a:spLocks noGrp="1"/>
          </p:cNvSpPr>
          <p:nvPr>
            <p:ph type="title" idx="2"/>
          </p:nvPr>
        </p:nvSpPr>
        <p:spPr>
          <a:xfrm>
            <a:off x="2592450" y="160926"/>
            <a:ext cx="45609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a:t>OUTPUT</a:t>
            </a:r>
            <a:endParaRPr u="sng" dirty="0"/>
          </a:p>
        </p:txBody>
      </p:sp>
    </p:spTree>
    <p:extLst>
      <p:ext uri="{BB962C8B-B14F-4D97-AF65-F5344CB8AC3E}">
        <p14:creationId xmlns:p14="http://schemas.microsoft.com/office/powerpoint/2010/main" val="101273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a:t>Features </a:t>
            </a:r>
            <a:endParaRPr u="sng" dirty="0"/>
          </a:p>
        </p:txBody>
      </p:sp>
      <p:sp>
        <p:nvSpPr>
          <p:cNvPr id="1053" name="Google Shape;1053;p41"/>
          <p:cNvSpPr txBox="1"/>
          <p:nvPr/>
        </p:nvSpPr>
        <p:spPr>
          <a:xfrm flipH="1">
            <a:off x="803371" y="1300778"/>
            <a:ext cx="7537257" cy="3718032"/>
          </a:xfrm>
          <a:prstGeom prst="rect">
            <a:avLst/>
          </a:prstGeom>
          <a:noFill/>
          <a:ln>
            <a:noFill/>
          </a:ln>
        </p:spPr>
        <p:txBody>
          <a:bodyPr spcFirstLastPara="1" wrap="square" lIns="91425" tIns="91425" rIns="91425" bIns="91425" anchor="t" anchorCtr="0">
            <a:noAutofit/>
          </a:bodyPr>
          <a:lstStyle/>
          <a:p>
            <a:pPr>
              <a:spcBef>
                <a:spcPts val="300"/>
              </a:spcBef>
              <a:spcAft>
                <a:spcPts val="300"/>
              </a:spcAft>
            </a:pPr>
            <a:r>
              <a:rPr lang="en-US" sz="1600" dirty="0">
                <a:latin typeface="PT Sans" panose="020B0604020202020204" charset="0"/>
              </a:rPr>
              <a:t>1</a:t>
            </a:r>
            <a:r>
              <a:rPr lang="en-US" sz="1600" dirty="0">
                <a:latin typeface="Bahnschrift" panose="020B0502040204020203" pitchFamily="34" charset="0"/>
              </a:rPr>
              <a:t>. </a:t>
            </a:r>
            <a:r>
              <a:rPr lang="en-US" sz="1600" b="1" dirty="0">
                <a:latin typeface="Bahnschrift" panose="020B0502040204020203" pitchFamily="34" charset="0"/>
              </a:rPr>
              <a:t>Networking Fundamentals:</a:t>
            </a:r>
            <a:r>
              <a:rPr lang="en-US" sz="1600" dirty="0">
                <a:latin typeface="Bahnschrift" panose="020B0502040204020203" pitchFamily="34" charset="0"/>
              </a:rPr>
              <a:t> </a:t>
            </a:r>
            <a:r>
              <a:rPr lang="en-US" dirty="0">
                <a:latin typeface="PT Sans" panose="020B0604020202020204" charset="0"/>
              </a:rPr>
              <a:t>The code assumes a basic understanding of networking principles, including concepts like IP addresses, TCP/IP protocols, and network interfaces.</a:t>
            </a:r>
          </a:p>
          <a:p>
            <a:pPr>
              <a:spcBef>
                <a:spcPts val="300"/>
              </a:spcBef>
              <a:spcAft>
                <a:spcPts val="300"/>
              </a:spcAft>
            </a:pPr>
            <a:r>
              <a:rPr lang="en-US" sz="1600" dirty="0">
                <a:latin typeface="Bahnschrift" panose="020B0502040204020203" pitchFamily="34" charset="0"/>
              </a:rPr>
              <a:t>2</a:t>
            </a:r>
            <a:r>
              <a:rPr lang="en-US" dirty="0">
                <a:latin typeface="Bahnschrift" panose="020B0502040204020203" pitchFamily="34" charset="0"/>
              </a:rPr>
              <a:t>. </a:t>
            </a:r>
            <a:r>
              <a:rPr lang="en-US" sz="1600" b="1" dirty="0">
                <a:latin typeface="Bahnschrift" panose="020B0502040204020203" pitchFamily="34" charset="0"/>
              </a:rPr>
              <a:t>Software Engineering:</a:t>
            </a:r>
            <a:r>
              <a:rPr lang="en-US" sz="1600" dirty="0">
                <a:latin typeface="Bahnschrift" panose="020B0502040204020203" pitchFamily="34" charset="0"/>
              </a:rPr>
              <a:t> </a:t>
            </a:r>
            <a:r>
              <a:rPr lang="en-US" dirty="0">
                <a:latin typeface="PT Sans" panose="020B0604020202020204" charset="0"/>
              </a:rPr>
              <a:t>This code follows software engineering best practices by defining functions (`analyze_packet` and `main`) for modularity, readability, and maintainability.</a:t>
            </a:r>
          </a:p>
          <a:p>
            <a:pPr>
              <a:spcBef>
                <a:spcPts val="300"/>
              </a:spcBef>
              <a:spcAft>
                <a:spcPts val="300"/>
              </a:spcAft>
            </a:pPr>
            <a:r>
              <a:rPr lang="en-US" sz="1600" dirty="0">
                <a:latin typeface="Bahnschrift" panose="020B0502040204020203" pitchFamily="34" charset="0"/>
              </a:rPr>
              <a:t>3</a:t>
            </a:r>
            <a:r>
              <a:rPr lang="en-US" dirty="0">
                <a:latin typeface="Bahnschrift" panose="020B0502040204020203" pitchFamily="34" charset="0"/>
              </a:rPr>
              <a:t>.</a:t>
            </a:r>
            <a:r>
              <a:rPr lang="en-US" sz="1600" b="1" dirty="0">
                <a:latin typeface="Bahnschrift" panose="020B0502040204020203" pitchFamily="34" charset="0"/>
              </a:rPr>
              <a:t> Network Capture:</a:t>
            </a:r>
            <a:r>
              <a:rPr lang="en-US" sz="1600" dirty="0">
                <a:latin typeface="Bahnschrift" panose="020B0502040204020203" pitchFamily="34" charset="0"/>
              </a:rPr>
              <a:t> </a:t>
            </a:r>
            <a:r>
              <a:rPr lang="en-US" dirty="0">
                <a:latin typeface="PT Sans" panose="020B0604020202020204" charset="0"/>
              </a:rPr>
              <a:t>The `pyshark.LiveCapture` class from the PyShark library is used to capture network packets from a specified network interface. Engineering principles related to data capture and real-time monitoring of network traffic are applied here.</a:t>
            </a:r>
          </a:p>
          <a:p>
            <a:pPr>
              <a:spcBef>
                <a:spcPts val="300"/>
              </a:spcBef>
              <a:spcAft>
                <a:spcPts val="300"/>
              </a:spcAft>
            </a:pPr>
            <a:r>
              <a:rPr lang="en-US" sz="1600" dirty="0">
                <a:latin typeface="Bahnschrift" panose="020B0502040204020203" pitchFamily="34" charset="0"/>
              </a:rPr>
              <a:t>4.</a:t>
            </a:r>
            <a:r>
              <a:rPr lang="en-US" sz="1600" b="1" dirty="0">
                <a:latin typeface="Bahnschrift" panose="020B0502040204020203" pitchFamily="34" charset="0"/>
              </a:rPr>
              <a:t> Packet Analysis: </a:t>
            </a:r>
            <a:r>
              <a:rPr lang="en-US" dirty="0">
                <a:latin typeface="PT Sans" panose="020B0604020202020204" charset="0"/>
              </a:rPr>
              <a:t>The `analyze_packet` function performs analysis on each captured packet. Engineers would typically apply various analysis techniques, such as protocol decoding, payload inspection, and anomaly detection, depending on the specific use case</a:t>
            </a:r>
            <a:r>
              <a:rPr lang="en-US" dirty="0"/>
              <a:t>.</a:t>
            </a:r>
          </a:p>
          <a:p>
            <a:pPr>
              <a:spcBef>
                <a:spcPts val="300"/>
              </a:spcBef>
              <a:spcAft>
                <a:spcPts val="300"/>
              </a:spcAft>
            </a:pPr>
            <a:endParaRPr lang="en-US" dirty="0"/>
          </a:p>
          <a:p>
            <a:pPr lvl="0">
              <a:spcBef>
                <a:spcPts val="300"/>
              </a:spcBef>
              <a:spcAft>
                <a:spcPts val="300"/>
              </a:spcAft>
            </a:pPr>
            <a:r>
              <a:rPr lang="en-US" sz="1200" b="1" dirty="0"/>
              <a:t>:</a:t>
            </a:r>
            <a:r>
              <a:rPr lang="en-US" sz="1200" dirty="0"/>
              <a:t> </a:t>
            </a:r>
            <a:endParaRPr sz="1200" dirty="0">
              <a:solidFill>
                <a:schemeClr val="dk1"/>
              </a:solidFill>
              <a:latin typeface="PT Sans"/>
              <a:ea typeface="PT Sans"/>
              <a:cs typeface="PT Sans"/>
              <a:sym typeface="P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9"/>
          <p:cNvSpPr txBox="1">
            <a:spLocks noGrp="1"/>
          </p:cNvSpPr>
          <p:nvPr>
            <p:ph type="subTitle" idx="1"/>
          </p:nvPr>
        </p:nvSpPr>
        <p:spPr>
          <a:xfrm>
            <a:off x="216335" y="948668"/>
            <a:ext cx="7691145" cy="4070141"/>
          </a:xfrm>
          <a:prstGeom prst="rect">
            <a:avLst/>
          </a:prstGeom>
        </p:spPr>
        <p:txBody>
          <a:bodyPr spcFirstLastPara="1" wrap="square" lIns="91425" tIns="91425" rIns="91425" bIns="91425" anchor="t" anchorCtr="0">
            <a:noAutofit/>
          </a:bodyPr>
          <a:lstStyle/>
          <a:p>
            <a:pPr>
              <a:spcBef>
                <a:spcPts val="300"/>
              </a:spcBef>
              <a:spcAft>
                <a:spcPts val="300"/>
              </a:spcAft>
            </a:pPr>
            <a:r>
              <a:rPr lang="en-US" dirty="0">
                <a:latin typeface="Bahnschrift" panose="020B0502040204020203" pitchFamily="34" charset="0"/>
              </a:rPr>
              <a:t>5. </a:t>
            </a:r>
            <a:r>
              <a:rPr lang="en-US" b="1" dirty="0">
                <a:latin typeface="Bahnschrift" panose="020B0502040204020203" pitchFamily="34" charset="0"/>
              </a:rPr>
              <a:t>Error Handling</a:t>
            </a:r>
            <a:r>
              <a:rPr lang="en-US" b="1" dirty="0"/>
              <a:t>: </a:t>
            </a:r>
            <a:r>
              <a:rPr lang="en-US" dirty="0"/>
              <a:t>The code includes error handling using a try-except block to catch the </a:t>
            </a:r>
            <a:r>
              <a:rPr lang="en-US" b="1" dirty="0"/>
              <a:t>`KeyboardInterrupt</a:t>
            </a:r>
            <a:r>
              <a:rPr lang="en-US" dirty="0"/>
              <a:t>` exception (typically triggered by pressing Ctrl+C) to ensure a graceful exit. This demonstrates engineering principles related to robustness and reliability.</a:t>
            </a:r>
          </a:p>
          <a:p>
            <a:pPr>
              <a:spcBef>
                <a:spcPts val="300"/>
              </a:spcBef>
              <a:spcAft>
                <a:spcPts val="300"/>
              </a:spcAft>
            </a:pPr>
            <a:r>
              <a:rPr lang="en-US" dirty="0">
                <a:latin typeface="Bahnschrift" panose="020B0502040204020203" pitchFamily="34" charset="0"/>
              </a:rPr>
              <a:t>6.</a:t>
            </a:r>
            <a:r>
              <a:rPr lang="en-US" dirty="0"/>
              <a:t> </a:t>
            </a:r>
            <a:r>
              <a:rPr lang="en-US" b="1" dirty="0">
                <a:latin typeface="Bahnschrift" panose="020B0502040204020203" pitchFamily="34" charset="0"/>
              </a:rPr>
              <a:t>Configuration Management:</a:t>
            </a:r>
            <a:r>
              <a:rPr lang="en-US" b="1" dirty="0"/>
              <a:t> </a:t>
            </a:r>
            <a:r>
              <a:rPr lang="en-US" dirty="0"/>
              <a:t>Configuration parameters like the network interface </a:t>
            </a:r>
            <a:r>
              <a:rPr lang="en-US" b="1" dirty="0"/>
              <a:t>(`interface`), </a:t>
            </a:r>
            <a:r>
              <a:rPr lang="en-US" dirty="0"/>
              <a:t>capture filter </a:t>
            </a:r>
            <a:r>
              <a:rPr lang="en-US" b="1" dirty="0"/>
              <a:t>(`capture_filter`</a:t>
            </a:r>
            <a:r>
              <a:rPr lang="en-US" dirty="0"/>
              <a:t>), and time limit </a:t>
            </a:r>
            <a:r>
              <a:rPr lang="en-US" b="1" dirty="0"/>
              <a:t>(`time_limit`) </a:t>
            </a:r>
            <a:r>
              <a:rPr lang="en-US" dirty="0"/>
              <a:t>are defined as variables at the beginning of the script, making it easy to modify these parameters without changing the core logic of the code. This adheres to principles of configuration management and flexibility.</a:t>
            </a:r>
          </a:p>
          <a:p>
            <a:pPr>
              <a:spcBef>
                <a:spcPts val="300"/>
              </a:spcBef>
              <a:spcAft>
                <a:spcPts val="300"/>
              </a:spcAft>
            </a:pPr>
            <a:r>
              <a:rPr lang="en-US" dirty="0">
                <a:latin typeface="Bahnschrift" panose="020B0502040204020203" pitchFamily="34" charset="0"/>
              </a:rPr>
              <a:t>7.</a:t>
            </a:r>
            <a:r>
              <a:rPr lang="en-US" b="1" dirty="0">
                <a:latin typeface="Bahnschrift" panose="020B0502040204020203" pitchFamily="34" charset="0"/>
              </a:rPr>
              <a:t> Security Considerations:</a:t>
            </a:r>
            <a:r>
              <a:rPr lang="en-US" dirty="0">
                <a:latin typeface="Bahnschrift" panose="020B0502040204020203" pitchFamily="34" charset="0"/>
              </a:rPr>
              <a:t> </a:t>
            </a:r>
            <a:r>
              <a:rPr lang="en-US" dirty="0"/>
              <a:t>When working with network traffic analysis, security principles and best practices are crucial. Engineers should ensure that the code and network monitoring activities are compliant with security policies and regulations.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45"/>
          <p:cNvSpPr txBox="1">
            <a:spLocks noGrp="1"/>
          </p:cNvSpPr>
          <p:nvPr>
            <p:ph type="title"/>
          </p:nvPr>
        </p:nvSpPr>
        <p:spPr>
          <a:xfrm>
            <a:off x="519756" y="445025"/>
            <a:ext cx="7704000" cy="1225000"/>
          </a:xfrm>
          <a:prstGeom prst="rect">
            <a:avLst/>
          </a:prstGeom>
        </p:spPr>
        <p:txBody>
          <a:bodyPr spcFirstLastPara="1" wrap="square" lIns="91425" tIns="91425" rIns="91425" bIns="91425" anchor="t" anchorCtr="0">
            <a:noAutofit/>
          </a:bodyPr>
          <a:lstStyle/>
          <a:p>
            <a:pPr lvl="0"/>
            <a:r>
              <a:rPr lang="en-US" dirty="0"/>
              <a:t>Social Relevance &amp; consideration during the development of project</a:t>
            </a:r>
            <a:endParaRPr dirty="0"/>
          </a:p>
        </p:txBody>
      </p:sp>
      <p:sp>
        <p:nvSpPr>
          <p:cNvPr id="1237" name="Google Shape;1237;p45"/>
          <p:cNvSpPr txBox="1">
            <a:spLocks noGrp="1"/>
          </p:cNvSpPr>
          <p:nvPr>
            <p:ph type="subTitle" idx="4294967295"/>
          </p:nvPr>
        </p:nvSpPr>
        <p:spPr>
          <a:xfrm>
            <a:off x="317572" y="1794717"/>
            <a:ext cx="7906184" cy="3203310"/>
          </a:xfrm>
          <a:prstGeom prst="rect">
            <a:avLst/>
          </a:prstGeom>
        </p:spPr>
        <p:txBody>
          <a:bodyPr spcFirstLastPara="1" wrap="square" lIns="91425" tIns="91425" rIns="91425" bIns="91425" anchor="b" anchorCtr="0">
            <a:noAutofit/>
          </a:bodyPr>
          <a:lstStyle/>
          <a:p>
            <a:pPr marL="495300" indent="-342900">
              <a:spcBef>
                <a:spcPts val="300"/>
              </a:spcBef>
              <a:spcAft>
                <a:spcPts val="300"/>
              </a:spcAft>
              <a:buAutoNum type="arabicPeriod"/>
            </a:pPr>
            <a:r>
              <a:rPr lang="en-US" sz="1400" b="1" dirty="0"/>
              <a:t>Network Security and Privacy:</a:t>
            </a:r>
            <a:r>
              <a:rPr lang="en-US" sz="1400" dirty="0"/>
              <a:t> It can be used for legitimate purposes such as network security monitoring, where organizations monitor their networks for security threats and anomalies. </a:t>
            </a:r>
          </a:p>
          <a:p>
            <a:pPr marL="495300" indent="-342900">
              <a:spcBef>
                <a:spcPts val="300"/>
              </a:spcBef>
              <a:spcAft>
                <a:spcPts val="300"/>
              </a:spcAft>
              <a:buAutoNum type="arabicPeriod"/>
            </a:pPr>
            <a:r>
              <a:rPr lang="en-US" sz="1400" dirty="0"/>
              <a:t> </a:t>
            </a:r>
            <a:r>
              <a:rPr lang="en-US" sz="1400" b="1" dirty="0"/>
              <a:t>Cybersecurity: </a:t>
            </a:r>
            <a:r>
              <a:rPr lang="en-US" sz="1400" dirty="0"/>
              <a:t>In the context of cybersecurity, it can be used to detect and mitigate cyberattacks, helping organizations defend against threats like malware, ransomware, and unauthorized access. It contributes to the overall security of digital infrastructure, which is vital in today's interconnected world.</a:t>
            </a:r>
          </a:p>
          <a:p>
            <a:pPr marL="495300" indent="-342900">
              <a:spcBef>
                <a:spcPts val="300"/>
              </a:spcBef>
              <a:spcAft>
                <a:spcPts val="300"/>
              </a:spcAft>
              <a:buAutoNum type="arabicPeriod"/>
            </a:pPr>
            <a:r>
              <a:rPr lang="en-US" sz="1400" b="1" dirty="0"/>
              <a:t> Network Performance Optimization:</a:t>
            </a:r>
            <a:r>
              <a:rPr lang="en-US" sz="1400" dirty="0"/>
              <a:t> Network traffic analysis is essential for optimizing network performance. By identifying inefficient network traffic patterns, it can help organizations improve the speed and reliability of their networks.</a:t>
            </a:r>
          </a:p>
          <a:p>
            <a:pPr marL="495300" indent="-342900">
              <a:spcBef>
                <a:spcPts val="300"/>
              </a:spcBef>
              <a:spcAft>
                <a:spcPts val="300"/>
              </a:spcAft>
              <a:buAutoNum type="arabicPeriod"/>
            </a:pPr>
            <a:r>
              <a:rPr lang="en-US" sz="1400" b="1" dirty="0"/>
              <a:t>Compliance and Regulation: </a:t>
            </a:r>
            <a:r>
              <a:rPr lang="en-US" sz="1400" dirty="0"/>
              <a:t>Organizations in various industries are subject to data protection and privacy regulations (e.g., GDPR, HIPAA). Network traffic analysis tools can help ensure compliance by monitoring data flows and identifying potential violations.</a:t>
            </a:r>
          </a:p>
          <a:p>
            <a:pPr marL="0" lvl="0" indent="0" algn="l" rtl="0">
              <a:spcBef>
                <a:spcPts val="300"/>
              </a:spcBef>
              <a:spcAft>
                <a:spcPts val="300"/>
              </a:spcAft>
              <a:buNone/>
            </a:pP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52" name="Google Shape;1352;p47"/>
          <p:cNvSpPr txBox="1">
            <a:spLocks noGrp="1"/>
          </p:cNvSpPr>
          <p:nvPr>
            <p:ph type="subTitle" idx="4294967295"/>
          </p:nvPr>
        </p:nvSpPr>
        <p:spPr>
          <a:xfrm>
            <a:off x="710005" y="978946"/>
            <a:ext cx="8229599" cy="3657599"/>
          </a:xfrm>
          <a:prstGeom prst="rect">
            <a:avLst/>
          </a:prstGeom>
        </p:spPr>
        <p:txBody>
          <a:bodyPr spcFirstLastPara="1" wrap="square" lIns="91425" tIns="91425" rIns="91425" bIns="91425" anchor="t" anchorCtr="0">
            <a:noAutofit/>
          </a:bodyPr>
          <a:lstStyle/>
          <a:p>
            <a:pPr marL="495300" indent="-342900">
              <a:spcBef>
                <a:spcPts val="300"/>
              </a:spcBef>
              <a:spcAft>
                <a:spcPts val="300"/>
              </a:spcAft>
              <a:buAutoNum type="arabicPeriod" startAt="5"/>
            </a:pPr>
            <a:r>
              <a:rPr lang="en-US" sz="1600" b="1" dirty="0"/>
              <a:t>Incident Response</a:t>
            </a:r>
            <a:r>
              <a:rPr lang="en-US" sz="1400" dirty="0"/>
              <a:t>: In the event of a network breach or incident, this code can be a valuable tool for incident responders to quickly analyze network traffic and identify the scope and impact of the incident. It aids in the rapid mitigation of threats. </a:t>
            </a:r>
          </a:p>
          <a:p>
            <a:pPr marL="495300" indent="-342900">
              <a:spcBef>
                <a:spcPts val="300"/>
              </a:spcBef>
              <a:spcAft>
                <a:spcPts val="300"/>
              </a:spcAft>
              <a:buAutoNum type="arabicPeriod" startAt="5"/>
            </a:pPr>
            <a:r>
              <a:rPr lang="en-US" sz="1600" b="1" dirty="0"/>
              <a:t>Network Infrastructure Monitoring</a:t>
            </a:r>
            <a:r>
              <a:rPr lang="en-US" sz="1600" dirty="0"/>
              <a:t>: </a:t>
            </a:r>
            <a:r>
              <a:rPr lang="en-US" sz="1400" dirty="0"/>
              <a:t>Beyond security, network traffic analysis is used to monitor the health and performance of critical infrastructure, such as telecommunications networks and data centers. It ensures the reliability of essential services.</a:t>
            </a:r>
          </a:p>
          <a:p>
            <a:pPr marL="495300" indent="-342900">
              <a:spcBef>
                <a:spcPts val="300"/>
              </a:spcBef>
              <a:spcAft>
                <a:spcPts val="300"/>
              </a:spcAft>
              <a:buAutoNum type="arabicPeriod" startAt="5"/>
            </a:pPr>
            <a:r>
              <a:rPr lang="en-US" sz="1400" dirty="0"/>
              <a:t> </a:t>
            </a:r>
            <a:r>
              <a:rPr lang="en-US" sz="1600" b="1" dirty="0"/>
              <a:t>Open Source and Community Contribution</a:t>
            </a:r>
            <a:r>
              <a:rPr lang="en-US" sz="1600" dirty="0"/>
              <a:t>: </a:t>
            </a:r>
            <a:r>
              <a:rPr lang="en-US" sz="1400" dirty="0"/>
              <a:t>The code's use of PyShark, an open-source library, demonstrates the importance of open-source tools in the field of network analysis. It encourages community collaboration and knowledge sharing.</a:t>
            </a:r>
          </a:p>
          <a:p>
            <a:pPr marL="152400" indent="0">
              <a:spcBef>
                <a:spcPts val="300"/>
              </a:spcBef>
              <a:spcAft>
                <a:spcPts val="300"/>
              </a:spcAft>
              <a:buNone/>
            </a:pPr>
            <a:r>
              <a:rPr lang="en-US" sz="1400" dirty="0"/>
              <a:t> It's essential to emphasize responsible and ethical use of network traffic analysis tools like the one demonstrated in the code. Social considerations, legal compliance, and respect for privacy should always be at the forefront when deploying such tools in any context</a:t>
            </a:r>
          </a:p>
          <a:p>
            <a:pPr marL="0" lvl="0" indent="0" algn="l" rtl="0">
              <a:spcBef>
                <a:spcPts val="300"/>
              </a:spcBef>
              <a:spcAft>
                <a:spcPts val="300"/>
              </a:spcAft>
              <a:buNone/>
            </a:pP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txBox="1">
            <a:spLocks noGrp="1"/>
          </p:cNvSpPr>
          <p:nvPr>
            <p:ph type="title"/>
          </p:nvPr>
        </p:nvSpPr>
        <p:spPr>
          <a:xfrm>
            <a:off x="728935" y="62648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34" name="Google Shape;334;p31"/>
          <p:cNvSpPr txBox="1">
            <a:spLocks noGrp="1"/>
          </p:cNvSpPr>
          <p:nvPr>
            <p:ph type="title" idx="2"/>
          </p:nvPr>
        </p:nvSpPr>
        <p:spPr>
          <a:xfrm>
            <a:off x="1636025" y="1609100"/>
            <a:ext cx="930600" cy="62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35" name="Google Shape;335;p31"/>
          <p:cNvSpPr txBox="1">
            <a:spLocks noGrp="1"/>
          </p:cNvSpPr>
          <p:nvPr>
            <p:ph type="title" idx="3"/>
          </p:nvPr>
        </p:nvSpPr>
        <p:spPr>
          <a:xfrm>
            <a:off x="1636025" y="3042401"/>
            <a:ext cx="930600" cy="62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336" name="Google Shape;336;p31"/>
          <p:cNvSpPr txBox="1">
            <a:spLocks noGrp="1"/>
          </p:cNvSpPr>
          <p:nvPr>
            <p:ph type="title" idx="4"/>
          </p:nvPr>
        </p:nvSpPr>
        <p:spPr>
          <a:xfrm>
            <a:off x="4106725" y="1609100"/>
            <a:ext cx="930600" cy="62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37" name="Google Shape;337;p31"/>
          <p:cNvSpPr txBox="1">
            <a:spLocks noGrp="1"/>
          </p:cNvSpPr>
          <p:nvPr>
            <p:ph type="title" idx="5"/>
          </p:nvPr>
        </p:nvSpPr>
        <p:spPr>
          <a:xfrm>
            <a:off x="4106725" y="3042401"/>
            <a:ext cx="930600" cy="62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338" name="Google Shape;338;p31"/>
          <p:cNvSpPr txBox="1">
            <a:spLocks noGrp="1"/>
          </p:cNvSpPr>
          <p:nvPr>
            <p:ph type="title" idx="6"/>
          </p:nvPr>
        </p:nvSpPr>
        <p:spPr>
          <a:xfrm>
            <a:off x="6577400" y="1609100"/>
            <a:ext cx="930600" cy="62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39" name="Google Shape;339;p31"/>
          <p:cNvSpPr txBox="1">
            <a:spLocks noGrp="1"/>
          </p:cNvSpPr>
          <p:nvPr>
            <p:ph type="title" idx="7"/>
          </p:nvPr>
        </p:nvSpPr>
        <p:spPr>
          <a:xfrm>
            <a:off x="6577400" y="3042401"/>
            <a:ext cx="930600" cy="62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340" name="Google Shape;340;p31"/>
          <p:cNvSpPr txBox="1">
            <a:spLocks noGrp="1"/>
          </p:cNvSpPr>
          <p:nvPr>
            <p:ph type="subTitle" idx="1"/>
          </p:nvPr>
        </p:nvSpPr>
        <p:spPr>
          <a:xfrm>
            <a:off x="948600" y="2132775"/>
            <a:ext cx="23055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Algorithm</a:t>
            </a:r>
            <a:endParaRPr dirty="0"/>
          </a:p>
        </p:txBody>
      </p:sp>
      <p:sp>
        <p:nvSpPr>
          <p:cNvPr id="341" name="Google Shape;341;p31"/>
          <p:cNvSpPr txBox="1">
            <a:spLocks noGrp="1"/>
          </p:cNvSpPr>
          <p:nvPr>
            <p:ph type="subTitle" idx="8"/>
          </p:nvPr>
        </p:nvSpPr>
        <p:spPr>
          <a:xfrm>
            <a:off x="3419275" y="2132775"/>
            <a:ext cx="23055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Pseudo Code</a:t>
            </a:r>
            <a:endParaRPr dirty="0"/>
          </a:p>
        </p:txBody>
      </p:sp>
      <p:sp>
        <p:nvSpPr>
          <p:cNvPr id="342" name="Google Shape;342;p31"/>
          <p:cNvSpPr txBox="1">
            <a:spLocks noGrp="1"/>
          </p:cNvSpPr>
          <p:nvPr>
            <p:ph type="subTitle" idx="9"/>
          </p:nvPr>
        </p:nvSpPr>
        <p:spPr>
          <a:xfrm>
            <a:off x="5889950" y="2132775"/>
            <a:ext cx="23055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Flow Chart</a:t>
            </a:r>
            <a:endParaRPr dirty="0"/>
          </a:p>
        </p:txBody>
      </p:sp>
      <p:sp>
        <p:nvSpPr>
          <p:cNvPr id="343" name="Google Shape;343;p31"/>
          <p:cNvSpPr txBox="1">
            <a:spLocks noGrp="1"/>
          </p:cNvSpPr>
          <p:nvPr>
            <p:ph type="subTitle" idx="13"/>
          </p:nvPr>
        </p:nvSpPr>
        <p:spPr>
          <a:xfrm>
            <a:off x="948600" y="3566250"/>
            <a:ext cx="23055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Code &amp; Output</a:t>
            </a:r>
            <a:endParaRPr dirty="0"/>
          </a:p>
        </p:txBody>
      </p:sp>
      <p:sp>
        <p:nvSpPr>
          <p:cNvPr id="344" name="Google Shape;344;p31"/>
          <p:cNvSpPr txBox="1">
            <a:spLocks noGrp="1"/>
          </p:cNvSpPr>
          <p:nvPr>
            <p:ph type="subTitle" idx="14"/>
          </p:nvPr>
        </p:nvSpPr>
        <p:spPr>
          <a:xfrm>
            <a:off x="3501863" y="3348450"/>
            <a:ext cx="2305500" cy="1764286"/>
          </a:xfrm>
          <a:prstGeom prst="rect">
            <a:avLst/>
          </a:prstGeom>
        </p:spPr>
        <p:txBody>
          <a:bodyPr spcFirstLastPara="1" wrap="square" lIns="91425" tIns="91425" rIns="91425" bIns="91425" anchor="t" anchorCtr="0">
            <a:noAutofit/>
          </a:bodyPr>
          <a:lstStyle/>
          <a:p>
            <a:pPr marL="0" indent="0"/>
            <a:r>
              <a:rPr lang="en-US" dirty="0"/>
              <a:t>Modern Tool Usage</a:t>
            </a:r>
          </a:p>
          <a:p>
            <a:pPr marL="0" indent="0"/>
            <a:r>
              <a:rPr lang="en-US" dirty="0"/>
              <a:t>&amp; Application of engineering principles</a:t>
            </a:r>
          </a:p>
          <a:p>
            <a:pPr marL="0" indent="0"/>
            <a:endParaRPr lang="en-US" dirty="0"/>
          </a:p>
          <a:p>
            <a:pPr marL="0" lvl="0" indent="0" algn="ctr" rtl="0">
              <a:spcBef>
                <a:spcPts val="0"/>
              </a:spcBef>
              <a:spcAft>
                <a:spcPts val="0"/>
              </a:spcAft>
              <a:buNone/>
            </a:pPr>
            <a:endParaRPr dirty="0"/>
          </a:p>
        </p:txBody>
      </p:sp>
      <p:sp>
        <p:nvSpPr>
          <p:cNvPr id="345" name="Google Shape;345;p31"/>
          <p:cNvSpPr txBox="1">
            <a:spLocks noGrp="1"/>
          </p:cNvSpPr>
          <p:nvPr>
            <p:ph type="subTitle" idx="15"/>
          </p:nvPr>
        </p:nvSpPr>
        <p:spPr>
          <a:xfrm>
            <a:off x="5642187" y="3566250"/>
            <a:ext cx="2781813" cy="1733114"/>
          </a:xfrm>
          <a:prstGeom prst="rect">
            <a:avLst/>
          </a:prstGeom>
        </p:spPr>
        <p:txBody>
          <a:bodyPr spcFirstLastPara="1" wrap="square" lIns="91425" tIns="91425" rIns="91425" bIns="91425" anchor="t" anchorCtr="0">
            <a:noAutofit/>
          </a:bodyPr>
          <a:lstStyle/>
          <a:p>
            <a:r>
              <a:rPr lang="en-US" dirty="0"/>
              <a:t>Social Relevance &amp; consideration during the development of project</a:t>
            </a:r>
          </a:p>
        </p:txBody>
      </p:sp>
      <p:grpSp>
        <p:nvGrpSpPr>
          <p:cNvPr id="346" name="Google Shape;346;p31"/>
          <p:cNvGrpSpPr/>
          <p:nvPr/>
        </p:nvGrpSpPr>
        <p:grpSpPr>
          <a:xfrm>
            <a:off x="298989" y="3966690"/>
            <a:ext cx="1234427" cy="970277"/>
            <a:chOff x="324389" y="4030190"/>
            <a:chExt cx="1234427" cy="970277"/>
          </a:xfrm>
        </p:grpSpPr>
        <p:sp>
          <p:nvSpPr>
            <p:cNvPr id="347" name="Google Shape;347;p31"/>
            <p:cNvSpPr/>
            <p:nvPr/>
          </p:nvSpPr>
          <p:spPr>
            <a:xfrm rot="-680397">
              <a:off x="435436" y="4851528"/>
              <a:ext cx="1109945" cy="40208"/>
            </a:xfrm>
            <a:custGeom>
              <a:avLst/>
              <a:gdLst/>
              <a:ahLst/>
              <a:cxnLst/>
              <a:rect l="l" t="t" r="r" b="b"/>
              <a:pathLst>
                <a:path w="25231" h="914" extrusionOk="0">
                  <a:moveTo>
                    <a:pt x="1" y="1"/>
                  </a:moveTo>
                  <a:lnTo>
                    <a:pt x="258" y="913"/>
                  </a:lnTo>
                  <a:lnTo>
                    <a:pt x="25231" y="913"/>
                  </a:lnTo>
                  <a:cubicBezTo>
                    <a:pt x="25231" y="478"/>
                    <a:pt x="24877" y="124"/>
                    <a:pt x="24443" y="123"/>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rot="-680397">
              <a:off x="397952" y="4124610"/>
              <a:ext cx="1033840" cy="739890"/>
            </a:xfrm>
            <a:custGeom>
              <a:avLst/>
              <a:gdLst/>
              <a:ahLst/>
              <a:cxnLst/>
              <a:rect l="l" t="t" r="r" b="b"/>
              <a:pathLst>
                <a:path w="23501" h="16819" extrusionOk="0">
                  <a:moveTo>
                    <a:pt x="0" y="1"/>
                  </a:moveTo>
                  <a:lnTo>
                    <a:pt x="256" y="16818"/>
                  </a:lnTo>
                  <a:lnTo>
                    <a:pt x="22576" y="16818"/>
                  </a:lnTo>
                  <a:lnTo>
                    <a:pt x="23500" y="262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rot="-680397">
              <a:off x="417456" y="4146014"/>
              <a:ext cx="994379" cy="699506"/>
            </a:xfrm>
            <a:custGeom>
              <a:avLst/>
              <a:gdLst/>
              <a:ahLst/>
              <a:cxnLst/>
              <a:rect l="l" t="t" r="r" b="b"/>
              <a:pathLst>
                <a:path w="22604" h="15901" extrusionOk="0">
                  <a:moveTo>
                    <a:pt x="0" y="0"/>
                  </a:moveTo>
                  <a:lnTo>
                    <a:pt x="243" y="15901"/>
                  </a:lnTo>
                  <a:lnTo>
                    <a:pt x="21734" y="15901"/>
                  </a:lnTo>
                  <a:lnTo>
                    <a:pt x="22603" y="252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rot="-680397">
              <a:off x="455840" y="4847444"/>
              <a:ext cx="1109857" cy="40208"/>
            </a:xfrm>
            <a:custGeom>
              <a:avLst/>
              <a:gdLst/>
              <a:ahLst/>
              <a:cxnLst/>
              <a:rect l="l" t="t" r="r" b="b"/>
              <a:pathLst>
                <a:path w="25229" h="914" extrusionOk="0">
                  <a:moveTo>
                    <a:pt x="0" y="1"/>
                  </a:moveTo>
                  <a:lnTo>
                    <a:pt x="256" y="913"/>
                  </a:lnTo>
                  <a:lnTo>
                    <a:pt x="25229" y="913"/>
                  </a:lnTo>
                  <a:cubicBezTo>
                    <a:pt x="25229" y="478"/>
                    <a:pt x="24877" y="124"/>
                    <a:pt x="24441" y="123"/>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rot="-680397">
              <a:off x="507602" y="4962786"/>
              <a:ext cx="26351" cy="11350"/>
            </a:xfrm>
            <a:custGeom>
              <a:avLst/>
              <a:gdLst/>
              <a:ahLst/>
              <a:cxnLst/>
              <a:rect l="l" t="t" r="r" b="b"/>
              <a:pathLst>
                <a:path w="599" h="258" extrusionOk="0">
                  <a:moveTo>
                    <a:pt x="1" y="0"/>
                  </a:moveTo>
                  <a:lnTo>
                    <a:pt x="1" y="257"/>
                  </a:lnTo>
                  <a:lnTo>
                    <a:pt x="598" y="257"/>
                  </a:lnTo>
                  <a:lnTo>
                    <a:pt x="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rot="-680397">
              <a:off x="555051" y="4953274"/>
              <a:ext cx="26307" cy="11350"/>
            </a:xfrm>
            <a:custGeom>
              <a:avLst/>
              <a:gdLst/>
              <a:ahLst/>
              <a:cxnLst/>
              <a:rect l="l" t="t" r="r" b="b"/>
              <a:pathLst>
                <a:path w="598" h="258" extrusionOk="0">
                  <a:moveTo>
                    <a:pt x="1" y="0"/>
                  </a:moveTo>
                  <a:lnTo>
                    <a:pt x="1" y="257"/>
                  </a:lnTo>
                  <a:lnTo>
                    <a:pt x="598" y="257"/>
                  </a:lnTo>
                  <a:lnTo>
                    <a:pt x="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rot="-680397">
              <a:off x="1430825" y="4773311"/>
              <a:ext cx="69418" cy="11350"/>
            </a:xfrm>
            <a:custGeom>
              <a:avLst/>
              <a:gdLst/>
              <a:ahLst/>
              <a:cxnLst/>
              <a:rect l="l" t="t" r="r" b="b"/>
              <a:pathLst>
                <a:path w="1578" h="258" extrusionOk="0">
                  <a:moveTo>
                    <a:pt x="0" y="0"/>
                  </a:moveTo>
                  <a:lnTo>
                    <a:pt x="0" y="257"/>
                  </a:lnTo>
                  <a:lnTo>
                    <a:pt x="1577" y="257"/>
                  </a:lnTo>
                  <a:lnTo>
                    <a:pt x="1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rot="-680397">
              <a:off x="488084" y="4845873"/>
              <a:ext cx="967325" cy="6775"/>
            </a:xfrm>
            <a:custGeom>
              <a:avLst/>
              <a:gdLst/>
              <a:ahLst/>
              <a:cxnLst/>
              <a:rect l="l" t="t" r="r" b="b"/>
              <a:pathLst>
                <a:path w="21989" h="154" extrusionOk="0">
                  <a:moveTo>
                    <a:pt x="21988" y="1"/>
                  </a:moveTo>
                  <a:lnTo>
                    <a:pt x="0" y="112"/>
                  </a:lnTo>
                  <a:lnTo>
                    <a:pt x="2" y="154"/>
                  </a:lnTo>
                  <a:lnTo>
                    <a:pt x="21988" y="42"/>
                  </a:lnTo>
                  <a:lnTo>
                    <a:pt x="21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rot="-680397">
              <a:off x="396389" y="4226295"/>
              <a:ext cx="22348" cy="734567"/>
            </a:xfrm>
            <a:custGeom>
              <a:avLst/>
              <a:gdLst/>
              <a:ahLst/>
              <a:cxnLst/>
              <a:rect l="l" t="t" r="r" b="b"/>
              <a:pathLst>
                <a:path w="508" h="16698" extrusionOk="0">
                  <a:moveTo>
                    <a:pt x="0" y="1"/>
                  </a:moveTo>
                  <a:lnTo>
                    <a:pt x="0" y="16695"/>
                  </a:lnTo>
                  <a:lnTo>
                    <a:pt x="507" y="16698"/>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rot="-680397">
              <a:off x="477144" y="4333335"/>
              <a:ext cx="159249" cy="124187"/>
            </a:xfrm>
            <a:custGeom>
              <a:avLst/>
              <a:gdLst/>
              <a:ahLst/>
              <a:cxnLst/>
              <a:rect l="l" t="t" r="r" b="b"/>
              <a:pathLst>
                <a:path w="3620" h="2823" extrusionOk="0">
                  <a:moveTo>
                    <a:pt x="109" y="0"/>
                  </a:moveTo>
                  <a:cubicBezTo>
                    <a:pt x="50" y="0"/>
                    <a:pt x="1" y="49"/>
                    <a:pt x="1" y="107"/>
                  </a:cubicBezTo>
                  <a:cubicBezTo>
                    <a:pt x="1" y="1605"/>
                    <a:pt x="814" y="2822"/>
                    <a:pt x="1811" y="2822"/>
                  </a:cubicBezTo>
                  <a:cubicBezTo>
                    <a:pt x="2810" y="2822"/>
                    <a:pt x="3620" y="1604"/>
                    <a:pt x="3618" y="107"/>
                  </a:cubicBezTo>
                  <a:cubicBezTo>
                    <a:pt x="3618" y="49"/>
                    <a:pt x="3569" y="0"/>
                    <a:pt x="3510" y="0"/>
                  </a:cubicBezTo>
                  <a:cubicBezTo>
                    <a:pt x="3452" y="0"/>
                    <a:pt x="3403" y="49"/>
                    <a:pt x="3403" y="107"/>
                  </a:cubicBezTo>
                  <a:cubicBezTo>
                    <a:pt x="3403" y="1485"/>
                    <a:pt x="2688" y="2604"/>
                    <a:pt x="1810" y="2604"/>
                  </a:cubicBezTo>
                  <a:cubicBezTo>
                    <a:pt x="931" y="2604"/>
                    <a:pt x="216" y="1485"/>
                    <a:pt x="216" y="107"/>
                  </a:cubicBezTo>
                  <a:cubicBezTo>
                    <a:pt x="216" y="49"/>
                    <a:pt x="169"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rot="-680397">
              <a:off x="510937" y="4444492"/>
              <a:ext cx="159249" cy="238873"/>
            </a:xfrm>
            <a:custGeom>
              <a:avLst/>
              <a:gdLst/>
              <a:ahLst/>
              <a:cxnLst/>
              <a:rect l="l" t="t" r="r" b="b"/>
              <a:pathLst>
                <a:path w="3620" h="5430" extrusionOk="0">
                  <a:moveTo>
                    <a:pt x="1811" y="219"/>
                  </a:moveTo>
                  <a:cubicBezTo>
                    <a:pt x="2689" y="219"/>
                    <a:pt x="3404" y="1340"/>
                    <a:pt x="3404" y="2716"/>
                  </a:cubicBezTo>
                  <a:cubicBezTo>
                    <a:pt x="3404" y="4092"/>
                    <a:pt x="2689" y="5212"/>
                    <a:pt x="1811" y="5212"/>
                  </a:cubicBezTo>
                  <a:cubicBezTo>
                    <a:pt x="934" y="5212"/>
                    <a:pt x="219" y="4092"/>
                    <a:pt x="219" y="2716"/>
                  </a:cubicBezTo>
                  <a:cubicBezTo>
                    <a:pt x="219" y="1340"/>
                    <a:pt x="933" y="219"/>
                    <a:pt x="1811" y="219"/>
                  </a:cubicBezTo>
                  <a:close/>
                  <a:moveTo>
                    <a:pt x="1811" y="1"/>
                  </a:moveTo>
                  <a:cubicBezTo>
                    <a:pt x="814" y="1"/>
                    <a:pt x="1" y="1219"/>
                    <a:pt x="1" y="2716"/>
                  </a:cubicBezTo>
                  <a:cubicBezTo>
                    <a:pt x="1" y="4212"/>
                    <a:pt x="814" y="5429"/>
                    <a:pt x="1811" y="5429"/>
                  </a:cubicBezTo>
                  <a:cubicBezTo>
                    <a:pt x="2810" y="5429"/>
                    <a:pt x="3620" y="4211"/>
                    <a:pt x="3620" y="2716"/>
                  </a:cubicBezTo>
                  <a:cubicBezTo>
                    <a:pt x="3620" y="1218"/>
                    <a:pt x="2808" y="1"/>
                    <a:pt x="1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rot="-680397">
              <a:off x="544878" y="4670397"/>
              <a:ext cx="159249" cy="124187"/>
            </a:xfrm>
            <a:custGeom>
              <a:avLst/>
              <a:gdLst/>
              <a:ahLst/>
              <a:cxnLst/>
              <a:rect l="l" t="t" r="r" b="b"/>
              <a:pathLst>
                <a:path w="3620" h="2823" extrusionOk="0">
                  <a:moveTo>
                    <a:pt x="1809" y="0"/>
                  </a:moveTo>
                  <a:cubicBezTo>
                    <a:pt x="812" y="0"/>
                    <a:pt x="1" y="1219"/>
                    <a:pt x="1" y="2714"/>
                  </a:cubicBezTo>
                  <a:cubicBezTo>
                    <a:pt x="1" y="2773"/>
                    <a:pt x="49" y="2822"/>
                    <a:pt x="108" y="2822"/>
                  </a:cubicBezTo>
                  <a:cubicBezTo>
                    <a:pt x="167" y="2822"/>
                    <a:pt x="216" y="2773"/>
                    <a:pt x="216" y="2714"/>
                  </a:cubicBezTo>
                  <a:cubicBezTo>
                    <a:pt x="216" y="1338"/>
                    <a:pt x="930" y="217"/>
                    <a:pt x="1808" y="217"/>
                  </a:cubicBezTo>
                  <a:cubicBezTo>
                    <a:pt x="2686" y="217"/>
                    <a:pt x="3401" y="1338"/>
                    <a:pt x="3401" y="2714"/>
                  </a:cubicBezTo>
                  <a:cubicBezTo>
                    <a:pt x="3401" y="2773"/>
                    <a:pt x="3450" y="2822"/>
                    <a:pt x="3510" y="2822"/>
                  </a:cubicBezTo>
                  <a:cubicBezTo>
                    <a:pt x="3569" y="2822"/>
                    <a:pt x="3617" y="2773"/>
                    <a:pt x="3620" y="2714"/>
                  </a:cubicBezTo>
                  <a:cubicBezTo>
                    <a:pt x="3620" y="1216"/>
                    <a:pt x="2807" y="0"/>
                    <a:pt x="18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rot="-680397">
              <a:off x="476496" y="4337828"/>
              <a:ext cx="135053" cy="3299"/>
            </a:xfrm>
            <a:custGeom>
              <a:avLst/>
              <a:gdLst/>
              <a:ahLst/>
              <a:cxnLst/>
              <a:rect l="l" t="t" r="r" b="b"/>
              <a:pathLst>
                <a:path w="3070" h="75" extrusionOk="0">
                  <a:moveTo>
                    <a:pt x="38" y="0"/>
                  </a:moveTo>
                  <a:cubicBezTo>
                    <a:pt x="17" y="0"/>
                    <a:pt x="1" y="18"/>
                    <a:pt x="1" y="37"/>
                  </a:cubicBezTo>
                  <a:cubicBezTo>
                    <a:pt x="1" y="58"/>
                    <a:pt x="17" y="74"/>
                    <a:pt x="38" y="74"/>
                  </a:cubicBezTo>
                  <a:lnTo>
                    <a:pt x="3032" y="74"/>
                  </a:lnTo>
                  <a:cubicBezTo>
                    <a:pt x="3052" y="74"/>
                    <a:pt x="3069" y="58"/>
                    <a:pt x="3068" y="37"/>
                  </a:cubicBezTo>
                  <a:cubicBezTo>
                    <a:pt x="3068" y="18"/>
                    <a:pt x="3052" y="0"/>
                    <a:pt x="3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rot="-680397">
              <a:off x="503548" y="4373762"/>
              <a:ext cx="95329" cy="3343"/>
            </a:xfrm>
            <a:custGeom>
              <a:avLst/>
              <a:gdLst/>
              <a:ahLst/>
              <a:cxnLst/>
              <a:rect l="l" t="t" r="r" b="b"/>
              <a:pathLst>
                <a:path w="2167" h="76" extrusionOk="0">
                  <a:moveTo>
                    <a:pt x="37" y="1"/>
                  </a:moveTo>
                  <a:cubicBezTo>
                    <a:pt x="18" y="1"/>
                    <a:pt x="0" y="17"/>
                    <a:pt x="0" y="38"/>
                  </a:cubicBezTo>
                  <a:cubicBezTo>
                    <a:pt x="0" y="57"/>
                    <a:pt x="18" y="75"/>
                    <a:pt x="37" y="75"/>
                  </a:cubicBezTo>
                  <a:lnTo>
                    <a:pt x="2130" y="75"/>
                  </a:lnTo>
                  <a:cubicBezTo>
                    <a:pt x="2150" y="75"/>
                    <a:pt x="2167" y="57"/>
                    <a:pt x="2167" y="38"/>
                  </a:cubicBezTo>
                  <a:cubicBezTo>
                    <a:pt x="2167" y="17"/>
                    <a:pt x="2150" y="1"/>
                    <a:pt x="2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rot="-680397">
              <a:off x="527727" y="4409649"/>
              <a:ext cx="61368" cy="3343"/>
            </a:xfrm>
            <a:custGeom>
              <a:avLst/>
              <a:gdLst/>
              <a:ahLst/>
              <a:cxnLst/>
              <a:rect l="l" t="t" r="r" b="b"/>
              <a:pathLst>
                <a:path w="1395" h="76" extrusionOk="0">
                  <a:moveTo>
                    <a:pt x="38" y="1"/>
                  </a:moveTo>
                  <a:cubicBezTo>
                    <a:pt x="18" y="1"/>
                    <a:pt x="0" y="17"/>
                    <a:pt x="0" y="38"/>
                  </a:cubicBezTo>
                  <a:cubicBezTo>
                    <a:pt x="0" y="57"/>
                    <a:pt x="18" y="75"/>
                    <a:pt x="38" y="75"/>
                  </a:cubicBezTo>
                  <a:lnTo>
                    <a:pt x="1357" y="75"/>
                  </a:lnTo>
                  <a:cubicBezTo>
                    <a:pt x="1378" y="75"/>
                    <a:pt x="1394" y="57"/>
                    <a:pt x="1394" y="38"/>
                  </a:cubicBezTo>
                  <a:cubicBezTo>
                    <a:pt x="1394" y="17"/>
                    <a:pt x="1378" y="1"/>
                    <a:pt x="1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rot="-680397">
              <a:off x="565195" y="4780075"/>
              <a:ext cx="135053" cy="3343"/>
            </a:xfrm>
            <a:custGeom>
              <a:avLst/>
              <a:gdLst/>
              <a:ahLst/>
              <a:cxnLst/>
              <a:rect l="l" t="t" r="r" b="b"/>
              <a:pathLst>
                <a:path w="3070" h="76" extrusionOk="0">
                  <a:moveTo>
                    <a:pt x="38" y="1"/>
                  </a:moveTo>
                  <a:cubicBezTo>
                    <a:pt x="17" y="1"/>
                    <a:pt x="1" y="19"/>
                    <a:pt x="1" y="38"/>
                  </a:cubicBezTo>
                  <a:cubicBezTo>
                    <a:pt x="1" y="59"/>
                    <a:pt x="17" y="75"/>
                    <a:pt x="38" y="75"/>
                  </a:cubicBezTo>
                  <a:lnTo>
                    <a:pt x="3032" y="75"/>
                  </a:lnTo>
                  <a:cubicBezTo>
                    <a:pt x="3052" y="75"/>
                    <a:pt x="3069" y="59"/>
                    <a:pt x="3068" y="38"/>
                  </a:cubicBezTo>
                  <a:cubicBezTo>
                    <a:pt x="3068" y="19"/>
                    <a:pt x="3052" y="1"/>
                    <a:pt x="30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rot="-680397">
              <a:off x="577853" y="4744279"/>
              <a:ext cx="95329" cy="3299"/>
            </a:xfrm>
            <a:custGeom>
              <a:avLst/>
              <a:gdLst/>
              <a:ahLst/>
              <a:cxnLst/>
              <a:rect l="l" t="t" r="r" b="b"/>
              <a:pathLst>
                <a:path w="2167" h="75" extrusionOk="0">
                  <a:moveTo>
                    <a:pt x="37" y="0"/>
                  </a:moveTo>
                  <a:cubicBezTo>
                    <a:pt x="18" y="0"/>
                    <a:pt x="0" y="16"/>
                    <a:pt x="0" y="37"/>
                  </a:cubicBezTo>
                  <a:cubicBezTo>
                    <a:pt x="0" y="57"/>
                    <a:pt x="18" y="74"/>
                    <a:pt x="37" y="74"/>
                  </a:cubicBezTo>
                  <a:lnTo>
                    <a:pt x="2130" y="74"/>
                  </a:lnTo>
                  <a:cubicBezTo>
                    <a:pt x="2150" y="74"/>
                    <a:pt x="2167" y="57"/>
                    <a:pt x="2167" y="37"/>
                  </a:cubicBezTo>
                  <a:cubicBezTo>
                    <a:pt x="2167" y="16"/>
                    <a:pt x="2150" y="0"/>
                    <a:pt x="2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rot="-680397">
              <a:off x="587607" y="4708219"/>
              <a:ext cx="61368" cy="3343"/>
            </a:xfrm>
            <a:custGeom>
              <a:avLst/>
              <a:gdLst/>
              <a:ahLst/>
              <a:cxnLst/>
              <a:rect l="l" t="t" r="r" b="b"/>
              <a:pathLst>
                <a:path w="1395" h="76" extrusionOk="0">
                  <a:moveTo>
                    <a:pt x="38" y="1"/>
                  </a:moveTo>
                  <a:cubicBezTo>
                    <a:pt x="18" y="1"/>
                    <a:pt x="0" y="17"/>
                    <a:pt x="0" y="38"/>
                  </a:cubicBezTo>
                  <a:cubicBezTo>
                    <a:pt x="0" y="59"/>
                    <a:pt x="18" y="75"/>
                    <a:pt x="38" y="75"/>
                  </a:cubicBezTo>
                  <a:lnTo>
                    <a:pt x="1357" y="75"/>
                  </a:lnTo>
                  <a:cubicBezTo>
                    <a:pt x="1378" y="75"/>
                    <a:pt x="1394" y="60"/>
                    <a:pt x="1394" y="38"/>
                  </a:cubicBezTo>
                  <a:cubicBezTo>
                    <a:pt x="1394" y="17"/>
                    <a:pt x="1378" y="1"/>
                    <a:pt x="1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rot="-680397">
              <a:off x="549855" y="4596399"/>
              <a:ext cx="95329" cy="3299"/>
            </a:xfrm>
            <a:custGeom>
              <a:avLst/>
              <a:gdLst/>
              <a:ahLst/>
              <a:cxnLst/>
              <a:rect l="l" t="t" r="r" b="b"/>
              <a:pathLst>
                <a:path w="2167" h="75" extrusionOk="0">
                  <a:moveTo>
                    <a:pt x="37" y="0"/>
                  </a:moveTo>
                  <a:cubicBezTo>
                    <a:pt x="18" y="0"/>
                    <a:pt x="0" y="17"/>
                    <a:pt x="0" y="37"/>
                  </a:cubicBezTo>
                  <a:cubicBezTo>
                    <a:pt x="0" y="58"/>
                    <a:pt x="18" y="75"/>
                    <a:pt x="37" y="75"/>
                  </a:cubicBezTo>
                  <a:lnTo>
                    <a:pt x="2128" y="75"/>
                  </a:lnTo>
                  <a:cubicBezTo>
                    <a:pt x="2148" y="75"/>
                    <a:pt x="2165" y="58"/>
                    <a:pt x="2167" y="37"/>
                  </a:cubicBezTo>
                  <a:cubicBezTo>
                    <a:pt x="2167" y="17"/>
                    <a:pt x="2150" y="0"/>
                    <a:pt x="2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rot="-680397">
              <a:off x="573991" y="4632299"/>
              <a:ext cx="61324" cy="3299"/>
            </a:xfrm>
            <a:custGeom>
              <a:avLst/>
              <a:gdLst/>
              <a:ahLst/>
              <a:cxnLst/>
              <a:rect l="l" t="t" r="r" b="b"/>
              <a:pathLst>
                <a:path w="1394" h="75" extrusionOk="0">
                  <a:moveTo>
                    <a:pt x="37" y="0"/>
                  </a:moveTo>
                  <a:cubicBezTo>
                    <a:pt x="16" y="0"/>
                    <a:pt x="0" y="18"/>
                    <a:pt x="0" y="38"/>
                  </a:cubicBezTo>
                  <a:cubicBezTo>
                    <a:pt x="0" y="58"/>
                    <a:pt x="16" y="75"/>
                    <a:pt x="37" y="75"/>
                  </a:cubicBezTo>
                  <a:lnTo>
                    <a:pt x="1357" y="75"/>
                  </a:lnTo>
                  <a:cubicBezTo>
                    <a:pt x="1376" y="75"/>
                    <a:pt x="1394" y="58"/>
                    <a:pt x="1394" y="38"/>
                  </a:cubicBezTo>
                  <a:cubicBezTo>
                    <a:pt x="1394" y="18"/>
                    <a:pt x="1376" y="0"/>
                    <a:pt x="1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rot="-680397">
              <a:off x="523521" y="4564006"/>
              <a:ext cx="135009" cy="3343"/>
            </a:xfrm>
            <a:custGeom>
              <a:avLst/>
              <a:gdLst/>
              <a:ahLst/>
              <a:cxnLst/>
              <a:rect l="l" t="t" r="r" b="b"/>
              <a:pathLst>
                <a:path w="3069" h="76" extrusionOk="0">
                  <a:moveTo>
                    <a:pt x="38" y="1"/>
                  </a:moveTo>
                  <a:cubicBezTo>
                    <a:pt x="17" y="1"/>
                    <a:pt x="1" y="19"/>
                    <a:pt x="1" y="38"/>
                  </a:cubicBezTo>
                  <a:cubicBezTo>
                    <a:pt x="1" y="59"/>
                    <a:pt x="17" y="75"/>
                    <a:pt x="38" y="75"/>
                  </a:cubicBezTo>
                  <a:lnTo>
                    <a:pt x="3029" y="75"/>
                  </a:lnTo>
                  <a:cubicBezTo>
                    <a:pt x="3050" y="75"/>
                    <a:pt x="3068" y="59"/>
                    <a:pt x="3068" y="38"/>
                  </a:cubicBezTo>
                  <a:cubicBezTo>
                    <a:pt x="3068" y="19"/>
                    <a:pt x="3052" y="1"/>
                    <a:pt x="30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rot="-680397">
              <a:off x="536161" y="4528119"/>
              <a:ext cx="95329" cy="3299"/>
            </a:xfrm>
            <a:custGeom>
              <a:avLst/>
              <a:gdLst/>
              <a:ahLst/>
              <a:cxnLst/>
              <a:rect l="l" t="t" r="r" b="b"/>
              <a:pathLst>
                <a:path w="2167" h="75" extrusionOk="0">
                  <a:moveTo>
                    <a:pt x="37" y="1"/>
                  </a:moveTo>
                  <a:cubicBezTo>
                    <a:pt x="18" y="1"/>
                    <a:pt x="0" y="18"/>
                    <a:pt x="0" y="38"/>
                  </a:cubicBezTo>
                  <a:cubicBezTo>
                    <a:pt x="0" y="59"/>
                    <a:pt x="18" y="75"/>
                    <a:pt x="37" y="75"/>
                  </a:cubicBezTo>
                  <a:lnTo>
                    <a:pt x="2128" y="75"/>
                  </a:lnTo>
                  <a:cubicBezTo>
                    <a:pt x="2148" y="75"/>
                    <a:pt x="2165" y="59"/>
                    <a:pt x="2167" y="38"/>
                  </a:cubicBezTo>
                  <a:cubicBezTo>
                    <a:pt x="2167" y="18"/>
                    <a:pt x="2150" y="1"/>
                    <a:pt x="2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rot="-680397">
              <a:off x="545902" y="4492245"/>
              <a:ext cx="61324" cy="3299"/>
            </a:xfrm>
            <a:custGeom>
              <a:avLst/>
              <a:gdLst/>
              <a:ahLst/>
              <a:cxnLst/>
              <a:rect l="l" t="t" r="r" b="b"/>
              <a:pathLst>
                <a:path w="1394" h="75" extrusionOk="0">
                  <a:moveTo>
                    <a:pt x="37" y="0"/>
                  </a:moveTo>
                  <a:cubicBezTo>
                    <a:pt x="16" y="0"/>
                    <a:pt x="0" y="17"/>
                    <a:pt x="0" y="38"/>
                  </a:cubicBezTo>
                  <a:cubicBezTo>
                    <a:pt x="0" y="58"/>
                    <a:pt x="16" y="75"/>
                    <a:pt x="37" y="75"/>
                  </a:cubicBezTo>
                  <a:lnTo>
                    <a:pt x="1357" y="75"/>
                  </a:lnTo>
                  <a:cubicBezTo>
                    <a:pt x="1376" y="75"/>
                    <a:pt x="1394" y="58"/>
                    <a:pt x="1394" y="38"/>
                  </a:cubicBezTo>
                  <a:cubicBezTo>
                    <a:pt x="1394" y="17"/>
                    <a:pt x="1376" y="0"/>
                    <a:pt x="1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rot="-680397">
              <a:off x="832236" y="4224525"/>
              <a:ext cx="546900" cy="554290"/>
            </a:xfrm>
            <a:custGeom>
              <a:avLst/>
              <a:gdLst/>
              <a:ahLst/>
              <a:cxnLst/>
              <a:rect l="l" t="t" r="r" b="b"/>
              <a:pathLst>
                <a:path w="12432" h="12600" extrusionOk="0">
                  <a:moveTo>
                    <a:pt x="1" y="0"/>
                  </a:moveTo>
                  <a:lnTo>
                    <a:pt x="1" y="12599"/>
                  </a:lnTo>
                  <a:lnTo>
                    <a:pt x="11625" y="12599"/>
                  </a:lnTo>
                  <a:lnTo>
                    <a:pt x="12432" y="100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rot="-680397">
              <a:off x="455659" y="4298512"/>
              <a:ext cx="261220" cy="551167"/>
            </a:xfrm>
            <a:custGeom>
              <a:avLst/>
              <a:gdLst/>
              <a:ahLst/>
              <a:cxnLst/>
              <a:rect l="l" t="t" r="r" b="b"/>
              <a:pathLst>
                <a:path w="5938" h="12529" extrusionOk="0">
                  <a:moveTo>
                    <a:pt x="5851" y="91"/>
                  </a:moveTo>
                  <a:lnTo>
                    <a:pt x="5851" y="12434"/>
                  </a:lnTo>
                  <a:lnTo>
                    <a:pt x="87" y="12094"/>
                  </a:lnTo>
                  <a:lnTo>
                    <a:pt x="87" y="509"/>
                  </a:lnTo>
                  <a:lnTo>
                    <a:pt x="5851" y="91"/>
                  </a:lnTo>
                  <a:close/>
                  <a:moveTo>
                    <a:pt x="5937" y="1"/>
                  </a:moveTo>
                  <a:lnTo>
                    <a:pt x="1" y="432"/>
                  </a:lnTo>
                  <a:lnTo>
                    <a:pt x="1" y="12177"/>
                  </a:lnTo>
                  <a:lnTo>
                    <a:pt x="5891" y="12525"/>
                  </a:lnTo>
                  <a:lnTo>
                    <a:pt x="5937" y="12528"/>
                  </a:lnTo>
                  <a:lnTo>
                    <a:pt x="59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rot="-680397">
              <a:off x="897962" y="4302200"/>
              <a:ext cx="322896" cy="37613"/>
            </a:xfrm>
            <a:custGeom>
              <a:avLst/>
              <a:gdLst/>
              <a:ahLst/>
              <a:cxnLst/>
              <a:rect l="l" t="t" r="r" b="b"/>
              <a:pathLst>
                <a:path w="7340" h="855" extrusionOk="0">
                  <a:moveTo>
                    <a:pt x="15" y="0"/>
                  </a:moveTo>
                  <a:lnTo>
                    <a:pt x="0" y="702"/>
                  </a:lnTo>
                  <a:lnTo>
                    <a:pt x="7340" y="855"/>
                  </a:lnTo>
                  <a:lnTo>
                    <a:pt x="7338" y="406"/>
                  </a:lnTo>
                  <a:lnTo>
                    <a:pt x="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rot="-680397">
              <a:off x="863961" y="4396804"/>
              <a:ext cx="455442" cy="22831"/>
            </a:xfrm>
            <a:custGeom>
              <a:avLst/>
              <a:gdLst/>
              <a:ahLst/>
              <a:cxnLst/>
              <a:rect l="l" t="t" r="r" b="b"/>
              <a:pathLst>
                <a:path w="10353" h="519" extrusionOk="0">
                  <a:moveTo>
                    <a:pt x="30" y="0"/>
                  </a:moveTo>
                  <a:lnTo>
                    <a:pt x="0" y="449"/>
                  </a:lnTo>
                  <a:lnTo>
                    <a:pt x="10352" y="519"/>
                  </a:lnTo>
                  <a:lnTo>
                    <a:pt x="10352" y="250"/>
                  </a:lnTo>
                  <a:lnTo>
                    <a:pt x="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rot="-680397">
              <a:off x="883451" y="4496843"/>
              <a:ext cx="455442" cy="17113"/>
            </a:xfrm>
            <a:custGeom>
              <a:avLst/>
              <a:gdLst/>
              <a:ahLst/>
              <a:cxnLst/>
              <a:rect l="l" t="t" r="r" b="b"/>
              <a:pathLst>
                <a:path w="10353" h="389" extrusionOk="0">
                  <a:moveTo>
                    <a:pt x="30" y="1"/>
                  </a:moveTo>
                  <a:lnTo>
                    <a:pt x="0" y="335"/>
                  </a:lnTo>
                  <a:lnTo>
                    <a:pt x="10352" y="388"/>
                  </a:lnTo>
                  <a:lnTo>
                    <a:pt x="10352" y="186"/>
                  </a:lnTo>
                  <a:lnTo>
                    <a:pt x="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rot="-680397">
              <a:off x="902932" y="4592968"/>
              <a:ext cx="455442" cy="19136"/>
            </a:xfrm>
            <a:custGeom>
              <a:avLst/>
              <a:gdLst/>
              <a:ahLst/>
              <a:cxnLst/>
              <a:rect l="l" t="t" r="r" b="b"/>
              <a:pathLst>
                <a:path w="10353" h="435" extrusionOk="0">
                  <a:moveTo>
                    <a:pt x="30" y="1"/>
                  </a:moveTo>
                  <a:lnTo>
                    <a:pt x="0" y="375"/>
                  </a:lnTo>
                  <a:lnTo>
                    <a:pt x="10352" y="435"/>
                  </a:lnTo>
                  <a:lnTo>
                    <a:pt x="10352" y="209"/>
                  </a:lnTo>
                  <a:lnTo>
                    <a:pt x="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rot="-680397">
              <a:off x="924690" y="4713388"/>
              <a:ext cx="223080" cy="18344"/>
            </a:xfrm>
            <a:custGeom>
              <a:avLst/>
              <a:gdLst/>
              <a:ahLst/>
              <a:cxnLst/>
              <a:rect l="l" t="t" r="r" b="b"/>
              <a:pathLst>
                <a:path w="5071" h="417" extrusionOk="0">
                  <a:moveTo>
                    <a:pt x="30" y="0"/>
                  </a:moveTo>
                  <a:lnTo>
                    <a:pt x="0" y="360"/>
                  </a:lnTo>
                  <a:lnTo>
                    <a:pt x="5071" y="416"/>
                  </a:lnTo>
                  <a:lnTo>
                    <a:pt x="5071" y="198"/>
                  </a:lnTo>
                  <a:lnTo>
                    <a:pt x="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rot="-680397">
              <a:off x="686606" y="4294583"/>
              <a:ext cx="48566" cy="48566"/>
            </a:xfrm>
            <a:custGeom>
              <a:avLst/>
              <a:gdLst/>
              <a:ahLst/>
              <a:cxnLst/>
              <a:rect l="l" t="t" r="r" b="b"/>
              <a:pathLst>
                <a:path w="1104" h="1104" extrusionOk="0">
                  <a:moveTo>
                    <a:pt x="552" y="88"/>
                  </a:moveTo>
                  <a:cubicBezTo>
                    <a:pt x="809" y="88"/>
                    <a:pt x="1019" y="296"/>
                    <a:pt x="1019" y="552"/>
                  </a:cubicBezTo>
                  <a:cubicBezTo>
                    <a:pt x="1019" y="811"/>
                    <a:pt x="809" y="1019"/>
                    <a:pt x="552" y="1019"/>
                  </a:cubicBezTo>
                  <a:cubicBezTo>
                    <a:pt x="296" y="1019"/>
                    <a:pt x="88" y="809"/>
                    <a:pt x="88" y="552"/>
                  </a:cubicBezTo>
                  <a:cubicBezTo>
                    <a:pt x="88" y="296"/>
                    <a:pt x="296" y="88"/>
                    <a:pt x="552" y="88"/>
                  </a:cubicBezTo>
                  <a:close/>
                  <a:moveTo>
                    <a:pt x="552" y="1"/>
                  </a:moveTo>
                  <a:cubicBezTo>
                    <a:pt x="247" y="1"/>
                    <a:pt x="1" y="247"/>
                    <a:pt x="1" y="552"/>
                  </a:cubicBezTo>
                  <a:cubicBezTo>
                    <a:pt x="1" y="857"/>
                    <a:pt x="247" y="1103"/>
                    <a:pt x="552" y="1103"/>
                  </a:cubicBezTo>
                  <a:cubicBezTo>
                    <a:pt x="857" y="1103"/>
                    <a:pt x="1103" y="857"/>
                    <a:pt x="1103" y="552"/>
                  </a:cubicBezTo>
                  <a:cubicBezTo>
                    <a:pt x="1103" y="247"/>
                    <a:pt x="857"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rot="-680397">
              <a:off x="736079" y="4427603"/>
              <a:ext cx="48654" cy="48566"/>
            </a:xfrm>
            <a:custGeom>
              <a:avLst/>
              <a:gdLst/>
              <a:ahLst/>
              <a:cxnLst/>
              <a:rect l="l" t="t" r="r" b="b"/>
              <a:pathLst>
                <a:path w="1106" h="1104" extrusionOk="0">
                  <a:moveTo>
                    <a:pt x="554" y="86"/>
                  </a:moveTo>
                  <a:cubicBezTo>
                    <a:pt x="809" y="86"/>
                    <a:pt x="1019" y="294"/>
                    <a:pt x="1019" y="551"/>
                  </a:cubicBezTo>
                  <a:cubicBezTo>
                    <a:pt x="1019" y="806"/>
                    <a:pt x="809" y="1014"/>
                    <a:pt x="554" y="1014"/>
                  </a:cubicBezTo>
                  <a:cubicBezTo>
                    <a:pt x="297" y="1014"/>
                    <a:pt x="89" y="806"/>
                    <a:pt x="89" y="551"/>
                  </a:cubicBezTo>
                  <a:cubicBezTo>
                    <a:pt x="89" y="294"/>
                    <a:pt x="297" y="86"/>
                    <a:pt x="554" y="86"/>
                  </a:cubicBezTo>
                  <a:close/>
                  <a:moveTo>
                    <a:pt x="554" y="1"/>
                  </a:moveTo>
                  <a:cubicBezTo>
                    <a:pt x="249" y="1"/>
                    <a:pt x="1" y="247"/>
                    <a:pt x="1" y="552"/>
                  </a:cubicBezTo>
                  <a:cubicBezTo>
                    <a:pt x="1" y="857"/>
                    <a:pt x="249" y="1103"/>
                    <a:pt x="554" y="1103"/>
                  </a:cubicBezTo>
                  <a:cubicBezTo>
                    <a:pt x="858" y="1103"/>
                    <a:pt x="1105" y="857"/>
                    <a:pt x="1105" y="552"/>
                  </a:cubicBezTo>
                  <a:cubicBezTo>
                    <a:pt x="1105" y="247"/>
                    <a:pt x="858" y="1"/>
                    <a:pt x="5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rot="-680397">
              <a:off x="758631" y="4711229"/>
              <a:ext cx="48610" cy="48522"/>
            </a:xfrm>
            <a:custGeom>
              <a:avLst/>
              <a:gdLst/>
              <a:ahLst/>
              <a:cxnLst/>
              <a:rect l="l" t="t" r="r" b="b"/>
              <a:pathLst>
                <a:path w="1105" h="1103" extrusionOk="0">
                  <a:moveTo>
                    <a:pt x="553" y="85"/>
                  </a:moveTo>
                  <a:cubicBezTo>
                    <a:pt x="809" y="85"/>
                    <a:pt x="1019" y="296"/>
                    <a:pt x="1019" y="550"/>
                  </a:cubicBezTo>
                  <a:cubicBezTo>
                    <a:pt x="1019" y="805"/>
                    <a:pt x="809" y="1013"/>
                    <a:pt x="553" y="1013"/>
                  </a:cubicBezTo>
                  <a:cubicBezTo>
                    <a:pt x="296" y="1013"/>
                    <a:pt x="88" y="805"/>
                    <a:pt x="88" y="550"/>
                  </a:cubicBezTo>
                  <a:cubicBezTo>
                    <a:pt x="88" y="293"/>
                    <a:pt x="296" y="85"/>
                    <a:pt x="553" y="85"/>
                  </a:cubicBezTo>
                  <a:close/>
                  <a:moveTo>
                    <a:pt x="553" y="0"/>
                  </a:moveTo>
                  <a:cubicBezTo>
                    <a:pt x="247" y="0"/>
                    <a:pt x="1" y="247"/>
                    <a:pt x="1" y="551"/>
                  </a:cubicBezTo>
                  <a:cubicBezTo>
                    <a:pt x="1" y="856"/>
                    <a:pt x="249" y="1103"/>
                    <a:pt x="553" y="1103"/>
                  </a:cubicBezTo>
                  <a:cubicBezTo>
                    <a:pt x="858" y="1103"/>
                    <a:pt x="1105" y="854"/>
                    <a:pt x="1105" y="551"/>
                  </a:cubicBezTo>
                  <a:cubicBezTo>
                    <a:pt x="1105" y="247"/>
                    <a:pt x="858"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rot="-680397">
              <a:off x="593273" y="4337922"/>
              <a:ext cx="101840" cy="20544"/>
            </a:xfrm>
            <a:custGeom>
              <a:avLst/>
              <a:gdLst/>
              <a:ahLst/>
              <a:cxnLst/>
              <a:rect l="l" t="t" r="r" b="b"/>
              <a:pathLst>
                <a:path w="2315" h="467" extrusionOk="0">
                  <a:moveTo>
                    <a:pt x="2271" y="0"/>
                  </a:moveTo>
                  <a:cubicBezTo>
                    <a:pt x="2268" y="0"/>
                    <a:pt x="2264" y="1"/>
                    <a:pt x="2261" y="1"/>
                  </a:cubicBezTo>
                  <a:lnTo>
                    <a:pt x="39" y="382"/>
                  </a:lnTo>
                  <a:cubicBezTo>
                    <a:pt x="15" y="385"/>
                    <a:pt x="1" y="407"/>
                    <a:pt x="4" y="432"/>
                  </a:cubicBezTo>
                  <a:cubicBezTo>
                    <a:pt x="8" y="452"/>
                    <a:pt x="26" y="467"/>
                    <a:pt x="47" y="467"/>
                  </a:cubicBezTo>
                  <a:lnTo>
                    <a:pt x="54" y="467"/>
                  </a:lnTo>
                  <a:lnTo>
                    <a:pt x="2276" y="86"/>
                  </a:lnTo>
                  <a:cubicBezTo>
                    <a:pt x="2300" y="83"/>
                    <a:pt x="2314" y="61"/>
                    <a:pt x="2311" y="36"/>
                  </a:cubicBezTo>
                  <a:cubicBezTo>
                    <a:pt x="2308" y="15"/>
                    <a:pt x="2291" y="0"/>
                    <a:pt x="2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rot="-680397">
              <a:off x="645545" y="4473992"/>
              <a:ext cx="107471" cy="69550"/>
            </a:xfrm>
            <a:custGeom>
              <a:avLst/>
              <a:gdLst/>
              <a:ahLst/>
              <a:cxnLst/>
              <a:rect l="l" t="t" r="r" b="b"/>
              <a:pathLst>
                <a:path w="2443" h="1581" extrusionOk="0">
                  <a:moveTo>
                    <a:pt x="2394" y="1"/>
                  </a:moveTo>
                  <a:cubicBezTo>
                    <a:pt x="2386" y="1"/>
                    <a:pt x="2378" y="3"/>
                    <a:pt x="2371" y="7"/>
                  </a:cubicBezTo>
                  <a:lnTo>
                    <a:pt x="26" y="1501"/>
                  </a:lnTo>
                  <a:cubicBezTo>
                    <a:pt x="5" y="1514"/>
                    <a:pt x="0" y="1539"/>
                    <a:pt x="12" y="1560"/>
                  </a:cubicBezTo>
                  <a:cubicBezTo>
                    <a:pt x="23" y="1573"/>
                    <a:pt x="35" y="1581"/>
                    <a:pt x="49" y="1581"/>
                  </a:cubicBezTo>
                  <a:cubicBezTo>
                    <a:pt x="57" y="1581"/>
                    <a:pt x="67" y="1579"/>
                    <a:pt x="72" y="1573"/>
                  </a:cubicBezTo>
                  <a:lnTo>
                    <a:pt x="2417" y="80"/>
                  </a:lnTo>
                  <a:cubicBezTo>
                    <a:pt x="2438" y="67"/>
                    <a:pt x="2442" y="41"/>
                    <a:pt x="2430" y="21"/>
                  </a:cubicBezTo>
                  <a:cubicBezTo>
                    <a:pt x="2422" y="7"/>
                    <a:pt x="2408" y="1"/>
                    <a:pt x="23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rot="-680397">
              <a:off x="647846" y="4579398"/>
              <a:ext cx="99596" cy="168399"/>
            </a:xfrm>
            <a:custGeom>
              <a:avLst/>
              <a:gdLst/>
              <a:ahLst/>
              <a:cxnLst/>
              <a:rect l="l" t="t" r="r" b="b"/>
              <a:pathLst>
                <a:path w="2264" h="3828" extrusionOk="0">
                  <a:moveTo>
                    <a:pt x="47" y="0"/>
                  </a:moveTo>
                  <a:cubicBezTo>
                    <a:pt x="40" y="0"/>
                    <a:pt x="33" y="2"/>
                    <a:pt x="26" y="5"/>
                  </a:cubicBezTo>
                  <a:cubicBezTo>
                    <a:pt x="5" y="17"/>
                    <a:pt x="0" y="44"/>
                    <a:pt x="11" y="65"/>
                  </a:cubicBezTo>
                  <a:lnTo>
                    <a:pt x="2179" y="3805"/>
                  </a:lnTo>
                  <a:cubicBezTo>
                    <a:pt x="2186" y="3820"/>
                    <a:pt x="2201" y="3827"/>
                    <a:pt x="2216" y="3827"/>
                  </a:cubicBezTo>
                  <a:cubicBezTo>
                    <a:pt x="2224" y="3827"/>
                    <a:pt x="2231" y="3825"/>
                    <a:pt x="2237" y="3822"/>
                  </a:cubicBezTo>
                  <a:cubicBezTo>
                    <a:pt x="2259" y="3808"/>
                    <a:pt x="2264" y="3783"/>
                    <a:pt x="2253" y="3762"/>
                  </a:cubicBezTo>
                  <a:lnTo>
                    <a:pt x="85" y="20"/>
                  </a:lnTo>
                  <a:cubicBezTo>
                    <a:pt x="76" y="7"/>
                    <a:pt x="62" y="0"/>
                    <a:pt x="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2" name="Google Shape;129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Members</a:t>
            </a:r>
            <a:r>
              <a:rPr lang="en" dirty="0"/>
              <a:t>:</a:t>
            </a:r>
            <a:endParaRPr u="sng" dirty="0"/>
          </a:p>
        </p:txBody>
      </p:sp>
      <p:sp>
        <p:nvSpPr>
          <p:cNvPr id="1293" name="Google Shape;1293;p46"/>
          <p:cNvSpPr txBox="1">
            <a:spLocks noGrp="1"/>
          </p:cNvSpPr>
          <p:nvPr>
            <p:ph type="subTitle" idx="4294967295"/>
          </p:nvPr>
        </p:nvSpPr>
        <p:spPr>
          <a:xfrm>
            <a:off x="720000" y="2393075"/>
            <a:ext cx="3508588" cy="466200"/>
          </a:xfrm>
          <a:prstGeom prst="rect">
            <a:avLst/>
          </a:prstGeom>
        </p:spPr>
        <p:txBody>
          <a:bodyPr spcFirstLastPara="1" wrap="square" lIns="91425" tIns="91425" rIns="91425" bIns="91425" anchor="b" anchorCtr="0">
            <a:noAutofit/>
          </a:bodyPr>
          <a:lstStyle/>
          <a:p>
            <a:pPr marL="0" lvl="0" indent="0">
              <a:buNone/>
            </a:pPr>
            <a:r>
              <a:rPr lang="en-US" sz="1800" b="1" dirty="0">
                <a:latin typeface="Bahnschrift" panose="020B0502040204020203" pitchFamily="34" charset="0"/>
                <a:ea typeface="Space Grotesk"/>
                <a:cs typeface="Space Grotesk"/>
                <a:sym typeface="Space Grotesk"/>
              </a:rPr>
              <a:t>Khushi Kumari (22BCY10275)</a:t>
            </a:r>
            <a:endParaRPr sz="1800" b="1" dirty="0">
              <a:latin typeface="Bahnschrift" panose="020B0502040204020203" pitchFamily="34" charset="0"/>
              <a:ea typeface="Space Grotesk"/>
              <a:cs typeface="Space Grotesk"/>
              <a:sym typeface="Space Grotesk"/>
            </a:endParaRPr>
          </a:p>
        </p:txBody>
      </p:sp>
      <p:sp>
        <p:nvSpPr>
          <p:cNvPr id="1294" name="Google Shape;1294;p46"/>
          <p:cNvSpPr txBox="1">
            <a:spLocks noGrp="1"/>
          </p:cNvSpPr>
          <p:nvPr>
            <p:ph type="subTitle" idx="4294967295"/>
          </p:nvPr>
        </p:nvSpPr>
        <p:spPr>
          <a:xfrm>
            <a:off x="720000" y="1222435"/>
            <a:ext cx="4050483" cy="508607"/>
          </a:xfrm>
          <a:prstGeom prst="rect">
            <a:avLst/>
          </a:prstGeom>
        </p:spPr>
        <p:txBody>
          <a:bodyPr spcFirstLastPara="1" wrap="square" lIns="91425" tIns="91425" rIns="91425" bIns="91425" anchor="b" anchorCtr="0">
            <a:noAutofit/>
          </a:bodyPr>
          <a:lstStyle/>
          <a:p>
            <a:pPr marL="0" lvl="0" indent="0">
              <a:buNone/>
            </a:pPr>
            <a:r>
              <a:rPr lang="en-US" sz="1800" b="1" dirty="0">
                <a:latin typeface="Bahnschrift" panose="020B0502040204020203" pitchFamily="34" charset="0"/>
                <a:ea typeface="Space Grotesk"/>
                <a:cs typeface="Space Grotesk"/>
                <a:sym typeface="Space Grotesk"/>
              </a:rPr>
              <a:t>Kshitij Parag Ukey (22BCY10139)</a:t>
            </a:r>
            <a:endParaRPr sz="1800" b="1" dirty="0">
              <a:latin typeface="Bahnschrift" panose="020B0502040204020203" pitchFamily="34" charset="0"/>
              <a:ea typeface="Space Grotesk"/>
              <a:cs typeface="Space Grotesk"/>
              <a:sym typeface="Space Grotesk"/>
            </a:endParaRPr>
          </a:p>
        </p:txBody>
      </p:sp>
      <p:sp>
        <p:nvSpPr>
          <p:cNvPr id="1298" name="Google Shape;1298;p46"/>
          <p:cNvSpPr txBox="1"/>
          <p:nvPr/>
        </p:nvSpPr>
        <p:spPr>
          <a:xfrm flipH="1">
            <a:off x="720000" y="1820912"/>
            <a:ext cx="2947991" cy="4698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dk1"/>
                </a:solidFill>
                <a:latin typeface="Bahnschrift" panose="020B0502040204020203" pitchFamily="34" charset="0"/>
                <a:ea typeface="PT Sans"/>
                <a:cs typeface="PT Sans"/>
                <a:sym typeface="PT Sans"/>
              </a:rPr>
              <a:t>Ansh Garg (22BCY10178)</a:t>
            </a:r>
            <a:endParaRPr sz="1800" b="1" dirty="0">
              <a:solidFill>
                <a:schemeClr val="dk1"/>
              </a:solidFill>
              <a:latin typeface="Bahnschrift" panose="020B0502040204020203" pitchFamily="34" charset="0"/>
              <a:ea typeface="PT Sans"/>
              <a:cs typeface="PT Sans"/>
              <a:sym typeface="PT Sans"/>
            </a:endParaRPr>
          </a:p>
        </p:txBody>
      </p:sp>
      <p:sp>
        <p:nvSpPr>
          <p:cNvPr id="1300" name="Google Shape;1300;p46"/>
          <p:cNvSpPr txBox="1"/>
          <p:nvPr/>
        </p:nvSpPr>
        <p:spPr>
          <a:xfrm flipH="1">
            <a:off x="720000" y="2961586"/>
            <a:ext cx="3724800" cy="447810"/>
          </a:xfrm>
          <a:prstGeom prst="rect">
            <a:avLst/>
          </a:prstGeom>
          <a:noFill/>
          <a:ln>
            <a:noFill/>
          </a:ln>
        </p:spPr>
        <p:txBody>
          <a:bodyPr spcFirstLastPara="1" wrap="square" lIns="91425" tIns="91425" rIns="91425" bIns="91425" anchor="t" anchorCtr="0">
            <a:noAutofit/>
          </a:bodyPr>
          <a:lstStyle/>
          <a:p>
            <a:pPr lvl="0"/>
            <a:r>
              <a:rPr lang="en-US" sz="1800" b="1">
                <a:solidFill>
                  <a:schemeClr val="dk1"/>
                </a:solidFill>
                <a:latin typeface="Bahnschrift" panose="020B0502040204020203" pitchFamily="34" charset="0"/>
                <a:ea typeface="PT Sans"/>
                <a:cs typeface="PT Sans"/>
                <a:sym typeface="PT Sans"/>
              </a:rPr>
              <a:t>Kashinath R. (22BCY10094)</a:t>
            </a:r>
            <a:endParaRPr sz="1800" b="1" dirty="0">
              <a:solidFill>
                <a:schemeClr val="dk1"/>
              </a:solidFill>
              <a:latin typeface="Bahnschrift" panose="020B0502040204020203" pitchFamily="34" charset="0"/>
              <a:ea typeface="PT Sans"/>
              <a:cs typeface="PT Sans"/>
              <a:sym typeface="PT Sans"/>
            </a:endParaRPr>
          </a:p>
        </p:txBody>
      </p:sp>
      <p:sp>
        <p:nvSpPr>
          <p:cNvPr id="1301" name="Google Shape;1301;p46"/>
          <p:cNvSpPr txBox="1"/>
          <p:nvPr/>
        </p:nvSpPr>
        <p:spPr>
          <a:xfrm flipH="1">
            <a:off x="720000" y="3521308"/>
            <a:ext cx="3724800" cy="407474"/>
          </a:xfrm>
          <a:prstGeom prst="rect">
            <a:avLst/>
          </a:prstGeom>
          <a:noFill/>
          <a:ln>
            <a:noFill/>
          </a:ln>
        </p:spPr>
        <p:txBody>
          <a:bodyPr spcFirstLastPara="1" wrap="square" lIns="91425" tIns="91425" rIns="91425" bIns="91425" anchor="t" anchorCtr="0">
            <a:noAutofit/>
          </a:bodyPr>
          <a:lstStyle/>
          <a:p>
            <a:pPr lvl="0"/>
            <a:r>
              <a:rPr lang="en-US" sz="1800" b="1" dirty="0">
                <a:solidFill>
                  <a:schemeClr val="dk1"/>
                </a:solidFill>
                <a:latin typeface="Bahnschrift" panose="020B0502040204020203" pitchFamily="34" charset="0"/>
                <a:ea typeface="PT Sans"/>
                <a:cs typeface="PT Sans"/>
                <a:sym typeface="PT Sans"/>
              </a:rPr>
              <a:t>Nupur Shivani (22BCY10066)</a:t>
            </a:r>
            <a:endParaRPr sz="1800" b="1" dirty="0">
              <a:solidFill>
                <a:schemeClr val="dk1"/>
              </a:solidFill>
              <a:latin typeface="Bahnschrift" panose="020B0502040204020203" pitchFamily="34" charset="0"/>
              <a:ea typeface="PT Sans"/>
              <a:cs typeface="PT Sans"/>
              <a:sym typeface="PT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FD3B-4D1E-E20B-7946-E0DF3BFC6C85}"/>
              </a:ext>
            </a:extLst>
          </p:cNvPr>
          <p:cNvSpPr>
            <a:spLocks noGrp="1"/>
          </p:cNvSpPr>
          <p:nvPr>
            <p:ph type="title"/>
          </p:nvPr>
        </p:nvSpPr>
        <p:spPr/>
        <p:txBody>
          <a:bodyPr/>
          <a:lstStyle/>
          <a:p>
            <a:r>
              <a:rPr lang="en-IN" dirty="0"/>
              <a:t>References</a:t>
            </a:r>
          </a:p>
        </p:txBody>
      </p:sp>
      <p:sp>
        <p:nvSpPr>
          <p:cNvPr id="4" name="Google Shape;1294;p46">
            <a:extLst>
              <a:ext uri="{FF2B5EF4-FFF2-40B4-BE49-F238E27FC236}">
                <a16:creationId xmlns:a16="http://schemas.microsoft.com/office/drawing/2014/main" id="{D649A159-3A8E-1F6B-86C0-B5FADCEB7877}"/>
              </a:ext>
            </a:extLst>
          </p:cNvPr>
          <p:cNvSpPr txBox="1">
            <a:spLocks/>
          </p:cNvSpPr>
          <p:nvPr/>
        </p:nvSpPr>
        <p:spPr>
          <a:xfrm>
            <a:off x="720000" y="1222435"/>
            <a:ext cx="4050483" cy="5086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T Sans"/>
              <a:buChar char="●"/>
              <a:defRPr sz="1200" b="0" i="0" u="none" strike="noStrike" cap="none">
                <a:solidFill>
                  <a:schemeClr val="dk1"/>
                </a:solidFill>
                <a:latin typeface="PT Sans"/>
                <a:ea typeface="PT Sans"/>
                <a:cs typeface="PT Sans"/>
                <a:sym typeface="PT Sans"/>
              </a:defRPr>
            </a:lvl1pPr>
            <a:lvl2pPr marL="914400" marR="0" lvl="1" indent="-304800" algn="l" rtl="0">
              <a:lnSpc>
                <a:spcPct val="100000"/>
              </a:lnSpc>
              <a:spcBef>
                <a:spcPts val="0"/>
              </a:spcBef>
              <a:spcAft>
                <a:spcPts val="0"/>
              </a:spcAft>
              <a:buClr>
                <a:schemeClr val="dk1"/>
              </a:buClr>
              <a:buSzPts val="1200"/>
              <a:buFont typeface="PT Sans"/>
              <a:buChar char="○"/>
              <a:defRPr sz="1200" b="0" i="0" u="none" strike="noStrike" cap="none">
                <a:solidFill>
                  <a:schemeClr val="dk1"/>
                </a:solidFill>
                <a:latin typeface="PT Sans"/>
                <a:ea typeface="PT Sans"/>
                <a:cs typeface="PT Sans"/>
                <a:sym typeface="PT Sans"/>
              </a:defRPr>
            </a:lvl2pPr>
            <a:lvl3pPr marL="1371600" marR="0" lvl="2" indent="-304800" algn="l" rtl="0">
              <a:lnSpc>
                <a:spcPct val="100000"/>
              </a:lnSpc>
              <a:spcBef>
                <a:spcPts val="0"/>
              </a:spcBef>
              <a:spcAft>
                <a:spcPts val="0"/>
              </a:spcAft>
              <a:buClr>
                <a:schemeClr val="dk1"/>
              </a:buClr>
              <a:buSzPts val="1200"/>
              <a:buFont typeface="PT Sans"/>
              <a:buChar char="■"/>
              <a:defRPr sz="1200" b="0" i="0" u="none" strike="noStrike" cap="none">
                <a:solidFill>
                  <a:schemeClr val="dk1"/>
                </a:solidFill>
                <a:latin typeface="PT Sans"/>
                <a:ea typeface="PT Sans"/>
                <a:cs typeface="PT Sans"/>
                <a:sym typeface="PT Sans"/>
              </a:defRPr>
            </a:lvl3pPr>
            <a:lvl4pPr marL="1828800" marR="0" lvl="3" indent="-304800" algn="l" rtl="0">
              <a:lnSpc>
                <a:spcPct val="100000"/>
              </a:lnSpc>
              <a:spcBef>
                <a:spcPts val="0"/>
              </a:spcBef>
              <a:spcAft>
                <a:spcPts val="0"/>
              </a:spcAft>
              <a:buClr>
                <a:schemeClr val="dk1"/>
              </a:buClr>
              <a:buSzPts val="1200"/>
              <a:buFont typeface="PT Sans"/>
              <a:buChar char="●"/>
              <a:defRPr sz="1200" b="0" i="0" u="none" strike="noStrike" cap="none">
                <a:solidFill>
                  <a:schemeClr val="dk1"/>
                </a:solidFill>
                <a:latin typeface="PT Sans"/>
                <a:ea typeface="PT Sans"/>
                <a:cs typeface="PT Sans"/>
                <a:sym typeface="PT Sans"/>
              </a:defRPr>
            </a:lvl4pPr>
            <a:lvl5pPr marL="2286000" marR="0" lvl="4" indent="-304800" algn="l" rtl="0">
              <a:lnSpc>
                <a:spcPct val="100000"/>
              </a:lnSpc>
              <a:spcBef>
                <a:spcPts val="0"/>
              </a:spcBef>
              <a:spcAft>
                <a:spcPts val="0"/>
              </a:spcAft>
              <a:buClr>
                <a:schemeClr val="dk1"/>
              </a:buClr>
              <a:buSzPts val="1200"/>
              <a:buFont typeface="PT Sans"/>
              <a:buChar char="○"/>
              <a:defRPr sz="1200" b="0" i="0" u="none" strike="noStrike" cap="none">
                <a:solidFill>
                  <a:schemeClr val="dk1"/>
                </a:solidFill>
                <a:latin typeface="PT Sans"/>
                <a:ea typeface="PT Sans"/>
                <a:cs typeface="PT Sans"/>
                <a:sym typeface="PT Sans"/>
              </a:defRPr>
            </a:lvl5pPr>
            <a:lvl6pPr marL="2743200" marR="0" lvl="5" indent="-304800" algn="l" rtl="0">
              <a:lnSpc>
                <a:spcPct val="100000"/>
              </a:lnSpc>
              <a:spcBef>
                <a:spcPts val="0"/>
              </a:spcBef>
              <a:spcAft>
                <a:spcPts val="0"/>
              </a:spcAft>
              <a:buClr>
                <a:schemeClr val="dk1"/>
              </a:buClr>
              <a:buSzPts val="1200"/>
              <a:buFont typeface="PT Sans"/>
              <a:buChar char="■"/>
              <a:defRPr sz="1200" b="0" i="0" u="none" strike="noStrike" cap="none">
                <a:solidFill>
                  <a:schemeClr val="dk1"/>
                </a:solidFill>
                <a:latin typeface="PT Sans"/>
                <a:ea typeface="PT Sans"/>
                <a:cs typeface="PT Sans"/>
                <a:sym typeface="PT Sans"/>
              </a:defRPr>
            </a:lvl6pPr>
            <a:lvl7pPr marL="3200400" marR="0" lvl="6" indent="-304800" algn="l" rtl="0">
              <a:lnSpc>
                <a:spcPct val="100000"/>
              </a:lnSpc>
              <a:spcBef>
                <a:spcPts val="0"/>
              </a:spcBef>
              <a:spcAft>
                <a:spcPts val="0"/>
              </a:spcAft>
              <a:buClr>
                <a:schemeClr val="dk1"/>
              </a:buClr>
              <a:buSzPts val="1200"/>
              <a:buFont typeface="PT Sans"/>
              <a:buChar char="●"/>
              <a:defRPr sz="1200" b="0" i="0" u="none" strike="noStrike" cap="none">
                <a:solidFill>
                  <a:schemeClr val="dk1"/>
                </a:solidFill>
                <a:latin typeface="PT Sans"/>
                <a:ea typeface="PT Sans"/>
                <a:cs typeface="PT Sans"/>
                <a:sym typeface="PT Sans"/>
              </a:defRPr>
            </a:lvl7pPr>
            <a:lvl8pPr marL="3657600" marR="0" lvl="7" indent="-304800" algn="l" rtl="0">
              <a:lnSpc>
                <a:spcPct val="100000"/>
              </a:lnSpc>
              <a:spcBef>
                <a:spcPts val="0"/>
              </a:spcBef>
              <a:spcAft>
                <a:spcPts val="0"/>
              </a:spcAft>
              <a:buClr>
                <a:schemeClr val="dk1"/>
              </a:buClr>
              <a:buSzPts val="1200"/>
              <a:buFont typeface="PT Sans"/>
              <a:buChar char="○"/>
              <a:defRPr sz="1200" b="0" i="0" u="none" strike="noStrike" cap="none">
                <a:solidFill>
                  <a:schemeClr val="dk1"/>
                </a:solidFill>
                <a:latin typeface="PT Sans"/>
                <a:ea typeface="PT Sans"/>
                <a:cs typeface="PT Sans"/>
                <a:sym typeface="PT Sans"/>
              </a:defRPr>
            </a:lvl8pPr>
            <a:lvl9pPr marL="4114800" marR="0" lvl="8" indent="-304800" algn="l" rtl="0">
              <a:lnSpc>
                <a:spcPct val="100000"/>
              </a:lnSpc>
              <a:spcBef>
                <a:spcPts val="0"/>
              </a:spcBef>
              <a:spcAft>
                <a:spcPts val="0"/>
              </a:spcAft>
              <a:buClr>
                <a:schemeClr val="dk1"/>
              </a:buClr>
              <a:buSzPts val="1200"/>
              <a:buFont typeface="PT Sans"/>
              <a:buChar char="■"/>
              <a:defRPr sz="1200" b="0" i="0" u="none" strike="noStrike" cap="none">
                <a:solidFill>
                  <a:schemeClr val="dk1"/>
                </a:solidFill>
                <a:latin typeface="PT Sans"/>
                <a:ea typeface="PT Sans"/>
                <a:cs typeface="PT Sans"/>
                <a:sym typeface="PT Sans"/>
              </a:defRPr>
            </a:lvl9pPr>
          </a:lstStyle>
          <a:p>
            <a:pPr marL="285750" indent="-285750"/>
            <a:r>
              <a:rPr lang="en-US" sz="1800" b="1" dirty="0" err="1">
                <a:latin typeface="Bahnschrift" panose="020B0502040204020203" pitchFamily="34" charset="0"/>
                <a:ea typeface="Space Grotesk"/>
                <a:cs typeface="Space Grotesk"/>
                <a:sym typeface="Space Grotesk"/>
              </a:rPr>
              <a:t>Chatgpt</a:t>
            </a:r>
            <a:endParaRPr lang="en-US" sz="1800" b="1" dirty="0">
              <a:latin typeface="Bahnschrift" panose="020B0502040204020203" pitchFamily="34" charset="0"/>
              <a:ea typeface="Space Grotesk"/>
              <a:cs typeface="Space Grotesk"/>
              <a:sym typeface="Space Grotesk"/>
            </a:endParaRPr>
          </a:p>
        </p:txBody>
      </p:sp>
    </p:spTree>
    <p:extLst>
      <p:ext uri="{BB962C8B-B14F-4D97-AF65-F5344CB8AC3E}">
        <p14:creationId xmlns:p14="http://schemas.microsoft.com/office/powerpoint/2010/main" val="948594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8" name="Google Shape;1368;p48"/>
          <p:cNvSpPr txBox="1">
            <a:spLocks noGrp="1"/>
          </p:cNvSpPr>
          <p:nvPr>
            <p:ph type="ctrTitle"/>
          </p:nvPr>
        </p:nvSpPr>
        <p:spPr>
          <a:xfrm>
            <a:off x="1833996" y="1573950"/>
            <a:ext cx="5476008" cy="99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of this template</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758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2"/>
          <p:cNvSpPr txBox="1">
            <a:spLocks noGrp="1"/>
          </p:cNvSpPr>
          <p:nvPr>
            <p:ph type="title"/>
          </p:nvPr>
        </p:nvSpPr>
        <p:spPr>
          <a:xfrm>
            <a:off x="3690500" y="769881"/>
            <a:ext cx="4381800" cy="87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Introduction</a:t>
            </a:r>
            <a:endParaRPr u="sng" dirty="0"/>
          </a:p>
        </p:txBody>
      </p:sp>
      <p:pic>
        <p:nvPicPr>
          <p:cNvPr id="8" name="Picture Placeholder 7"/>
          <p:cNvPicPr>
            <a:picLocks noGrp="1" noChangeAspect="1"/>
          </p:cNvPicPr>
          <p:nvPr>
            <p:ph type="pic" idx="3"/>
          </p:nvPr>
        </p:nvPicPr>
        <p:blipFill>
          <a:blip r:embed="rId3">
            <a:extLst>
              <a:ext uri="{28A0092B-C50C-407E-A947-70E740481C1C}">
                <a14:useLocalDpi xmlns:a14="http://schemas.microsoft.com/office/drawing/2010/main" val="0"/>
              </a:ext>
            </a:extLst>
          </a:blip>
          <a:srcRect l="35941" r="35941"/>
          <a:stretch>
            <a:fillRect/>
          </a:stretch>
        </p:blipFill>
        <p:spPr>
          <a:xfrm>
            <a:off x="985263" y="1059873"/>
            <a:ext cx="2705237" cy="3088486"/>
          </a:xfrm>
          <a:prstGeom prst="rect">
            <a:avLst/>
          </a:prstGeom>
          <a:ln>
            <a:noFill/>
          </a:ln>
          <a:effectLst>
            <a:softEdge rad="112500"/>
          </a:effectLst>
        </p:spPr>
      </p:pic>
      <p:sp>
        <p:nvSpPr>
          <p:cNvPr id="10" name="TextBox 9"/>
          <p:cNvSpPr txBox="1"/>
          <p:nvPr/>
        </p:nvSpPr>
        <p:spPr>
          <a:xfrm>
            <a:off x="4019846" y="1724891"/>
            <a:ext cx="4052454"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Bell MT" panose="02020503060305020303" pitchFamily="18" charset="0"/>
              </a:rPr>
              <a:t>We created network packet analyzer. It allows you to capture and analyze network packets in real-time, making it a valuable tool for network monitoring and debugging.</a:t>
            </a:r>
          </a:p>
          <a:p>
            <a:pPr marL="285750" indent="-285750">
              <a:buFont typeface="Arial" panose="020B0604020202020204" pitchFamily="34" charset="0"/>
              <a:buChar char="•"/>
            </a:pPr>
            <a:r>
              <a:rPr lang="en-US" sz="1800" dirty="0">
                <a:latin typeface="Bell MT" panose="02020503060305020303" pitchFamily="18" charset="0"/>
              </a:rPr>
              <a:t>It's particularly useful for diagnosing network issues, monitoring traffic, and gaining a deeper understanding of network behavior.</a:t>
            </a:r>
          </a:p>
          <a:p>
            <a:pPr marL="285750" indent="-285750">
              <a:buFont typeface="Arial" panose="020B0604020202020204" pitchFamily="34" charset="0"/>
              <a:buChar char="•"/>
            </a:pPr>
            <a:r>
              <a:rPr lang="en-US" sz="1800" dirty="0">
                <a:latin typeface="Bell MT" panose="02020503060305020303" pitchFamily="18" charset="0"/>
              </a:rPr>
              <a:t>We can also track the location of the packet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A5ED-110E-9080-2B09-63EF1AB6874E}"/>
              </a:ext>
            </a:extLst>
          </p:cNvPr>
          <p:cNvSpPr>
            <a:spLocks noGrp="1"/>
          </p:cNvSpPr>
          <p:nvPr>
            <p:ph type="title"/>
          </p:nvPr>
        </p:nvSpPr>
        <p:spPr>
          <a:xfrm>
            <a:off x="720000" y="445025"/>
            <a:ext cx="6480900" cy="575511"/>
          </a:xfrm>
        </p:spPr>
        <p:txBody>
          <a:bodyPr/>
          <a:lstStyle/>
          <a:p>
            <a:r>
              <a:rPr lang="en-IN" dirty="0"/>
              <a:t>Existing Work with limitations</a:t>
            </a:r>
          </a:p>
        </p:txBody>
      </p:sp>
      <p:sp>
        <p:nvSpPr>
          <p:cNvPr id="3" name="Text Placeholder 2">
            <a:extLst>
              <a:ext uri="{FF2B5EF4-FFF2-40B4-BE49-F238E27FC236}">
                <a16:creationId xmlns:a16="http://schemas.microsoft.com/office/drawing/2014/main" id="{F4757C6D-81DF-32F4-E24F-36D17A875CC2}"/>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511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40"/>
          <p:cNvSpPr txBox="1">
            <a:spLocks noGrp="1"/>
          </p:cNvSpPr>
          <p:nvPr>
            <p:ph type="title"/>
          </p:nvPr>
        </p:nvSpPr>
        <p:spPr>
          <a:xfrm>
            <a:off x="720000" y="0"/>
            <a:ext cx="7704000" cy="6741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a:t>Proposed Work </a:t>
            </a:r>
            <a:endParaRPr u="sng" dirty="0"/>
          </a:p>
        </p:txBody>
      </p:sp>
      <p:sp>
        <p:nvSpPr>
          <p:cNvPr id="1026" name="Google Shape;1026;p40"/>
          <p:cNvSpPr txBox="1"/>
          <p:nvPr/>
        </p:nvSpPr>
        <p:spPr>
          <a:xfrm>
            <a:off x="0" y="572700"/>
            <a:ext cx="9329980" cy="4488872"/>
          </a:xfrm>
          <a:prstGeom prst="rect">
            <a:avLst/>
          </a:prstGeom>
          <a:noFill/>
          <a:ln>
            <a:noFill/>
          </a:ln>
        </p:spPr>
        <p:txBody>
          <a:bodyPr spcFirstLastPara="1" wrap="square" lIns="91425" tIns="91425" rIns="91425" bIns="91425" anchor="t" anchorCtr="0">
            <a:noAutofit/>
          </a:bodyPr>
          <a:lstStyle/>
          <a:p>
            <a:pPr lvl="0">
              <a:spcBef>
                <a:spcPts val="300"/>
              </a:spcBef>
              <a:spcAft>
                <a:spcPts val="300"/>
              </a:spcAft>
            </a:pPr>
            <a:r>
              <a:rPr lang="en-US" dirty="0">
                <a:solidFill>
                  <a:schemeClr val="dk1"/>
                </a:solidFill>
                <a:latin typeface="PT Sans"/>
                <a:ea typeface="PT Sans"/>
                <a:cs typeface="PT Sans"/>
                <a:sym typeface="PT Sans"/>
              </a:rPr>
              <a:t>The code which we will be working on is a Python program for packet capture and analysis with a graphical user interface (GUI) using </a:t>
            </a:r>
            <a:r>
              <a:rPr lang="en-US" dirty="0" err="1">
                <a:solidFill>
                  <a:schemeClr val="dk1"/>
                </a:solidFill>
                <a:latin typeface="PT Sans"/>
                <a:ea typeface="PT Sans"/>
                <a:cs typeface="PT Sans"/>
                <a:sym typeface="PT Sans"/>
              </a:rPr>
              <a:t>PyShark</a:t>
            </a:r>
            <a:r>
              <a:rPr lang="en-US" dirty="0">
                <a:solidFill>
                  <a:schemeClr val="dk1"/>
                </a:solidFill>
                <a:latin typeface="PT Sans"/>
                <a:ea typeface="PT Sans"/>
                <a:cs typeface="PT Sans"/>
                <a:sym typeface="PT Sans"/>
              </a:rPr>
              <a:t> and </a:t>
            </a:r>
            <a:r>
              <a:rPr lang="en-US" dirty="0" err="1">
                <a:solidFill>
                  <a:schemeClr val="dk1"/>
                </a:solidFill>
                <a:latin typeface="PT Sans"/>
                <a:ea typeface="PT Sans"/>
                <a:cs typeface="PT Sans"/>
                <a:sym typeface="PT Sans"/>
              </a:rPr>
              <a:t>tkinter</a:t>
            </a:r>
            <a:r>
              <a:rPr lang="en-US" dirty="0">
                <a:solidFill>
                  <a:schemeClr val="dk1"/>
                </a:solidFill>
                <a:latin typeface="PT Sans"/>
                <a:ea typeface="PT Sans"/>
                <a:cs typeface="PT Sans"/>
                <a:sym typeface="PT Sans"/>
              </a:rPr>
              <a:t>. It allows users to capture and analyze network packets in real-time. It is different from tools like Wireshark and </a:t>
            </a:r>
            <a:r>
              <a:rPr lang="en-US" dirty="0" err="1">
                <a:solidFill>
                  <a:schemeClr val="dk1"/>
                </a:solidFill>
                <a:latin typeface="PT Sans"/>
                <a:ea typeface="PT Sans"/>
                <a:cs typeface="PT Sans"/>
                <a:sym typeface="PT Sans"/>
              </a:rPr>
              <a:t>tcpdump</a:t>
            </a:r>
            <a:r>
              <a:rPr lang="en-US" dirty="0">
                <a:solidFill>
                  <a:schemeClr val="dk1"/>
                </a:solidFill>
                <a:latin typeface="PT Sans"/>
                <a:ea typeface="PT Sans"/>
                <a:cs typeface="PT Sans"/>
                <a:sym typeface="PT Sans"/>
              </a:rPr>
              <a:t> in the following ways:</a:t>
            </a:r>
          </a:p>
          <a:p>
            <a:pPr lvl="0">
              <a:spcBef>
                <a:spcPts val="300"/>
              </a:spcBef>
              <a:spcAft>
                <a:spcPts val="300"/>
              </a:spcAft>
            </a:pPr>
            <a:r>
              <a:rPr lang="en-US" dirty="0">
                <a:solidFill>
                  <a:schemeClr val="dk1"/>
                </a:solidFill>
                <a:latin typeface="PT Sans"/>
                <a:ea typeface="PT Sans"/>
                <a:cs typeface="PT Sans"/>
                <a:sym typeface="PT Sans"/>
              </a:rPr>
              <a:t>1. </a:t>
            </a:r>
            <a:r>
              <a:rPr lang="en-US" b="1" u="sng" dirty="0">
                <a:solidFill>
                  <a:schemeClr val="dk1"/>
                </a:solidFill>
                <a:latin typeface="PT Sans"/>
                <a:ea typeface="PT Sans"/>
                <a:cs typeface="PT Sans"/>
                <a:sym typeface="PT Sans"/>
              </a:rPr>
              <a:t>User Interface </a:t>
            </a:r>
            <a:r>
              <a:rPr lang="en-US" dirty="0">
                <a:solidFill>
                  <a:schemeClr val="dk1"/>
                </a:solidFill>
                <a:latin typeface="PT Sans"/>
                <a:ea typeface="PT Sans"/>
                <a:cs typeface="PT Sans"/>
                <a:sym typeface="PT Sans"/>
              </a:rPr>
              <a:t>-</a:t>
            </a:r>
          </a:p>
          <a:p>
            <a:pPr lvl="0">
              <a:spcBef>
                <a:spcPts val="300"/>
              </a:spcBef>
              <a:spcAft>
                <a:spcPts val="300"/>
              </a:spcAft>
            </a:pPr>
            <a:r>
              <a:rPr lang="en-US" dirty="0">
                <a:solidFill>
                  <a:schemeClr val="dk1"/>
                </a:solidFill>
                <a:latin typeface="PT Sans"/>
                <a:ea typeface="PT Sans"/>
                <a:cs typeface="PT Sans"/>
                <a:sym typeface="PT Sans"/>
              </a:rPr>
              <a:t>   - The provided code has a graphical user interface (GUI) created with </a:t>
            </a:r>
            <a:r>
              <a:rPr lang="en-US" dirty="0" err="1">
                <a:solidFill>
                  <a:schemeClr val="dk1"/>
                </a:solidFill>
                <a:latin typeface="PT Sans"/>
                <a:ea typeface="PT Sans"/>
                <a:cs typeface="PT Sans"/>
                <a:sym typeface="PT Sans"/>
              </a:rPr>
              <a:t>Tkinter</a:t>
            </a:r>
            <a:r>
              <a:rPr lang="en-US" dirty="0">
                <a:solidFill>
                  <a:schemeClr val="dk1"/>
                </a:solidFill>
                <a:latin typeface="PT Sans"/>
                <a:ea typeface="PT Sans"/>
                <a:cs typeface="PT Sans"/>
                <a:sym typeface="PT Sans"/>
              </a:rPr>
              <a:t>, which allows users to interact with the application using buttons, text fields, and a tree view. Wireshark and </a:t>
            </a:r>
            <a:r>
              <a:rPr lang="en-US" dirty="0" err="1">
                <a:solidFill>
                  <a:schemeClr val="dk1"/>
                </a:solidFill>
                <a:latin typeface="PT Sans"/>
                <a:ea typeface="PT Sans"/>
                <a:cs typeface="PT Sans"/>
                <a:sym typeface="PT Sans"/>
              </a:rPr>
              <a:t>tcpdump</a:t>
            </a:r>
            <a:r>
              <a:rPr lang="en-US" dirty="0">
                <a:solidFill>
                  <a:schemeClr val="dk1"/>
                </a:solidFill>
                <a:latin typeface="PT Sans"/>
                <a:ea typeface="PT Sans"/>
                <a:cs typeface="PT Sans"/>
                <a:sym typeface="PT Sans"/>
              </a:rPr>
              <a:t>, on the other hand, are command-line tools without a graphical interface.</a:t>
            </a:r>
          </a:p>
          <a:p>
            <a:pPr lvl="0">
              <a:spcBef>
                <a:spcPts val="300"/>
              </a:spcBef>
              <a:spcAft>
                <a:spcPts val="300"/>
              </a:spcAft>
            </a:pPr>
            <a:endParaRPr lang="en-US" dirty="0">
              <a:solidFill>
                <a:schemeClr val="dk1"/>
              </a:solidFill>
              <a:latin typeface="PT Sans"/>
              <a:ea typeface="PT Sans"/>
              <a:cs typeface="PT Sans"/>
              <a:sym typeface="PT Sans"/>
            </a:endParaRPr>
          </a:p>
          <a:p>
            <a:pPr lvl="0">
              <a:spcBef>
                <a:spcPts val="300"/>
              </a:spcBef>
              <a:spcAft>
                <a:spcPts val="300"/>
              </a:spcAft>
            </a:pPr>
            <a:r>
              <a:rPr lang="en-US" dirty="0">
                <a:solidFill>
                  <a:schemeClr val="dk1"/>
                </a:solidFill>
                <a:latin typeface="PT Sans"/>
                <a:ea typeface="PT Sans"/>
                <a:cs typeface="PT Sans"/>
                <a:sym typeface="PT Sans"/>
              </a:rPr>
              <a:t>2. </a:t>
            </a:r>
            <a:r>
              <a:rPr lang="en-US" b="1" u="sng" dirty="0">
                <a:solidFill>
                  <a:schemeClr val="dk1"/>
                </a:solidFill>
                <a:latin typeface="PT Sans"/>
                <a:ea typeface="PT Sans"/>
                <a:cs typeface="PT Sans"/>
                <a:sym typeface="PT Sans"/>
              </a:rPr>
              <a:t>Ease of Use </a:t>
            </a:r>
            <a:r>
              <a:rPr lang="en-US" dirty="0">
                <a:solidFill>
                  <a:schemeClr val="dk1"/>
                </a:solidFill>
                <a:latin typeface="PT Sans"/>
                <a:ea typeface="PT Sans"/>
                <a:cs typeface="PT Sans"/>
                <a:sym typeface="PT Sans"/>
              </a:rPr>
              <a:t>-</a:t>
            </a:r>
          </a:p>
          <a:p>
            <a:pPr lvl="0">
              <a:spcBef>
                <a:spcPts val="300"/>
              </a:spcBef>
              <a:spcAft>
                <a:spcPts val="300"/>
              </a:spcAft>
            </a:pPr>
            <a:r>
              <a:rPr lang="en-US" dirty="0">
                <a:solidFill>
                  <a:schemeClr val="dk1"/>
                </a:solidFill>
                <a:latin typeface="PT Sans"/>
                <a:ea typeface="PT Sans"/>
                <a:cs typeface="PT Sans"/>
                <a:sym typeface="PT Sans"/>
              </a:rPr>
              <a:t>   - The code is user-friendly and suitable for individuals who may not be comfortable with command-line tools. In contrast, Wireshark and </a:t>
            </a:r>
            <a:r>
              <a:rPr lang="en-US" dirty="0" err="1">
                <a:solidFill>
                  <a:schemeClr val="dk1"/>
                </a:solidFill>
                <a:latin typeface="PT Sans"/>
                <a:ea typeface="PT Sans"/>
                <a:cs typeface="PT Sans"/>
                <a:sym typeface="PT Sans"/>
              </a:rPr>
              <a:t>tcpdump</a:t>
            </a:r>
            <a:r>
              <a:rPr lang="en-US" dirty="0">
                <a:solidFill>
                  <a:schemeClr val="dk1"/>
                </a:solidFill>
                <a:latin typeface="PT Sans"/>
                <a:ea typeface="PT Sans"/>
                <a:cs typeface="PT Sans"/>
                <a:sym typeface="PT Sans"/>
              </a:rPr>
              <a:t> require users to have a certain level of expertise in working with command-line parameters.</a:t>
            </a:r>
          </a:p>
          <a:p>
            <a:pPr lvl="0">
              <a:spcBef>
                <a:spcPts val="300"/>
              </a:spcBef>
              <a:spcAft>
                <a:spcPts val="300"/>
              </a:spcAft>
            </a:pPr>
            <a:endParaRPr lang="en-US" dirty="0">
              <a:solidFill>
                <a:schemeClr val="dk1"/>
              </a:solidFill>
              <a:latin typeface="PT Sans"/>
              <a:ea typeface="PT Sans"/>
              <a:cs typeface="PT Sans"/>
              <a:sym typeface="PT Sans"/>
            </a:endParaRPr>
          </a:p>
          <a:p>
            <a:pPr lvl="0">
              <a:spcBef>
                <a:spcPts val="300"/>
              </a:spcBef>
              <a:spcAft>
                <a:spcPts val="300"/>
              </a:spcAft>
            </a:pPr>
            <a:r>
              <a:rPr lang="en-US" dirty="0">
                <a:solidFill>
                  <a:schemeClr val="dk1"/>
                </a:solidFill>
                <a:latin typeface="PT Sans"/>
                <a:ea typeface="PT Sans"/>
                <a:cs typeface="PT Sans"/>
                <a:sym typeface="PT Sans"/>
              </a:rPr>
              <a:t>3. </a:t>
            </a:r>
            <a:r>
              <a:rPr lang="en-US" b="1" u="sng" dirty="0">
                <a:solidFill>
                  <a:schemeClr val="dk1"/>
                </a:solidFill>
                <a:latin typeface="PT Sans"/>
                <a:ea typeface="PT Sans"/>
                <a:cs typeface="PT Sans"/>
                <a:sym typeface="PT Sans"/>
              </a:rPr>
              <a:t>Real-Time Capture</a:t>
            </a:r>
            <a:r>
              <a:rPr lang="en-US" dirty="0">
                <a:solidFill>
                  <a:schemeClr val="dk1"/>
                </a:solidFill>
                <a:latin typeface="PT Sans"/>
                <a:ea typeface="PT Sans"/>
                <a:cs typeface="PT Sans"/>
                <a:sym typeface="PT Sans"/>
              </a:rPr>
              <a:t>:</a:t>
            </a:r>
          </a:p>
          <a:p>
            <a:pPr lvl="0">
              <a:spcBef>
                <a:spcPts val="300"/>
              </a:spcBef>
              <a:spcAft>
                <a:spcPts val="300"/>
              </a:spcAft>
            </a:pPr>
            <a:r>
              <a:rPr lang="en-US" dirty="0">
                <a:solidFill>
                  <a:schemeClr val="dk1"/>
                </a:solidFill>
                <a:latin typeface="PT Sans"/>
                <a:ea typeface="PT Sans"/>
                <a:cs typeface="PT Sans"/>
                <a:sym typeface="PT Sans"/>
              </a:rPr>
              <a:t>   - The code offers real-time packet capture and analysis. Users can start and stop packet capture at their convenience. Wireshark can also perform real-time capture, but </a:t>
            </a:r>
            <a:r>
              <a:rPr lang="en-US" dirty="0" err="1">
                <a:solidFill>
                  <a:schemeClr val="dk1"/>
                </a:solidFill>
                <a:latin typeface="PT Sans"/>
                <a:ea typeface="PT Sans"/>
                <a:cs typeface="PT Sans"/>
                <a:sym typeface="PT Sans"/>
              </a:rPr>
              <a:t>tcpdump</a:t>
            </a:r>
            <a:r>
              <a:rPr lang="en-US" dirty="0">
                <a:solidFill>
                  <a:schemeClr val="dk1"/>
                </a:solidFill>
                <a:latin typeface="PT Sans"/>
                <a:ea typeface="PT Sans"/>
                <a:cs typeface="PT Sans"/>
                <a:sym typeface="PT Sans"/>
              </a:rPr>
              <a:t> is primarily designed for static capture and post-capture analysis.</a:t>
            </a:r>
          </a:p>
          <a:p>
            <a:pPr lvl="0">
              <a:spcBef>
                <a:spcPts val="300"/>
              </a:spcBef>
              <a:spcAft>
                <a:spcPts val="300"/>
              </a:spcAft>
            </a:pPr>
            <a:endParaRPr lang="en-US" dirty="0">
              <a:solidFill>
                <a:schemeClr val="dk1"/>
              </a:solidFill>
              <a:latin typeface="PT Sans"/>
              <a:ea typeface="PT Sans"/>
              <a:cs typeface="PT Sans"/>
              <a:sym typeface="P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202" name="Google Shape;1202;p44"/>
          <p:cNvSpPr txBox="1"/>
          <p:nvPr/>
        </p:nvSpPr>
        <p:spPr>
          <a:xfrm>
            <a:off x="27122" y="54244"/>
            <a:ext cx="9116878" cy="5143500"/>
          </a:xfrm>
          <a:prstGeom prst="rect">
            <a:avLst/>
          </a:prstGeom>
          <a:noFill/>
          <a:ln>
            <a:noFill/>
          </a:ln>
        </p:spPr>
        <p:txBody>
          <a:bodyPr spcFirstLastPara="1" wrap="square" lIns="91425" tIns="91425" rIns="91425" bIns="91425" anchor="t" anchorCtr="0">
            <a:noAutofit/>
          </a:bodyPr>
          <a:lstStyle/>
          <a:p>
            <a:pPr lvl="0">
              <a:spcBef>
                <a:spcPts val="300"/>
              </a:spcBef>
              <a:spcAft>
                <a:spcPts val="300"/>
              </a:spcAft>
            </a:pPr>
            <a:r>
              <a:rPr lang="en-US" sz="1200" dirty="0">
                <a:solidFill>
                  <a:schemeClr val="dk1"/>
                </a:solidFill>
                <a:latin typeface="PT Sans"/>
                <a:ea typeface="PT Sans"/>
                <a:cs typeface="PT Sans"/>
                <a:sym typeface="PT Sans"/>
              </a:rPr>
              <a:t>4. </a:t>
            </a:r>
            <a:r>
              <a:rPr lang="en-US" sz="1200" b="1" u="sng" dirty="0">
                <a:solidFill>
                  <a:schemeClr val="dk1"/>
                </a:solidFill>
                <a:latin typeface="PT Sans"/>
                <a:ea typeface="PT Sans"/>
                <a:cs typeface="PT Sans"/>
                <a:sym typeface="PT Sans"/>
              </a:rPr>
              <a:t>Packet Analysis -</a:t>
            </a:r>
          </a:p>
          <a:p>
            <a:pPr lvl="0">
              <a:spcBef>
                <a:spcPts val="300"/>
              </a:spcBef>
              <a:spcAft>
                <a:spcPts val="300"/>
              </a:spcAft>
            </a:pPr>
            <a:r>
              <a:rPr lang="en-US" sz="1200" dirty="0">
                <a:solidFill>
                  <a:schemeClr val="dk1"/>
                </a:solidFill>
                <a:latin typeface="PT Sans"/>
                <a:ea typeface="PT Sans"/>
                <a:cs typeface="PT Sans"/>
                <a:sym typeface="PT Sans"/>
              </a:rPr>
              <a:t>   - The code provides packet analysis features that allow users to view and inspect packet details in a structured format. Wireshark is a specialized packet analyzer that provides extensive capabilities for packet inspection and filtering.</a:t>
            </a:r>
          </a:p>
          <a:p>
            <a:pPr lvl="0">
              <a:spcBef>
                <a:spcPts val="300"/>
              </a:spcBef>
              <a:spcAft>
                <a:spcPts val="300"/>
              </a:spcAft>
            </a:pPr>
            <a:endParaRPr lang="en-US" sz="1200" dirty="0">
              <a:solidFill>
                <a:schemeClr val="dk1"/>
              </a:solidFill>
              <a:latin typeface="PT Sans"/>
              <a:ea typeface="PT Sans"/>
              <a:cs typeface="PT Sans"/>
              <a:sym typeface="PT Sans"/>
            </a:endParaRPr>
          </a:p>
          <a:p>
            <a:pPr lvl="0">
              <a:spcBef>
                <a:spcPts val="300"/>
              </a:spcBef>
              <a:spcAft>
                <a:spcPts val="300"/>
              </a:spcAft>
            </a:pPr>
            <a:r>
              <a:rPr lang="en-US" sz="1200" dirty="0">
                <a:solidFill>
                  <a:schemeClr val="dk1"/>
                </a:solidFill>
                <a:latin typeface="PT Sans"/>
                <a:ea typeface="PT Sans"/>
                <a:cs typeface="PT Sans"/>
                <a:sym typeface="PT Sans"/>
              </a:rPr>
              <a:t>5. </a:t>
            </a:r>
            <a:r>
              <a:rPr lang="en-US" sz="1200" b="1" u="sng" dirty="0" err="1">
                <a:solidFill>
                  <a:schemeClr val="dk1"/>
                </a:solidFill>
                <a:latin typeface="PT Sans"/>
                <a:ea typeface="PT Sans"/>
                <a:cs typeface="PT Sans"/>
                <a:sym typeface="PT Sans"/>
              </a:rPr>
              <a:t>Scriptability</a:t>
            </a:r>
            <a:r>
              <a:rPr lang="en-US" sz="1200" b="1" u="sng" dirty="0">
                <a:solidFill>
                  <a:schemeClr val="dk1"/>
                </a:solidFill>
                <a:latin typeface="PT Sans"/>
                <a:ea typeface="PT Sans"/>
                <a:cs typeface="PT Sans"/>
                <a:sym typeface="PT Sans"/>
              </a:rPr>
              <a:t> -</a:t>
            </a:r>
            <a:endParaRPr lang="en-US" sz="1200" dirty="0">
              <a:solidFill>
                <a:schemeClr val="dk1"/>
              </a:solidFill>
              <a:latin typeface="PT Sans"/>
              <a:ea typeface="PT Sans"/>
              <a:cs typeface="PT Sans"/>
              <a:sym typeface="PT Sans"/>
            </a:endParaRPr>
          </a:p>
          <a:p>
            <a:pPr lvl="0">
              <a:spcBef>
                <a:spcPts val="300"/>
              </a:spcBef>
              <a:spcAft>
                <a:spcPts val="300"/>
              </a:spcAft>
            </a:pPr>
            <a:r>
              <a:rPr lang="en-US" sz="1200" dirty="0">
                <a:solidFill>
                  <a:schemeClr val="dk1"/>
                </a:solidFill>
                <a:latin typeface="PT Sans"/>
                <a:ea typeface="PT Sans"/>
                <a:cs typeface="PT Sans"/>
                <a:sym typeface="PT Sans"/>
              </a:rPr>
              <a:t>   - The code is written in Python, making it scriptable and customizable. Users can extend its functionality or integrate it with other Python applications. Wireshark and </a:t>
            </a:r>
            <a:r>
              <a:rPr lang="en-US" sz="1200" dirty="0" err="1">
                <a:solidFill>
                  <a:schemeClr val="dk1"/>
                </a:solidFill>
                <a:latin typeface="PT Sans"/>
                <a:ea typeface="PT Sans"/>
                <a:cs typeface="PT Sans"/>
                <a:sym typeface="PT Sans"/>
              </a:rPr>
              <a:t>tcpdump</a:t>
            </a:r>
            <a:r>
              <a:rPr lang="en-US" sz="1200" dirty="0">
                <a:solidFill>
                  <a:schemeClr val="dk1"/>
                </a:solidFill>
                <a:latin typeface="PT Sans"/>
                <a:ea typeface="PT Sans"/>
                <a:cs typeface="PT Sans"/>
                <a:sym typeface="PT Sans"/>
              </a:rPr>
              <a:t> are standalone tools with limited scripting capabilities.</a:t>
            </a:r>
          </a:p>
          <a:p>
            <a:pPr lvl="0">
              <a:spcBef>
                <a:spcPts val="300"/>
              </a:spcBef>
              <a:spcAft>
                <a:spcPts val="300"/>
              </a:spcAft>
            </a:pPr>
            <a:endParaRPr lang="en-US" sz="1200" dirty="0">
              <a:solidFill>
                <a:schemeClr val="dk1"/>
              </a:solidFill>
              <a:latin typeface="PT Sans"/>
              <a:ea typeface="PT Sans"/>
              <a:cs typeface="PT Sans"/>
              <a:sym typeface="PT Sans"/>
            </a:endParaRPr>
          </a:p>
          <a:p>
            <a:pPr lvl="0">
              <a:spcBef>
                <a:spcPts val="300"/>
              </a:spcBef>
              <a:spcAft>
                <a:spcPts val="300"/>
              </a:spcAft>
            </a:pPr>
            <a:r>
              <a:rPr lang="en-US" sz="1200" dirty="0">
                <a:solidFill>
                  <a:schemeClr val="dk1"/>
                </a:solidFill>
                <a:latin typeface="PT Sans"/>
                <a:ea typeface="PT Sans"/>
                <a:cs typeface="PT Sans"/>
                <a:sym typeface="PT Sans"/>
              </a:rPr>
              <a:t>6. </a:t>
            </a:r>
            <a:r>
              <a:rPr lang="en-US" sz="1200" b="1" u="sng" dirty="0">
                <a:solidFill>
                  <a:schemeClr val="dk1"/>
                </a:solidFill>
                <a:latin typeface="PT Sans"/>
                <a:ea typeface="PT Sans"/>
                <a:cs typeface="PT Sans"/>
                <a:sym typeface="PT Sans"/>
              </a:rPr>
              <a:t>Limited Features </a:t>
            </a:r>
            <a:r>
              <a:rPr lang="en-US" sz="1200" dirty="0">
                <a:solidFill>
                  <a:schemeClr val="dk1"/>
                </a:solidFill>
                <a:latin typeface="PT Sans"/>
                <a:ea typeface="PT Sans"/>
                <a:cs typeface="PT Sans"/>
                <a:sym typeface="PT Sans"/>
              </a:rPr>
              <a:t>-</a:t>
            </a:r>
          </a:p>
          <a:p>
            <a:pPr lvl="0">
              <a:spcBef>
                <a:spcPts val="300"/>
              </a:spcBef>
              <a:spcAft>
                <a:spcPts val="300"/>
              </a:spcAft>
            </a:pPr>
            <a:r>
              <a:rPr lang="en-US" sz="1200" dirty="0">
                <a:solidFill>
                  <a:schemeClr val="dk1"/>
                </a:solidFill>
                <a:latin typeface="PT Sans"/>
                <a:ea typeface="PT Sans"/>
                <a:cs typeface="PT Sans"/>
                <a:sym typeface="PT Sans"/>
              </a:rPr>
              <a:t>   - The code offers basic packet capture and display features. It lacks the advanced filtering, protocol decoding, and analysis capabilities provided by Wireshark. Wireshark, in particular, is a comprehensive packet analysis tool used for in-depth network troubleshooting and analysis.</a:t>
            </a:r>
          </a:p>
          <a:p>
            <a:pPr lvl="0">
              <a:spcBef>
                <a:spcPts val="300"/>
              </a:spcBef>
              <a:spcAft>
                <a:spcPts val="300"/>
              </a:spcAft>
            </a:pPr>
            <a:endParaRPr lang="en-US" sz="1200" dirty="0">
              <a:solidFill>
                <a:schemeClr val="dk1"/>
              </a:solidFill>
              <a:latin typeface="PT Sans"/>
              <a:ea typeface="PT Sans"/>
              <a:cs typeface="PT Sans"/>
              <a:sym typeface="PT Sans"/>
            </a:endParaRPr>
          </a:p>
          <a:p>
            <a:pPr lvl="0">
              <a:spcBef>
                <a:spcPts val="300"/>
              </a:spcBef>
              <a:spcAft>
                <a:spcPts val="300"/>
              </a:spcAft>
            </a:pPr>
            <a:r>
              <a:rPr lang="en-US" sz="1200" dirty="0">
                <a:solidFill>
                  <a:schemeClr val="dk1"/>
                </a:solidFill>
                <a:latin typeface="PT Sans"/>
                <a:ea typeface="PT Sans"/>
                <a:cs typeface="PT Sans"/>
                <a:sym typeface="PT Sans"/>
              </a:rPr>
              <a:t>7. </a:t>
            </a:r>
            <a:r>
              <a:rPr lang="en-US" sz="1200" b="1" u="sng" dirty="0">
                <a:solidFill>
                  <a:schemeClr val="dk1"/>
                </a:solidFill>
                <a:latin typeface="PT Sans"/>
                <a:ea typeface="PT Sans"/>
                <a:cs typeface="PT Sans"/>
                <a:sym typeface="PT Sans"/>
              </a:rPr>
              <a:t>Dependency</a:t>
            </a:r>
            <a:r>
              <a:rPr lang="en-US" sz="1200" dirty="0">
                <a:solidFill>
                  <a:schemeClr val="dk1"/>
                </a:solidFill>
                <a:latin typeface="PT Sans"/>
                <a:ea typeface="PT Sans"/>
                <a:cs typeface="PT Sans"/>
                <a:sym typeface="PT Sans"/>
              </a:rPr>
              <a:t> -</a:t>
            </a:r>
          </a:p>
          <a:p>
            <a:pPr lvl="0">
              <a:spcBef>
                <a:spcPts val="300"/>
              </a:spcBef>
              <a:spcAft>
                <a:spcPts val="300"/>
              </a:spcAft>
            </a:pPr>
            <a:r>
              <a:rPr lang="en-US" sz="1200" dirty="0">
                <a:solidFill>
                  <a:schemeClr val="dk1"/>
                </a:solidFill>
                <a:latin typeface="PT Sans"/>
                <a:ea typeface="PT Sans"/>
                <a:cs typeface="PT Sans"/>
                <a:sym typeface="PT Sans"/>
              </a:rPr>
              <a:t>   - The provided code depends on external Python libraries like </a:t>
            </a:r>
            <a:r>
              <a:rPr lang="en-US" sz="1200" dirty="0" err="1">
                <a:solidFill>
                  <a:schemeClr val="dk1"/>
                </a:solidFill>
                <a:latin typeface="PT Sans"/>
                <a:ea typeface="PT Sans"/>
                <a:cs typeface="PT Sans"/>
                <a:sym typeface="PT Sans"/>
              </a:rPr>
              <a:t>PyShark</a:t>
            </a:r>
            <a:r>
              <a:rPr lang="en-US" sz="1200" dirty="0">
                <a:solidFill>
                  <a:schemeClr val="dk1"/>
                </a:solidFill>
                <a:latin typeface="PT Sans"/>
                <a:ea typeface="PT Sans"/>
                <a:cs typeface="PT Sans"/>
                <a:sym typeface="PT Sans"/>
              </a:rPr>
              <a:t>, </a:t>
            </a:r>
            <a:r>
              <a:rPr lang="en-US" sz="1200" dirty="0" err="1">
                <a:solidFill>
                  <a:schemeClr val="dk1"/>
                </a:solidFill>
                <a:latin typeface="PT Sans"/>
                <a:ea typeface="PT Sans"/>
                <a:cs typeface="PT Sans"/>
                <a:sym typeface="PT Sans"/>
              </a:rPr>
              <a:t>tkinter</a:t>
            </a:r>
            <a:r>
              <a:rPr lang="en-US" sz="1200" dirty="0">
                <a:solidFill>
                  <a:schemeClr val="dk1"/>
                </a:solidFill>
                <a:latin typeface="PT Sans"/>
                <a:ea typeface="PT Sans"/>
                <a:cs typeface="PT Sans"/>
                <a:sym typeface="PT Sans"/>
              </a:rPr>
              <a:t>, and tabulate. In contrast, Wireshark and </a:t>
            </a:r>
            <a:r>
              <a:rPr lang="en-US" sz="1200" dirty="0" err="1">
                <a:solidFill>
                  <a:schemeClr val="dk1"/>
                </a:solidFill>
                <a:latin typeface="PT Sans"/>
                <a:ea typeface="PT Sans"/>
                <a:cs typeface="PT Sans"/>
                <a:sym typeface="PT Sans"/>
              </a:rPr>
              <a:t>tcpdump</a:t>
            </a:r>
            <a:r>
              <a:rPr lang="en-US" sz="1200" dirty="0">
                <a:solidFill>
                  <a:schemeClr val="dk1"/>
                </a:solidFill>
                <a:latin typeface="PT Sans"/>
                <a:ea typeface="PT Sans"/>
                <a:cs typeface="PT Sans"/>
                <a:sym typeface="PT Sans"/>
              </a:rPr>
              <a:t> are standalone applications that don't rely on additional Python libraries.</a:t>
            </a:r>
          </a:p>
          <a:p>
            <a:pPr lvl="0">
              <a:spcBef>
                <a:spcPts val="300"/>
              </a:spcBef>
              <a:spcAft>
                <a:spcPts val="300"/>
              </a:spcAft>
            </a:pPr>
            <a:endParaRPr lang="en-US" sz="1200" dirty="0">
              <a:solidFill>
                <a:schemeClr val="dk1"/>
              </a:solidFill>
              <a:latin typeface="PT Sans"/>
              <a:ea typeface="PT Sans"/>
              <a:cs typeface="PT Sans"/>
              <a:sym typeface="PT Sans"/>
            </a:endParaRPr>
          </a:p>
          <a:p>
            <a:pPr lvl="0">
              <a:spcBef>
                <a:spcPts val="300"/>
              </a:spcBef>
              <a:spcAft>
                <a:spcPts val="300"/>
              </a:spcAft>
            </a:pPr>
            <a:r>
              <a:rPr lang="en-US" sz="1200" dirty="0">
                <a:solidFill>
                  <a:schemeClr val="dk1"/>
                </a:solidFill>
                <a:latin typeface="PT Sans"/>
                <a:ea typeface="PT Sans"/>
                <a:cs typeface="PT Sans"/>
                <a:sym typeface="PT Sans"/>
              </a:rPr>
              <a:t>8. </a:t>
            </a:r>
            <a:r>
              <a:rPr lang="en-US" sz="1200" b="1" u="sng" dirty="0">
                <a:solidFill>
                  <a:schemeClr val="dk1"/>
                </a:solidFill>
                <a:latin typeface="PT Sans"/>
                <a:ea typeface="PT Sans"/>
                <a:cs typeface="PT Sans"/>
                <a:sym typeface="PT Sans"/>
              </a:rPr>
              <a:t>Cross Platform Compatibility  </a:t>
            </a:r>
            <a:r>
              <a:rPr lang="en-US" sz="1200" dirty="0">
                <a:solidFill>
                  <a:schemeClr val="dk1"/>
                </a:solidFill>
                <a:latin typeface="PT Sans"/>
                <a:ea typeface="PT Sans"/>
                <a:cs typeface="PT Sans"/>
                <a:sym typeface="PT Sans"/>
              </a:rPr>
              <a:t>-</a:t>
            </a:r>
          </a:p>
          <a:p>
            <a:pPr lvl="0">
              <a:spcBef>
                <a:spcPts val="300"/>
              </a:spcBef>
              <a:spcAft>
                <a:spcPts val="300"/>
              </a:spcAft>
            </a:pPr>
            <a:r>
              <a:rPr lang="en-US" sz="1200" dirty="0">
                <a:solidFill>
                  <a:schemeClr val="dk1"/>
                </a:solidFill>
                <a:latin typeface="PT Sans"/>
                <a:ea typeface="PT Sans"/>
                <a:cs typeface="PT Sans"/>
                <a:sym typeface="PT Sans"/>
              </a:rPr>
              <a:t>   - While Wireshark and </a:t>
            </a:r>
            <a:r>
              <a:rPr lang="en-US" sz="1200" dirty="0" err="1">
                <a:solidFill>
                  <a:schemeClr val="dk1"/>
                </a:solidFill>
                <a:latin typeface="PT Sans"/>
                <a:ea typeface="PT Sans"/>
                <a:cs typeface="PT Sans"/>
                <a:sym typeface="PT Sans"/>
              </a:rPr>
              <a:t>tcpdump</a:t>
            </a:r>
            <a:r>
              <a:rPr lang="en-US" sz="1200" dirty="0">
                <a:solidFill>
                  <a:schemeClr val="dk1"/>
                </a:solidFill>
                <a:latin typeface="PT Sans"/>
                <a:ea typeface="PT Sans"/>
                <a:cs typeface="PT Sans"/>
                <a:sym typeface="PT Sans"/>
              </a:rPr>
              <a:t> are available for various platforms, the code's cross-platform compatibility may depend on the availability of the required Python libraries and modules.</a:t>
            </a:r>
          </a:p>
          <a:p>
            <a:pPr lvl="0">
              <a:spcBef>
                <a:spcPts val="300"/>
              </a:spcBef>
              <a:spcAft>
                <a:spcPts val="300"/>
              </a:spcAft>
            </a:pPr>
            <a:endParaRPr lang="en-US" sz="1200" dirty="0">
              <a:solidFill>
                <a:schemeClr val="dk1"/>
              </a:solidFill>
              <a:latin typeface="PT Sans"/>
              <a:ea typeface="PT Sans"/>
              <a:cs typeface="PT Sans"/>
              <a:sym typeface="PT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2F54-74EF-1F23-B89B-D1B4C88A465B}"/>
              </a:ext>
            </a:extLst>
          </p:cNvPr>
          <p:cNvSpPr>
            <a:spLocks noGrp="1"/>
          </p:cNvSpPr>
          <p:nvPr>
            <p:ph type="title"/>
          </p:nvPr>
        </p:nvSpPr>
        <p:spPr>
          <a:xfrm>
            <a:off x="3141946" y="259045"/>
            <a:ext cx="2860108" cy="624358"/>
          </a:xfrm>
        </p:spPr>
        <p:txBody>
          <a:bodyPr/>
          <a:lstStyle/>
          <a:p>
            <a:r>
              <a:rPr lang="en-IN" dirty="0"/>
              <a:t>Libraries used</a:t>
            </a:r>
          </a:p>
        </p:txBody>
      </p:sp>
      <p:sp>
        <p:nvSpPr>
          <p:cNvPr id="3" name="Text Placeholder 2">
            <a:extLst>
              <a:ext uri="{FF2B5EF4-FFF2-40B4-BE49-F238E27FC236}">
                <a16:creationId xmlns:a16="http://schemas.microsoft.com/office/drawing/2014/main" id="{6F21E956-49EC-1E95-19B6-5A7860A8217A}"/>
              </a:ext>
            </a:extLst>
          </p:cNvPr>
          <p:cNvSpPr>
            <a:spLocks noGrp="1"/>
          </p:cNvSpPr>
          <p:nvPr>
            <p:ph type="body" idx="1"/>
          </p:nvPr>
        </p:nvSpPr>
        <p:spPr>
          <a:xfrm>
            <a:off x="1123292" y="1368018"/>
            <a:ext cx="7672332" cy="3095494"/>
          </a:xfrm>
        </p:spPr>
        <p:txBody>
          <a:bodyPr/>
          <a:lstStyle/>
          <a:p>
            <a:r>
              <a:rPr lang="en-IN" sz="1400" b="1" u="sng" dirty="0" err="1"/>
              <a:t>tkinter</a:t>
            </a:r>
            <a:r>
              <a:rPr lang="en-IN" sz="1400" dirty="0"/>
              <a:t> is a built in python library for creating graphical user interface (GUIs) . It provides tools and widgets to design and build desktop applications with buttons , labels , text areas , and more .</a:t>
            </a:r>
          </a:p>
          <a:p>
            <a:pPr marL="139700" indent="0">
              <a:buNone/>
            </a:pPr>
            <a:endParaRPr lang="en-IN" sz="1400" dirty="0"/>
          </a:p>
          <a:p>
            <a:r>
              <a:rPr lang="en-IN" sz="1400" b="1" u="sng" dirty="0" err="1"/>
              <a:t>pyshark</a:t>
            </a:r>
            <a:r>
              <a:rPr lang="en-IN" sz="1400" dirty="0"/>
              <a:t> is a python library that provides a simple interface to the </a:t>
            </a:r>
            <a:r>
              <a:rPr lang="en-IN" sz="1400" dirty="0" err="1"/>
              <a:t>wireshark</a:t>
            </a:r>
            <a:r>
              <a:rPr lang="en-IN" sz="1400" dirty="0"/>
              <a:t> network protocol analyser . It allows to capture and analyse network packets .  </a:t>
            </a:r>
          </a:p>
          <a:p>
            <a:endParaRPr lang="en-IN" sz="1400" dirty="0"/>
          </a:p>
          <a:p>
            <a:r>
              <a:rPr lang="en-IN" sz="1400" b="1" u="sng" dirty="0"/>
              <a:t>time</a:t>
            </a:r>
            <a:r>
              <a:rPr lang="en-IN" sz="1400" dirty="0"/>
              <a:t> is a built in Python library that provides functions related to time , timing and delays . In the code , the ‘time’ library can be used for tracking the duration of the packet capture . It records the start time and calculates the time elapsed . </a:t>
            </a:r>
          </a:p>
          <a:p>
            <a:endParaRPr lang="en-IN" sz="1400" b="1" u="sng" dirty="0"/>
          </a:p>
          <a:p>
            <a:r>
              <a:rPr lang="en-IN" sz="1400" b="1" u="sng" dirty="0"/>
              <a:t>socket</a:t>
            </a:r>
            <a:r>
              <a:rPr lang="en-IN" sz="1400" dirty="0"/>
              <a:t> is a built in Python library that provides functions to work with sockets and network communication . In the code , the ‘socket’ library is used to obtain the IP address in the GUI.</a:t>
            </a:r>
          </a:p>
        </p:txBody>
      </p:sp>
    </p:spTree>
    <p:extLst>
      <p:ext uri="{BB962C8B-B14F-4D97-AF65-F5344CB8AC3E}">
        <p14:creationId xmlns:p14="http://schemas.microsoft.com/office/powerpoint/2010/main" val="401754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3"/>
          <p:cNvSpPr txBox="1">
            <a:spLocks noGrp="1"/>
          </p:cNvSpPr>
          <p:nvPr>
            <p:ph type="title"/>
          </p:nvPr>
        </p:nvSpPr>
        <p:spPr>
          <a:xfrm>
            <a:off x="2070817" y="443550"/>
            <a:ext cx="6189955" cy="6474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a:t>Algorithm used for the Project</a:t>
            </a:r>
            <a:endParaRPr u="sng" dirty="0"/>
          </a:p>
        </p:txBody>
      </p:sp>
      <p:sp>
        <p:nvSpPr>
          <p:cNvPr id="422" name="Google Shape;422;p33"/>
          <p:cNvSpPr txBox="1">
            <a:spLocks noGrp="1"/>
          </p:cNvSpPr>
          <p:nvPr>
            <p:ph type="body" idx="1"/>
          </p:nvPr>
        </p:nvSpPr>
        <p:spPr>
          <a:xfrm>
            <a:off x="719999" y="1530749"/>
            <a:ext cx="7675855" cy="3415324"/>
          </a:xfrm>
          <a:prstGeom prst="rect">
            <a:avLst/>
          </a:prstGeom>
        </p:spPr>
        <p:txBody>
          <a:bodyPr spcFirstLastPara="1" wrap="square" lIns="91425" tIns="91425" rIns="91425" bIns="91425" anchor="t" anchorCtr="0">
            <a:noAutofit/>
          </a:bodyPr>
          <a:lstStyle/>
          <a:p>
            <a:pPr marL="482600" indent="-342900">
              <a:buAutoNum type="arabicPeriod"/>
            </a:pPr>
            <a:r>
              <a:rPr lang="en-US" sz="1800" b="1" dirty="0">
                <a:latin typeface="Bahnschrift Light" panose="020B0502040204020203" pitchFamily="34" charset="0"/>
              </a:rPr>
              <a:t>Import the PyShark Library</a:t>
            </a:r>
            <a:r>
              <a:rPr lang="en-US" sz="1800" dirty="0">
                <a:latin typeface="Bahnschrift Light" panose="020B0502040204020203" pitchFamily="34" charset="0"/>
              </a:rPr>
              <a:t>:</a:t>
            </a:r>
          </a:p>
          <a:p>
            <a:pPr marL="139700" indent="0">
              <a:spcBef>
                <a:spcPts val="300"/>
              </a:spcBef>
              <a:spcAft>
                <a:spcPts val="300"/>
              </a:spcAft>
              <a:buNone/>
            </a:pPr>
            <a:r>
              <a:rPr lang="en-US" dirty="0"/>
              <a:t>-      The code will begin by importing the </a:t>
            </a:r>
            <a:r>
              <a:rPr lang="en-US" b="1" dirty="0"/>
              <a:t>`PyShark` </a:t>
            </a:r>
            <a:r>
              <a:rPr lang="en-US" dirty="0"/>
              <a:t>library. This library is used for capturing and analyzing         network packets.</a:t>
            </a:r>
          </a:p>
          <a:p>
            <a:pPr marL="139700" indent="0">
              <a:spcBef>
                <a:spcPts val="300"/>
              </a:spcBef>
              <a:spcAft>
                <a:spcPts val="300"/>
              </a:spcAft>
              <a:buNone/>
            </a:pPr>
            <a:r>
              <a:rPr lang="en-US" sz="1800" b="1" dirty="0">
                <a:latin typeface="Bahnschrift Light" panose="020B0502040204020203" pitchFamily="34" charset="0"/>
              </a:rPr>
              <a:t>2</a:t>
            </a:r>
            <a:r>
              <a:rPr lang="en-US" sz="1800" dirty="0">
                <a:latin typeface="Bahnschrift Light" panose="020B0502040204020203" pitchFamily="34" charset="0"/>
              </a:rPr>
              <a:t>. </a:t>
            </a:r>
            <a:r>
              <a:rPr lang="en-US" sz="1800" b="1" dirty="0">
                <a:latin typeface="Bahnschrift Light" panose="020B0502040204020203" pitchFamily="34" charset="0"/>
              </a:rPr>
              <a:t>Define the `analyze_packet` Function</a:t>
            </a:r>
            <a:r>
              <a:rPr lang="en-US" sz="1800" dirty="0">
                <a:latin typeface="Bahnschrift Light" panose="020B0502040204020203" pitchFamily="34" charset="0"/>
              </a:rPr>
              <a:t>:</a:t>
            </a:r>
          </a:p>
          <a:p>
            <a:pPr marL="139700" indent="0">
              <a:spcBef>
                <a:spcPts val="300"/>
              </a:spcBef>
              <a:spcAft>
                <a:spcPts val="300"/>
              </a:spcAft>
              <a:buNone/>
            </a:pPr>
            <a:r>
              <a:rPr lang="en-US" dirty="0"/>
              <a:t>-      The </a:t>
            </a:r>
            <a:r>
              <a:rPr lang="en-US" b="1" dirty="0"/>
              <a:t>`analyze_packet`</a:t>
            </a:r>
            <a:r>
              <a:rPr lang="en-US" dirty="0"/>
              <a:t> function is defined to process and analyze each captured packet.</a:t>
            </a:r>
          </a:p>
          <a:p>
            <a:pPr>
              <a:spcBef>
                <a:spcPts val="300"/>
              </a:spcBef>
              <a:spcAft>
                <a:spcPts val="300"/>
              </a:spcAft>
              <a:buFontTx/>
              <a:buChar char="-"/>
            </a:pPr>
            <a:r>
              <a:rPr lang="en-US" dirty="0"/>
              <a:t>It takes one argument, </a:t>
            </a:r>
            <a:r>
              <a:rPr lang="en-US" b="1" dirty="0"/>
              <a:t>`packet</a:t>
            </a:r>
            <a:r>
              <a:rPr lang="en-US" dirty="0"/>
              <a:t>`, which represents a captured network packet.</a:t>
            </a:r>
          </a:p>
          <a:p>
            <a:pPr>
              <a:spcBef>
                <a:spcPts val="300"/>
              </a:spcBef>
              <a:spcAft>
                <a:spcPts val="300"/>
              </a:spcAft>
              <a:buFontTx/>
              <a:buChar char="-"/>
            </a:pPr>
            <a:r>
              <a:rPr lang="en-US" dirty="0"/>
              <a:t>It will simply print the source and destination IP addresses of each packet.</a:t>
            </a:r>
          </a:p>
          <a:p>
            <a:pPr marL="139700" indent="0">
              <a:spcBef>
                <a:spcPts val="300"/>
              </a:spcBef>
              <a:spcAft>
                <a:spcPts val="300"/>
              </a:spcAft>
              <a:buNone/>
            </a:pPr>
            <a:r>
              <a:rPr lang="en-US" sz="1800" b="1" dirty="0">
                <a:latin typeface="Bahnschrift Light" panose="020B0502040204020203" pitchFamily="34" charset="0"/>
              </a:rPr>
              <a:t>3. The Main() Function</a:t>
            </a:r>
            <a:r>
              <a:rPr lang="en-US" sz="1800" dirty="0">
                <a:latin typeface="Bahnschrift Light" panose="020B0502040204020203" pitchFamily="34" charset="0"/>
              </a:rPr>
              <a:t>:</a:t>
            </a:r>
          </a:p>
          <a:p>
            <a:pPr>
              <a:spcBef>
                <a:spcPts val="300"/>
              </a:spcBef>
              <a:spcAft>
                <a:spcPts val="300"/>
              </a:spcAft>
              <a:buFontTx/>
              <a:buChar char="-"/>
            </a:pPr>
            <a:r>
              <a:rPr lang="en-US" dirty="0"/>
              <a:t>The </a:t>
            </a:r>
            <a:r>
              <a:rPr lang="en-US" b="1" dirty="0"/>
              <a:t>`main` </a:t>
            </a:r>
            <a:r>
              <a:rPr lang="en-US" dirty="0"/>
              <a:t>function is the entry point of the script.</a:t>
            </a:r>
            <a:endParaRPr lang="en-US" dirty="0">
              <a:solidFill>
                <a:schemeClr val="dk1"/>
              </a:solidFill>
            </a:endParaRPr>
          </a:p>
          <a:p>
            <a:pPr>
              <a:spcBef>
                <a:spcPts val="300"/>
              </a:spcBef>
              <a:spcAft>
                <a:spcPts val="300"/>
              </a:spcAft>
              <a:buFontTx/>
              <a:buChar char="-"/>
            </a:pPr>
            <a:r>
              <a:rPr lang="en-US" dirty="0"/>
              <a:t>Set the ‘interface’ variable to the name of the network interface you want to capture packets from (‘WI-FI’).</a:t>
            </a:r>
          </a:p>
          <a:p>
            <a:pPr>
              <a:spcBef>
                <a:spcPts val="300"/>
              </a:spcBef>
              <a:spcAft>
                <a:spcPts val="300"/>
              </a:spcAft>
              <a:buFontTx/>
              <a:buChar char="-"/>
            </a:pPr>
            <a:r>
              <a:rPr lang="en-US" dirty="0"/>
              <a:t>Set the ‘capture_filter’ variable to a capture filter to specify which packets to capture. {‘tcp’ for TCP packets}</a:t>
            </a:r>
          </a:p>
          <a:p>
            <a:pPr>
              <a:spcBef>
                <a:spcPts val="300"/>
              </a:spcBef>
              <a:spcAft>
                <a:spcPts val="300"/>
              </a:spcAft>
              <a:buFontTx/>
              <a:buChar char="-"/>
            </a:pPr>
            <a:r>
              <a:rPr lang="en-US" dirty="0"/>
              <a:t>Set the ‘time_limit’ variable to a maximum duration(in seconds) for capturing packets.</a:t>
            </a:r>
          </a:p>
          <a:p>
            <a:pPr>
              <a:spcBef>
                <a:spcPts val="300"/>
              </a:spcBef>
              <a:spcAft>
                <a:spcPts val="300"/>
              </a:spcAft>
              <a:buFontTx/>
              <a:buChar char="-"/>
            </a:pPr>
            <a:endParaRPr lang="en-US" dirty="0"/>
          </a:p>
          <a:p>
            <a:pPr>
              <a:spcBef>
                <a:spcPts val="300"/>
              </a:spcBef>
              <a:spcAft>
                <a:spcPts val="300"/>
              </a:spcAft>
              <a:buFontTx/>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7" name="TextBox 6"/>
          <p:cNvSpPr txBox="1"/>
          <p:nvPr/>
        </p:nvSpPr>
        <p:spPr>
          <a:xfrm>
            <a:off x="1070265" y="1091045"/>
            <a:ext cx="7304808" cy="4847481"/>
          </a:xfrm>
          <a:prstGeom prst="rect">
            <a:avLst/>
          </a:prstGeom>
          <a:noFill/>
        </p:spPr>
        <p:txBody>
          <a:bodyPr wrap="square" rtlCol="0">
            <a:spAutoFit/>
          </a:bodyPr>
          <a:lstStyle/>
          <a:p>
            <a:pPr>
              <a:spcBef>
                <a:spcPts val="300"/>
              </a:spcBef>
              <a:spcAft>
                <a:spcPts val="300"/>
              </a:spcAft>
            </a:pPr>
            <a:r>
              <a:rPr lang="en-US" sz="1800" b="1" dirty="0">
                <a:latin typeface="Bahnschrift Light" panose="020B0502040204020203" pitchFamily="34" charset="0"/>
              </a:rPr>
              <a:t>4. Creating a Live packet capture object:</a:t>
            </a:r>
          </a:p>
          <a:p>
            <a:pPr marL="171450" indent="-171450">
              <a:spcBef>
                <a:spcPts val="300"/>
              </a:spcBef>
              <a:spcAft>
                <a:spcPts val="300"/>
              </a:spcAft>
              <a:buFontTx/>
              <a:buChar char="-"/>
            </a:pPr>
            <a:r>
              <a:rPr lang="en-US" sz="1200" dirty="0">
                <a:latin typeface="PT Sans" panose="020B0604020202020204" charset="0"/>
              </a:rPr>
              <a:t>Create </a:t>
            </a:r>
            <a:r>
              <a:rPr lang="en-US" sz="1200" b="1" dirty="0">
                <a:latin typeface="PT Sans" panose="020B0604020202020204" charset="0"/>
              </a:rPr>
              <a:t>a ‘pyshark.LiveCapture</a:t>
            </a:r>
            <a:r>
              <a:rPr lang="en-US" sz="1200" dirty="0">
                <a:latin typeface="PT Sans" panose="020B0604020202020204" charset="0"/>
              </a:rPr>
              <a:t>’ object named ‘capture’ with the specified ‘interface’, ‘display_filter’, and ‘timeout’ settings.</a:t>
            </a:r>
          </a:p>
          <a:p>
            <a:pPr marL="171450" indent="-171450">
              <a:spcBef>
                <a:spcPts val="300"/>
              </a:spcBef>
              <a:spcAft>
                <a:spcPts val="300"/>
              </a:spcAft>
              <a:buFontTx/>
              <a:buChar char="-"/>
            </a:pPr>
            <a:r>
              <a:rPr lang="en-US" sz="1200" dirty="0">
                <a:latin typeface="PT Sans" panose="020B0604020202020204" charset="0"/>
              </a:rPr>
              <a:t>The ‘timeout’ settings will ensure that the packet capture will stop after specified duration (‘time_limit’).</a:t>
            </a:r>
          </a:p>
          <a:p>
            <a:pPr>
              <a:spcBef>
                <a:spcPts val="300"/>
              </a:spcBef>
              <a:spcAft>
                <a:spcPts val="300"/>
              </a:spcAft>
            </a:pPr>
            <a:endParaRPr lang="en-US" sz="1200" dirty="0">
              <a:latin typeface="PT Sans" panose="020B0604020202020204" charset="0"/>
            </a:endParaRPr>
          </a:p>
          <a:p>
            <a:pPr>
              <a:spcBef>
                <a:spcPts val="300"/>
              </a:spcBef>
              <a:spcAft>
                <a:spcPts val="300"/>
              </a:spcAft>
            </a:pPr>
            <a:r>
              <a:rPr lang="en-US" sz="1800" b="1" dirty="0">
                <a:latin typeface="Bahnschrift Light" panose="020B0502040204020203" pitchFamily="34" charset="0"/>
              </a:rPr>
              <a:t>5.  Start capturing packets in a loop:</a:t>
            </a:r>
          </a:p>
          <a:p>
            <a:pPr marL="171450" indent="-171450">
              <a:spcBef>
                <a:spcPts val="300"/>
              </a:spcBef>
              <a:spcAft>
                <a:spcPts val="300"/>
              </a:spcAft>
              <a:buFontTx/>
              <a:buChar char="-"/>
            </a:pPr>
            <a:r>
              <a:rPr lang="en-US" sz="1200" dirty="0">
                <a:latin typeface="PT Sans" panose="020B0604020202020204" charset="0"/>
              </a:rPr>
              <a:t>Use a </a:t>
            </a:r>
            <a:r>
              <a:rPr lang="en-US" sz="1200" b="1" dirty="0">
                <a:latin typeface="PT Sans" panose="020B0604020202020204" charset="0"/>
              </a:rPr>
              <a:t>‘try’ </a:t>
            </a:r>
            <a:r>
              <a:rPr lang="en-US" sz="1200" dirty="0">
                <a:latin typeface="PT Sans" panose="020B0604020202020204" charset="0"/>
              </a:rPr>
              <a:t>block a capture packets continuously in a loop using </a:t>
            </a:r>
            <a:r>
              <a:rPr lang="en-US" sz="1200" b="1" dirty="0">
                <a:latin typeface="PT Sans" panose="020B0604020202020204" charset="0"/>
              </a:rPr>
              <a:t>‘capture.sniff_continuously()’.</a:t>
            </a:r>
          </a:p>
          <a:p>
            <a:pPr marL="171450" indent="-171450">
              <a:spcBef>
                <a:spcPts val="300"/>
              </a:spcBef>
              <a:spcAft>
                <a:spcPts val="300"/>
              </a:spcAft>
              <a:buFontTx/>
              <a:buChar char="-"/>
            </a:pPr>
            <a:r>
              <a:rPr lang="en-US" sz="1200" dirty="0">
                <a:latin typeface="PT Sans" panose="020B0604020202020204" charset="0"/>
              </a:rPr>
              <a:t>For each packet captured, call the </a:t>
            </a:r>
            <a:r>
              <a:rPr lang="en-US" sz="1200" b="1" dirty="0">
                <a:latin typeface="PT Sans" panose="020B0604020202020204" charset="0"/>
              </a:rPr>
              <a:t>‘analyze_packet(packet</a:t>
            </a:r>
            <a:r>
              <a:rPr lang="en-US" sz="1200" dirty="0">
                <a:latin typeface="PT Sans" panose="020B0604020202020204" charset="0"/>
              </a:rPr>
              <a:t>)’ function to perform analysis on the packet.</a:t>
            </a:r>
          </a:p>
          <a:p>
            <a:pPr marL="171450" indent="-171450">
              <a:spcBef>
                <a:spcPts val="300"/>
              </a:spcBef>
              <a:spcAft>
                <a:spcPts val="300"/>
              </a:spcAft>
              <a:buFontTx/>
              <a:buChar char="-"/>
            </a:pPr>
            <a:r>
              <a:rPr lang="en-US" sz="1200" dirty="0">
                <a:latin typeface="PT Sans" panose="020B0604020202020204" charset="0"/>
              </a:rPr>
              <a:t>If a </a:t>
            </a:r>
            <a:r>
              <a:rPr lang="en-US" sz="1200" b="1" dirty="0">
                <a:latin typeface="PT Sans" panose="020B0604020202020204" charset="0"/>
              </a:rPr>
              <a:t>‘keyboard Interrupt’ </a:t>
            </a:r>
            <a:r>
              <a:rPr lang="en-US" sz="1200" dirty="0">
                <a:latin typeface="PT Sans" panose="020B0604020202020204" charset="0"/>
              </a:rPr>
              <a:t>(CTRL+C) is detected, print </a:t>
            </a:r>
            <a:r>
              <a:rPr lang="en-US" sz="1200" b="1" dirty="0">
                <a:latin typeface="PT Sans" panose="020B0604020202020204" charset="0"/>
              </a:rPr>
              <a:t>“Exiting…….” </a:t>
            </a:r>
            <a:r>
              <a:rPr lang="en-US" sz="1200" dirty="0">
                <a:latin typeface="PT Sans" panose="020B0604020202020204" charset="0"/>
              </a:rPr>
              <a:t>and exit the loop.</a:t>
            </a:r>
          </a:p>
          <a:p>
            <a:pPr>
              <a:spcBef>
                <a:spcPts val="300"/>
              </a:spcBef>
              <a:spcAft>
                <a:spcPts val="300"/>
              </a:spcAft>
            </a:pPr>
            <a:r>
              <a:rPr lang="en-US" sz="1200" dirty="0">
                <a:latin typeface="PT Sans" panose="020B0604020202020204" charset="0"/>
              </a:rPr>
              <a:t> </a:t>
            </a:r>
          </a:p>
          <a:p>
            <a:pPr>
              <a:spcBef>
                <a:spcPts val="300"/>
              </a:spcBef>
              <a:spcAft>
                <a:spcPts val="300"/>
              </a:spcAft>
            </a:pPr>
            <a:r>
              <a:rPr lang="en-US" sz="1800" b="1" dirty="0">
                <a:latin typeface="Bahnschrift Light" panose="020B0502040204020203" pitchFamily="34" charset="0"/>
              </a:rPr>
              <a:t>6. Execute the ‘main()’ function:</a:t>
            </a:r>
          </a:p>
          <a:p>
            <a:pPr marL="171450" indent="-171450">
              <a:spcBef>
                <a:spcPts val="300"/>
              </a:spcBef>
              <a:spcAft>
                <a:spcPts val="300"/>
              </a:spcAft>
              <a:buFontTx/>
              <a:buChar char="-"/>
            </a:pPr>
            <a:r>
              <a:rPr lang="en-US" sz="1200" dirty="0">
                <a:latin typeface="PT Sans" panose="020B0604020202020204" charset="0"/>
              </a:rPr>
              <a:t>The ‘if__name__==__main__”:’ block ensures that the ‘main()’ function is executed when the script runs the main program.</a:t>
            </a:r>
          </a:p>
          <a:p>
            <a:pPr>
              <a:spcBef>
                <a:spcPts val="300"/>
              </a:spcBef>
              <a:spcAft>
                <a:spcPts val="300"/>
              </a:spcAft>
            </a:pPr>
            <a:endParaRPr lang="en-US" sz="1200" dirty="0">
              <a:latin typeface="PT Sans" panose="020B0604020202020204" charset="0"/>
            </a:endParaRPr>
          </a:p>
          <a:p>
            <a:pPr>
              <a:spcBef>
                <a:spcPts val="300"/>
              </a:spcBef>
              <a:spcAft>
                <a:spcPts val="300"/>
              </a:spcAft>
            </a:pPr>
            <a:endParaRPr lang="en-US" sz="1200" dirty="0">
              <a:latin typeface="PT Sans" panose="020B0604020202020204" charset="0"/>
            </a:endParaRPr>
          </a:p>
          <a:p>
            <a:pPr>
              <a:spcBef>
                <a:spcPts val="300"/>
              </a:spcBef>
              <a:spcAft>
                <a:spcPts val="300"/>
              </a:spcAft>
            </a:pPr>
            <a:endParaRPr lang="en-US" sz="1200" dirty="0">
              <a:latin typeface="PT Sans" panose="020B0604020202020204" charset="0"/>
            </a:endParaRPr>
          </a:p>
          <a:p>
            <a:pPr>
              <a:spcBef>
                <a:spcPts val="300"/>
              </a:spcBef>
              <a:spcAft>
                <a:spcPts val="300"/>
              </a:spcAft>
            </a:pPr>
            <a:endParaRPr lang="en-US" sz="1200" dirty="0">
              <a:latin typeface="Bahnschrift Light" panose="020B0502040204020203" pitchFamily="34" charset="0"/>
            </a:endParaRPr>
          </a:p>
          <a:p>
            <a:pPr>
              <a:spcBef>
                <a:spcPts val="300"/>
              </a:spcBef>
              <a:spcAft>
                <a:spcPts val="300"/>
              </a:spcAft>
            </a:pPr>
            <a:endParaRPr lang="en-US" sz="1200" b="1" dirty="0">
              <a:latin typeface="PT Sans" panose="020B0604020202020204" charset="0"/>
            </a:endParaRPr>
          </a:p>
        </p:txBody>
      </p:sp>
    </p:spTree>
  </p:cSld>
  <p:clrMapOvr>
    <a:masterClrMapping/>
  </p:clrMapOvr>
</p:sld>
</file>

<file path=ppt/theme/theme1.xml><?xml version="1.0" encoding="utf-8"?>
<a:theme xmlns:a="http://schemas.openxmlformats.org/drawingml/2006/main" name="Computed Tomography Breakthrough by Slidesgo">
  <a:themeElements>
    <a:clrScheme name="Simple Light">
      <a:dk1>
        <a:srgbClr val="242A53"/>
      </a:dk1>
      <a:lt1>
        <a:srgbClr val="F8F8F8"/>
      </a:lt1>
      <a:dk2>
        <a:srgbClr val="D2EBFA"/>
      </a:dk2>
      <a:lt2>
        <a:srgbClr val="AACDE2"/>
      </a:lt2>
      <a:accent1>
        <a:srgbClr val="62A4C9"/>
      </a:accent1>
      <a:accent2>
        <a:srgbClr val="358AB9"/>
      </a:accent2>
      <a:accent3>
        <a:srgbClr val="195677"/>
      </a:accent3>
      <a:accent4>
        <a:srgbClr val="FFFFFF"/>
      </a:accent4>
      <a:accent5>
        <a:srgbClr val="FFFFFF"/>
      </a:accent5>
      <a:accent6>
        <a:srgbClr val="FFFFFF"/>
      </a:accent6>
      <a:hlink>
        <a:srgbClr val="242A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2184</Words>
  <Application>Microsoft Office PowerPoint</Application>
  <PresentationFormat>On-screen Show (16:9)</PresentationFormat>
  <Paragraphs>167</Paragraphs>
  <Slides>26</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Bell MT</vt:lpstr>
      <vt:lpstr>Arial</vt:lpstr>
      <vt:lpstr>Proxima Nova</vt:lpstr>
      <vt:lpstr>Bahnschrift SemiBold</vt:lpstr>
      <vt:lpstr>Space Grotesk</vt:lpstr>
      <vt:lpstr>Raleway</vt:lpstr>
      <vt:lpstr>Bahnschrift</vt:lpstr>
      <vt:lpstr>Bahnschrift Light</vt:lpstr>
      <vt:lpstr>PT Sans</vt:lpstr>
      <vt:lpstr>Computed Tomography Breakthrough by Slidesgo</vt:lpstr>
      <vt:lpstr>Slidesgo Final Pages</vt:lpstr>
      <vt:lpstr>Netfield – Network Traffic Analyzer </vt:lpstr>
      <vt:lpstr>Table of contents</vt:lpstr>
      <vt:lpstr>Introduction</vt:lpstr>
      <vt:lpstr>Existing Work with limitations</vt:lpstr>
      <vt:lpstr>Proposed Work </vt:lpstr>
      <vt:lpstr>PowerPoint Presentation</vt:lpstr>
      <vt:lpstr>Libraries used</vt:lpstr>
      <vt:lpstr>Algorithm used for the Project</vt:lpstr>
      <vt:lpstr>PowerPoint Presentation</vt:lpstr>
      <vt:lpstr>Pseudo Code</vt:lpstr>
      <vt:lpstr>Flow Chart</vt:lpstr>
      <vt:lpstr>PowerPoint Presentation</vt:lpstr>
      <vt:lpstr>PowerPoint Presentation</vt:lpstr>
      <vt:lpstr>OUTPUT</vt:lpstr>
      <vt:lpstr>OUTPUT</vt:lpstr>
      <vt:lpstr>Features </vt:lpstr>
      <vt:lpstr>PowerPoint Presentation</vt:lpstr>
      <vt:lpstr>Social Relevance &amp; consideration during the development of project</vt:lpstr>
      <vt:lpstr>PowerPoint Presentation</vt:lpstr>
      <vt:lpstr>Members:</vt:lpstr>
      <vt:lpstr>References</vt:lpstr>
      <vt:lpstr>Thanks</vt:lpstr>
      <vt:lpstr>PowerPoint Presentation</vt:lpstr>
      <vt:lpstr>PowerPoint Presentation</vt:lpstr>
      <vt:lpstr>Contents of this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Computed Tomography Breakthrough</dc:title>
  <dc:creator>hp</dc:creator>
  <cp:lastModifiedBy>Kshitij ukey</cp:lastModifiedBy>
  <cp:revision>35</cp:revision>
  <dcterms:modified xsi:type="dcterms:W3CDTF">2023-10-26T12:40:44Z</dcterms:modified>
</cp:coreProperties>
</file>