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6" r:id="rId4"/>
    <p:sldId id="259" r:id="rId5"/>
    <p:sldId id="263" r:id="rId6"/>
    <p:sldId id="264" r:id="rId7"/>
    <p:sldId id="262" r:id="rId8"/>
    <p:sldId id="265"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7"/>
    <p:restoredTop sz="96296"/>
  </p:normalViewPr>
  <p:slideViewPr>
    <p:cSldViewPr snapToGrid="0" snapToObjects="1">
      <p:cViewPr varScale="1">
        <p:scale>
          <a:sx n="160" d="100"/>
          <a:sy n="16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B9BA-06C9-2043-A6A9-746A78277710}"/>
              </a:ext>
            </a:extLst>
          </p:cNvPr>
          <p:cNvSpPr>
            <a:spLocks noGrp="1"/>
          </p:cNvSpPr>
          <p:nvPr>
            <p:ph type="ctrTitle"/>
          </p:nvPr>
        </p:nvSpPr>
        <p:spPr/>
        <p:txBody>
          <a:bodyPr>
            <a:normAutofit/>
          </a:bodyPr>
          <a:lstStyle/>
          <a:p>
            <a:r>
              <a:rPr lang="en-US" sz="4000" dirty="0"/>
              <a:t>The global superstore Data analysis</a:t>
            </a:r>
          </a:p>
        </p:txBody>
      </p:sp>
      <p:sp>
        <p:nvSpPr>
          <p:cNvPr id="3" name="Subtitle 2">
            <a:extLst>
              <a:ext uri="{FF2B5EF4-FFF2-40B4-BE49-F238E27FC236}">
                <a16:creationId xmlns:a16="http://schemas.microsoft.com/office/drawing/2014/main" id="{3411AA07-4E52-0A4A-8E25-F854BF473DD9}"/>
              </a:ext>
            </a:extLst>
          </p:cNvPr>
          <p:cNvSpPr>
            <a:spLocks noGrp="1"/>
          </p:cNvSpPr>
          <p:nvPr>
            <p:ph type="subTitle" idx="1"/>
          </p:nvPr>
        </p:nvSpPr>
        <p:spPr>
          <a:xfrm>
            <a:off x="2417780" y="3531204"/>
            <a:ext cx="8637072" cy="1319092"/>
          </a:xfrm>
        </p:spPr>
        <p:txBody>
          <a:bodyPr>
            <a:normAutofit fontScale="92500" lnSpcReduction="10000"/>
          </a:bodyPr>
          <a:lstStyle/>
          <a:p>
            <a:r>
              <a:rPr lang="en-US" dirty="0"/>
              <a:t>CREATED BY: KSHITIJ VALAVIL</a:t>
            </a:r>
          </a:p>
          <a:p>
            <a:r>
              <a:rPr lang="en-US" dirty="0"/>
              <a:t>PRESENTATION: Technical</a:t>
            </a:r>
          </a:p>
          <a:p>
            <a:r>
              <a:rPr lang="en-US" dirty="0"/>
              <a:t>DATE: 1/01/2021 </a:t>
            </a:r>
          </a:p>
        </p:txBody>
      </p:sp>
    </p:spTree>
    <p:extLst>
      <p:ext uri="{BB962C8B-B14F-4D97-AF65-F5344CB8AC3E}">
        <p14:creationId xmlns:p14="http://schemas.microsoft.com/office/powerpoint/2010/main" val="313808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03FF-8E37-3343-92B6-22137416C79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611DE825-859E-1F4A-B782-1DF371C9A6EC}"/>
              </a:ext>
            </a:extLst>
          </p:cNvPr>
          <p:cNvSpPr>
            <a:spLocks noGrp="1"/>
          </p:cNvSpPr>
          <p:nvPr>
            <p:ph idx="1"/>
          </p:nvPr>
        </p:nvSpPr>
        <p:spPr/>
        <p:txBody>
          <a:bodyPr/>
          <a:lstStyle/>
          <a:p>
            <a:pPr marL="0" indent="0">
              <a:buNone/>
            </a:pPr>
            <a:r>
              <a:rPr lang="en-US" dirty="0"/>
              <a:t>The country USA with the highest profitability margin has states with the above average order count in Central America market region having a huge negative impact on the overall profits. </a:t>
            </a:r>
          </a:p>
          <a:p>
            <a:pPr marL="0" indent="0">
              <a:buNone/>
            </a:pPr>
            <a:r>
              <a:rPr lang="en-US" dirty="0"/>
              <a:t>This can be avoided by doing individual state to order analysis and inventory management with targeted sales to high monetization customers with perks like higher discount rates for maximum quantity order placed and reorders. </a:t>
            </a:r>
          </a:p>
          <a:p>
            <a:pPr marL="0" indent="0">
              <a:buNone/>
            </a:pPr>
            <a:r>
              <a:rPr lang="en-US" dirty="0"/>
              <a:t>Returned order policy must be revamped to keep accountability of all the product retailers.</a:t>
            </a:r>
          </a:p>
        </p:txBody>
      </p:sp>
    </p:spTree>
    <p:extLst>
      <p:ext uri="{BB962C8B-B14F-4D97-AF65-F5344CB8AC3E}">
        <p14:creationId xmlns:p14="http://schemas.microsoft.com/office/powerpoint/2010/main" val="112880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AF36-8092-B542-AD57-5E0AC3D0B833}"/>
              </a:ext>
            </a:extLst>
          </p:cNvPr>
          <p:cNvSpPr>
            <a:spLocks noGrp="1"/>
          </p:cNvSpPr>
          <p:nvPr>
            <p:ph type="title"/>
          </p:nvPr>
        </p:nvSpPr>
        <p:spPr/>
        <p:txBody>
          <a:bodyPr/>
          <a:lstStyle/>
          <a:p>
            <a:pPr algn="ctr"/>
            <a:r>
              <a:rPr lang="en-US" dirty="0"/>
              <a:t>About the company</a:t>
            </a:r>
          </a:p>
        </p:txBody>
      </p:sp>
      <p:sp>
        <p:nvSpPr>
          <p:cNvPr id="3" name="Content Placeholder 2">
            <a:extLst>
              <a:ext uri="{FF2B5EF4-FFF2-40B4-BE49-F238E27FC236}">
                <a16:creationId xmlns:a16="http://schemas.microsoft.com/office/drawing/2014/main" id="{8DEC20DF-5DE5-F042-99E8-61048359CA5E}"/>
              </a:ext>
            </a:extLst>
          </p:cNvPr>
          <p:cNvSpPr>
            <a:spLocks noGrp="1"/>
          </p:cNvSpPr>
          <p:nvPr>
            <p:ph idx="1"/>
          </p:nvPr>
        </p:nvSpPr>
        <p:spPr/>
        <p:txBody>
          <a:bodyPr/>
          <a:lstStyle/>
          <a:p>
            <a:pPr marL="0" lvl="0" indent="0">
              <a:lnSpc>
                <a:spcPct val="100000"/>
              </a:lnSpc>
              <a:spcBef>
                <a:spcPts val="0"/>
              </a:spcBef>
              <a:buNone/>
            </a:pPr>
            <a:r>
              <a:rPr lang="en-US" dirty="0"/>
              <a:t>The global superstore is an e-commerce platform with a large variety of products with a revenue base of $1.4 billion. They sell to majorly the consumer and corporate segments and have a large customer base in multiple countries.</a:t>
            </a:r>
          </a:p>
          <a:p>
            <a:pPr marL="0" lvl="0" indent="0">
              <a:buNone/>
            </a:pPr>
            <a:r>
              <a:rPr lang="en-US" dirty="0"/>
              <a:t>The Management has expressed that they would like to increase the profits by increasing sales in countries, decreasing costs by choosing alternate shipping methods and divestment of products by the next year.</a:t>
            </a:r>
          </a:p>
          <a:p>
            <a:pPr marL="0" indent="0">
              <a:buNone/>
            </a:pPr>
            <a:endParaRPr lang="en-US" dirty="0"/>
          </a:p>
        </p:txBody>
      </p:sp>
    </p:spTree>
    <p:extLst>
      <p:ext uri="{BB962C8B-B14F-4D97-AF65-F5344CB8AC3E}">
        <p14:creationId xmlns:p14="http://schemas.microsoft.com/office/powerpoint/2010/main" val="306780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575F-A501-7043-B601-F846A79C5E87}"/>
              </a:ext>
            </a:extLst>
          </p:cNvPr>
          <p:cNvSpPr>
            <a:spLocks noGrp="1"/>
          </p:cNvSpPr>
          <p:nvPr>
            <p:ph type="title"/>
          </p:nvPr>
        </p:nvSpPr>
        <p:spPr/>
        <p:txBody>
          <a:bodyPr>
            <a:normAutofit fontScale="90000"/>
          </a:bodyPr>
          <a:lstStyle/>
          <a:p>
            <a:r>
              <a:rPr lang="en-US" sz="2000" dirty="0"/>
              <a:t>Increase in revenue and demand also increases the risk of returned orders and higher cost of shipping. Profits declining in high Monetization regions due to poor performing products have  caused a dampener in the organizations potential profit goals.</a:t>
            </a:r>
          </a:p>
        </p:txBody>
      </p:sp>
      <p:graphicFrame>
        <p:nvGraphicFramePr>
          <p:cNvPr id="4" name="Table 4">
            <a:extLst>
              <a:ext uri="{FF2B5EF4-FFF2-40B4-BE49-F238E27FC236}">
                <a16:creationId xmlns:a16="http://schemas.microsoft.com/office/drawing/2014/main" id="{785D6A9A-7094-6445-9AE5-497524627400}"/>
              </a:ext>
            </a:extLst>
          </p:cNvPr>
          <p:cNvGraphicFramePr>
            <a:graphicFrameLocks noGrp="1"/>
          </p:cNvGraphicFramePr>
          <p:nvPr>
            <p:ph idx="1"/>
            <p:extLst>
              <p:ext uri="{D42A27DB-BD31-4B8C-83A1-F6EECF244321}">
                <p14:modId xmlns:p14="http://schemas.microsoft.com/office/powerpoint/2010/main" val="2652988055"/>
              </p:ext>
            </p:extLst>
          </p:nvPr>
        </p:nvGraphicFramePr>
        <p:xfrm>
          <a:off x="1450975" y="2016123"/>
          <a:ext cx="9604374" cy="3597496"/>
        </p:xfrm>
        <a:graphic>
          <a:graphicData uri="http://schemas.openxmlformats.org/drawingml/2006/table">
            <a:tbl>
              <a:tblPr bandRow="1">
                <a:tableStyleId>{5C22544A-7EE6-4342-B048-85BDC9FD1C3A}</a:tableStyleId>
              </a:tblPr>
              <a:tblGrid>
                <a:gridCol w="4802187">
                  <a:extLst>
                    <a:ext uri="{9D8B030D-6E8A-4147-A177-3AD203B41FA5}">
                      <a16:colId xmlns:a16="http://schemas.microsoft.com/office/drawing/2014/main" val="3185645732"/>
                    </a:ext>
                  </a:extLst>
                </a:gridCol>
                <a:gridCol w="4802187">
                  <a:extLst>
                    <a:ext uri="{9D8B030D-6E8A-4147-A177-3AD203B41FA5}">
                      <a16:colId xmlns:a16="http://schemas.microsoft.com/office/drawing/2014/main" val="1504360666"/>
                    </a:ext>
                  </a:extLst>
                </a:gridCol>
              </a:tblGrid>
              <a:tr h="1100673">
                <a:tc>
                  <a:txBody>
                    <a:bodyPr/>
                    <a:lstStyle/>
                    <a:p>
                      <a:r>
                        <a:rPr lang="en-US" dirty="0"/>
                        <a:t>Increased sales and revenue have increased profits but have lost a chunk due to losses in certain segments</a:t>
                      </a:r>
                    </a:p>
                  </a:txBody>
                  <a:tcPr/>
                </a:tc>
                <a:tc>
                  <a:txBody>
                    <a:bodyPr/>
                    <a:lstStyle/>
                    <a:p>
                      <a:r>
                        <a:rPr lang="en-US" dirty="0"/>
                        <a:t>Top performing items and regions have more costs due to wrong shipping and low order quantities.</a:t>
                      </a:r>
                    </a:p>
                  </a:txBody>
                  <a:tcPr/>
                </a:tc>
                <a:extLst>
                  <a:ext uri="{0D108BD9-81ED-4DB2-BD59-A6C34878D82A}">
                    <a16:rowId xmlns:a16="http://schemas.microsoft.com/office/drawing/2014/main" val="1611637697"/>
                  </a:ext>
                </a:extLst>
              </a:tr>
              <a:tr h="1100673">
                <a:tc>
                  <a:txBody>
                    <a:bodyPr/>
                    <a:lstStyle/>
                    <a:p>
                      <a:r>
                        <a:rPr lang="en-US" dirty="0"/>
                        <a:t>Some categories fair poorly due to certain amount of products</a:t>
                      </a:r>
                    </a:p>
                  </a:txBody>
                  <a:tcPr/>
                </a:tc>
                <a:tc>
                  <a:txBody>
                    <a:bodyPr/>
                    <a:lstStyle/>
                    <a:p>
                      <a:r>
                        <a:rPr lang="en-US" dirty="0"/>
                        <a:t>Furniture section has an impact of 52% loss on its profits due to its products.</a:t>
                      </a:r>
                    </a:p>
                  </a:txBody>
                  <a:tcPr/>
                </a:tc>
                <a:extLst>
                  <a:ext uri="{0D108BD9-81ED-4DB2-BD59-A6C34878D82A}">
                    <a16:rowId xmlns:a16="http://schemas.microsoft.com/office/drawing/2014/main" val="376423088"/>
                  </a:ext>
                </a:extLst>
              </a:tr>
              <a:tr h="1396150">
                <a:tc>
                  <a:txBody>
                    <a:bodyPr/>
                    <a:lstStyle/>
                    <a:p>
                      <a:r>
                        <a:rPr lang="en-US" dirty="0"/>
                        <a:t>Incorrectly aligned shipping causes customer to assort to the cheapest shipping with more cost to </a:t>
                      </a:r>
                      <a:r>
                        <a:rPr lang="en-US" dirty="0" err="1"/>
                        <a:t>comapy</a:t>
                      </a:r>
                      <a:endParaRPr lang="en-US" dirty="0"/>
                    </a:p>
                  </a:txBody>
                  <a:tcPr/>
                </a:tc>
                <a:tc>
                  <a:txBody>
                    <a:bodyPr/>
                    <a:lstStyle/>
                    <a:p>
                      <a:r>
                        <a:rPr lang="en-US" dirty="0"/>
                        <a:t>Shipping like same day and First class have order priority medium which is creating 10% more cost and customer pays less making profit on his single order.</a:t>
                      </a:r>
                    </a:p>
                  </a:txBody>
                  <a:tcPr/>
                </a:tc>
                <a:extLst>
                  <a:ext uri="{0D108BD9-81ED-4DB2-BD59-A6C34878D82A}">
                    <a16:rowId xmlns:a16="http://schemas.microsoft.com/office/drawing/2014/main" val="2323321627"/>
                  </a:ext>
                </a:extLst>
              </a:tr>
            </a:tbl>
          </a:graphicData>
        </a:graphic>
      </p:graphicFrame>
    </p:spTree>
    <p:extLst>
      <p:ext uri="{BB962C8B-B14F-4D97-AF65-F5344CB8AC3E}">
        <p14:creationId xmlns:p14="http://schemas.microsoft.com/office/powerpoint/2010/main" val="287823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0AF9-1114-D349-A39C-63479485EC3F}"/>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1200" dirty="0">
                <a:sym typeface="Arial"/>
              </a:rPr>
              <a:t>Increase in profits (20%) and Sales revenue (38%) and to keep cost at a minimum ,targeting a set of customers with high monetization capacity, through targeted management,</a:t>
            </a:r>
            <a:r>
              <a:rPr lang="en-US" sz="1200" dirty="0"/>
              <a:t> increasing sales in high demand countries/ market region,</a:t>
            </a:r>
            <a:r>
              <a:rPr lang="en-US" sz="1200" dirty="0">
                <a:sym typeface="Arial"/>
              </a:rPr>
              <a:t> decreasing costs by choosing alternate shipping methods and divestment of products </a:t>
            </a:r>
            <a:r>
              <a:rPr lang="en-US" sz="1200" dirty="0" err="1">
                <a:sym typeface="Arial"/>
              </a:rPr>
              <a:t>wiLl</a:t>
            </a:r>
            <a:r>
              <a:rPr lang="en-US" sz="1200" dirty="0">
                <a:sym typeface="Arial"/>
              </a:rPr>
              <a:t> be done to improve segmented Profit by 10%</a:t>
            </a:r>
            <a:br>
              <a:rPr lang="en-US" sz="1200" dirty="0">
                <a:sym typeface="Arial"/>
              </a:rPr>
            </a:br>
            <a:endParaRPr lang="en-US" sz="1200" dirty="0"/>
          </a:p>
        </p:txBody>
      </p:sp>
      <p:pic>
        <p:nvPicPr>
          <p:cNvPr id="4" name="slide2" descr="Profit, Sales Revenue and Quantity Trend">
            <a:extLst>
              <a:ext uri="{FF2B5EF4-FFF2-40B4-BE49-F238E27FC236}">
                <a16:creationId xmlns:a16="http://schemas.microsoft.com/office/drawing/2014/main" id="{771AF8A8-755D-DD4E-BB2C-8966B82BDB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67" r="-1" b="588"/>
          <a:stretch/>
        </p:blipFill>
        <p:spPr>
          <a:xfrm>
            <a:off x="6094411" y="1740813"/>
            <a:ext cx="4960442" cy="2790302"/>
          </a:xfrm>
          <a:prstGeom prst="rect">
            <a:avLst/>
          </a:prstGeom>
        </p:spPr>
      </p:pic>
    </p:spTree>
    <p:extLst>
      <p:ext uri="{BB962C8B-B14F-4D97-AF65-F5344CB8AC3E}">
        <p14:creationId xmlns:p14="http://schemas.microsoft.com/office/powerpoint/2010/main" val="288377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39F5-F771-E145-8DBA-B02AC5FF53EC}"/>
              </a:ext>
            </a:extLst>
          </p:cNvPr>
          <p:cNvSpPr>
            <a:spLocks noGrp="1"/>
          </p:cNvSpPr>
          <p:nvPr>
            <p:ph type="title"/>
          </p:nvPr>
        </p:nvSpPr>
        <p:spPr>
          <a:xfrm>
            <a:off x="1451579" y="804519"/>
            <a:ext cx="9603275" cy="1049235"/>
          </a:xfrm>
        </p:spPr>
        <p:txBody>
          <a:bodyPr>
            <a:normAutofit/>
          </a:bodyPr>
          <a:lstStyle/>
          <a:p>
            <a:pPr algn="ctr"/>
            <a:r>
              <a:rPr lang="en-US" dirty="0"/>
              <a:t>Categorical Analysis</a:t>
            </a:r>
          </a:p>
        </p:txBody>
      </p:sp>
      <p:pic>
        <p:nvPicPr>
          <p:cNvPr id="4" name="slide2" descr="Category Analysis">
            <a:extLst>
              <a:ext uri="{FF2B5EF4-FFF2-40B4-BE49-F238E27FC236}">
                <a16:creationId xmlns:a16="http://schemas.microsoft.com/office/drawing/2014/main" id="{0ACFDAEE-7980-3749-83C6-45BA2C287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371" y="2015734"/>
            <a:ext cx="3954858" cy="3450613"/>
          </a:xfrm>
          <a:prstGeom prst="rect">
            <a:avLst/>
          </a:prstGeom>
        </p:spPr>
      </p:pic>
      <p:sp>
        <p:nvSpPr>
          <p:cNvPr id="8" name="Content Placeholder 7">
            <a:extLst>
              <a:ext uri="{FF2B5EF4-FFF2-40B4-BE49-F238E27FC236}">
                <a16:creationId xmlns:a16="http://schemas.microsoft.com/office/drawing/2014/main" id="{D9AD7E14-4EC6-4FE2-9153-3DE8475013E5}"/>
              </a:ext>
            </a:extLst>
          </p:cNvPr>
          <p:cNvSpPr>
            <a:spLocks noGrp="1"/>
          </p:cNvSpPr>
          <p:nvPr>
            <p:ph idx="1"/>
          </p:nvPr>
        </p:nvSpPr>
        <p:spPr>
          <a:xfrm>
            <a:off x="6892299" y="2015734"/>
            <a:ext cx="4162555" cy="3450613"/>
          </a:xfrm>
        </p:spPr>
        <p:txBody>
          <a:bodyPr>
            <a:normAutofit lnSpcReduction="10000"/>
          </a:bodyPr>
          <a:lstStyle/>
          <a:p>
            <a:pPr marL="0" indent="0">
              <a:buNone/>
            </a:pPr>
            <a:r>
              <a:rPr lang="en-US" dirty="0"/>
              <a:t>Key Insights</a:t>
            </a:r>
          </a:p>
          <a:p>
            <a:r>
              <a:rPr lang="en-US" dirty="0"/>
              <a:t>Furniture has a low profit even with the high performance in sales, product analysis will reveal what products makes negative profit</a:t>
            </a:r>
          </a:p>
          <a:p>
            <a:r>
              <a:rPr lang="en-US" dirty="0"/>
              <a:t>Tech and Office supplies are generating maximum profit in customer segments like Consumer and Corporate.</a:t>
            </a:r>
          </a:p>
        </p:txBody>
      </p:sp>
    </p:spTree>
    <p:extLst>
      <p:ext uri="{BB962C8B-B14F-4D97-AF65-F5344CB8AC3E}">
        <p14:creationId xmlns:p14="http://schemas.microsoft.com/office/powerpoint/2010/main" val="262406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B110-C763-2D48-9E27-25ADF3DCC79D}"/>
              </a:ext>
            </a:extLst>
          </p:cNvPr>
          <p:cNvSpPr>
            <a:spLocks noGrp="1"/>
          </p:cNvSpPr>
          <p:nvPr>
            <p:ph type="title"/>
          </p:nvPr>
        </p:nvSpPr>
        <p:spPr>
          <a:xfrm>
            <a:off x="1451579" y="804519"/>
            <a:ext cx="9603275" cy="1049235"/>
          </a:xfrm>
        </p:spPr>
        <p:txBody>
          <a:bodyPr>
            <a:normAutofit/>
          </a:bodyPr>
          <a:lstStyle/>
          <a:p>
            <a:r>
              <a:rPr lang="en-US" dirty="0"/>
              <a:t>Analysis of Sales revenue &amp; profit BY sub-Category</a:t>
            </a:r>
          </a:p>
        </p:txBody>
      </p:sp>
      <p:pic>
        <p:nvPicPr>
          <p:cNvPr id="4" name="slide2" descr="Sales revenue &amp;amp; profit by category,sub-category ">
            <a:extLst>
              <a:ext uri="{FF2B5EF4-FFF2-40B4-BE49-F238E27FC236}">
                <a16:creationId xmlns:a16="http://schemas.microsoft.com/office/drawing/2014/main" id="{FC799AE5-9EAA-F145-AF60-85B35E24F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4"/>
            <a:ext cx="4960443" cy="3325049"/>
          </a:xfrm>
          <a:prstGeom prst="rect">
            <a:avLst/>
          </a:prstGeom>
        </p:spPr>
      </p:pic>
      <p:sp>
        <p:nvSpPr>
          <p:cNvPr id="8" name="Content Placeholder 7">
            <a:extLst>
              <a:ext uri="{FF2B5EF4-FFF2-40B4-BE49-F238E27FC236}">
                <a16:creationId xmlns:a16="http://schemas.microsoft.com/office/drawing/2014/main" id="{6FDEE671-8D08-49D6-8AE0-9C8347F21088}"/>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All the categories are performing well in terms of revenue generation.</a:t>
            </a:r>
          </a:p>
          <a:p>
            <a:r>
              <a:rPr lang="en-US" dirty="0"/>
              <a:t>The subcategory Tables, generating revenue is having a negative impact (52% loss) due to reasons such as high shipping cost, product being returned, product damage , etc.</a:t>
            </a:r>
          </a:p>
          <a:p>
            <a:pPr marL="0" indent="0">
              <a:buNone/>
            </a:pPr>
            <a:endParaRPr lang="en-US" dirty="0"/>
          </a:p>
        </p:txBody>
      </p:sp>
    </p:spTree>
    <p:extLst>
      <p:ext uri="{BB962C8B-B14F-4D97-AF65-F5344CB8AC3E}">
        <p14:creationId xmlns:p14="http://schemas.microsoft.com/office/powerpoint/2010/main" val="153549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A21E-BDBB-E247-83B1-6563D0B7DA64}"/>
              </a:ext>
            </a:extLst>
          </p:cNvPr>
          <p:cNvSpPr>
            <a:spLocks noGrp="1"/>
          </p:cNvSpPr>
          <p:nvPr>
            <p:ph type="title"/>
          </p:nvPr>
        </p:nvSpPr>
        <p:spPr>
          <a:xfrm>
            <a:off x="1451579" y="804519"/>
            <a:ext cx="9603275" cy="1049235"/>
          </a:xfrm>
        </p:spPr>
        <p:txBody>
          <a:bodyPr>
            <a:normAutofit/>
          </a:bodyPr>
          <a:lstStyle/>
          <a:p>
            <a:pPr algn="ctr"/>
            <a:r>
              <a:rPr lang="en-US" dirty="0"/>
              <a:t>Top Performing countries</a:t>
            </a:r>
          </a:p>
        </p:txBody>
      </p:sp>
      <p:pic>
        <p:nvPicPr>
          <p:cNvPr id="9" name="slide2" descr="Top performing Countries">
            <a:extLst>
              <a:ext uri="{FF2B5EF4-FFF2-40B4-BE49-F238E27FC236}">
                <a16:creationId xmlns:a16="http://schemas.microsoft.com/office/drawing/2014/main" id="{423BE040-8066-614B-AB06-C7234E7BB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80" y="2015734"/>
            <a:ext cx="5231854" cy="3450613"/>
          </a:xfrm>
          <a:prstGeom prst="rect">
            <a:avLst/>
          </a:prstGeom>
        </p:spPr>
      </p:pic>
      <p:sp>
        <p:nvSpPr>
          <p:cNvPr id="13" name="Content Placeholder 12">
            <a:extLst>
              <a:ext uri="{FF2B5EF4-FFF2-40B4-BE49-F238E27FC236}">
                <a16:creationId xmlns:a16="http://schemas.microsoft.com/office/drawing/2014/main" id="{822F8274-AA7B-42C4-896D-EBD80C629AFA}"/>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The top performing country, USA , has a revenue of $2 million is managing a a very low profit of $200 thousand. </a:t>
            </a:r>
          </a:p>
        </p:txBody>
      </p:sp>
    </p:spTree>
    <p:extLst>
      <p:ext uri="{BB962C8B-B14F-4D97-AF65-F5344CB8AC3E}">
        <p14:creationId xmlns:p14="http://schemas.microsoft.com/office/powerpoint/2010/main" val="254878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0074-22B1-F648-A2C6-5DB62DA44FFA}"/>
              </a:ext>
            </a:extLst>
          </p:cNvPr>
          <p:cNvSpPr>
            <a:spLocks noGrp="1"/>
          </p:cNvSpPr>
          <p:nvPr>
            <p:ph type="title"/>
          </p:nvPr>
        </p:nvSpPr>
        <p:spPr>
          <a:xfrm>
            <a:off x="1451579" y="804519"/>
            <a:ext cx="9603275" cy="1049235"/>
          </a:xfrm>
        </p:spPr>
        <p:txBody>
          <a:bodyPr>
            <a:normAutofit/>
          </a:bodyPr>
          <a:lstStyle/>
          <a:p>
            <a:pPr algn="ctr"/>
            <a:r>
              <a:rPr lang="en-US" dirty="0"/>
              <a:t>Profit analysis BY states</a:t>
            </a:r>
          </a:p>
        </p:txBody>
      </p:sp>
      <p:pic>
        <p:nvPicPr>
          <p:cNvPr id="4" name="slide3" descr="Top perfroming countries by order count, sales revenue &amp;amp;profit">
            <a:extLst>
              <a:ext uri="{FF2B5EF4-FFF2-40B4-BE49-F238E27FC236}">
                <a16:creationId xmlns:a16="http://schemas.microsoft.com/office/drawing/2014/main" id="{ED8F787F-284F-FA4C-B666-4F62F3882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833" y="2015734"/>
            <a:ext cx="4775935" cy="3450613"/>
          </a:xfrm>
          <a:prstGeom prst="rect">
            <a:avLst/>
          </a:prstGeom>
        </p:spPr>
      </p:pic>
      <p:sp>
        <p:nvSpPr>
          <p:cNvPr id="8" name="Content Placeholder 7">
            <a:extLst>
              <a:ext uri="{FF2B5EF4-FFF2-40B4-BE49-F238E27FC236}">
                <a16:creationId xmlns:a16="http://schemas.microsoft.com/office/drawing/2014/main" id="{D2BC0009-28CB-46EA-8512-70E4788D715B}"/>
              </a:ext>
            </a:extLst>
          </p:cNvPr>
          <p:cNvSpPr>
            <a:spLocks noGrp="1"/>
          </p:cNvSpPr>
          <p:nvPr>
            <p:ph idx="1"/>
          </p:nvPr>
        </p:nvSpPr>
        <p:spPr>
          <a:xfrm>
            <a:off x="6892299" y="2015734"/>
            <a:ext cx="4162555" cy="3450613"/>
          </a:xfrm>
        </p:spPr>
        <p:txBody>
          <a:bodyPr>
            <a:normAutofit/>
          </a:bodyPr>
          <a:lstStyle/>
          <a:p>
            <a:pPr marL="0" indent="0">
              <a:buNone/>
            </a:pPr>
            <a:r>
              <a:rPr lang="en-US" dirty="0"/>
              <a:t>Key Insights</a:t>
            </a:r>
          </a:p>
          <a:p>
            <a:r>
              <a:rPr lang="en-US" dirty="0"/>
              <a:t>States such as California have maximum number of orders which account for their profits.</a:t>
            </a:r>
          </a:p>
          <a:p>
            <a:r>
              <a:rPr lang="en-US" dirty="0"/>
              <a:t>States like Texas, Pennsylvania has negative profits due to factors such as high shipping cost and returned orders</a:t>
            </a:r>
          </a:p>
          <a:p>
            <a:endParaRPr lang="en-US" dirty="0"/>
          </a:p>
        </p:txBody>
      </p:sp>
    </p:spTree>
    <p:extLst>
      <p:ext uri="{BB962C8B-B14F-4D97-AF65-F5344CB8AC3E}">
        <p14:creationId xmlns:p14="http://schemas.microsoft.com/office/powerpoint/2010/main" val="100085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4BE8-7AB7-7944-B1A1-3744E25B6D2A}"/>
              </a:ext>
            </a:extLst>
          </p:cNvPr>
          <p:cNvSpPr>
            <a:spLocks noGrp="1"/>
          </p:cNvSpPr>
          <p:nvPr>
            <p:ph type="title"/>
          </p:nvPr>
        </p:nvSpPr>
        <p:spPr>
          <a:xfrm>
            <a:off x="1451579" y="804519"/>
            <a:ext cx="9603275" cy="1049235"/>
          </a:xfrm>
        </p:spPr>
        <p:txBody>
          <a:bodyPr>
            <a:normAutofit/>
          </a:bodyPr>
          <a:lstStyle/>
          <a:p>
            <a:pPr algn="ctr"/>
            <a:r>
              <a:rPr lang="en-US" dirty="0"/>
              <a:t>Shipping cost &amp; Order Priority analysis</a:t>
            </a:r>
          </a:p>
        </p:txBody>
      </p:sp>
      <p:pic>
        <p:nvPicPr>
          <p:cNvPr id="4" name="slide2" descr="Shipping cost, profit and sales revenue by order priority and ship mode">
            <a:extLst>
              <a:ext uri="{FF2B5EF4-FFF2-40B4-BE49-F238E27FC236}">
                <a16:creationId xmlns:a16="http://schemas.microsoft.com/office/drawing/2014/main" id="{87F643D7-DC1F-AD44-AB2E-FDAD5E7D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141298"/>
            <a:ext cx="4960443" cy="3199485"/>
          </a:xfrm>
          <a:prstGeom prst="rect">
            <a:avLst/>
          </a:prstGeom>
        </p:spPr>
      </p:pic>
      <p:sp>
        <p:nvSpPr>
          <p:cNvPr id="8" name="Content Placeholder 7">
            <a:extLst>
              <a:ext uri="{FF2B5EF4-FFF2-40B4-BE49-F238E27FC236}">
                <a16:creationId xmlns:a16="http://schemas.microsoft.com/office/drawing/2014/main" id="{3B444459-B50D-4513-A720-26DEDBDE8681}"/>
              </a:ext>
            </a:extLst>
          </p:cNvPr>
          <p:cNvSpPr>
            <a:spLocks noGrp="1"/>
          </p:cNvSpPr>
          <p:nvPr>
            <p:ph idx="1"/>
          </p:nvPr>
        </p:nvSpPr>
        <p:spPr>
          <a:xfrm>
            <a:off x="6892299" y="2015734"/>
            <a:ext cx="4162555" cy="3450613"/>
          </a:xfrm>
        </p:spPr>
        <p:txBody>
          <a:bodyPr>
            <a:normAutofit fontScale="92500" lnSpcReduction="20000"/>
          </a:bodyPr>
          <a:lstStyle/>
          <a:p>
            <a:pPr marL="0" indent="0">
              <a:buNone/>
            </a:pPr>
            <a:r>
              <a:rPr lang="en-US" dirty="0"/>
              <a:t>Key Insights</a:t>
            </a:r>
          </a:p>
          <a:p>
            <a:r>
              <a:rPr lang="en-US" dirty="0"/>
              <a:t> The ship mode First class and Same day have order priority as Medium which does not suit the nature of the deliver, causing to incur more cost with minimal delay in delivery.</a:t>
            </a:r>
          </a:p>
          <a:p>
            <a:r>
              <a:rPr lang="en-US" dirty="0"/>
              <a:t>The order priority if high should not have delivery mode as Standard as it again incurs more cost to the organization.</a:t>
            </a:r>
          </a:p>
        </p:txBody>
      </p:sp>
    </p:spTree>
    <p:extLst>
      <p:ext uri="{BB962C8B-B14F-4D97-AF65-F5344CB8AC3E}">
        <p14:creationId xmlns:p14="http://schemas.microsoft.com/office/powerpoint/2010/main" val="30207794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TotalTime>
  <Words>624</Words>
  <Application>Microsoft Macintosh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The global superstore Data analysis</vt:lpstr>
      <vt:lpstr>About the company</vt:lpstr>
      <vt:lpstr>Increase in revenue and demand also increases the risk of returned orders and higher cost of shipping. Profits declining in high Monetization regions due to poor performing products have  caused a dampener in the organizations potential profit goals.</vt:lpstr>
      <vt:lpstr>Increase in profits (20%) and Sales revenue (38%) and to keep cost at a minimum ,targeting a set of customers with high monetization capacity, through targeted management, increasing sales in high demand countries/ market region, decreasing costs by choosing alternate shipping methods and divestment of products wiLl be done to improve segmented Profit by 10% </vt:lpstr>
      <vt:lpstr>Categorical Analysis</vt:lpstr>
      <vt:lpstr>Analysis of Sales revenue &amp; profit BY sub-Category</vt:lpstr>
      <vt:lpstr>Top Performing countries</vt:lpstr>
      <vt:lpstr>Profit analysis BY states</vt:lpstr>
      <vt:lpstr>Shipping cost &amp; Order Priority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global superstore Data analysis</dc:title>
  <dc:creator>Kshitij Valavil</dc:creator>
  <cp:lastModifiedBy>Kshitij Valavil</cp:lastModifiedBy>
  <cp:revision>3</cp:revision>
  <dcterms:created xsi:type="dcterms:W3CDTF">2021-01-18T18:18:47Z</dcterms:created>
  <dcterms:modified xsi:type="dcterms:W3CDTF">2021-01-18T18:45:19Z</dcterms:modified>
</cp:coreProperties>
</file>