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2"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7"/>
    <p:restoredTop sz="96327"/>
  </p:normalViewPr>
  <p:slideViewPr>
    <p:cSldViewPr snapToGrid="0" snapToObjects="1">
      <p:cViewPr varScale="1">
        <p:scale>
          <a:sx n="160" d="100"/>
          <a:sy n="16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4C25-AB33-8F49-AC0C-874B5B5D1F4D}"/>
              </a:ext>
            </a:extLst>
          </p:cNvPr>
          <p:cNvSpPr>
            <a:spLocks noGrp="1"/>
          </p:cNvSpPr>
          <p:nvPr>
            <p:ph type="ctrTitle"/>
          </p:nvPr>
        </p:nvSpPr>
        <p:spPr>
          <a:xfrm>
            <a:off x="2438399" y="1408385"/>
            <a:ext cx="8616453" cy="1935343"/>
          </a:xfrm>
        </p:spPr>
        <p:txBody>
          <a:bodyPr>
            <a:normAutofit/>
          </a:bodyPr>
          <a:lstStyle/>
          <a:p>
            <a:r>
              <a:rPr lang="en-US" sz="4000" dirty="0"/>
              <a:t>The global superstore Data analysis</a:t>
            </a:r>
          </a:p>
        </p:txBody>
      </p:sp>
      <p:sp>
        <p:nvSpPr>
          <p:cNvPr id="3" name="Subtitle 2">
            <a:extLst>
              <a:ext uri="{FF2B5EF4-FFF2-40B4-BE49-F238E27FC236}">
                <a16:creationId xmlns:a16="http://schemas.microsoft.com/office/drawing/2014/main" id="{21FA7027-79C0-5547-A999-895389103762}"/>
              </a:ext>
            </a:extLst>
          </p:cNvPr>
          <p:cNvSpPr>
            <a:spLocks noGrp="1"/>
          </p:cNvSpPr>
          <p:nvPr>
            <p:ph type="subTitle" idx="1"/>
          </p:nvPr>
        </p:nvSpPr>
        <p:spPr>
          <a:xfrm>
            <a:off x="2438400" y="3594538"/>
            <a:ext cx="8616452" cy="1217492"/>
          </a:xfrm>
        </p:spPr>
        <p:txBody>
          <a:bodyPr>
            <a:normAutofit fontScale="92500" lnSpcReduction="20000"/>
          </a:bodyPr>
          <a:lstStyle/>
          <a:p>
            <a:r>
              <a:rPr lang="en-US" dirty="0"/>
              <a:t>Created by: Kshitij valavil</a:t>
            </a:r>
          </a:p>
          <a:p>
            <a:r>
              <a:rPr lang="en-US" dirty="0"/>
              <a:t>PRESENTATION : NON-TECHNICAL</a:t>
            </a:r>
          </a:p>
          <a:p>
            <a:r>
              <a:rPr lang="en-US" dirty="0"/>
              <a:t>Date: 18/01/2021</a:t>
            </a:r>
          </a:p>
        </p:txBody>
      </p:sp>
    </p:spTree>
    <p:extLst>
      <p:ext uri="{BB962C8B-B14F-4D97-AF65-F5344CB8AC3E}">
        <p14:creationId xmlns:p14="http://schemas.microsoft.com/office/powerpoint/2010/main" val="373197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6CAA-0D48-DB4A-A65D-1EA832901A6B}"/>
              </a:ext>
            </a:extLst>
          </p:cNvPr>
          <p:cNvSpPr>
            <a:spLocks noGrp="1"/>
          </p:cNvSpPr>
          <p:nvPr>
            <p:ph type="title"/>
          </p:nvPr>
        </p:nvSpPr>
        <p:spPr/>
        <p:txBody>
          <a:bodyPr/>
          <a:lstStyle/>
          <a:p>
            <a:pPr algn="ctr"/>
            <a:r>
              <a:rPr lang="en-US" dirty="0"/>
              <a:t>About the company</a:t>
            </a:r>
          </a:p>
        </p:txBody>
      </p:sp>
      <p:sp>
        <p:nvSpPr>
          <p:cNvPr id="3" name="Content Placeholder 2">
            <a:extLst>
              <a:ext uri="{FF2B5EF4-FFF2-40B4-BE49-F238E27FC236}">
                <a16:creationId xmlns:a16="http://schemas.microsoft.com/office/drawing/2014/main" id="{1943C8CA-8405-7F4C-A6F1-CF2E77A72ADB}"/>
              </a:ext>
            </a:extLst>
          </p:cNvPr>
          <p:cNvSpPr>
            <a:spLocks noGrp="1"/>
          </p:cNvSpPr>
          <p:nvPr>
            <p:ph idx="1"/>
          </p:nvPr>
        </p:nvSpPr>
        <p:spPr/>
        <p:txBody>
          <a:bodyPr/>
          <a:lstStyle/>
          <a:p>
            <a:pPr marL="0" lvl="0" indent="0">
              <a:lnSpc>
                <a:spcPct val="100000"/>
              </a:lnSpc>
              <a:spcBef>
                <a:spcPts val="0"/>
              </a:spcBef>
              <a:buNone/>
            </a:pPr>
            <a:r>
              <a:rPr lang="en-US" dirty="0"/>
              <a:t>The global superstore is an e-commerce platform with a large variety of products with a revenue base of $1.4 billion. They sell to majorly the consumer and corporate segments and have a large customer base in multiple countries.</a:t>
            </a:r>
          </a:p>
          <a:p>
            <a:pPr marL="0" lvl="0" indent="0">
              <a:buNone/>
            </a:pPr>
            <a:r>
              <a:rPr lang="en-US" dirty="0"/>
              <a:t>The Management has expressed that they would like to increase the profits by increasing sales in countries, decreasing costs by choosing alternate shipping methods and divestment of products by the next year.</a:t>
            </a:r>
          </a:p>
          <a:p>
            <a:pPr marL="0" indent="0">
              <a:buNone/>
            </a:pPr>
            <a:endParaRPr lang="en-US" dirty="0"/>
          </a:p>
        </p:txBody>
      </p:sp>
    </p:spTree>
    <p:extLst>
      <p:ext uri="{BB962C8B-B14F-4D97-AF65-F5344CB8AC3E}">
        <p14:creationId xmlns:p14="http://schemas.microsoft.com/office/powerpoint/2010/main" val="118793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39F5-F771-E145-8DBA-B02AC5FF53EC}"/>
              </a:ext>
            </a:extLst>
          </p:cNvPr>
          <p:cNvSpPr>
            <a:spLocks noGrp="1"/>
          </p:cNvSpPr>
          <p:nvPr>
            <p:ph type="title"/>
          </p:nvPr>
        </p:nvSpPr>
        <p:spPr>
          <a:xfrm>
            <a:off x="1451579" y="804519"/>
            <a:ext cx="9603275" cy="1049235"/>
          </a:xfrm>
        </p:spPr>
        <p:txBody>
          <a:bodyPr>
            <a:normAutofit/>
          </a:bodyPr>
          <a:lstStyle/>
          <a:p>
            <a:pPr algn="ctr"/>
            <a:r>
              <a:rPr lang="en-US" dirty="0"/>
              <a:t>Categorical Analysis</a:t>
            </a:r>
          </a:p>
        </p:txBody>
      </p:sp>
      <p:pic>
        <p:nvPicPr>
          <p:cNvPr id="4" name="slide2" descr="Category Analysis">
            <a:extLst>
              <a:ext uri="{FF2B5EF4-FFF2-40B4-BE49-F238E27FC236}">
                <a16:creationId xmlns:a16="http://schemas.microsoft.com/office/drawing/2014/main" id="{0ACFDAEE-7980-3749-83C6-45BA2C287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371" y="2015734"/>
            <a:ext cx="3954858" cy="3450613"/>
          </a:xfrm>
          <a:prstGeom prst="rect">
            <a:avLst/>
          </a:prstGeom>
        </p:spPr>
      </p:pic>
      <p:sp>
        <p:nvSpPr>
          <p:cNvPr id="8" name="Content Placeholder 7">
            <a:extLst>
              <a:ext uri="{FF2B5EF4-FFF2-40B4-BE49-F238E27FC236}">
                <a16:creationId xmlns:a16="http://schemas.microsoft.com/office/drawing/2014/main" id="{D9AD7E14-4EC6-4FE2-9153-3DE8475013E5}"/>
              </a:ext>
            </a:extLst>
          </p:cNvPr>
          <p:cNvSpPr>
            <a:spLocks noGrp="1"/>
          </p:cNvSpPr>
          <p:nvPr>
            <p:ph idx="1"/>
          </p:nvPr>
        </p:nvSpPr>
        <p:spPr>
          <a:xfrm>
            <a:off x="6892299" y="2015734"/>
            <a:ext cx="4162555" cy="3450613"/>
          </a:xfrm>
        </p:spPr>
        <p:txBody>
          <a:bodyPr>
            <a:normAutofit lnSpcReduction="10000"/>
          </a:bodyPr>
          <a:lstStyle/>
          <a:p>
            <a:pPr marL="0" indent="0">
              <a:buNone/>
            </a:pPr>
            <a:r>
              <a:rPr lang="en-US" dirty="0"/>
              <a:t>Key Insights</a:t>
            </a:r>
          </a:p>
          <a:p>
            <a:r>
              <a:rPr lang="en-US" dirty="0"/>
              <a:t>Furniture has a low profit even with the high performance in sales, product analysis will reveal what products makes negative profit</a:t>
            </a:r>
          </a:p>
          <a:p>
            <a:r>
              <a:rPr lang="en-US" dirty="0"/>
              <a:t>Tech and Office supplies are generating maximum profit in customer segments like Consumer and Corporate.</a:t>
            </a:r>
          </a:p>
        </p:txBody>
      </p:sp>
    </p:spTree>
    <p:extLst>
      <p:ext uri="{BB962C8B-B14F-4D97-AF65-F5344CB8AC3E}">
        <p14:creationId xmlns:p14="http://schemas.microsoft.com/office/powerpoint/2010/main" val="155307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B110-C763-2D48-9E27-25ADF3DCC79D}"/>
              </a:ext>
            </a:extLst>
          </p:cNvPr>
          <p:cNvSpPr>
            <a:spLocks noGrp="1"/>
          </p:cNvSpPr>
          <p:nvPr>
            <p:ph type="title"/>
          </p:nvPr>
        </p:nvSpPr>
        <p:spPr>
          <a:xfrm>
            <a:off x="1451579" y="804519"/>
            <a:ext cx="9603275" cy="1049235"/>
          </a:xfrm>
        </p:spPr>
        <p:txBody>
          <a:bodyPr>
            <a:normAutofit/>
          </a:bodyPr>
          <a:lstStyle/>
          <a:p>
            <a:r>
              <a:rPr lang="en-US" dirty="0"/>
              <a:t>Analysis of Sales revenue &amp; profit BY sub-Category</a:t>
            </a:r>
          </a:p>
        </p:txBody>
      </p:sp>
      <p:pic>
        <p:nvPicPr>
          <p:cNvPr id="4" name="slide2" descr="Sales revenue &amp;amp; profit by category,sub-category ">
            <a:extLst>
              <a:ext uri="{FF2B5EF4-FFF2-40B4-BE49-F238E27FC236}">
                <a16:creationId xmlns:a16="http://schemas.microsoft.com/office/drawing/2014/main" id="{FC799AE5-9EAA-F145-AF60-85B35E24F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4"/>
            <a:ext cx="4960443" cy="3325049"/>
          </a:xfrm>
          <a:prstGeom prst="rect">
            <a:avLst/>
          </a:prstGeom>
        </p:spPr>
      </p:pic>
      <p:sp>
        <p:nvSpPr>
          <p:cNvPr id="8" name="Content Placeholder 7">
            <a:extLst>
              <a:ext uri="{FF2B5EF4-FFF2-40B4-BE49-F238E27FC236}">
                <a16:creationId xmlns:a16="http://schemas.microsoft.com/office/drawing/2014/main" id="{6FDEE671-8D08-49D6-8AE0-9C8347F21088}"/>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All the categories are performing well in terms of revenue generation.</a:t>
            </a:r>
          </a:p>
          <a:p>
            <a:r>
              <a:rPr lang="en-US" dirty="0"/>
              <a:t>The subcategory Tables, generating revenue is having a negative impact (52% loss) due to reasons such as high shipping cost, product being returned, product damage , etc.</a:t>
            </a:r>
          </a:p>
          <a:p>
            <a:pPr marL="0" indent="0">
              <a:buNone/>
            </a:pPr>
            <a:endParaRPr lang="en-US" dirty="0"/>
          </a:p>
        </p:txBody>
      </p:sp>
    </p:spTree>
    <p:extLst>
      <p:ext uri="{BB962C8B-B14F-4D97-AF65-F5344CB8AC3E}">
        <p14:creationId xmlns:p14="http://schemas.microsoft.com/office/powerpoint/2010/main" val="108284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A21E-BDBB-E247-83B1-6563D0B7DA64}"/>
              </a:ext>
            </a:extLst>
          </p:cNvPr>
          <p:cNvSpPr>
            <a:spLocks noGrp="1"/>
          </p:cNvSpPr>
          <p:nvPr>
            <p:ph type="title"/>
          </p:nvPr>
        </p:nvSpPr>
        <p:spPr>
          <a:xfrm>
            <a:off x="1451579" y="804519"/>
            <a:ext cx="9603275" cy="1049235"/>
          </a:xfrm>
        </p:spPr>
        <p:txBody>
          <a:bodyPr>
            <a:normAutofit/>
          </a:bodyPr>
          <a:lstStyle/>
          <a:p>
            <a:pPr algn="ctr"/>
            <a:r>
              <a:rPr lang="en-US" dirty="0"/>
              <a:t>Top Performing countries</a:t>
            </a:r>
          </a:p>
        </p:txBody>
      </p:sp>
      <p:pic>
        <p:nvPicPr>
          <p:cNvPr id="9" name="slide2" descr="Top performing Countries">
            <a:extLst>
              <a:ext uri="{FF2B5EF4-FFF2-40B4-BE49-F238E27FC236}">
                <a16:creationId xmlns:a16="http://schemas.microsoft.com/office/drawing/2014/main" id="{423BE040-8066-614B-AB06-C7234E7BB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80" y="2015734"/>
            <a:ext cx="5231854" cy="3450613"/>
          </a:xfrm>
          <a:prstGeom prst="rect">
            <a:avLst/>
          </a:prstGeom>
        </p:spPr>
      </p:pic>
      <p:sp>
        <p:nvSpPr>
          <p:cNvPr id="13" name="Content Placeholder 12">
            <a:extLst>
              <a:ext uri="{FF2B5EF4-FFF2-40B4-BE49-F238E27FC236}">
                <a16:creationId xmlns:a16="http://schemas.microsoft.com/office/drawing/2014/main" id="{822F8274-AA7B-42C4-896D-EBD80C629AFA}"/>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The top performing country, USA , has a revenue of $2 million is managing a a very low profit of $200 thousand. </a:t>
            </a:r>
          </a:p>
        </p:txBody>
      </p:sp>
    </p:spTree>
    <p:extLst>
      <p:ext uri="{BB962C8B-B14F-4D97-AF65-F5344CB8AC3E}">
        <p14:creationId xmlns:p14="http://schemas.microsoft.com/office/powerpoint/2010/main" val="97492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074-22B1-F648-A2C6-5DB62DA44FFA}"/>
              </a:ext>
            </a:extLst>
          </p:cNvPr>
          <p:cNvSpPr>
            <a:spLocks noGrp="1"/>
          </p:cNvSpPr>
          <p:nvPr>
            <p:ph type="title"/>
          </p:nvPr>
        </p:nvSpPr>
        <p:spPr>
          <a:xfrm>
            <a:off x="1451579" y="804519"/>
            <a:ext cx="9603275" cy="1049235"/>
          </a:xfrm>
        </p:spPr>
        <p:txBody>
          <a:bodyPr>
            <a:normAutofit/>
          </a:bodyPr>
          <a:lstStyle/>
          <a:p>
            <a:pPr algn="ctr"/>
            <a:r>
              <a:rPr lang="en-US" dirty="0"/>
              <a:t>Profit analysis BY states</a:t>
            </a:r>
          </a:p>
        </p:txBody>
      </p:sp>
      <p:pic>
        <p:nvPicPr>
          <p:cNvPr id="4" name="slide3" descr="Top perfroming countries by order count, sales revenue &amp;amp;profit">
            <a:extLst>
              <a:ext uri="{FF2B5EF4-FFF2-40B4-BE49-F238E27FC236}">
                <a16:creationId xmlns:a16="http://schemas.microsoft.com/office/drawing/2014/main" id="{ED8F787F-284F-FA4C-B666-4F62F388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833" y="2015734"/>
            <a:ext cx="4775935" cy="3450613"/>
          </a:xfrm>
          <a:prstGeom prst="rect">
            <a:avLst/>
          </a:prstGeom>
        </p:spPr>
      </p:pic>
      <p:sp>
        <p:nvSpPr>
          <p:cNvPr id="8" name="Content Placeholder 7">
            <a:extLst>
              <a:ext uri="{FF2B5EF4-FFF2-40B4-BE49-F238E27FC236}">
                <a16:creationId xmlns:a16="http://schemas.microsoft.com/office/drawing/2014/main" id="{D2BC0009-28CB-46EA-8512-70E4788D715B}"/>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States such as California have maximum number of orders which account for their profits.</a:t>
            </a:r>
          </a:p>
          <a:p>
            <a:r>
              <a:rPr lang="en-US" dirty="0"/>
              <a:t>States like Texas, Pennsylvania has negative profits due to factors such as high shipping cost and returned orders</a:t>
            </a:r>
          </a:p>
          <a:p>
            <a:endParaRPr lang="en-US" dirty="0"/>
          </a:p>
        </p:txBody>
      </p:sp>
    </p:spTree>
    <p:extLst>
      <p:ext uri="{BB962C8B-B14F-4D97-AF65-F5344CB8AC3E}">
        <p14:creationId xmlns:p14="http://schemas.microsoft.com/office/powerpoint/2010/main" val="3887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4BE8-7AB7-7944-B1A1-3744E25B6D2A}"/>
              </a:ext>
            </a:extLst>
          </p:cNvPr>
          <p:cNvSpPr>
            <a:spLocks noGrp="1"/>
          </p:cNvSpPr>
          <p:nvPr>
            <p:ph type="title"/>
          </p:nvPr>
        </p:nvSpPr>
        <p:spPr>
          <a:xfrm>
            <a:off x="1451579" y="804519"/>
            <a:ext cx="9603275" cy="1049235"/>
          </a:xfrm>
        </p:spPr>
        <p:txBody>
          <a:bodyPr>
            <a:normAutofit/>
          </a:bodyPr>
          <a:lstStyle/>
          <a:p>
            <a:pPr algn="ctr"/>
            <a:r>
              <a:rPr lang="en-US" dirty="0"/>
              <a:t>Shipping cost &amp; Order Priority analysis</a:t>
            </a:r>
          </a:p>
        </p:txBody>
      </p:sp>
      <p:pic>
        <p:nvPicPr>
          <p:cNvPr id="4" name="slide2" descr="Shipping cost, profit and sales revenue by order priority and ship mode">
            <a:extLst>
              <a:ext uri="{FF2B5EF4-FFF2-40B4-BE49-F238E27FC236}">
                <a16:creationId xmlns:a16="http://schemas.microsoft.com/office/drawing/2014/main" id="{87F643D7-DC1F-AD44-AB2E-FDAD5E7D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141298"/>
            <a:ext cx="4960443" cy="3199485"/>
          </a:xfrm>
          <a:prstGeom prst="rect">
            <a:avLst/>
          </a:prstGeom>
        </p:spPr>
      </p:pic>
      <p:sp>
        <p:nvSpPr>
          <p:cNvPr id="8" name="Content Placeholder 7">
            <a:extLst>
              <a:ext uri="{FF2B5EF4-FFF2-40B4-BE49-F238E27FC236}">
                <a16:creationId xmlns:a16="http://schemas.microsoft.com/office/drawing/2014/main" id="{3B444459-B50D-4513-A720-26DEDBDE8681}"/>
              </a:ext>
            </a:extLst>
          </p:cNvPr>
          <p:cNvSpPr>
            <a:spLocks noGrp="1"/>
          </p:cNvSpPr>
          <p:nvPr>
            <p:ph idx="1"/>
          </p:nvPr>
        </p:nvSpPr>
        <p:spPr>
          <a:xfrm>
            <a:off x="6892299" y="2015734"/>
            <a:ext cx="4162555" cy="3450613"/>
          </a:xfrm>
        </p:spPr>
        <p:txBody>
          <a:bodyPr>
            <a:normAutofit fontScale="92500" lnSpcReduction="20000"/>
          </a:bodyPr>
          <a:lstStyle/>
          <a:p>
            <a:pPr marL="0" indent="0">
              <a:buNone/>
            </a:pPr>
            <a:r>
              <a:rPr lang="en-US" dirty="0"/>
              <a:t>Key Insights</a:t>
            </a:r>
          </a:p>
          <a:p>
            <a:r>
              <a:rPr lang="en-US" dirty="0"/>
              <a:t> The ship mode First class and Same day have order priority as Medium which does not suit the nature of the deliver, causing to incur more cost with minimal delay in delivery.</a:t>
            </a:r>
          </a:p>
          <a:p>
            <a:r>
              <a:rPr lang="en-US" dirty="0"/>
              <a:t>The order priority if high should not have delivery mode as Standard as it again incurs more cost to the organization.</a:t>
            </a:r>
          </a:p>
        </p:txBody>
      </p:sp>
    </p:spTree>
    <p:extLst>
      <p:ext uri="{BB962C8B-B14F-4D97-AF65-F5344CB8AC3E}">
        <p14:creationId xmlns:p14="http://schemas.microsoft.com/office/powerpoint/2010/main" val="280109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03FF-8E37-3343-92B6-22137416C79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611DE825-859E-1F4A-B782-1DF371C9A6EC}"/>
              </a:ext>
            </a:extLst>
          </p:cNvPr>
          <p:cNvSpPr>
            <a:spLocks noGrp="1"/>
          </p:cNvSpPr>
          <p:nvPr>
            <p:ph idx="1"/>
          </p:nvPr>
        </p:nvSpPr>
        <p:spPr/>
        <p:txBody>
          <a:bodyPr/>
          <a:lstStyle/>
          <a:p>
            <a:pPr marL="0" indent="0">
              <a:buNone/>
            </a:pPr>
            <a:r>
              <a:rPr lang="en-US" dirty="0"/>
              <a:t>The country USA with the highest profitability margin has states with the above average order count in Central America market region having a huge negative impact on the overall profits. </a:t>
            </a:r>
          </a:p>
          <a:p>
            <a:pPr marL="0" indent="0">
              <a:buNone/>
            </a:pPr>
            <a:r>
              <a:rPr lang="en-US" dirty="0"/>
              <a:t>This can be avoided by doing individual state to order analysis and inventory management with targeted sales to high monetization customers with perks like higher discount rates for maximum quantity order placed and reorders. </a:t>
            </a:r>
          </a:p>
          <a:p>
            <a:pPr marL="0" indent="0">
              <a:buNone/>
            </a:pPr>
            <a:r>
              <a:rPr lang="en-US" dirty="0"/>
              <a:t>Returned order policy must be revamped to keep accountability of all the product retailers.</a:t>
            </a:r>
          </a:p>
        </p:txBody>
      </p:sp>
    </p:spTree>
    <p:extLst>
      <p:ext uri="{BB962C8B-B14F-4D97-AF65-F5344CB8AC3E}">
        <p14:creationId xmlns:p14="http://schemas.microsoft.com/office/powerpoint/2010/main" val="40736843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135</TotalTime>
  <Words>411</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The global superstore Data analysis</vt:lpstr>
      <vt:lpstr>About the company</vt:lpstr>
      <vt:lpstr>Categorical Analysis</vt:lpstr>
      <vt:lpstr>Analysis of Sales revenue &amp; profit BY sub-Category</vt:lpstr>
      <vt:lpstr>Top Performing countries</vt:lpstr>
      <vt:lpstr>Profit analysis BY states</vt:lpstr>
      <vt:lpstr>Shipping cost &amp; Order Priority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superstore Data analysis</dc:title>
  <dc:creator>Kshitij Valavil</dc:creator>
  <cp:lastModifiedBy>Kshitij Valavil</cp:lastModifiedBy>
  <cp:revision>8</cp:revision>
  <dcterms:created xsi:type="dcterms:W3CDTF">2021-01-18T13:36:56Z</dcterms:created>
  <dcterms:modified xsi:type="dcterms:W3CDTF">2021-01-18T18:20:15Z</dcterms:modified>
</cp:coreProperties>
</file>