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117" autoAdjust="0"/>
  </p:normalViewPr>
  <p:slideViewPr>
    <p:cSldViewPr snapToGrid="0">
      <p:cViewPr varScale="1">
        <p:scale>
          <a:sx n="52" d="100"/>
          <a:sy n="52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797" y="0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797" y="10157222"/>
            <a:ext cx="3280528" cy="53420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AEFF9CC-39CA-4777-8302-F7C0BC9E6CD3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83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D7D5880-0E2F-4C77-8D30-5077505657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latin typeface="Source Sans Pro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librarian.org/conference-info/presenter-logistics/#SESSIONP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BD8D6F-B9D3-44F7-A0D1-D90DF9F06038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 sz="2810"/>
              <a:t>-See first page rules for er&amp;L:</a:t>
            </a:r>
          </a:p>
          <a:p>
            <a:pPr lvl="0"/>
            <a:r>
              <a:rPr lang="en-US" sz="2810">
                <a:hlinkClick r:id="rId3"/>
              </a:rPr>
              <a:t>https://www.electroniclibrarian.org/conference-info/presenter-logistics/#SESSIONPR</a:t>
            </a:r>
          </a:p>
          <a:p>
            <a:pPr lvl="0"/>
            <a:r>
              <a:rPr lang="en-US" sz="2810"/>
              <a:t>-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F2C5691-E2B6-47ED-9142-6A3269E7B75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typical UFDC ‘brief results’ page</a:t>
            </a:r>
            <a:r>
              <a:rPr lang="en-US" baseline="0" dirty="0" smtClean="0"/>
              <a:t> that happens to feature the first two Elsevier items that appear in a search.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2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The thumbnail image label</a:t>
            </a:r>
            <a:r>
              <a:rPr lang="en-US" baseline="0" dirty="0" smtClean="0"/>
              <a:t> wording is undergoing review between Elsevier and UF.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2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Elsevier</a:t>
            </a:r>
            <a:r>
              <a:rPr lang="en-US" baseline="0" dirty="0" smtClean="0"/>
              <a:t> Streaming Image viewer, visited when a UFDC user clicks on a result for an Accepted Manuscript (the phrase</a:t>
            </a:r>
          </a:p>
          <a:p>
            <a:r>
              <a:rPr lang="en-US" baseline="0" dirty="0" smtClean="0"/>
              <a:t>Open Manuscript is also under consideration).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an image only viewer with left and right arrows to allow quick paging through the document page images.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UF IR Web software  shows the Elsevier viewer in the main frame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-frame), but UF software does retain control of the display in the top and left margins.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left margin, UF displays a badge to remind the user of any use restrictions, and UF may make future use of that space to</a:t>
            </a:r>
          </a:p>
          <a:p>
            <a:r>
              <a:rPr lang="en-US" baseline="0" dirty="0" smtClean="0"/>
              <a:t>provide the user with other important notices for the user about this document.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the bottom of the Elsevier Streaming Image Viewer frame is a hard to see link (Elsevier plans to make it more prominent) that </a:t>
            </a:r>
          </a:p>
          <a:p>
            <a:r>
              <a:rPr lang="en-US" baseline="0" dirty="0" smtClean="0"/>
              <a:t>when clicked, leads to the under-development Elsevier PDF text viewer.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UF has no control of the Elsevier PDF Text viewer, and so this pre-requisite streaming image viewer is used to display important notices and provide other IR@UF standard options for the document in the top blue-colored menu bar.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under consideration is a design that calls for the final version of the Elsevier PDF text viewer to be housed directly in the I-Frame.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6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This viewer is provided</a:t>
            </a:r>
            <a:r>
              <a:rPr lang="en-US" baseline="0" dirty="0" smtClean="0"/>
              <a:t> by Elsevier and visited by clicking the PDF Download link below the prerequisite UFDC Streaming viewer. </a:t>
            </a:r>
          </a:p>
          <a:p>
            <a:r>
              <a:rPr lang="en-US" baseline="0" dirty="0" smtClean="0"/>
              <a:t>In contrast, this PDF-text viewer does support ‘ctrl-f’ standard functionality to accept text search strings and to find them in the document.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PDF-Text viewer options include display of a table of contents in the left margin, as well as </a:t>
            </a:r>
            <a:r>
              <a:rPr lang="en-US" baseline="0" smtClean="0"/>
              <a:t>zooming options.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PDF download icon and icons at the top (for example the icon used to print the document) are now very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D7D5880-0E2F-4C77-8D30-5077505657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929EE-D8F1-4A77-B9D3-E8DB909F17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5F41CB-D0A9-414A-84E0-7529A8B60B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80288" y="360363"/>
            <a:ext cx="2339975" cy="629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363" y="360363"/>
            <a:ext cx="6867525" cy="6299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0A458A-90BE-4543-AF53-EE8CB2DAF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7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44F0B1-34E5-4710-9DCB-7E128D648E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D22925-C452-4602-87BC-162FAE71A8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513262" cy="4679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6025" y="1979613"/>
            <a:ext cx="4513263" cy="46799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E14494-4084-487A-9F85-EB3C93BDBA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210702-3847-4059-B54A-24FFA96E5A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412CA8-580E-42BC-B661-3492BE3C28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AACFE6-83E8-4A7B-BA7A-4206BFB002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7D28C7-5347-4776-A102-506205ED1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A9DBBC-5B48-4D40-8BC3-262CFDB2D2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180000"/>
            <a:ext cx="9720000" cy="12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560000" y="6840000"/>
            <a:ext cx="252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00000" y="6840000"/>
            <a:ext cx="648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80000" y="6840000"/>
            <a:ext cx="540000" cy="54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Title Placeholder 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 txBox="1">
            <a:spLocks noGrp="1"/>
          </p:cNvSpPr>
          <p:nvPr>
            <p:ph type="dt" sz="half" idx="2"/>
          </p:nvPr>
        </p:nvSpPr>
        <p:spPr>
          <a:xfrm>
            <a:off x="7560000" y="6840000"/>
            <a:ext cx="2340000" cy="5216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Slide Number Placeholder 9"/>
          <p:cNvSpPr txBox="1">
            <a:spLocks noGrp="1"/>
          </p:cNvSpPr>
          <p:nvPr>
            <p:ph type="sldNum" sz="quarter" idx="4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3F410FA3-7C86-404C-8833-41836EF42F2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1">
        <a:tabLst/>
        <a:defRPr lang="en-US" sz="32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142"/>
        </a:spcAft>
        <a:tabLst/>
        <a:defRPr lang="en-US" sz="2600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Institutional Repository Efficiencies via  a Unique</a:t>
            </a:r>
            <a:br>
              <a:rPr lang="en-US" dirty="0"/>
            </a:br>
            <a:r>
              <a:rPr lang="en-US" dirty="0"/>
              <a:t>Partnership Now Extending to Others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idx="1"/>
          </p:nvPr>
        </p:nvSpPr>
        <p:spPr/>
        <p:txBody>
          <a:bodyPr anchor="t" anchorCtr="0">
            <a:noAutofit/>
          </a:bodyPr>
          <a:lstStyle/>
          <a:p>
            <a:pPr lvl="0" algn="l"/>
            <a:r>
              <a:rPr lang="en-US" sz="2200" b="0" dirty="0">
                <a:latin typeface="Source Sans Pro Light" pitchFamily="34"/>
              </a:rPr>
              <a:t>Presented By: Robert Vernon Phillips, University of Florida (UF) George A. Smathers Libraries, Application Programmer II</a:t>
            </a: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r>
              <a:rPr lang="en-US" sz="2200" b="0" dirty="0">
                <a:latin typeface="Source Sans Pro Light" pitchFamily="34"/>
              </a:rPr>
              <a:t>With resources shared by:  </a:t>
            </a:r>
            <a:endParaRPr lang="en-US" sz="2200" b="0" dirty="0" smtClean="0">
              <a:latin typeface="Source Sans Pro Light" pitchFamily="34"/>
            </a:endParaRPr>
          </a:p>
          <a:p>
            <a:pPr lvl="0" algn="l"/>
            <a:r>
              <a:rPr lang="en-US" sz="2200" b="0" dirty="0" smtClean="0">
                <a:latin typeface="Source Sans Pro Light" pitchFamily="34"/>
              </a:rPr>
              <a:t>Judy </a:t>
            </a:r>
            <a:r>
              <a:rPr lang="en-US" sz="2200" b="0" dirty="0">
                <a:latin typeface="Source Sans Pro Light" pitchFamily="34"/>
              </a:rPr>
              <a:t>Russell – Dean of UF  George A. Smathers Libraries </a:t>
            </a:r>
            <a:endParaRPr lang="en-US" sz="2200" b="0" dirty="0" smtClean="0">
              <a:latin typeface="Source Sans Pro Light" pitchFamily="34"/>
            </a:endParaRPr>
          </a:p>
          <a:p>
            <a:pPr lvl="0" algn="l"/>
            <a:r>
              <a:rPr lang="en-US" sz="2200" b="0" dirty="0" smtClean="0">
                <a:latin typeface="Source Sans Pro Light" pitchFamily="34"/>
              </a:rPr>
              <a:t>and </a:t>
            </a:r>
            <a:r>
              <a:rPr lang="en-US" sz="2200" b="0" dirty="0">
                <a:latin typeface="Source Sans Pro Light" pitchFamily="34"/>
              </a:rPr>
              <a:t>Jean P. Shipman – Elsevier</a:t>
            </a:r>
          </a:p>
          <a:p>
            <a:pPr lvl="0" algn="l"/>
            <a:endParaRPr lang="en-US" sz="2200" b="0" dirty="0">
              <a:latin typeface="Source Sans Pro Light" pitchFamily="34"/>
            </a:endParaRPr>
          </a:p>
          <a:p>
            <a:pPr lvl="0" algn="l"/>
            <a:endParaRPr lang="en-US" sz="2200" b="0" dirty="0">
              <a:latin typeface="Source Sans Pro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40265" y="2366986"/>
            <a:ext cx="1370880" cy="13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7CE76D-FAA8-475B-8EDB-29E1C9914C20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Institutional Repository Efficiencies via  a Unique</a:t>
            </a:r>
            <a:br>
              <a:rPr lang="en-US"/>
            </a:br>
            <a:r>
              <a:rPr lang="en-US"/>
              <a:t>Partnership Now Extending to Others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0000" y="2154960"/>
            <a:ext cx="9231840" cy="4429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</a:p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Presented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By: Robert Vernon Phillips, University of Florida (UF) George A. Smathers Libraries, Application Programmer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II</a:t>
            </a: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With resources shared by:  </a:t>
            </a:r>
            <a:endParaRPr lang="en-US" sz="2600" b="0" i="0" u="none" strike="noStrike" kern="1200" cap="none" dirty="0" smtClean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dirty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  <a:r>
              <a:rPr lang="en-US" sz="2600" dirty="0" smtClean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   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Judy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Russell – Dean of UF  George A. Smathers Libraries </a:t>
            </a:r>
            <a:endParaRPr lang="en-US" sz="2600" b="0" i="0" u="none" strike="noStrike" kern="1200" cap="none" dirty="0" smtClean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r>
              <a:rPr lang="en-US" sz="2600" dirty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</a:t>
            </a:r>
            <a:r>
              <a:rPr lang="en-US" sz="2600" dirty="0" smtClean="0"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     </a:t>
            </a:r>
            <a:r>
              <a:rPr lang="en-US" sz="2600" b="0" i="0" u="none" strike="noStrike" kern="1200" cap="none" dirty="0" smtClean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Jean </a:t>
            </a:r>
            <a:r>
              <a:rPr lang="en-US" sz="2600" b="0" i="0" u="none" strike="noStrike" kern="1200" cap="none" dirty="0">
                <a:ln>
                  <a:noFill/>
                </a:ln>
                <a:solidFill>
                  <a:srgbClr val="1C1C1C"/>
                </a:solidFill>
                <a:latin typeface="Source Sans Pro Light" pitchFamily="34"/>
                <a:ea typeface="源ノ角ゴシック Light" pitchFamily="2"/>
                <a:cs typeface="FreeSans" pitchFamily="2"/>
              </a:rPr>
              <a:t>P. Shipman – Elsevier</a:t>
            </a: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  <a:p>
            <a:pPr marL="0" marR="0" lvl="0" indent="0" algn="l" hangingPunct="1">
              <a:buNone/>
              <a:tabLst/>
            </a:pPr>
            <a:endParaRPr lang="en-US" sz="2600" b="0" i="0" u="none" strike="noStrike" kern="1200" cap="none" dirty="0">
              <a:ln>
                <a:noFill/>
              </a:ln>
              <a:solidFill>
                <a:srgbClr val="1C1C1C"/>
              </a:solidFill>
              <a:latin typeface="Source Sans Pro Light" pitchFamily="34"/>
              <a:ea typeface="源ノ角ゴシック Light" pitchFamily="2"/>
              <a:cs typeface="Free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59999"/>
            <a:ext cx="9360000" cy="95816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Elsevier APIs for Institutional Repositories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2" y="1522932"/>
            <a:ext cx="7458180" cy="50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Results – Published Journal Articles</a:t>
            </a:r>
            <a:br>
              <a:rPr lang="en-US" dirty="0" smtClean="0"/>
            </a:br>
            <a:r>
              <a:rPr lang="en-US" dirty="0" smtClean="0"/>
              <a:t> (subscribed and unsubscribed articles)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9529" y="1365662"/>
            <a:ext cx="6093867" cy="54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Accepted Manuscripts Post-embargo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04" y="1260000"/>
            <a:ext cx="5913912" cy="5687065"/>
          </a:xfrm>
        </p:spPr>
      </p:pic>
    </p:spTree>
    <p:extLst>
      <p:ext uri="{BB962C8B-B14F-4D97-AF65-F5344CB8AC3E}">
        <p14:creationId xmlns:p14="http://schemas.microsoft.com/office/powerpoint/2010/main" val="1740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64997"/>
            <a:ext cx="9360000" cy="900000"/>
          </a:xfrm>
        </p:spPr>
        <p:txBody>
          <a:bodyPr/>
          <a:lstStyle/>
          <a:p>
            <a:r>
              <a:rPr lang="en-US" dirty="0" smtClean="0"/>
              <a:t>Manuscript Streaming Viewer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78" y="1470025"/>
            <a:ext cx="5403894" cy="5441950"/>
          </a:xfrm>
        </p:spPr>
      </p:pic>
    </p:spTree>
    <p:extLst>
      <p:ext uri="{BB962C8B-B14F-4D97-AF65-F5344CB8AC3E}">
        <p14:creationId xmlns:p14="http://schemas.microsoft.com/office/powerpoint/2010/main" val="139078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Manuscript PDF Viewer and Downloader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37" y="1431775"/>
            <a:ext cx="5818908" cy="5510156"/>
          </a:xfrm>
        </p:spPr>
      </p:pic>
    </p:spTree>
    <p:extLst>
      <p:ext uri="{BB962C8B-B14F-4D97-AF65-F5344CB8AC3E}">
        <p14:creationId xmlns:p14="http://schemas.microsoft.com/office/powerpoint/2010/main" val="177153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Elsevier PDF Viewer – March 2018 – Early Version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806" y="1544198"/>
            <a:ext cx="5602387" cy="52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521</Words>
  <Application>Microsoft Office PowerPoint</Application>
  <PresentationFormat>Custom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FreeSans</vt:lpstr>
      <vt:lpstr>IPA Pゴシック</vt:lpstr>
      <vt:lpstr>Source Sans Pro</vt:lpstr>
      <vt:lpstr>Source Sans Pro Black</vt:lpstr>
      <vt:lpstr>Source Sans Pro Light</vt:lpstr>
      <vt:lpstr>Source Sans Pro Semibold</vt:lpstr>
      <vt:lpstr>源ノ角ゴシック Heavy</vt:lpstr>
      <vt:lpstr>源ノ角ゴシック Light</vt:lpstr>
      <vt:lpstr>源ノ角ゴシック Normal</vt:lpstr>
      <vt:lpstr>Alizarin</vt:lpstr>
      <vt:lpstr>Institutional Repository Efficiencies via  a Unique Partnership Now Extending to Others</vt:lpstr>
      <vt:lpstr>Institutional Repository Efficiencies via  a Unique Partnership Now Extending to Others</vt:lpstr>
      <vt:lpstr>Elsevier APIs for Institutional Repositories </vt:lpstr>
      <vt:lpstr>Search Results – Published Journal Articles  (subscribed and unsubscribed articles)</vt:lpstr>
      <vt:lpstr>Accepted Manuscripts Post-embargo </vt:lpstr>
      <vt:lpstr>Manuscript Streaming Viewer </vt:lpstr>
      <vt:lpstr>Manuscript PDF Viewer and Downloader </vt:lpstr>
      <vt:lpstr>Elsevier PDF Viewer – March 2018 – Early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Institutional Repository Efficiencies via  a Unique Partnership Now Extending to Others</dc:title>
  <dc:creator>Phillips,Robert V</dc:creator>
  <cp:lastModifiedBy>Phillips,Robert V</cp:lastModifiedBy>
  <cp:revision>15</cp:revision>
  <dcterms:created xsi:type="dcterms:W3CDTF">2018-02-13T08:44:19Z</dcterms:created>
  <dcterms:modified xsi:type="dcterms:W3CDTF">2018-03-02T16:00:08Z</dcterms:modified>
</cp:coreProperties>
</file>