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8"/>
  </p:notesMasterIdLst>
  <p:handoutMasterIdLst>
    <p:handoutMasterId r:id="rId39"/>
  </p:handoutMasterIdLst>
  <p:sldIdLst>
    <p:sldId id="256" r:id="rId5"/>
    <p:sldId id="347" r:id="rId6"/>
    <p:sldId id="275" r:id="rId7"/>
    <p:sldId id="348" r:id="rId8"/>
    <p:sldId id="349" r:id="rId9"/>
    <p:sldId id="350" r:id="rId10"/>
    <p:sldId id="354" r:id="rId11"/>
    <p:sldId id="351" r:id="rId12"/>
    <p:sldId id="352" r:id="rId13"/>
    <p:sldId id="353" r:id="rId14"/>
    <p:sldId id="314" r:id="rId15"/>
    <p:sldId id="315" r:id="rId16"/>
    <p:sldId id="316" r:id="rId17"/>
    <p:sldId id="317" r:id="rId18"/>
    <p:sldId id="331" r:id="rId19"/>
    <p:sldId id="355" r:id="rId20"/>
    <p:sldId id="356" r:id="rId21"/>
    <p:sldId id="332" r:id="rId22"/>
    <p:sldId id="333" r:id="rId23"/>
    <p:sldId id="334" r:id="rId24"/>
    <p:sldId id="336" r:id="rId25"/>
    <p:sldId id="337" r:id="rId26"/>
    <p:sldId id="335" r:id="rId27"/>
    <p:sldId id="338" r:id="rId28"/>
    <p:sldId id="339" r:id="rId29"/>
    <p:sldId id="340" r:id="rId30"/>
    <p:sldId id="341" r:id="rId31"/>
    <p:sldId id="342" r:id="rId32"/>
    <p:sldId id="343" r:id="rId33"/>
    <p:sldId id="344" r:id="rId34"/>
    <p:sldId id="345" r:id="rId35"/>
    <p:sldId id="346" r:id="rId36"/>
    <p:sldId id="357"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3496"/>
  </p:normalViewPr>
  <p:slideViewPr>
    <p:cSldViewPr showGuides="1">
      <p:cViewPr varScale="1">
        <p:scale>
          <a:sx n="70" d="100"/>
          <a:sy n="70" d="100"/>
        </p:scale>
        <p:origin x="1110" y="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pPr/>
              <a:t>5/4/2017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p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pPr/>
              <a:t>5/4/2017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p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uk-UA" smtClean="0"/>
              <a:pPr/>
              <a:t>30</a:t>
            </a:fld>
            <a:endParaRPr lang="uk-UA"/>
          </a:p>
        </p:txBody>
      </p:sp>
    </p:spTree>
    <p:extLst>
      <p:ext uri="{BB962C8B-B14F-4D97-AF65-F5344CB8AC3E}">
        <p14:creationId xmlns:p14="http://schemas.microsoft.com/office/powerpoint/2010/main" val="1965878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pPr/>
              <a:t>5/4/2017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pPr/>
              <a:t>5/4/2017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pPr/>
              <a:t>5/4/2017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pPr/>
              <a:t>5/4/2017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FA9E5-6744-4841-888F-9E7CC0C2B7EC}" type="datetimeFigureOut">
              <a:rPr lang="en-US"/>
              <a:pPr/>
              <a:t>5/4/2017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pPr/>
              <a:t>5/4/2017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pPr/>
              <a:t>5/4/2017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atin typeface="Calibri" pitchFamily="34" charset="0"/>
                <a:cs typeface="Calibri" pitchFamily="34" charset="0"/>
              </a:defRPr>
            </a:lvl1pPr>
          </a:lstStyle>
          <a:p>
            <a:r>
              <a:rPr lang="en-US" dirty="0"/>
              <a:t>Click to edit Master title style</a:t>
            </a:r>
            <a:endParaRPr dirty="0"/>
          </a:p>
        </p:txBody>
      </p:sp>
      <p:sp>
        <p:nvSpPr>
          <p:cNvPr id="3" name="Date Placeholder 2"/>
          <p:cNvSpPr>
            <a:spLocks noGrp="1"/>
          </p:cNvSpPr>
          <p:nvPr>
            <p:ph type="dt" sz="half" idx="10"/>
          </p:nvPr>
        </p:nvSpPr>
        <p:spPr/>
        <p:txBody>
          <a:bodyPr/>
          <a:lstStyle/>
          <a:p>
            <a:fld id="{3E0FA9E5-6744-4841-888F-9E7CC0C2B7EC}" type="datetimeFigureOut">
              <a:rPr lang="en-US"/>
              <a:pPr/>
              <a:t>5/4/2017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pPr/>
              <a:t>5/4/2017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pPr/>
              <a:t>5/4/2017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5/4/2017</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Calibri" charset="0"/>
          <a:ea typeface="Calibri" charset="0"/>
          <a:cs typeface="Calibri" charset="0"/>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Calibri" charset="0"/>
          <a:ea typeface="Calibri" charset="0"/>
          <a:cs typeface="Calibri" charset="0"/>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Calibri" charset="0"/>
          <a:ea typeface="Calibri" charset="0"/>
          <a:cs typeface="Calibri" charset="0"/>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Calibri" charset="0"/>
          <a:ea typeface="Calibri" charset="0"/>
          <a:cs typeface="Calibri" charset="0"/>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Calibri" charset="0"/>
          <a:ea typeface="Calibri" charset="0"/>
          <a:cs typeface="Calibri" charset="0"/>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12" y="685799"/>
            <a:ext cx="9753599" cy="2514601"/>
          </a:xfrm>
        </p:spPr>
        <p:txBody>
          <a:bodyPr>
            <a:normAutofit/>
          </a:bodyPr>
          <a:lstStyle/>
          <a:p>
            <a:r>
              <a:rPr lang="en-US" sz="2800" b="0" dirty="0"/>
              <a:t>Appeals and Donation Analysis  </a:t>
            </a:r>
          </a:p>
        </p:txBody>
      </p:sp>
      <p:sp>
        <p:nvSpPr>
          <p:cNvPr id="3" name="Subtitle 2"/>
          <p:cNvSpPr>
            <a:spLocks noGrp="1"/>
          </p:cNvSpPr>
          <p:nvPr>
            <p:ph type="subTitle" idx="1"/>
          </p:nvPr>
        </p:nvSpPr>
        <p:spPr>
          <a:xfrm>
            <a:off x="2132012" y="4241800"/>
            <a:ext cx="5029201" cy="1397000"/>
          </a:xfrm>
        </p:spPr>
        <p:txBody>
          <a:bodyPr>
            <a:normAutofit/>
          </a:bodyPr>
          <a:lstStyle/>
          <a:p>
            <a:r>
              <a:rPr lang="en-US" sz="1200" i="1" dirty="0"/>
              <a:t>Proposal by </a:t>
            </a:r>
            <a:r>
              <a:rPr lang="en-US" sz="1200" i="1"/>
              <a:t>– </a:t>
            </a:r>
            <a:r>
              <a:rPr lang="en-US" sz="1200" i="1" smtClean="0"/>
              <a:t> (Group 12)</a:t>
            </a:r>
            <a:endParaRPr lang="en-US" sz="1200" i="1" dirty="0"/>
          </a:p>
          <a:p>
            <a:endParaRPr lang="en-US" sz="1200" i="1" dirty="0"/>
          </a:p>
          <a:p>
            <a:r>
              <a:rPr lang="en-US" sz="1200" i="1" dirty="0"/>
              <a:t>Aparajit; Jasmine </a:t>
            </a:r>
            <a:r>
              <a:rPr lang="en-US" sz="1200" i="1" dirty="0" err="1"/>
              <a:t>Sethi</a:t>
            </a:r>
            <a:r>
              <a:rPr lang="en-US" sz="1200" i="1" dirty="0"/>
              <a:t>; </a:t>
            </a:r>
            <a:r>
              <a:rPr lang="en-US" sz="1200" i="1" dirty="0" err="1"/>
              <a:t>Kshitij</a:t>
            </a:r>
            <a:r>
              <a:rPr lang="en-US" sz="1200" i="1" dirty="0"/>
              <a:t> Yadav </a:t>
            </a: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sz="2400" dirty="0">
                <a:latin typeface="Calibri" pitchFamily="34" charset="0"/>
                <a:cs typeface="Calibri" pitchFamily="34" charset="0"/>
              </a:rPr>
              <a:t>Donations done in each year</a:t>
            </a:r>
          </a:p>
        </p:txBody>
      </p:sp>
      <p:sp>
        <p:nvSpPr>
          <p:cNvPr id="3" name="TextBox 2"/>
          <p:cNvSpPr txBox="1"/>
          <p:nvPr/>
        </p:nvSpPr>
        <p:spPr>
          <a:xfrm>
            <a:off x="531812" y="838200"/>
            <a:ext cx="11049000" cy="1313180"/>
          </a:xfrm>
          <a:prstGeom prst="rect">
            <a:avLst/>
          </a:prstGeom>
          <a:noFill/>
        </p:spPr>
        <p:txBody>
          <a:bodyPr wrap="square" rtlCol="0">
            <a:spAutoFit/>
          </a:bodyPr>
          <a:lstStyle/>
          <a:p>
            <a:endParaRPr lang="en-US" sz="1400" i="1" baseline="-25000" dirty="0">
              <a:solidFill>
                <a:schemeClr val="accent1">
                  <a:lumMod val="75000"/>
                </a:schemeClr>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Maximum donations happened in the year 2000 when the appeals were first </a:t>
            </a:r>
            <a:r>
              <a:rPr lang="en-US" sz="1400" dirty="0" smtClean="0">
                <a:solidFill>
                  <a:srgbClr val="002060"/>
                </a:solidFill>
                <a:latin typeface="Calibri" charset="0"/>
                <a:ea typeface="Calibri" charset="0"/>
                <a:cs typeface="Calibri" charset="0"/>
              </a:rPr>
              <a:t>sent</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Last Quarter of each year generated most of the donation amount as compared to other </a:t>
            </a:r>
            <a:r>
              <a:rPr lang="en-US" sz="1400" dirty="0" smtClean="0">
                <a:solidFill>
                  <a:srgbClr val="002060"/>
                </a:solidFill>
                <a:latin typeface="Calibri" charset="0"/>
                <a:ea typeface="Calibri" charset="0"/>
                <a:cs typeface="Calibri" charset="0"/>
              </a:rPr>
              <a:t>quarters</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After 2000 a major donation was done only in 2003</a:t>
            </a:r>
          </a:p>
        </p:txBody>
      </p:sp>
      <p:pic>
        <p:nvPicPr>
          <p:cNvPr id="6" name="Picture 5"/>
          <p:cNvPicPr/>
          <p:nvPr/>
        </p:nvPicPr>
        <p:blipFill>
          <a:blip r:embed="rId2"/>
          <a:stretch>
            <a:fillRect/>
          </a:stretch>
        </p:blipFill>
        <p:spPr>
          <a:xfrm>
            <a:off x="687261" y="2592689"/>
            <a:ext cx="5105400" cy="3274711"/>
          </a:xfrm>
          <a:prstGeom prst="rect">
            <a:avLst/>
          </a:prstGeom>
          <a:ln>
            <a:solidFill>
              <a:schemeClr val="tx1"/>
            </a:solidFill>
          </a:ln>
        </p:spPr>
      </p:pic>
      <p:pic>
        <p:nvPicPr>
          <p:cNvPr id="7" name="Picture 6"/>
          <p:cNvPicPr preferRelativeResize="0"/>
          <p:nvPr/>
        </p:nvPicPr>
        <p:blipFill rotWithShape="1">
          <a:blip r:embed="rId3"/>
          <a:srcRect l="1345" t="4465" r="-984"/>
          <a:stretch/>
        </p:blipFill>
        <p:spPr bwMode="auto">
          <a:xfrm>
            <a:off x="6173660" y="2592689"/>
            <a:ext cx="5102352" cy="327355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732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1" y="2743200"/>
            <a:ext cx="8686801" cy="1066800"/>
          </a:xfrm>
        </p:spPr>
        <p:txBody>
          <a:bodyPr/>
          <a:lstStyle/>
          <a:p>
            <a:r>
              <a:rPr lang="en-US" i="1" dirty="0">
                <a:latin typeface="Calibri" pitchFamily="34" charset="0"/>
                <a:cs typeface="Calibri" pitchFamily="34" charset="0"/>
              </a:rPr>
              <a:t>Demographic Factor Analysis  </a:t>
            </a:r>
          </a:p>
        </p:txBody>
      </p:sp>
    </p:spTree>
    <p:extLst>
      <p:ext uri="{BB962C8B-B14F-4D97-AF65-F5344CB8AC3E}">
        <p14:creationId xmlns:p14="http://schemas.microsoft.com/office/powerpoint/2010/main" val="128727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381000"/>
            <a:ext cx="6526523" cy="533400"/>
          </a:xfrm>
        </p:spPr>
        <p:txBody>
          <a:bodyPr>
            <a:normAutofit/>
          </a:bodyPr>
          <a:lstStyle/>
          <a:p>
            <a:r>
              <a:rPr lang="en-US" sz="2400" dirty="0">
                <a:latin typeface="Calibri" pitchFamily="34" charset="0"/>
                <a:cs typeface="Calibri" pitchFamily="34" charset="0"/>
              </a:rPr>
              <a:t>Objective </a:t>
            </a:r>
          </a:p>
        </p:txBody>
      </p:sp>
      <p:sp>
        <p:nvSpPr>
          <p:cNvPr id="3" name="TextBox 2"/>
          <p:cNvSpPr txBox="1"/>
          <p:nvPr/>
        </p:nvSpPr>
        <p:spPr>
          <a:xfrm>
            <a:off x="531812" y="1066800"/>
            <a:ext cx="11049000" cy="2462213"/>
          </a:xfrm>
          <a:prstGeom prst="rect">
            <a:avLst/>
          </a:prstGeom>
          <a:noFill/>
        </p:spPr>
        <p:txBody>
          <a:bodyPr wrap="square" rtlCol="0">
            <a:spAutoFit/>
          </a:bodyPr>
          <a:lstStyle/>
          <a:p>
            <a:pPr marL="173038" indent="-173038">
              <a:buFont typeface="Arial" pitchFamily="34" charset="0"/>
              <a:buChar char="•"/>
            </a:pPr>
            <a:r>
              <a:rPr lang="en-US" sz="1400" dirty="0">
                <a:solidFill>
                  <a:srgbClr val="002060"/>
                </a:solidFill>
                <a:latin typeface="Calibri" pitchFamily="34" charset="0"/>
                <a:cs typeface="Calibri" pitchFamily="34" charset="0"/>
              </a:rPr>
              <a:t>To check if demographic factors have any impact on donation behavior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If customer lifetime value is correlated with demographics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If certain regions can be identified to attract new donors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Donation and Appeal data set was merged basis Donor ID and Appeal ID. This combined data set was merged with US census data.</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Census regions( South, West, Northeast, Mid West) were mapped against zip-codes using the US census websites.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17703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sz="2400" dirty="0">
                <a:latin typeface="Calibri" pitchFamily="34" charset="0"/>
                <a:cs typeface="Calibri" pitchFamily="34" charset="0"/>
              </a:rPr>
              <a:t>Analysis of Variance</a:t>
            </a:r>
          </a:p>
        </p:txBody>
      </p:sp>
      <p:sp>
        <p:nvSpPr>
          <p:cNvPr id="3" name="TextBox 2"/>
          <p:cNvSpPr txBox="1"/>
          <p:nvPr/>
        </p:nvSpPr>
        <p:spPr>
          <a:xfrm>
            <a:off x="531812" y="838200"/>
            <a:ext cx="11049000" cy="5109091"/>
          </a:xfrm>
          <a:prstGeom prst="rect">
            <a:avLst/>
          </a:prstGeom>
          <a:noFill/>
        </p:spPr>
        <p:txBody>
          <a:bodyPr wrap="square" rtlCol="0">
            <a:spAutoFit/>
          </a:bodyPr>
          <a:lstStyle/>
          <a:p>
            <a:pPr marL="173038" indent="-173038">
              <a:buFont typeface="Arial" pitchFamily="34" charset="0"/>
              <a:buChar char="•"/>
            </a:pPr>
            <a:r>
              <a:rPr lang="en-US" sz="1400" dirty="0" err="1">
                <a:solidFill>
                  <a:srgbClr val="002060"/>
                </a:solidFill>
                <a:latin typeface="Calibri" charset="0"/>
                <a:ea typeface="Calibri" charset="0"/>
                <a:cs typeface="Calibri" charset="0"/>
              </a:rPr>
              <a:t>Anova</a:t>
            </a:r>
            <a:r>
              <a:rPr lang="en-US" sz="1400" dirty="0">
                <a:solidFill>
                  <a:srgbClr val="002060"/>
                </a:solidFill>
                <a:latin typeface="Calibri" charset="0"/>
                <a:ea typeface="Calibri" charset="0"/>
                <a:cs typeface="Calibri" charset="0"/>
              </a:rPr>
              <a:t> was run to check if Gift Amount varied with change in Zip-codes.</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285750" indent="-285750">
              <a:buFont typeface="Arial" charset="0"/>
              <a:buChar char="•"/>
            </a:pPr>
            <a:r>
              <a:rPr lang="en-US" sz="1400" dirty="0">
                <a:solidFill>
                  <a:srgbClr val="002060"/>
                </a:solidFill>
                <a:latin typeface="Calibri" charset="0"/>
                <a:ea typeface="Calibri" charset="0"/>
                <a:cs typeface="Calibri" charset="0"/>
              </a:rPr>
              <a:t>Our Hypothesis for this test were as follow </a:t>
            </a:r>
            <a:r>
              <a:rPr lang="mr-IN" sz="1400" dirty="0">
                <a:solidFill>
                  <a:srgbClr val="002060"/>
                </a:solidFill>
                <a:latin typeface="Calibri" charset="0"/>
                <a:ea typeface="Calibri" charset="0"/>
                <a:cs typeface="Calibri" charset="0"/>
              </a:rPr>
              <a:t>–</a:t>
            </a:r>
            <a:r>
              <a:rPr lang="en-US" sz="1400" dirty="0">
                <a:solidFill>
                  <a:srgbClr val="002060"/>
                </a:solidFill>
                <a:latin typeface="Calibri" charset="0"/>
                <a:ea typeface="Calibri" charset="0"/>
                <a:cs typeface="Calibri" charset="0"/>
              </a:rPr>
              <a:t> </a:t>
            </a:r>
          </a:p>
          <a:p>
            <a:r>
              <a:rPr lang="en-US" sz="2000" b="1" i="1" baseline="-25000" dirty="0">
                <a:latin typeface="Calibri" charset="0"/>
                <a:ea typeface="Calibri" charset="0"/>
                <a:cs typeface="Calibri" charset="0"/>
              </a:rPr>
              <a:t>			</a:t>
            </a:r>
            <a:r>
              <a:rPr lang="en-US" sz="2000" b="1" i="1" baseline="-25000" dirty="0">
                <a:solidFill>
                  <a:schemeClr val="accent1">
                    <a:lumMod val="75000"/>
                  </a:schemeClr>
                </a:solidFill>
                <a:latin typeface="Calibri" charset="0"/>
                <a:ea typeface="Calibri" charset="0"/>
                <a:cs typeface="Calibri" charset="0"/>
              </a:rPr>
              <a:t>H0: </a:t>
            </a:r>
            <a:r>
              <a:rPr lang="en-US" sz="2000" b="1" i="1" baseline="-25000" dirty="0" err="1">
                <a:solidFill>
                  <a:schemeClr val="accent1">
                    <a:lumMod val="75000"/>
                  </a:schemeClr>
                </a:solidFill>
                <a:latin typeface="Calibri" charset="0"/>
                <a:ea typeface="Calibri" charset="0"/>
                <a:cs typeface="Calibri" charset="0"/>
              </a:rPr>
              <a:t>μd</a:t>
            </a:r>
            <a:r>
              <a:rPr lang="en-US" sz="2000" b="1" i="1" baseline="-25000" dirty="0">
                <a:solidFill>
                  <a:schemeClr val="accent1">
                    <a:lumMod val="75000"/>
                  </a:schemeClr>
                </a:solidFill>
                <a:latin typeface="Calibri" charset="0"/>
                <a:ea typeface="Calibri" charset="0"/>
                <a:cs typeface="Calibri" charset="0"/>
              </a:rPr>
              <a:t> = μ0</a:t>
            </a:r>
            <a:r>
              <a:rPr lang="en-US" i="1" baseline="-25000" dirty="0">
                <a:solidFill>
                  <a:schemeClr val="accent1">
                    <a:lumMod val="75000"/>
                  </a:schemeClr>
                </a:solidFill>
                <a:latin typeface="Calibri" charset="0"/>
                <a:ea typeface="Calibri" charset="0"/>
                <a:cs typeface="Calibri" charset="0"/>
              </a:rPr>
              <a:t>  - The means for gift amount is</a:t>
            </a:r>
            <a:r>
              <a:rPr lang="en-US" i="1" dirty="0">
                <a:solidFill>
                  <a:schemeClr val="accent1">
                    <a:lumMod val="75000"/>
                  </a:schemeClr>
                </a:solidFill>
                <a:latin typeface="Calibri" charset="0"/>
                <a:ea typeface="Calibri" charset="0"/>
                <a:cs typeface="Calibri" charset="0"/>
              </a:rPr>
              <a:t> </a:t>
            </a:r>
            <a:r>
              <a:rPr lang="en-US" i="1" baseline="-25000" dirty="0">
                <a:solidFill>
                  <a:schemeClr val="accent1">
                    <a:lumMod val="75000"/>
                  </a:schemeClr>
                </a:solidFill>
                <a:latin typeface="Calibri" charset="0"/>
                <a:ea typeface="Calibri" charset="0"/>
                <a:cs typeface="Calibri" charset="0"/>
              </a:rPr>
              <a:t>equal across zip-codes.</a:t>
            </a:r>
            <a:endParaRPr lang="en-US" sz="1400" dirty="0">
              <a:solidFill>
                <a:schemeClr val="accent1">
                  <a:lumMod val="75000"/>
                </a:schemeClr>
              </a:solidFill>
              <a:latin typeface="Calibri" charset="0"/>
              <a:ea typeface="Calibri" charset="0"/>
              <a:cs typeface="Calibri" charset="0"/>
            </a:endParaRPr>
          </a:p>
          <a:p>
            <a:r>
              <a:rPr lang="en-US" sz="2000" b="1" i="1" baseline="-25000" dirty="0">
                <a:solidFill>
                  <a:schemeClr val="accent1">
                    <a:lumMod val="75000"/>
                  </a:schemeClr>
                </a:solidFill>
                <a:latin typeface="Calibri" charset="0"/>
                <a:ea typeface="Calibri" charset="0"/>
                <a:cs typeface="Calibri" charset="0"/>
              </a:rPr>
              <a:t> 			H1: </a:t>
            </a:r>
            <a:r>
              <a:rPr lang="en-US" sz="2000" b="1" i="1" baseline="-25000" dirty="0" err="1">
                <a:solidFill>
                  <a:schemeClr val="accent1">
                    <a:lumMod val="75000"/>
                  </a:schemeClr>
                </a:solidFill>
                <a:latin typeface="Calibri" charset="0"/>
                <a:ea typeface="Calibri" charset="0"/>
                <a:cs typeface="Calibri" charset="0"/>
              </a:rPr>
              <a:t>μd</a:t>
            </a:r>
            <a:r>
              <a:rPr lang="en-US" sz="2000" b="1" i="1" baseline="-25000" dirty="0">
                <a:solidFill>
                  <a:schemeClr val="accent1">
                    <a:lumMod val="75000"/>
                  </a:schemeClr>
                </a:solidFill>
                <a:latin typeface="Calibri" charset="0"/>
                <a:ea typeface="Calibri" charset="0"/>
                <a:cs typeface="Calibri" charset="0"/>
              </a:rPr>
              <a:t> ≠ μ0</a:t>
            </a:r>
            <a:r>
              <a:rPr lang="en-US" i="1" baseline="-25000" dirty="0">
                <a:solidFill>
                  <a:schemeClr val="accent1">
                    <a:lumMod val="75000"/>
                  </a:schemeClr>
                </a:solidFill>
                <a:latin typeface="Calibri" charset="0"/>
                <a:ea typeface="Calibri" charset="0"/>
                <a:cs typeface="Calibri" charset="0"/>
              </a:rPr>
              <a:t>  -</a:t>
            </a:r>
            <a:r>
              <a:rPr lang="en-US" i="1" dirty="0">
                <a:solidFill>
                  <a:schemeClr val="accent1">
                    <a:lumMod val="75000"/>
                  </a:schemeClr>
                </a:solidFill>
                <a:latin typeface="Calibri" charset="0"/>
                <a:ea typeface="Calibri" charset="0"/>
                <a:cs typeface="Calibri" charset="0"/>
              </a:rPr>
              <a:t> </a:t>
            </a:r>
            <a:r>
              <a:rPr lang="en-US" i="1" baseline="-25000" dirty="0">
                <a:solidFill>
                  <a:schemeClr val="accent1">
                    <a:lumMod val="75000"/>
                  </a:schemeClr>
                </a:solidFill>
                <a:latin typeface="Calibri" charset="0"/>
                <a:ea typeface="Calibri" charset="0"/>
                <a:cs typeface="Calibri" charset="0"/>
              </a:rPr>
              <a:t>The means for gift amount varies across zip codes.</a:t>
            </a: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pPr marL="285750" indent="-285750">
              <a:buFont typeface="Arial" charset="0"/>
              <a:buChar char="•"/>
            </a:pPr>
            <a:r>
              <a:rPr lang="en-US" sz="1400" dirty="0">
                <a:latin typeface="Calibri" charset="0"/>
                <a:ea typeface="Calibri" charset="0"/>
                <a:cs typeface="Calibri" charset="0"/>
              </a:rPr>
              <a:t>Since p value is less than 0.05, we reject the null hypothesis.</a:t>
            </a:r>
            <a:endParaRPr lang="en-US" sz="1400" baseline="-25000" dirty="0">
              <a:latin typeface="Calibri" charset="0"/>
              <a:ea typeface="Calibri" charset="0"/>
              <a:cs typeface="Calibri" charset="0"/>
            </a:endParaRPr>
          </a:p>
          <a:p>
            <a:endParaRPr lang="en-US" i="1" baseline="-25000" dirty="0">
              <a:solidFill>
                <a:schemeClr val="accent1">
                  <a:lumMod val="75000"/>
                </a:schemeClr>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p:txBody>
      </p:sp>
      <p:pic>
        <p:nvPicPr>
          <p:cNvPr id="7" name="Picture 6"/>
          <p:cNvPicPr/>
          <p:nvPr/>
        </p:nvPicPr>
        <p:blipFill>
          <a:blip r:embed="rId2"/>
          <a:stretch>
            <a:fillRect/>
          </a:stretch>
        </p:blipFill>
        <p:spPr>
          <a:xfrm>
            <a:off x="3427412" y="2286000"/>
            <a:ext cx="4114800" cy="2667000"/>
          </a:xfrm>
          <a:prstGeom prst="rect">
            <a:avLst/>
          </a:prstGeom>
          <a:ln>
            <a:solidFill>
              <a:schemeClr val="tx2"/>
            </a:solidFill>
          </a:ln>
        </p:spPr>
      </p:pic>
    </p:spTree>
    <p:extLst>
      <p:ext uri="{BB962C8B-B14F-4D97-AF65-F5344CB8AC3E}">
        <p14:creationId xmlns:p14="http://schemas.microsoft.com/office/powerpoint/2010/main" val="210815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sz="2400" dirty="0">
                <a:latin typeface="Calibri" pitchFamily="34" charset="0"/>
                <a:cs typeface="Calibri" pitchFamily="34" charset="0"/>
              </a:rPr>
              <a:t>Regression Analysis </a:t>
            </a:r>
          </a:p>
        </p:txBody>
      </p:sp>
      <p:sp>
        <p:nvSpPr>
          <p:cNvPr id="3" name="TextBox 2"/>
          <p:cNvSpPr txBox="1"/>
          <p:nvPr/>
        </p:nvSpPr>
        <p:spPr>
          <a:xfrm>
            <a:off x="531812" y="838200"/>
            <a:ext cx="11049000" cy="5047536"/>
          </a:xfrm>
          <a:prstGeom prst="rect">
            <a:avLst/>
          </a:prstGeom>
          <a:noFill/>
        </p:spPr>
        <p:txBody>
          <a:bodyPr wrap="square" rtlCol="0">
            <a:spAutoFit/>
          </a:bodyPr>
          <a:lstStyle/>
          <a:p>
            <a:pPr marL="173038" indent="-173038">
              <a:buFont typeface="Arial" pitchFamily="34" charset="0"/>
              <a:buChar char="•"/>
            </a:pPr>
            <a:r>
              <a:rPr lang="en-US" sz="1400" dirty="0">
                <a:solidFill>
                  <a:srgbClr val="002060"/>
                </a:solidFill>
                <a:latin typeface="Calibri" pitchFamily="34" charset="0"/>
                <a:cs typeface="Calibri" pitchFamily="34" charset="0"/>
              </a:rPr>
              <a:t>Multiple regression models were run with all variables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Many methods were tried </a:t>
            </a:r>
            <a:r>
              <a:rPr lang="mr-IN" sz="1400" dirty="0">
                <a:solidFill>
                  <a:srgbClr val="002060"/>
                </a:solidFill>
                <a:latin typeface="Calibri" pitchFamily="34" charset="0"/>
                <a:cs typeface="Calibri" pitchFamily="34" charset="0"/>
              </a:rPr>
              <a:t>–</a:t>
            </a:r>
            <a:r>
              <a:rPr lang="en-US" sz="1400" dirty="0">
                <a:solidFill>
                  <a:srgbClr val="002060"/>
                </a:solidFill>
                <a:latin typeface="Calibri" pitchFamily="34" charset="0"/>
                <a:cs typeface="Calibri" pitchFamily="34" charset="0"/>
              </a:rPr>
              <a:t> forward , backward, stepwise and MAXR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We failed to find any conclusive evidence of any correlation with demographic factors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Some variables were dropped from the dataset basis our understanding and some were combined to create ne variables to further investigate the </a:t>
            </a:r>
            <a:r>
              <a:rPr lang="en-US" sz="1400" dirty="0" smtClean="0">
                <a:solidFill>
                  <a:srgbClr val="002060"/>
                </a:solidFill>
                <a:latin typeface="Calibri" pitchFamily="34" charset="0"/>
                <a:cs typeface="Calibri" pitchFamily="34" charset="0"/>
              </a:rPr>
              <a:t>relationship</a:t>
            </a: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p:txBody>
      </p:sp>
      <p:pic>
        <p:nvPicPr>
          <p:cNvPr id="8" name="Picture 7"/>
          <p:cNvPicPr/>
          <p:nvPr/>
        </p:nvPicPr>
        <p:blipFill>
          <a:blip r:embed="rId2"/>
          <a:stretch>
            <a:fillRect/>
          </a:stretch>
        </p:blipFill>
        <p:spPr>
          <a:xfrm>
            <a:off x="2894012" y="2005330"/>
            <a:ext cx="2838450" cy="2871470"/>
          </a:xfrm>
          <a:prstGeom prst="rect">
            <a:avLst/>
          </a:prstGeom>
          <a:ln>
            <a:solidFill>
              <a:schemeClr val="tx2"/>
            </a:solidFill>
          </a:ln>
        </p:spPr>
      </p:pic>
      <p:pic>
        <p:nvPicPr>
          <p:cNvPr id="9" name="Picture 8"/>
          <p:cNvPicPr/>
          <p:nvPr/>
        </p:nvPicPr>
        <p:blipFill>
          <a:blip r:embed="rId3"/>
          <a:stretch>
            <a:fillRect/>
          </a:stretch>
        </p:blipFill>
        <p:spPr>
          <a:xfrm>
            <a:off x="5865812" y="1993265"/>
            <a:ext cx="2889885" cy="2880995"/>
          </a:xfrm>
          <a:prstGeom prst="rect">
            <a:avLst/>
          </a:prstGeom>
          <a:ln>
            <a:solidFill>
              <a:schemeClr val="tx2"/>
            </a:solidFill>
          </a:ln>
        </p:spPr>
      </p:pic>
    </p:spTree>
    <p:extLst>
      <p:ext uri="{BB962C8B-B14F-4D97-AF65-F5344CB8AC3E}">
        <p14:creationId xmlns:p14="http://schemas.microsoft.com/office/powerpoint/2010/main" val="129043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sz="2400" dirty="0">
                <a:latin typeface="Calibri" pitchFamily="34" charset="0"/>
                <a:cs typeface="Calibri" pitchFamily="34" charset="0"/>
              </a:rPr>
              <a:t>Variable Modification </a:t>
            </a:r>
          </a:p>
        </p:txBody>
      </p:sp>
      <p:sp>
        <p:nvSpPr>
          <p:cNvPr id="3" name="TextBox 2"/>
          <p:cNvSpPr txBox="1"/>
          <p:nvPr/>
        </p:nvSpPr>
        <p:spPr>
          <a:xfrm>
            <a:off x="531812" y="838200"/>
            <a:ext cx="11049000" cy="5262979"/>
          </a:xfrm>
          <a:prstGeom prst="rect">
            <a:avLst/>
          </a:prstGeom>
          <a:noFill/>
        </p:spPr>
        <p:txBody>
          <a:bodyPr wrap="square" rtlCol="0">
            <a:spAutoFit/>
          </a:bodyPr>
          <a:lstStyle/>
          <a:p>
            <a:pPr marL="173038" indent="-173038">
              <a:buFont typeface="Arial" pitchFamily="34" charset="0"/>
              <a:buChar char="•"/>
            </a:pPr>
            <a:r>
              <a:rPr lang="en-US" sz="1400" dirty="0">
                <a:solidFill>
                  <a:srgbClr val="002060"/>
                </a:solidFill>
                <a:latin typeface="Calibri" pitchFamily="34" charset="0"/>
                <a:cs typeface="Calibri" pitchFamily="34" charset="0"/>
              </a:rPr>
              <a:t>Using feature selection and VIF some variables were dropped from the models.</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New variables were created which are as follows-</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lvl="5"/>
            <a:r>
              <a:rPr lang="en-US" sz="1400" i="1" dirty="0" err="1">
                <a:solidFill>
                  <a:schemeClr val="accent1">
                    <a:lumMod val="75000"/>
                  </a:schemeClr>
                </a:solidFill>
              </a:rPr>
              <a:t>working_male</a:t>
            </a:r>
            <a:r>
              <a:rPr lang="en-US" sz="1400" i="1" dirty="0">
                <a:solidFill>
                  <a:schemeClr val="accent1">
                    <a:lumMod val="75000"/>
                  </a:schemeClr>
                </a:solidFill>
              </a:rPr>
              <a:t>=Male_19_to_21 + Male_22_29 + Male_30_44 + Male_45_to_59;</a:t>
            </a:r>
            <a:endParaRPr lang="en-US" sz="1400" dirty="0">
              <a:solidFill>
                <a:schemeClr val="accent1">
                  <a:lumMod val="75000"/>
                </a:schemeClr>
              </a:solidFill>
            </a:endParaRPr>
          </a:p>
          <a:p>
            <a:pPr lvl="5"/>
            <a:r>
              <a:rPr lang="en-US" sz="1400" i="1" dirty="0" err="1">
                <a:solidFill>
                  <a:schemeClr val="accent1">
                    <a:lumMod val="75000"/>
                  </a:schemeClr>
                </a:solidFill>
              </a:rPr>
              <a:t>retd_male</a:t>
            </a:r>
            <a:r>
              <a:rPr lang="en-US" sz="1400" i="1" dirty="0">
                <a:solidFill>
                  <a:schemeClr val="accent1">
                    <a:lumMod val="75000"/>
                  </a:schemeClr>
                </a:solidFill>
              </a:rPr>
              <a:t>=Male_60_69 + Male_GT_70;</a:t>
            </a:r>
            <a:endParaRPr lang="en-US" sz="1400" dirty="0">
              <a:solidFill>
                <a:schemeClr val="accent1">
                  <a:lumMod val="75000"/>
                </a:schemeClr>
              </a:solidFill>
            </a:endParaRPr>
          </a:p>
          <a:p>
            <a:pPr lvl="5"/>
            <a:r>
              <a:rPr lang="en-US" sz="1400" i="1" dirty="0" err="1">
                <a:solidFill>
                  <a:schemeClr val="accent1">
                    <a:lumMod val="75000"/>
                  </a:schemeClr>
                </a:solidFill>
              </a:rPr>
              <a:t>working_female</a:t>
            </a:r>
            <a:r>
              <a:rPr lang="en-US" sz="1400" i="1" dirty="0">
                <a:solidFill>
                  <a:schemeClr val="accent1">
                    <a:lumMod val="75000"/>
                  </a:schemeClr>
                </a:solidFill>
              </a:rPr>
              <a:t>=Female_19_to_22 + Female_23_29 + Female_30_44 + Female_45_to_59;</a:t>
            </a:r>
            <a:endParaRPr lang="en-US" sz="1400" dirty="0">
              <a:solidFill>
                <a:schemeClr val="accent1">
                  <a:lumMod val="75000"/>
                </a:schemeClr>
              </a:solidFill>
            </a:endParaRPr>
          </a:p>
          <a:p>
            <a:pPr lvl="5"/>
            <a:r>
              <a:rPr lang="en-US" sz="1400" i="1" dirty="0" err="1">
                <a:solidFill>
                  <a:schemeClr val="accent1">
                    <a:lumMod val="75000"/>
                  </a:schemeClr>
                </a:solidFill>
              </a:rPr>
              <a:t>retd_female</a:t>
            </a:r>
            <a:r>
              <a:rPr lang="en-US" sz="1400" i="1" dirty="0">
                <a:solidFill>
                  <a:schemeClr val="accent1">
                    <a:lumMod val="75000"/>
                  </a:schemeClr>
                </a:solidFill>
              </a:rPr>
              <a:t>=Female_60_69 + Female_GT_70;</a:t>
            </a:r>
            <a:endParaRPr lang="en-US" sz="1400" dirty="0">
              <a:solidFill>
                <a:schemeClr val="accent1">
                  <a:lumMod val="75000"/>
                </a:schemeClr>
              </a:solidFill>
            </a:endParaRPr>
          </a:p>
          <a:p>
            <a:pPr lvl="5"/>
            <a:r>
              <a:rPr lang="en-US" sz="1400" i="1" dirty="0" err="1">
                <a:solidFill>
                  <a:schemeClr val="accent1">
                    <a:lumMod val="75000"/>
                  </a:schemeClr>
                </a:solidFill>
              </a:rPr>
              <a:t>avg_per_household</a:t>
            </a:r>
            <a:r>
              <a:rPr lang="en-US" sz="1400" i="1" dirty="0">
                <a:solidFill>
                  <a:schemeClr val="accent1">
                    <a:lumMod val="75000"/>
                  </a:schemeClr>
                </a:solidFill>
              </a:rPr>
              <a:t>=</a:t>
            </a:r>
            <a:r>
              <a:rPr lang="en-US" sz="1400" i="1" dirty="0" err="1">
                <a:solidFill>
                  <a:schemeClr val="accent1">
                    <a:lumMod val="75000"/>
                  </a:schemeClr>
                </a:solidFill>
              </a:rPr>
              <a:t>Total_population</a:t>
            </a:r>
            <a:r>
              <a:rPr lang="en-US" sz="1400" i="1" dirty="0">
                <a:solidFill>
                  <a:schemeClr val="accent1">
                    <a:lumMod val="75000"/>
                  </a:schemeClr>
                </a:solidFill>
              </a:rPr>
              <a:t>/</a:t>
            </a:r>
            <a:r>
              <a:rPr lang="en-US" sz="1400" i="1" dirty="0" err="1">
                <a:solidFill>
                  <a:schemeClr val="accent1">
                    <a:lumMod val="75000"/>
                  </a:schemeClr>
                </a:solidFill>
              </a:rPr>
              <a:t>Total_Households</a:t>
            </a:r>
            <a:r>
              <a:rPr lang="en-US" sz="1400" i="1" dirty="0">
                <a:solidFill>
                  <a:schemeClr val="accent1">
                    <a:lumMod val="75000"/>
                  </a:schemeClr>
                </a:solidFill>
              </a:rPr>
              <a:t>;</a:t>
            </a:r>
          </a:p>
          <a:p>
            <a:pPr marL="9525" lvl="5" indent="-9525">
              <a:buFont typeface="Arial" charset="0"/>
              <a:buChar char="•"/>
            </a:pPr>
            <a:endParaRPr lang="en-US" sz="1400" i="1" dirty="0">
              <a:solidFill>
                <a:schemeClr val="accent1">
                  <a:lumMod val="75000"/>
                </a:schemeClr>
              </a:solidFill>
            </a:endParaRPr>
          </a:p>
          <a:p>
            <a:pPr marL="177800" lvl="5" indent="-177800">
              <a:buFont typeface="Arial" charset="0"/>
              <a:buChar char="•"/>
            </a:pPr>
            <a:r>
              <a:rPr lang="en-US" sz="1400" dirty="0">
                <a:solidFill>
                  <a:srgbClr val="002060"/>
                </a:solidFill>
                <a:latin typeface="Calibri" pitchFamily="34" charset="0"/>
                <a:cs typeface="Calibri" pitchFamily="34" charset="0"/>
              </a:rPr>
              <a:t>Basis region, dummy variables were created for each of the regions.</a:t>
            </a:r>
          </a:p>
          <a:p>
            <a:pPr marL="177800" lvl="5" indent="-177800">
              <a:buFont typeface="Arial" charset="0"/>
              <a:buChar char="•"/>
            </a:pPr>
            <a:endParaRPr lang="en-US" sz="1400" dirty="0">
              <a:solidFill>
                <a:srgbClr val="002060"/>
              </a:solidFill>
              <a:latin typeface="Calibri" pitchFamily="34" charset="0"/>
              <a:cs typeface="Calibri" pitchFamily="34" charset="0"/>
            </a:endParaRPr>
          </a:p>
          <a:p>
            <a:pPr marL="177800" lvl="5" indent="-177800">
              <a:buFont typeface="Arial" charset="0"/>
              <a:buChar char="•"/>
            </a:pPr>
            <a:r>
              <a:rPr lang="en-US" sz="1400" dirty="0">
                <a:solidFill>
                  <a:srgbClr val="002060"/>
                </a:solidFill>
                <a:latin typeface="Calibri" pitchFamily="34" charset="0"/>
                <a:cs typeface="Calibri" pitchFamily="34" charset="0"/>
              </a:rPr>
              <a:t>Gift amount was categorized into 4 categories as follow </a:t>
            </a:r>
            <a:r>
              <a:rPr lang="mr-IN" sz="1400" dirty="0">
                <a:solidFill>
                  <a:srgbClr val="002060"/>
                </a:solidFill>
                <a:latin typeface="Calibri" pitchFamily="34" charset="0"/>
                <a:cs typeface="Calibri" pitchFamily="34" charset="0"/>
              </a:rPr>
              <a:t>–</a:t>
            </a:r>
            <a:r>
              <a:rPr lang="en-US" sz="1400" dirty="0">
                <a:solidFill>
                  <a:srgbClr val="002060"/>
                </a:solidFill>
                <a:latin typeface="Calibri" pitchFamily="34" charset="0"/>
                <a:cs typeface="Calibri" pitchFamily="34" charset="0"/>
              </a:rPr>
              <a:t> </a:t>
            </a:r>
          </a:p>
          <a:p>
            <a:pPr marL="177800" lvl="5" indent="-177800">
              <a:buFont typeface="Arial" charset="0"/>
              <a:buChar char="•"/>
            </a:pPr>
            <a:endParaRPr lang="en-US" sz="1400" dirty="0">
              <a:solidFill>
                <a:srgbClr val="002060"/>
              </a:solidFill>
              <a:latin typeface="Calibri" pitchFamily="34" charset="0"/>
              <a:cs typeface="Calibri" pitchFamily="34" charset="0"/>
            </a:endParaRPr>
          </a:p>
          <a:p>
            <a:pPr lvl="5"/>
            <a:r>
              <a:rPr lang="en-US" sz="1400" i="1" dirty="0">
                <a:solidFill>
                  <a:schemeClr val="accent1">
                    <a:lumMod val="75000"/>
                  </a:schemeClr>
                </a:solidFill>
              </a:rPr>
              <a:t>if </a:t>
            </a:r>
            <a:r>
              <a:rPr lang="en-US" sz="1400" i="1" dirty="0" err="1">
                <a:solidFill>
                  <a:schemeClr val="accent1">
                    <a:lumMod val="75000"/>
                  </a:schemeClr>
                </a:solidFill>
              </a:rPr>
              <a:t>Gift_amount</a:t>
            </a:r>
            <a:r>
              <a:rPr lang="en-US" sz="1400" i="1" dirty="0">
                <a:solidFill>
                  <a:schemeClr val="accent1">
                    <a:lumMod val="75000"/>
                  </a:schemeClr>
                </a:solidFill>
              </a:rPr>
              <a:t> le 10 then cat1="lt_10";</a:t>
            </a:r>
          </a:p>
          <a:p>
            <a:pPr lvl="5"/>
            <a:r>
              <a:rPr lang="en-US" sz="1400" i="1" dirty="0">
                <a:solidFill>
                  <a:schemeClr val="accent1">
                    <a:lumMod val="75000"/>
                  </a:schemeClr>
                </a:solidFill>
              </a:rPr>
              <a:t>if </a:t>
            </a:r>
            <a:r>
              <a:rPr lang="en-US" sz="1400" i="1" dirty="0" err="1">
                <a:solidFill>
                  <a:schemeClr val="accent1">
                    <a:lumMod val="75000"/>
                  </a:schemeClr>
                </a:solidFill>
              </a:rPr>
              <a:t>Gift_amount</a:t>
            </a:r>
            <a:r>
              <a:rPr lang="en-US" sz="1400" i="1" dirty="0">
                <a:solidFill>
                  <a:schemeClr val="accent1">
                    <a:lumMod val="75000"/>
                  </a:schemeClr>
                </a:solidFill>
              </a:rPr>
              <a:t> &gt; 10 and </a:t>
            </a:r>
            <a:r>
              <a:rPr lang="en-US" sz="1400" i="1" dirty="0" err="1">
                <a:solidFill>
                  <a:schemeClr val="accent1">
                    <a:lumMod val="75000"/>
                  </a:schemeClr>
                </a:solidFill>
              </a:rPr>
              <a:t>Gift_amount</a:t>
            </a:r>
            <a:r>
              <a:rPr lang="en-US" sz="1400" i="1" dirty="0">
                <a:solidFill>
                  <a:schemeClr val="accent1">
                    <a:lumMod val="75000"/>
                  </a:schemeClr>
                </a:solidFill>
              </a:rPr>
              <a:t>&lt;=50 then cat1="10_50";</a:t>
            </a:r>
          </a:p>
          <a:p>
            <a:pPr lvl="5"/>
            <a:r>
              <a:rPr lang="en-US" sz="1400" i="1" dirty="0">
                <a:solidFill>
                  <a:schemeClr val="accent1">
                    <a:lumMod val="75000"/>
                  </a:schemeClr>
                </a:solidFill>
              </a:rPr>
              <a:t>if </a:t>
            </a:r>
            <a:r>
              <a:rPr lang="en-US" sz="1400" i="1" dirty="0" err="1">
                <a:solidFill>
                  <a:schemeClr val="accent1">
                    <a:lumMod val="75000"/>
                  </a:schemeClr>
                </a:solidFill>
              </a:rPr>
              <a:t>Gift_amount</a:t>
            </a:r>
            <a:r>
              <a:rPr lang="en-US" sz="1400" i="1" dirty="0">
                <a:solidFill>
                  <a:schemeClr val="accent1">
                    <a:lumMod val="75000"/>
                  </a:schemeClr>
                </a:solidFill>
              </a:rPr>
              <a:t> &gt; 50 and </a:t>
            </a:r>
            <a:r>
              <a:rPr lang="en-US" sz="1400" i="1" dirty="0" err="1">
                <a:solidFill>
                  <a:schemeClr val="accent1">
                    <a:lumMod val="75000"/>
                  </a:schemeClr>
                </a:solidFill>
              </a:rPr>
              <a:t>Gift_amount</a:t>
            </a:r>
            <a:r>
              <a:rPr lang="en-US" sz="1400" i="1" dirty="0">
                <a:solidFill>
                  <a:schemeClr val="accent1">
                    <a:lumMod val="75000"/>
                  </a:schemeClr>
                </a:solidFill>
              </a:rPr>
              <a:t>&lt;=100 then cat1="50_100";</a:t>
            </a:r>
          </a:p>
          <a:p>
            <a:pPr lvl="5"/>
            <a:r>
              <a:rPr lang="en-US" sz="1400" i="1" dirty="0">
                <a:solidFill>
                  <a:schemeClr val="accent1">
                    <a:lumMod val="75000"/>
                  </a:schemeClr>
                </a:solidFill>
              </a:rPr>
              <a:t>if </a:t>
            </a:r>
            <a:r>
              <a:rPr lang="en-US" sz="1400" i="1" dirty="0" err="1">
                <a:solidFill>
                  <a:schemeClr val="accent1">
                    <a:lumMod val="75000"/>
                  </a:schemeClr>
                </a:solidFill>
              </a:rPr>
              <a:t>Gift_amount</a:t>
            </a:r>
            <a:r>
              <a:rPr lang="en-US" sz="1400" i="1" dirty="0">
                <a:solidFill>
                  <a:schemeClr val="accent1">
                    <a:lumMod val="75000"/>
                  </a:schemeClr>
                </a:solidFill>
              </a:rPr>
              <a:t> </a:t>
            </a:r>
            <a:r>
              <a:rPr lang="en-US" sz="1400" i="1" dirty="0" err="1">
                <a:solidFill>
                  <a:schemeClr val="accent1">
                    <a:lumMod val="75000"/>
                  </a:schemeClr>
                </a:solidFill>
              </a:rPr>
              <a:t>ge</a:t>
            </a:r>
            <a:r>
              <a:rPr lang="en-US" sz="1400" i="1" dirty="0">
                <a:solidFill>
                  <a:schemeClr val="accent1">
                    <a:lumMod val="75000"/>
                  </a:schemeClr>
                </a:solidFill>
              </a:rPr>
              <a:t> 100 then cat1="mt_100"; </a:t>
            </a:r>
          </a:p>
          <a:p>
            <a:pPr marL="177800" lvl="5" indent="-177800">
              <a:buFont typeface="Arial" charset="0"/>
              <a:buChar char="•"/>
            </a:pPr>
            <a:endParaRPr lang="en-US" sz="1400" dirty="0">
              <a:solidFill>
                <a:srgbClr val="002060"/>
              </a:solidFill>
              <a:latin typeface="Calibri" pitchFamily="34" charset="0"/>
              <a:cs typeface="Calibri" pitchFamily="34" charset="0"/>
            </a:endParaRPr>
          </a:p>
          <a:p>
            <a:pPr marL="177800" lvl="5" indent="-177800">
              <a:buFont typeface="Arial" charset="0"/>
              <a:buChar char="•"/>
            </a:pPr>
            <a:r>
              <a:rPr lang="en-US" sz="1400" dirty="0">
                <a:solidFill>
                  <a:srgbClr val="002060"/>
                </a:solidFill>
                <a:latin typeface="Calibri" pitchFamily="34" charset="0"/>
                <a:cs typeface="Calibri" pitchFamily="34" charset="0"/>
              </a:rPr>
              <a:t>So our target variable was now multi class categorical variable and a multinomial logit could be run to further study the relationship</a:t>
            </a:r>
            <a:r>
              <a:rPr lang="en-US" sz="1400" dirty="0" smtClean="0">
                <a:solidFill>
                  <a:srgbClr val="002060"/>
                </a:solidFill>
                <a:latin typeface="Calibri" pitchFamily="34" charset="0"/>
                <a:cs typeface="Calibri" pitchFamily="34" charset="0"/>
              </a:rPr>
              <a:t>.</a:t>
            </a: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Some variables were dropped from the dataset basis our understanding and some were combined to create ne variables to further investigate the relationship</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155743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sz="2400" dirty="0">
                <a:latin typeface="Calibri" pitchFamily="34" charset="0"/>
                <a:cs typeface="Calibri" pitchFamily="34" charset="0"/>
              </a:rPr>
              <a:t>Regression Analysis </a:t>
            </a:r>
            <a:r>
              <a:rPr lang="mr-IN" sz="2400" dirty="0" smtClean="0">
                <a:latin typeface="Calibri" pitchFamily="34" charset="0"/>
                <a:cs typeface="Calibri" pitchFamily="34" charset="0"/>
              </a:rPr>
              <a:t>–</a:t>
            </a:r>
            <a:r>
              <a:rPr lang="en-US" sz="2400" dirty="0" smtClean="0">
                <a:latin typeface="Calibri" pitchFamily="34" charset="0"/>
                <a:cs typeface="Calibri" pitchFamily="34" charset="0"/>
              </a:rPr>
              <a:t> Aggregated data </a:t>
            </a:r>
            <a:endParaRPr lang="en-US" sz="2400" dirty="0">
              <a:latin typeface="Calibri" pitchFamily="34" charset="0"/>
              <a:cs typeface="Calibri" pitchFamily="34" charset="0"/>
            </a:endParaRPr>
          </a:p>
        </p:txBody>
      </p:sp>
      <p:sp>
        <p:nvSpPr>
          <p:cNvPr id="3" name="TextBox 2"/>
          <p:cNvSpPr txBox="1"/>
          <p:nvPr/>
        </p:nvSpPr>
        <p:spPr>
          <a:xfrm>
            <a:off x="531812" y="838200"/>
            <a:ext cx="6172200" cy="5478423"/>
          </a:xfrm>
          <a:prstGeom prst="rect">
            <a:avLst/>
          </a:prstGeom>
          <a:noFill/>
        </p:spPr>
        <p:txBody>
          <a:bodyPr wrap="square" rtlCol="0">
            <a:spAutoFit/>
          </a:bodyPr>
          <a:lstStyle/>
          <a:p>
            <a:pPr marL="173038" indent="-173038">
              <a:buFont typeface="Arial" pitchFamily="34" charset="0"/>
              <a:buChar char="•"/>
            </a:pPr>
            <a:r>
              <a:rPr lang="en-US" sz="1400" dirty="0" smtClean="0">
                <a:solidFill>
                  <a:srgbClr val="002060"/>
                </a:solidFill>
                <a:latin typeface="Calibri" pitchFamily="34" charset="0"/>
                <a:cs typeface="Calibri" pitchFamily="34" charset="0"/>
              </a:rPr>
              <a:t>Since the data was at individual level and demographics data was at zip code level not finding a correlation was not surprising </a:t>
            </a: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smtClean="0">
                <a:solidFill>
                  <a:srgbClr val="002060"/>
                </a:solidFill>
                <a:latin typeface="Calibri" pitchFamily="34" charset="0"/>
                <a:cs typeface="Calibri" pitchFamily="34" charset="0"/>
              </a:rPr>
              <a:t>The appeals and donation data was aggregated at zip code level and then merged with the demographics dataset </a:t>
            </a: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smtClean="0">
                <a:solidFill>
                  <a:srgbClr val="002060"/>
                </a:solidFill>
                <a:latin typeface="Calibri" pitchFamily="34" charset="0"/>
                <a:cs typeface="Calibri" pitchFamily="34" charset="0"/>
              </a:rPr>
              <a:t>New variable </a:t>
            </a:r>
            <a:r>
              <a:rPr lang="en-US" sz="1400" dirty="0" err="1" smtClean="0">
                <a:solidFill>
                  <a:srgbClr val="002060"/>
                </a:solidFill>
                <a:latin typeface="Calibri" pitchFamily="34" charset="0"/>
                <a:cs typeface="Calibri" pitchFamily="34" charset="0"/>
              </a:rPr>
              <a:t>Turnaroundtime</a:t>
            </a:r>
            <a:r>
              <a:rPr lang="en-US" sz="1400" dirty="0" smtClean="0">
                <a:solidFill>
                  <a:srgbClr val="002060"/>
                </a:solidFill>
                <a:latin typeface="Calibri" pitchFamily="34" charset="0"/>
                <a:cs typeface="Calibri" pitchFamily="34" charset="0"/>
              </a:rPr>
              <a:t> was created which was the time taken by an individual to respond to an appeal . Averages for zip codes were used in the model</a:t>
            </a: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smtClean="0">
                <a:solidFill>
                  <a:srgbClr val="002060"/>
                </a:solidFill>
                <a:latin typeface="Calibri" pitchFamily="34" charset="0"/>
                <a:cs typeface="Calibri" pitchFamily="34" charset="0"/>
              </a:rPr>
              <a:t>A regression model with donation amount as target variable was run</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err="1" smtClean="0">
                <a:solidFill>
                  <a:srgbClr val="002060"/>
                </a:solidFill>
                <a:latin typeface="Calibri" pitchFamily="34" charset="0"/>
                <a:cs typeface="Calibri" pitchFamily="34" charset="0"/>
              </a:rPr>
              <a:t>Rsquare</a:t>
            </a:r>
            <a:r>
              <a:rPr lang="en-US" sz="1400" dirty="0" smtClean="0">
                <a:solidFill>
                  <a:srgbClr val="002060"/>
                </a:solidFill>
                <a:latin typeface="Calibri" pitchFamily="34" charset="0"/>
                <a:cs typeface="Calibri" pitchFamily="34" charset="0"/>
              </a:rPr>
              <a:t> value obtained for the model was 0.52</a:t>
            </a: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12" y="3733800"/>
            <a:ext cx="3352800" cy="2735223"/>
          </a:xfrm>
          <a:prstGeom prst="rect">
            <a:avLst/>
          </a:prstGeom>
          <a:ln>
            <a:solidFill>
              <a:schemeClr val="tx2"/>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412" y="990600"/>
            <a:ext cx="5257800" cy="5478422"/>
          </a:xfrm>
          <a:prstGeom prst="rect">
            <a:avLst/>
          </a:prstGeom>
          <a:ln>
            <a:solidFill>
              <a:schemeClr val="tx2"/>
            </a:solidFill>
          </a:ln>
        </p:spPr>
      </p:pic>
    </p:spTree>
    <p:extLst>
      <p:ext uri="{BB962C8B-B14F-4D97-AF65-F5344CB8AC3E}">
        <p14:creationId xmlns:p14="http://schemas.microsoft.com/office/powerpoint/2010/main" val="189614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381000"/>
            <a:ext cx="6526523" cy="533400"/>
          </a:xfrm>
        </p:spPr>
        <p:txBody>
          <a:bodyPr>
            <a:normAutofit/>
          </a:bodyPr>
          <a:lstStyle/>
          <a:p>
            <a:r>
              <a:rPr lang="en-US" sz="2400" dirty="0" smtClean="0">
                <a:latin typeface="Calibri" pitchFamily="34" charset="0"/>
                <a:cs typeface="Calibri" pitchFamily="34" charset="0"/>
              </a:rPr>
              <a:t>Insights </a:t>
            </a:r>
            <a:r>
              <a:rPr lang="mr-IN" sz="2400" dirty="0" smtClean="0">
                <a:latin typeface="Calibri" pitchFamily="34" charset="0"/>
                <a:cs typeface="Calibri" pitchFamily="34" charset="0"/>
              </a:rPr>
              <a:t>–</a:t>
            </a:r>
            <a:r>
              <a:rPr lang="en-US" sz="2400" dirty="0" smtClean="0">
                <a:latin typeface="Calibri" pitchFamily="34" charset="0"/>
                <a:cs typeface="Calibri" pitchFamily="34" charset="0"/>
              </a:rPr>
              <a:t> Aggregated data regression analysis </a:t>
            </a:r>
            <a:endParaRPr lang="en-US" sz="2400" dirty="0">
              <a:latin typeface="Calibri" pitchFamily="34" charset="0"/>
              <a:cs typeface="Calibri" pitchFamily="34" charset="0"/>
            </a:endParaRPr>
          </a:p>
        </p:txBody>
      </p:sp>
      <p:sp>
        <p:nvSpPr>
          <p:cNvPr id="3" name="TextBox 2"/>
          <p:cNvSpPr txBox="1"/>
          <p:nvPr/>
        </p:nvSpPr>
        <p:spPr>
          <a:xfrm>
            <a:off x="531812" y="1066800"/>
            <a:ext cx="11049000" cy="3539430"/>
          </a:xfrm>
          <a:prstGeom prst="rect">
            <a:avLst/>
          </a:prstGeom>
          <a:noFill/>
        </p:spPr>
        <p:txBody>
          <a:bodyPr wrap="square" rtlCol="0">
            <a:spAutoFit/>
          </a:bodyPr>
          <a:lstStyle/>
          <a:p>
            <a:pPr marL="173038" indent="-173038">
              <a:buFont typeface="Arial" pitchFamily="34" charset="0"/>
              <a:buChar char="•"/>
            </a:pPr>
            <a:r>
              <a:rPr lang="en-US" sz="1400" dirty="0" smtClean="0">
                <a:solidFill>
                  <a:srgbClr val="002060"/>
                </a:solidFill>
                <a:latin typeface="Calibri" pitchFamily="34" charset="0"/>
                <a:cs typeface="Calibri" pitchFamily="34" charset="0"/>
              </a:rPr>
              <a:t>From the model we can see that the demographic factors are correlated with donation behavior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smtClean="0">
                <a:solidFill>
                  <a:srgbClr val="002060"/>
                </a:solidFill>
                <a:latin typeface="Calibri" pitchFamily="34" charset="0"/>
                <a:cs typeface="Calibri" pitchFamily="34" charset="0"/>
              </a:rPr>
              <a:t>Average household income does not have much of an impact on the propensity to donate , the wealthy do not necessarily donate more</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smtClean="0">
                <a:solidFill>
                  <a:srgbClr val="002060"/>
                </a:solidFill>
                <a:latin typeface="Calibri" pitchFamily="34" charset="0"/>
                <a:cs typeface="Calibri" pitchFamily="34" charset="0"/>
              </a:rPr>
              <a:t>Married families with kids have a greater tendency to donate than married couples without kids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smtClean="0">
                <a:solidFill>
                  <a:srgbClr val="002060"/>
                </a:solidFill>
                <a:latin typeface="Calibri" pitchFamily="34" charset="0"/>
                <a:cs typeface="Calibri" pitchFamily="34" charset="0"/>
              </a:rPr>
              <a:t>Median household income is a significant variable with positive coefficient , so cities with higher median incomes would donate more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smtClean="0">
                <a:solidFill>
                  <a:srgbClr val="002060"/>
                </a:solidFill>
                <a:latin typeface="Calibri" pitchFamily="34" charset="0"/>
                <a:cs typeface="Calibri" pitchFamily="34" charset="0"/>
              </a:rPr>
              <a:t>Retired males tend to donate more than retired females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smtClean="0">
                <a:solidFill>
                  <a:srgbClr val="002060"/>
                </a:solidFill>
                <a:latin typeface="Calibri" pitchFamily="34" charset="0"/>
                <a:cs typeface="Calibri" pitchFamily="34" charset="0"/>
              </a:rPr>
              <a:t>Weather a particular area is urban or rural or semi urban does not influence donation behavior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smtClean="0">
                <a:solidFill>
                  <a:srgbClr val="002060"/>
                </a:solidFill>
                <a:latin typeface="Calibri" pitchFamily="34" charset="0"/>
                <a:cs typeface="Calibri" pitchFamily="34" charset="0"/>
              </a:rPr>
              <a:t>Working females donate more than working males  </a:t>
            </a: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20060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sz="2400" dirty="0">
                <a:latin typeface="Calibri" pitchFamily="34" charset="0"/>
                <a:cs typeface="Calibri" pitchFamily="34" charset="0"/>
              </a:rPr>
              <a:t>Multinomial Logit</a:t>
            </a:r>
          </a:p>
        </p:txBody>
      </p:sp>
      <p:sp>
        <p:nvSpPr>
          <p:cNvPr id="3" name="TextBox 2"/>
          <p:cNvSpPr txBox="1"/>
          <p:nvPr/>
        </p:nvSpPr>
        <p:spPr>
          <a:xfrm>
            <a:off x="531812" y="838200"/>
            <a:ext cx="11049000" cy="8279190"/>
          </a:xfrm>
          <a:prstGeom prst="rect">
            <a:avLst/>
          </a:prstGeom>
          <a:noFill/>
        </p:spPr>
        <p:txBody>
          <a:bodyPr wrap="square" rtlCol="0">
            <a:spAutoFit/>
          </a:bodyPr>
          <a:lstStyle/>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A multinomial logit was run with “Cat1” as the dependent variable.</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McFadden’s R square value calculated for this model was 0.0311, which is insignificant.</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We concluded that demographic factors </a:t>
            </a:r>
            <a:r>
              <a:rPr lang="en-US" sz="1400" dirty="0" smtClean="0">
                <a:solidFill>
                  <a:srgbClr val="002060"/>
                </a:solidFill>
                <a:latin typeface="Calibri" pitchFamily="34" charset="0"/>
                <a:cs typeface="Calibri" pitchFamily="34" charset="0"/>
              </a:rPr>
              <a:t>doesn't </a:t>
            </a:r>
            <a:r>
              <a:rPr lang="en-US" sz="1400" dirty="0">
                <a:solidFill>
                  <a:srgbClr val="002060"/>
                </a:solidFill>
                <a:latin typeface="Calibri" pitchFamily="34" charset="0"/>
                <a:cs typeface="Calibri" pitchFamily="34" charset="0"/>
              </a:rPr>
              <a:t>show any correlation with the donation </a:t>
            </a:r>
            <a:r>
              <a:rPr lang="en-US" sz="1400" dirty="0" smtClean="0">
                <a:solidFill>
                  <a:srgbClr val="002060"/>
                </a:solidFill>
                <a:latin typeface="Calibri" pitchFamily="34" charset="0"/>
                <a:cs typeface="Calibri" pitchFamily="34" charset="0"/>
              </a:rPr>
              <a:t>behavior</a:t>
            </a: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p:txBody>
      </p:sp>
      <p:pic>
        <p:nvPicPr>
          <p:cNvPr id="6" name="Picture 5"/>
          <p:cNvPicPr/>
          <p:nvPr/>
        </p:nvPicPr>
        <p:blipFill>
          <a:blip r:embed="rId2"/>
          <a:stretch>
            <a:fillRect/>
          </a:stretch>
        </p:blipFill>
        <p:spPr>
          <a:xfrm>
            <a:off x="2741612" y="1600200"/>
            <a:ext cx="3733800" cy="2590800"/>
          </a:xfrm>
          <a:prstGeom prst="rect">
            <a:avLst/>
          </a:prstGeom>
          <a:ln>
            <a:solidFill>
              <a:schemeClr val="tx2"/>
            </a:solidFill>
          </a:ln>
        </p:spPr>
      </p:pic>
    </p:spTree>
    <p:extLst>
      <p:ext uri="{BB962C8B-B14F-4D97-AF65-F5344CB8AC3E}">
        <p14:creationId xmlns:p14="http://schemas.microsoft.com/office/powerpoint/2010/main" val="106023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sz="2400" dirty="0">
                <a:latin typeface="Calibri" pitchFamily="34" charset="0"/>
                <a:cs typeface="Calibri" pitchFamily="34" charset="0"/>
              </a:rPr>
              <a:t>Customer Lifetime Value Analysis</a:t>
            </a:r>
          </a:p>
        </p:txBody>
      </p:sp>
      <p:sp>
        <p:nvSpPr>
          <p:cNvPr id="3" name="TextBox 2"/>
          <p:cNvSpPr txBox="1"/>
          <p:nvPr/>
        </p:nvSpPr>
        <p:spPr>
          <a:xfrm>
            <a:off x="531812" y="838200"/>
            <a:ext cx="11049000" cy="6986528"/>
          </a:xfrm>
          <a:prstGeom prst="rect">
            <a:avLst/>
          </a:prstGeom>
          <a:noFill/>
        </p:spPr>
        <p:txBody>
          <a:bodyPr wrap="square" rtlCol="0">
            <a:spAutoFit/>
          </a:bodyPr>
          <a:lstStyle/>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Customer life time value was calculated by adding appeal costs to donation amount.</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Some of the variables such as Rural non farm, semi urban etc. had significant positive skewness. So log values or square root values were taken for them</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Data was standardize using proc standard and we ran multiple regression models.</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No conclusive results were obtained from the model output, hence we conclude that CLV just like donation amounts is not dependent on demographic factors.</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p:txBody>
      </p:sp>
      <p:pic>
        <p:nvPicPr>
          <p:cNvPr id="5" name="Picture 4"/>
          <p:cNvPicPr/>
          <p:nvPr/>
        </p:nvPicPr>
        <p:blipFill>
          <a:blip r:embed="rId2"/>
          <a:stretch>
            <a:fillRect/>
          </a:stretch>
        </p:blipFill>
        <p:spPr>
          <a:xfrm>
            <a:off x="1004800" y="2590800"/>
            <a:ext cx="4099012" cy="2667000"/>
          </a:xfrm>
          <a:prstGeom prst="rect">
            <a:avLst/>
          </a:prstGeom>
          <a:ln>
            <a:solidFill>
              <a:schemeClr val="tx2"/>
            </a:solidFill>
          </a:ln>
        </p:spPr>
      </p:pic>
      <p:pic>
        <p:nvPicPr>
          <p:cNvPr id="7" name="Picture 6"/>
          <p:cNvPicPr/>
          <p:nvPr/>
        </p:nvPicPr>
        <p:blipFill>
          <a:blip r:embed="rId3"/>
          <a:stretch>
            <a:fillRect/>
          </a:stretch>
        </p:blipFill>
        <p:spPr>
          <a:xfrm>
            <a:off x="7197696" y="2590800"/>
            <a:ext cx="3849716" cy="2667000"/>
          </a:xfrm>
          <a:prstGeom prst="rect">
            <a:avLst/>
          </a:prstGeom>
          <a:ln>
            <a:solidFill>
              <a:schemeClr val="tx2"/>
            </a:solidFill>
          </a:ln>
        </p:spPr>
      </p:pic>
    </p:spTree>
    <p:extLst>
      <p:ext uri="{BB962C8B-B14F-4D97-AF65-F5344CB8AC3E}">
        <p14:creationId xmlns:p14="http://schemas.microsoft.com/office/powerpoint/2010/main" val="120584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8686801" cy="533400"/>
          </a:xfrm>
        </p:spPr>
        <p:txBody>
          <a:bodyPr>
            <a:normAutofit/>
          </a:bodyPr>
          <a:lstStyle/>
          <a:p>
            <a:r>
              <a:rPr lang="en-US" sz="2400" dirty="0"/>
              <a:t>Project Motivation</a:t>
            </a:r>
          </a:p>
        </p:txBody>
      </p:sp>
      <p:sp>
        <p:nvSpPr>
          <p:cNvPr id="3" name="Content Placeholder 2"/>
          <p:cNvSpPr>
            <a:spLocks noGrp="1"/>
          </p:cNvSpPr>
          <p:nvPr>
            <p:ph idx="1"/>
          </p:nvPr>
        </p:nvSpPr>
        <p:spPr>
          <a:xfrm>
            <a:off x="1065212" y="1143001"/>
            <a:ext cx="8686801" cy="609599"/>
          </a:xfrm>
        </p:spPr>
        <p:txBody>
          <a:bodyPr>
            <a:normAutofit/>
          </a:bodyPr>
          <a:lstStyle/>
          <a:p>
            <a:pPr marL="0" indent="0">
              <a:buNone/>
            </a:pPr>
            <a:r>
              <a:rPr lang="en-US" sz="1400" dirty="0">
                <a:solidFill>
                  <a:srgbClr val="002060"/>
                </a:solidFill>
                <a:latin typeface="Calibri" pitchFamily="34" charset="0"/>
                <a:ea typeface="+mn-ea"/>
                <a:cs typeface="Calibri" pitchFamily="34" charset="0"/>
              </a:rPr>
              <a:t>To help a NGO to predict their future trajectory in order to increase donation amounts corresponding to their appeals</a:t>
            </a:r>
          </a:p>
        </p:txBody>
      </p:sp>
      <p:sp>
        <p:nvSpPr>
          <p:cNvPr id="4" name="Title 1"/>
          <p:cNvSpPr txBox="1">
            <a:spLocks/>
          </p:cNvSpPr>
          <p:nvPr/>
        </p:nvSpPr>
        <p:spPr>
          <a:xfrm>
            <a:off x="1065212" y="1855448"/>
            <a:ext cx="8686801" cy="5334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2400" dirty="0"/>
              <a:t>Project Description</a:t>
            </a:r>
          </a:p>
        </p:txBody>
      </p:sp>
      <p:sp>
        <p:nvSpPr>
          <p:cNvPr id="5" name="Rectangle 4"/>
          <p:cNvSpPr/>
          <p:nvPr/>
        </p:nvSpPr>
        <p:spPr>
          <a:xfrm>
            <a:off x="1065212" y="2491696"/>
            <a:ext cx="8458200" cy="3170099"/>
          </a:xfrm>
          <a:prstGeom prst="rect">
            <a:avLst/>
          </a:prstGeom>
        </p:spPr>
        <p:txBody>
          <a:bodyPr wrap="square">
            <a:spAutoFit/>
          </a:bodyPr>
          <a:lstStyle/>
          <a:p>
            <a:r>
              <a:rPr lang="en-US" sz="1400" b="1" i="1" dirty="0">
                <a:solidFill>
                  <a:srgbClr val="002060"/>
                </a:solidFill>
                <a:latin typeface="Calibri" pitchFamily="34" charset="0"/>
                <a:cs typeface="Calibri" pitchFamily="34" charset="0"/>
              </a:rPr>
              <a:t>Demographical factors analysis </a:t>
            </a:r>
          </a:p>
          <a:p>
            <a:r>
              <a:rPr lang="en-US" sz="1400" dirty="0">
                <a:solidFill>
                  <a:srgbClr val="002060"/>
                </a:solidFill>
                <a:latin typeface="Calibri" pitchFamily="34" charset="0"/>
                <a:cs typeface="Calibri" pitchFamily="34" charset="0"/>
              </a:rPr>
              <a:t>This involves knowing the demographic factors which correlate with past behavior and predicting the future behavior. Also, knowing the customer’s lifetime value and recommendation of demographics for acquiring new donors.</a:t>
            </a:r>
          </a:p>
          <a:p>
            <a:r>
              <a:rPr lang="en-US" sz="1400" dirty="0">
                <a:solidFill>
                  <a:srgbClr val="002060"/>
                </a:solidFill>
                <a:latin typeface="Calibri" pitchFamily="34" charset="0"/>
                <a:cs typeface="Calibri" pitchFamily="34" charset="0"/>
              </a:rPr>
              <a:t> </a:t>
            </a:r>
          </a:p>
          <a:p>
            <a:r>
              <a:rPr lang="en-US" sz="1400" b="1" i="1" dirty="0" smtClean="0">
                <a:solidFill>
                  <a:srgbClr val="002060"/>
                </a:solidFill>
                <a:latin typeface="Calibri" pitchFamily="34" charset="0"/>
                <a:cs typeface="Calibri" pitchFamily="34" charset="0"/>
              </a:rPr>
              <a:t>Appeals analysis</a:t>
            </a:r>
            <a:r>
              <a:rPr lang="en-US" sz="1400" i="1" dirty="0" smtClean="0">
                <a:solidFill>
                  <a:srgbClr val="002060"/>
                </a:solidFill>
                <a:latin typeface="Calibri" pitchFamily="34" charset="0"/>
                <a:cs typeface="Calibri" pitchFamily="34" charset="0"/>
              </a:rPr>
              <a:t> </a:t>
            </a:r>
            <a:endParaRPr lang="en-US" sz="1400" i="1" dirty="0">
              <a:solidFill>
                <a:srgbClr val="002060"/>
              </a:solidFill>
              <a:latin typeface="Calibri" pitchFamily="34" charset="0"/>
              <a:cs typeface="Calibri" pitchFamily="34" charset="0"/>
            </a:endParaRPr>
          </a:p>
          <a:p>
            <a:r>
              <a:rPr lang="en-US" sz="1400" dirty="0">
                <a:solidFill>
                  <a:srgbClr val="002060"/>
                </a:solidFill>
                <a:latin typeface="Calibri" pitchFamily="34" charset="0"/>
                <a:cs typeface="Calibri" pitchFamily="34" charset="0"/>
              </a:rPr>
              <a:t>The main aim was to know about the response to appeals and to find ways to optimize the targeting of appeals.  Also, to understanding the limitation on using the current data to optimize the targeting of appeals and describing a field of study to overcome these limitations.</a:t>
            </a:r>
          </a:p>
          <a:p>
            <a:r>
              <a:rPr lang="en-US" sz="1400" dirty="0">
                <a:solidFill>
                  <a:srgbClr val="002060"/>
                </a:solidFill>
                <a:latin typeface="Calibri" pitchFamily="34" charset="0"/>
                <a:cs typeface="Calibri" pitchFamily="34" charset="0"/>
              </a:rPr>
              <a:t> </a:t>
            </a:r>
          </a:p>
          <a:p>
            <a:r>
              <a:rPr lang="en-US" sz="1400" b="1" i="1" dirty="0">
                <a:solidFill>
                  <a:srgbClr val="002060"/>
                </a:solidFill>
                <a:latin typeface="Calibri" pitchFamily="34" charset="0"/>
                <a:cs typeface="Calibri" pitchFamily="34" charset="0"/>
              </a:rPr>
              <a:t>Behavioral factors analysis</a:t>
            </a:r>
          </a:p>
          <a:p>
            <a:r>
              <a:rPr lang="en-US" sz="1400" dirty="0">
                <a:solidFill>
                  <a:srgbClr val="002060"/>
                </a:solidFill>
                <a:latin typeface="Calibri" pitchFamily="34" charset="0"/>
                <a:cs typeface="Calibri" pitchFamily="34" charset="0"/>
              </a:rPr>
              <a:t>This involved knowing about prediction of future donations depending on the past amounts. To measure donors recency and frequency and determine does it have a significant impact on future donations behavior.</a:t>
            </a:r>
          </a:p>
          <a:p>
            <a:r>
              <a:rPr lang="en-US" dirty="0">
                <a:solidFill>
                  <a:srgbClr val="666666"/>
                </a:solidFill>
                <a:latin typeface="Open Sans"/>
              </a:rPr>
              <a:t> </a:t>
            </a:r>
            <a:endParaRPr lang="en-US" dirty="0"/>
          </a:p>
        </p:txBody>
      </p:sp>
    </p:spTree>
    <p:extLst>
      <p:ext uri="{BB962C8B-B14F-4D97-AF65-F5344CB8AC3E}">
        <p14:creationId xmlns:p14="http://schemas.microsoft.com/office/powerpoint/2010/main" val="34492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dirty="0"/>
              <a:t>Donor Acquisition Recommendations</a:t>
            </a:r>
            <a:endParaRPr lang="en-US" sz="2400" dirty="0">
              <a:latin typeface="Calibri" pitchFamily="34" charset="0"/>
              <a:cs typeface="Calibri" pitchFamily="34" charset="0"/>
            </a:endParaRPr>
          </a:p>
        </p:txBody>
      </p:sp>
      <p:sp>
        <p:nvSpPr>
          <p:cNvPr id="3" name="TextBox 2"/>
          <p:cNvSpPr txBox="1"/>
          <p:nvPr/>
        </p:nvSpPr>
        <p:spPr>
          <a:xfrm>
            <a:off x="487327" y="914400"/>
            <a:ext cx="11049000" cy="6986528"/>
          </a:xfrm>
          <a:prstGeom prst="rect">
            <a:avLst/>
          </a:prstGeom>
          <a:noFill/>
        </p:spPr>
        <p:txBody>
          <a:bodyPr wrap="square" rtlCol="0">
            <a:spAutoFit/>
          </a:bodyPr>
          <a:lstStyle/>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The earlier data was modified so that a conditional logit could be run.</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The independent variables included in the model were </a:t>
            </a:r>
            <a:r>
              <a:rPr lang="mr-IN" sz="1400" dirty="0">
                <a:solidFill>
                  <a:srgbClr val="002060"/>
                </a:solidFill>
                <a:latin typeface="Calibri" pitchFamily="34" charset="0"/>
                <a:cs typeface="Calibri" pitchFamily="34" charset="0"/>
              </a:rPr>
              <a:t>–</a:t>
            </a:r>
            <a:r>
              <a:rPr lang="en-US" sz="1400" dirty="0">
                <a:solidFill>
                  <a:srgbClr val="002060"/>
                </a:solidFill>
                <a:latin typeface="Calibri" pitchFamily="34" charset="0"/>
                <a:cs typeface="Calibri" pitchFamily="34" charset="0"/>
              </a:rPr>
              <a:t> Dummy variables for each of the regions, Appeal costs, Appeal month and Donation month</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The McFadden’s R square value for this model was 0.379</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Coefficient obtained for Appeal cost was - 0.094, which means higher appeal costs do not guarantee higher donations.</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Regions Northeast and Midwest have positive coefficients, so a </a:t>
            </a:r>
            <a:r>
              <a:rPr lang="en-US" sz="1400" b="1" dirty="0">
                <a:solidFill>
                  <a:srgbClr val="002060"/>
                </a:solidFill>
                <a:latin typeface="Calibri" pitchFamily="34" charset="0"/>
                <a:cs typeface="Calibri" pitchFamily="34" charset="0"/>
              </a:rPr>
              <a:t>targeted Marketing Campaign can help acquire more customers</a:t>
            </a:r>
            <a:r>
              <a:rPr lang="en-US" sz="1400" dirty="0">
                <a:solidFill>
                  <a:srgbClr val="002060"/>
                </a:solidFill>
                <a:latin typeface="Calibri" pitchFamily="34" charset="0"/>
                <a:cs typeface="Calibri" pitchFamily="34" charset="0"/>
              </a:rPr>
              <a:t>.</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Appeals sent in June and December have highest positive coefficient </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p:txBody>
      </p:sp>
      <p:pic>
        <p:nvPicPr>
          <p:cNvPr id="5" name="Picture 4"/>
          <p:cNvPicPr/>
          <p:nvPr/>
        </p:nvPicPr>
        <p:blipFill>
          <a:blip r:embed="rId2"/>
          <a:stretch>
            <a:fillRect/>
          </a:stretch>
        </p:blipFill>
        <p:spPr>
          <a:xfrm>
            <a:off x="2781617" y="3352800"/>
            <a:ext cx="3617595" cy="1843405"/>
          </a:xfrm>
          <a:prstGeom prst="rect">
            <a:avLst/>
          </a:prstGeom>
          <a:ln>
            <a:solidFill>
              <a:schemeClr val="tx2"/>
            </a:solidFill>
          </a:ln>
        </p:spPr>
      </p:pic>
      <p:pic>
        <p:nvPicPr>
          <p:cNvPr id="7" name="Picture 6"/>
          <p:cNvPicPr/>
          <p:nvPr/>
        </p:nvPicPr>
        <p:blipFill>
          <a:blip r:embed="rId3"/>
          <a:stretch>
            <a:fillRect/>
          </a:stretch>
        </p:blipFill>
        <p:spPr>
          <a:xfrm>
            <a:off x="780415" y="3357523"/>
            <a:ext cx="1957070" cy="1852295"/>
          </a:xfrm>
          <a:prstGeom prst="rect">
            <a:avLst/>
          </a:prstGeom>
          <a:ln>
            <a:solidFill>
              <a:schemeClr val="tx2"/>
            </a:solid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7389812" y="3352800"/>
            <a:ext cx="1867499" cy="2607627"/>
          </a:xfrm>
          <a:prstGeom prst="rect">
            <a:avLst/>
          </a:prstGeom>
          <a:noFill/>
          <a:ln>
            <a:solidFill>
              <a:schemeClr val="tx2"/>
            </a:solidFill>
          </a:ln>
        </p:spPr>
      </p:pic>
    </p:spTree>
    <p:extLst>
      <p:ext uri="{BB962C8B-B14F-4D97-AF65-F5344CB8AC3E}">
        <p14:creationId xmlns:p14="http://schemas.microsoft.com/office/powerpoint/2010/main" val="111875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1" y="2743200"/>
            <a:ext cx="8686801" cy="1066800"/>
          </a:xfrm>
        </p:spPr>
        <p:txBody>
          <a:bodyPr/>
          <a:lstStyle/>
          <a:p>
            <a:r>
              <a:rPr lang="en-US" i="1" dirty="0">
                <a:latin typeface="Calibri" pitchFamily="34" charset="0"/>
                <a:cs typeface="Calibri" pitchFamily="34" charset="0"/>
              </a:rPr>
              <a:t>Appeals Analysis</a:t>
            </a:r>
          </a:p>
        </p:txBody>
      </p:sp>
    </p:spTree>
    <p:extLst>
      <p:ext uri="{BB962C8B-B14F-4D97-AF65-F5344CB8AC3E}">
        <p14:creationId xmlns:p14="http://schemas.microsoft.com/office/powerpoint/2010/main" val="59292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381000"/>
            <a:ext cx="6526523" cy="533400"/>
          </a:xfrm>
        </p:spPr>
        <p:txBody>
          <a:bodyPr>
            <a:normAutofit/>
          </a:bodyPr>
          <a:lstStyle/>
          <a:p>
            <a:r>
              <a:rPr lang="en-US" sz="2400" dirty="0">
                <a:latin typeface="Calibri" pitchFamily="34" charset="0"/>
                <a:cs typeface="Calibri" pitchFamily="34" charset="0"/>
              </a:rPr>
              <a:t>Objective </a:t>
            </a:r>
          </a:p>
        </p:txBody>
      </p:sp>
      <p:sp>
        <p:nvSpPr>
          <p:cNvPr id="3" name="TextBox 2"/>
          <p:cNvSpPr txBox="1"/>
          <p:nvPr/>
        </p:nvSpPr>
        <p:spPr>
          <a:xfrm>
            <a:off x="531812" y="1066800"/>
            <a:ext cx="11049000" cy="523220"/>
          </a:xfrm>
          <a:prstGeom prst="rect">
            <a:avLst/>
          </a:prstGeom>
          <a:noFill/>
        </p:spPr>
        <p:txBody>
          <a:bodyPr wrap="square" rtlCol="0">
            <a:spAutoFit/>
          </a:bodyPr>
          <a:lstStyle/>
          <a:p>
            <a:pPr marL="173038" indent="-173038">
              <a:buFont typeface="Arial" pitchFamily="34" charset="0"/>
              <a:buChar char="•"/>
            </a:pPr>
            <a:r>
              <a:rPr lang="en-US" sz="1400" dirty="0">
                <a:latin typeface="Calibri" charset="0"/>
                <a:ea typeface="Calibri" charset="0"/>
                <a:cs typeface="Calibri" charset="0"/>
              </a:rPr>
              <a:t>The purpose of this analysis was to check if appeals influence donations and are donations dependent on cost of appeals or timing of the appeal. </a:t>
            </a:r>
          </a:p>
          <a:p>
            <a:pPr marL="173038" indent="-173038">
              <a:buFont typeface="Arial" pitchFamily="34" charset="0"/>
              <a:buChar char="•"/>
            </a:pPr>
            <a:endParaRPr lang="en-US" sz="1400" b="1" dirty="0">
              <a:solidFill>
                <a:srgbClr val="002060"/>
              </a:solidFill>
              <a:latin typeface="Calibri" pitchFamily="34" charset="0"/>
              <a:cs typeface="Calibri" pitchFamily="34" charset="0"/>
            </a:endParaRPr>
          </a:p>
        </p:txBody>
      </p:sp>
      <p:sp>
        <p:nvSpPr>
          <p:cNvPr id="4" name="Rectangle 3"/>
          <p:cNvSpPr/>
          <p:nvPr/>
        </p:nvSpPr>
        <p:spPr>
          <a:xfrm>
            <a:off x="482289" y="1957864"/>
            <a:ext cx="3021323" cy="461665"/>
          </a:xfrm>
          <a:prstGeom prst="rect">
            <a:avLst/>
          </a:prstGeom>
        </p:spPr>
        <p:txBody>
          <a:bodyPr wrap="square">
            <a:spAutoFit/>
          </a:bodyPr>
          <a:lstStyle/>
          <a:p>
            <a:r>
              <a:rPr lang="en-US" sz="2400" b="1" dirty="0">
                <a:solidFill>
                  <a:schemeClr val="accent1"/>
                </a:solidFill>
                <a:latin typeface="Calibri" pitchFamily="34" charset="0"/>
                <a:ea typeface="+mj-ea"/>
                <a:cs typeface="Calibri" pitchFamily="34" charset="0"/>
              </a:rPr>
              <a:t>Data Preparation</a:t>
            </a:r>
          </a:p>
        </p:txBody>
      </p:sp>
      <p:sp>
        <p:nvSpPr>
          <p:cNvPr id="5" name="TextBox 4"/>
          <p:cNvSpPr txBox="1"/>
          <p:nvPr/>
        </p:nvSpPr>
        <p:spPr>
          <a:xfrm>
            <a:off x="531812" y="2571929"/>
            <a:ext cx="11049000" cy="2677656"/>
          </a:xfrm>
          <a:prstGeom prst="rect">
            <a:avLst/>
          </a:prstGeom>
          <a:noFill/>
        </p:spPr>
        <p:txBody>
          <a:bodyPr wrap="square" rtlCol="0">
            <a:spAutoFit/>
          </a:bodyPr>
          <a:lstStyle/>
          <a:p>
            <a:pPr marL="173038" indent="-173038">
              <a:buFont typeface="Arial" pitchFamily="34" charset="0"/>
              <a:buChar char="•"/>
            </a:pPr>
            <a:r>
              <a:rPr lang="en-US" sz="1400" dirty="0">
                <a:latin typeface="Calibri" charset="0"/>
                <a:ea typeface="Calibri" charset="0"/>
                <a:cs typeface="Calibri" charset="0"/>
              </a:rPr>
              <a:t>Appeals data set was merged with donation dataset</a:t>
            </a:r>
          </a:p>
          <a:p>
            <a:pPr marL="173038" indent="-173038">
              <a:buFont typeface="Arial" pitchFamily="34" charset="0"/>
              <a:buChar char="•"/>
            </a:pPr>
            <a:endParaRPr lang="en-US" sz="1400" dirty="0">
              <a:latin typeface="Calibri" charset="0"/>
              <a:ea typeface="Calibri" charset="0"/>
              <a:cs typeface="Calibri" charset="0"/>
            </a:endParaRPr>
          </a:p>
          <a:p>
            <a:pPr marL="173038" indent="-173038">
              <a:buFont typeface="Arial" pitchFamily="34" charset="0"/>
              <a:buChar char="•"/>
            </a:pPr>
            <a:r>
              <a:rPr lang="en-US" sz="1400" dirty="0">
                <a:latin typeface="Calibri" charset="0"/>
                <a:ea typeface="Calibri" charset="0"/>
                <a:cs typeface="Calibri" charset="0"/>
              </a:rPr>
              <a:t>A new binary variable donate was created, which had value ’1’ if the person donated and ‘0’ if appeal was unanswered</a:t>
            </a:r>
          </a:p>
          <a:p>
            <a:pPr marL="173038" indent="-173038">
              <a:buFont typeface="Arial" pitchFamily="34" charset="0"/>
              <a:buChar char="•"/>
            </a:pPr>
            <a:endParaRPr lang="en-US" sz="1400" dirty="0">
              <a:latin typeface="Calibri" charset="0"/>
              <a:ea typeface="Calibri" charset="0"/>
              <a:cs typeface="Calibri" charset="0"/>
            </a:endParaRPr>
          </a:p>
          <a:p>
            <a:pPr marL="173038" indent="-173038">
              <a:buFont typeface="Arial" pitchFamily="34" charset="0"/>
              <a:buChar char="•"/>
            </a:pPr>
            <a:r>
              <a:rPr lang="en-US" sz="1400" dirty="0">
                <a:latin typeface="Calibri" charset="0"/>
                <a:ea typeface="Calibri" charset="0"/>
                <a:cs typeface="Calibri" charset="0"/>
              </a:rPr>
              <a:t>Gift and Appeals month and quarter were extracted from the data</a:t>
            </a:r>
          </a:p>
          <a:p>
            <a:pPr marL="173038" indent="-173038">
              <a:buFont typeface="Arial" pitchFamily="34" charset="0"/>
              <a:buChar char="•"/>
            </a:pPr>
            <a:endParaRPr lang="en-US" sz="1400" dirty="0">
              <a:latin typeface="Calibri" charset="0"/>
              <a:ea typeface="Calibri" charset="0"/>
              <a:cs typeface="Calibri" charset="0"/>
            </a:endParaRPr>
          </a:p>
          <a:p>
            <a:pPr marL="173038" indent="-173038">
              <a:buFont typeface="Arial" pitchFamily="34" charset="0"/>
              <a:buChar char="•"/>
            </a:pPr>
            <a:r>
              <a:rPr lang="en-US" sz="1400" dirty="0">
                <a:latin typeface="Calibri" charset="0"/>
                <a:ea typeface="Calibri" charset="0"/>
                <a:cs typeface="Calibri" charset="0"/>
              </a:rPr>
              <a:t>Basis donor id’s the zip codes were mapped with the region in the US postal codes data</a:t>
            </a:r>
          </a:p>
          <a:p>
            <a:pPr marL="173038" indent="-173038">
              <a:buFont typeface="Arial" pitchFamily="34" charset="0"/>
              <a:buChar char="•"/>
            </a:pPr>
            <a:endParaRPr lang="en-US" sz="1400" dirty="0">
              <a:latin typeface="Calibri" charset="0"/>
              <a:ea typeface="Calibri" charset="0"/>
              <a:cs typeface="Calibri" charset="0"/>
            </a:endParaRPr>
          </a:p>
          <a:p>
            <a:pPr marL="173038" indent="-173038">
              <a:buFont typeface="Arial" pitchFamily="34" charset="0"/>
              <a:buChar char="•"/>
            </a:pPr>
            <a:r>
              <a:rPr lang="en-US" sz="1400" dirty="0">
                <a:latin typeface="Calibri" charset="0"/>
                <a:ea typeface="Calibri" charset="0"/>
                <a:cs typeface="Calibri" charset="0"/>
              </a:rPr>
              <a:t>Dummy variables were created for the region</a:t>
            </a:r>
          </a:p>
          <a:p>
            <a:pPr marL="173038" indent="-173038">
              <a:buFont typeface="Arial" pitchFamily="34" charset="0"/>
              <a:buChar char="•"/>
            </a:pPr>
            <a:endParaRPr lang="en-US" sz="1400" dirty="0">
              <a:latin typeface="Calibri" charset="0"/>
              <a:ea typeface="Calibri" charset="0"/>
              <a:cs typeface="Calibri" charset="0"/>
            </a:endParaRPr>
          </a:p>
          <a:p>
            <a:pPr marL="173038" indent="-173038">
              <a:buFont typeface="Arial" pitchFamily="34" charset="0"/>
              <a:buChar char="•"/>
            </a:pPr>
            <a:r>
              <a:rPr lang="en-US" sz="1400" dirty="0">
                <a:latin typeface="Calibri" charset="0"/>
                <a:ea typeface="Calibri" charset="0"/>
                <a:cs typeface="Calibri" charset="0"/>
              </a:rPr>
              <a:t>Appeal cost had a positive skew and square root of appeal cost was taken to remove the skewness </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p:txBody>
      </p:sp>
      <p:pic>
        <p:nvPicPr>
          <p:cNvPr id="6" name="Picture 5"/>
          <p:cNvPicPr/>
          <p:nvPr/>
        </p:nvPicPr>
        <p:blipFill>
          <a:blip r:embed="rId2"/>
          <a:stretch>
            <a:fillRect/>
          </a:stretch>
        </p:blipFill>
        <p:spPr>
          <a:xfrm>
            <a:off x="2970212" y="5029200"/>
            <a:ext cx="5854062" cy="1608415"/>
          </a:xfrm>
          <a:prstGeom prst="rect">
            <a:avLst/>
          </a:prstGeom>
          <a:ln>
            <a:solidFill>
              <a:schemeClr val="tx2"/>
            </a:solidFill>
          </a:ln>
        </p:spPr>
      </p:pic>
    </p:spTree>
    <p:extLst>
      <p:ext uri="{BB962C8B-B14F-4D97-AF65-F5344CB8AC3E}">
        <p14:creationId xmlns:p14="http://schemas.microsoft.com/office/powerpoint/2010/main" val="92744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dirty="0"/>
              <a:t>Logistic Regression</a:t>
            </a:r>
            <a:endParaRPr lang="en-US" sz="2400" dirty="0">
              <a:latin typeface="Calibri" pitchFamily="34" charset="0"/>
              <a:cs typeface="Calibri" pitchFamily="34" charset="0"/>
            </a:endParaRPr>
          </a:p>
        </p:txBody>
      </p:sp>
      <p:sp>
        <p:nvSpPr>
          <p:cNvPr id="3" name="TextBox 2"/>
          <p:cNvSpPr txBox="1"/>
          <p:nvPr/>
        </p:nvSpPr>
        <p:spPr>
          <a:xfrm>
            <a:off x="760412" y="1371600"/>
            <a:ext cx="11049000" cy="4832092"/>
          </a:xfrm>
          <a:prstGeom prst="rect">
            <a:avLst/>
          </a:prstGeom>
          <a:noFill/>
        </p:spPr>
        <p:txBody>
          <a:bodyPr wrap="square" rtlCol="0">
            <a:spAutoFit/>
          </a:bodyPr>
          <a:lstStyle/>
          <a:p>
            <a:pPr marL="173038" indent="-173038">
              <a:buFont typeface="Arial" pitchFamily="34" charset="0"/>
              <a:buChar char="•"/>
            </a:pPr>
            <a:r>
              <a:rPr lang="en-US" sz="1400" dirty="0">
                <a:solidFill>
                  <a:srgbClr val="002060"/>
                </a:solidFill>
                <a:latin typeface="Calibri" pitchFamily="34" charset="0"/>
                <a:cs typeface="Calibri" pitchFamily="34" charset="0"/>
              </a:rPr>
              <a:t>Logistic was run, with donate as the dependent variable</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This model had a McFadden’s R Square value of 0.58</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Quarter 4 is the most significant for sending appeals</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p:txBody>
      </p:sp>
      <p:sp>
        <p:nvSpPr>
          <p:cNvPr id="4" name="Rectangle 3"/>
          <p:cNvSpPr/>
          <p:nvPr/>
        </p:nvSpPr>
        <p:spPr>
          <a:xfrm>
            <a:off x="2055812" y="1905000"/>
            <a:ext cx="9372600" cy="388696"/>
          </a:xfrm>
          <a:prstGeom prst="rect">
            <a:avLst/>
          </a:prstGeom>
        </p:spPr>
        <p:txBody>
          <a:bodyPr wrap="square">
            <a:spAutoFit/>
          </a:bodyPr>
          <a:lstStyle/>
          <a:p>
            <a:pPr>
              <a:lnSpc>
                <a:spcPct val="107000"/>
              </a:lnSpc>
              <a:spcAft>
                <a:spcPts val="800"/>
              </a:spcAft>
            </a:pPr>
            <a:r>
              <a:rPr lang="en-US" i="1" dirty="0">
                <a:solidFill>
                  <a:srgbClr val="4472C4"/>
                </a:solidFill>
                <a:latin typeface="Calibri" charset="0"/>
                <a:ea typeface="Calibri" charset="0"/>
                <a:cs typeface="Calibri" charset="0"/>
              </a:rPr>
              <a:t>donate (event='1')=  South West Northeast Midwest </a:t>
            </a:r>
            <a:r>
              <a:rPr lang="en-US" i="1" dirty="0" err="1">
                <a:solidFill>
                  <a:srgbClr val="4472C4"/>
                </a:solidFill>
                <a:latin typeface="Calibri" charset="0"/>
                <a:ea typeface="Calibri" charset="0"/>
                <a:cs typeface="Calibri" charset="0"/>
              </a:rPr>
              <a:t>Sqrt_appeal_cost</a:t>
            </a:r>
            <a:r>
              <a:rPr lang="en-US" i="1" dirty="0">
                <a:solidFill>
                  <a:srgbClr val="4472C4"/>
                </a:solidFill>
                <a:latin typeface="Calibri" charset="0"/>
                <a:ea typeface="Calibri" charset="0"/>
                <a:cs typeface="Calibri" charset="0"/>
              </a:rPr>
              <a:t> </a:t>
            </a:r>
            <a:r>
              <a:rPr lang="en-US" i="1" dirty="0" err="1">
                <a:solidFill>
                  <a:srgbClr val="4472C4"/>
                </a:solidFill>
                <a:latin typeface="Calibri" charset="0"/>
                <a:ea typeface="Calibri" charset="0"/>
                <a:cs typeface="Calibri" charset="0"/>
              </a:rPr>
              <a:t>appeals_qtr</a:t>
            </a:r>
            <a:r>
              <a:rPr lang="en-US" i="1" dirty="0">
                <a:solidFill>
                  <a:srgbClr val="4472C4"/>
                </a:solidFill>
                <a:latin typeface="Calibri" charset="0"/>
                <a:ea typeface="Calibri" charset="0"/>
                <a:cs typeface="Calibri" charset="0"/>
              </a:rPr>
              <a:t> </a:t>
            </a:r>
            <a:r>
              <a:rPr lang="en-US" i="1" dirty="0" err="1">
                <a:solidFill>
                  <a:srgbClr val="4472C4"/>
                </a:solidFill>
                <a:latin typeface="Calibri" charset="0"/>
                <a:ea typeface="Calibri" charset="0"/>
                <a:cs typeface="Calibri" charset="0"/>
              </a:rPr>
              <a:t>donation_qtr</a:t>
            </a:r>
            <a:r>
              <a:rPr lang="en-US" i="1" dirty="0">
                <a:solidFill>
                  <a:srgbClr val="4472C4"/>
                </a:solidFill>
                <a:latin typeface="Calibri" charset="0"/>
                <a:ea typeface="Calibri" charset="0"/>
                <a:cs typeface="Calibri" charset="0"/>
              </a:rPr>
              <a:t>;</a:t>
            </a:r>
            <a:endParaRPr lang="en-US" sz="1600" dirty="0">
              <a:effectLst/>
              <a:latin typeface="Calibri" charset="0"/>
              <a:ea typeface="Calibri" charset="0"/>
              <a:cs typeface="Times New Roman" charset="0"/>
            </a:endParaRPr>
          </a:p>
        </p:txBody>
      </p:sp>
      <p:pic>
        <p:nvPicPr>
          <p:cNvPr id="7" name="Picture 6"/>
          <p:cNvPicPr/>
          <p:nvPr/>
        </p:nvPicPr>
        <p:blipFill>
          <a:blip r:embed="rId2"/>
          <a:stretch>
            <a:fillRect/>
          </a:stretch>
        </p:blipFill>
        <p:spPr>
          <a:xfrm>
            <a:off x="4037012" y="2542814"/>
            <a:ext cx="3048000" cy="1981200"/>
          </a:xfrm>
          <a:prstGeom prst="rect">
            <a:avLst/>
          </a:prstGeom>
          <a:ln>
            <a:solidFill>
              <a:schemeClr val="tx2"/>
            </a:solidFill>
          </a:ln>
        </p:spPr>
      </p:pic>
      <p:pic>
        <p:nvPicPr>
          <p:cNvPr id="8" name="Picture 7"/>
          <p:cNvPicPr/>
          <p:nvPr/>
        </p:nvPicPr>
        <p:blipFill>
          <a:blip r:embed="rId3"/>
          <a:stretch>
            <a:fillRect/>
          </a:stretch>
        </p:blipFill>
        <p:spPr>
          <a:xfrm>
            <a:off x="433101" y="2514600"/>
            <a:ext cx="3451511" cy="2004695"/>
          </a:xfrm>
          <a:prstGeom prst="rect">
            <a:avLst/>
          </a:prstGeom>
          <a:ln>
            <a:solidFill>
              <a:schemeClr val="tx2"/>
            </a:solidFill>
          </a:ln>
        </p:spPr>
      </p:pic>
      <p:pic>
        <p:nvPicPr>
          <p:cNvPr id="9" name="Picture 8"/>
          <p:cNvPicPr/>
          <p:nvPr/>
        </p:nvPicPr>
        <p:blipFill>
          <a:blip r:embed="rId4"/>
          <a:stretch>
            <a:fillRect/>
          </a:stretch>
        </p:blipFill>
        <p:spPr>
          <a:xfrm>
            <a:off x="7237412" y="2542814"/>
            <a:ext cx="4362450" cy="3533775"/>
          </a:xfrm>
          <a:prstGeom prst="rect">
            <a:avLst/>
          </a:prstGeom>
          <a:ln>
            <a:solidFill>
              <a:schemeClr val="tx2"/>
            </a:solidFill>
          </a:ln>
        </p:spPr>
      </p:pic>
    </p:spTree>
    <p:extLst>
      <p:ext uri="{BB962C8B-B14F-4D97-AF65-F5344CB8AC3E}">
        <p14:creationId xmlns:p14="http://schemas.microsoft.com/office/powerpoint/2010/main" val="69533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sz="2400" dirty="0">
                <a:latin typeface="Calibri" pitchFamily="34" charset="0"/>
                <a:cs typeface="Calibri" pitchFamily="34" charset="0"/>
              </a:rPr>
              <a:t>Appeal Cost Break Down</a:t>
            </a:r>
          </a:p>
        </p:txBody>
      </p:sp>
      <p:sp>
        <p:nvSpPr>
          <p:cNvPr id="3" name="TextBox 2"/>
          <p:cNvSpPr txBox="1"/>
          <p:nvPr/>
        </p:nvSpPr>
        <p:spPr>
          <a:xfrm>
            <a:off x="531812" y="838200"/>
            <a:ext cx="11049000" cy="5047536"/>
          </a:xfrm>
          <a:prstGeom prst="rect">
            <a:avLst/>
          </a:prstGeom>
          <a:noFill/>
        </p:spPr>
        <p:txBody>
          <a:bodyPr wrap="square" rtlCol="0">
            <a:spAutoFit/>
          </a:bodyPr>
          <a:lstStyle/>
          <a:p>
            <a:pPr marL="173038" indent="-173038">
              <a:buFont typeface="Arial" pitchFamily="34" charset="0"/>
              <a:buChar char="•"/>
            </a:pPr>
            <a:r>
              <a:rPr lang="en-US" sz="1400" dirty="0">
                <a:solidFill>
                  <a:srgbClr val="002060"/>
                </a:solidFill>
                <a:latin typeface="Calibri" pitchFamily="34" charset="0"/>
                <a:cs typeface="Calibri" pitchFamily="34" charset="0"/>
              </a:rPr>
              <a:t>Appeals were ranked into 5 categories, 0 being the lowest and 4 being the highest</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A logistic regression model was run with Donate being the response variable</a:t>
            </a:r>
          </a:p>
          <a:p>
            <a:pPr marL="1087438" lvl="2" indent="-173038">
              <a:buFont typeface="Arial" pitchFamily="34" charset="0"/>
              <a:buChar char="•"/>
            </a:pPr>
            <a:endParaRPr lang="en-US" sz="1400" i="1" dirty="0">
              <a:solidFill>
                <a:srgbClr val="002060"/>
              </a:solidFill>
              <a:latin typeface="Calibri" pitchFamily="34" charset="0"/>
              <a:cs typeface="Calibri" pitchFamily="34" charset="0"/>
            </a:endParaRPr>
          </a:p>
          <a:p>
            <a:pPr lvl="2"/>
            <a:r>
              <a:rPr lang="en-US" sz="1400" i="1" dirty="0">
                <a:solidFill>
                  <a:schemeClr val="accent1">
                    <a:lumMod val="75000"/>
                  </a:schemeClr>
                </a:solidFill>
              </a:rPr>
              <a:t>model donate (event='1')=  South West Northeast Midwest </a:t>
            </a:r>
            <a:r>
              <a:rPr lang="en-US" sz="1400" i="1" dirty="0" err="1">
                <a:solidFill>
                  <a:schemeClr val="accent1">
                    <a:lumMod val="75000"/>
                  </a:schemeClr>
                </a:solidFill>
              </a:rPr>
              <a:t>Sqrt_appeal_cost</a:t>
            </a:r>
            <a:r>
              <a:rPr lang="en-US" sz="1400" i="1" dirty="0">
                <a:solidFill>
                  <a:schemeClr val="accent1">
                    <a:lumMod val="75000"/>
                  </a:schemeClr>
                </a:solidFill>
              </a:rPr>
              <a:t> </a:t>
            </a:r>
            <a:r>
              <a:rPr lang="en-US" sz="1400" i="1" dirty="0" err="1">
                <a:solidFill>
                  <a:schemeClr val="accent1">
                    <a:lumMod val="75000"/>
                  </a:schemeClr>
                </a:solidFill>
              </a:rPr>
              <a:t>appeals_qtr</a:t>
            </a:r>
            <a:r>
              <a:rPr lang="en-US" sz="1400" i="1" dirty="0">
                <a:solidFill>
                  <a:schemeClr val="accent1">
                    <a:lumMod val="75000"/>
                  </a:schemeClr>
                </a:solidFill>
              </a:rPr>
              <a:t> </a:t>
            </a:r>
            <a:r>
              <a:rPr lang="en-US" sz="1400" i="1" dirty="0" err="1">
                <a:solidFill>
                  <a:schemeClr val="accent1">
                    <a:lumMod val="75000"/>
                  </a:schemeClr>
                </a:solidFill>
              </a:rPr>
              <a:t>donation_qtr</a:t>
            </a:r>
            <a:r>
              <a:rPr lang="en-US" sz="1400" i="1" dirty="0">
                <a:solidFill>
                  <a:schemeClr val="accent1">
                    <a:lumMod val="75000"/>
                  </a:schemeClr>
                </a:solidFill>
              </a:rPr>
              <a:t> </a:t>
            </a:r>
            <a:r>
              <a:rPr lang="en-US" sz="1400" i="1" dirty="0" err="1">
                <a:solidFill>
                  <a:schemeClr val="accent1">
                    <a:lumMod val="75000"/>
                  </a:schemeClr>
                </a:solidFill>
              </a:rPr>
              <a:t>a_c</a:t>
            </a:r>
            <a:r>
              <a:rPr lang="en-US" sz="1400" i="1" dirty="0">
                <a:solidFill>
                  <a:schemeClr val="accent1">
                    <a:lumMod val="75000"/>
                  </a:schemeClr>
                </a:solidFill>
              </a:rPr>
              <a:t>;</a:t>
            </a:r>
            <a:endParaRPr lang="en-US" sz="1400" dirty="0">
              <a:solidFill>
                <a:schemeClr val="accent1">
                  <a:lumMod val="75000"/>
                </a:schemeClr>
              </a:solidFill>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As evident from the results, rank 0($0 - $ 0.29) and rank 1($0.291 - $0.32) of donation perform better than the other 3 ranks</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So as evident, we can say that the company gets better donation at lower cost and higher cost does not guarantee higher donation.</a:t>
            </a:r>
          </a:p>
          <a:p>
            <a:pPr marL="173038" indent="-173038">
              <a:buFont typeface="Arial" pitchFamily="34" charset="0"/>
              <a:buChar char="•"/>
            </a:pPr>
            <a:endParaRPr lang="en-US" sz="1400" dirty="0">
              <a:solidFill>
                <a:srgbClr val="002060"/>
              </a:solidFill>
              <a:latin typeface="Calibri" pitchFamily="34" charset="0"/>
              <a:cs typeface="Calibri" pitchFamily="34" charset="0"/>
            </a:endParaRPr>
          </a:p>
        </p:txBody>
      </p:sp>
      <p:pic>
        <p:nvPicPr>
          <p:cNvPr id="5" name="Picture 4"/>
          <p:cNvPicPr/>
          <p:nvPr/>
        </p:nvPicPr>
        <p:blipFill>
          <a:blip r:embed="rId2"/>
          <a:stretch>
            <a:fillRect/>
          </a:stretch>
        </p:blipFill>
        <p:spPr>
          <a:xfrm>
            <a:off x="4394517" y="2133600"/>
            <a:ext cx="3323590" cy="2543175"/>
          </a:xfrm>
          <a:prstGeom prst="rect">
            <a:avLst/>
          </a:prstGeom>
          <a:ln>
            <a:solidFill>
              <a:schemeClr val="tx2"/>
            </a:solidFill>
          </a:ln>
        </p:spPr>
      </p:pic>
    </p:spTree>
    <p:extLst>
      <p:ext uri="{BB962C8B-B14F-4D97-AF65-F5344CB8AC3E}">
        <p14:creationId xmlns:p14="http://schemas.microsoft.com/office/powerpoint/2010/main" val="87529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1" y="2743200"/>
            <a:ext cx="8686801" cy="1066800"/>
          </a:xfrm>
        </p:spPr>
        <p:txBody>
          <a:bodyPr/>
          <a:lstStyle/>
          <a:p>
            <a:r>
              <a:rPr lang="en-US" i="1" dirty="0">
                <a:latin typeface="Calibri" pitchFamily="34" charset="0"/>
                <a:cs typeface="Calibri" pitchFamily="34" charset="0"/>
              </a:rPr>
              <a:t>Behavioral Factor Analysis</a:t>
            </a:r>
          </a:p>
        </p:txBody>
      </p:sp>
    </p:spTree>
    <p:extLst>
      <p:ext uri="{BB962C8B-B14F-4D97-AF65-F5344CB8AC3E}">
        <p14:creationId xmlns:p14="http://schemas.microsoft.com/office/powerpoint/2010/main" val="150329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381000"/>
            <a:ext cx="6526523" cy="533400"/>
          </a:xfrm>
        </p:spPr>
        <p:txBody>
          <a:bodyPr>
            <a:normAutofit/>
          </a:bodyPr>
          <a:lstStyle/>
          <a:p>
            <a:r>
              <a:rPr lang="en-US" sz="2400" dirty="0">
                <a:latin typeface="Calibri" pitchFamily="34" charset="0"/>
                <a:cs typeface="Calibri" pitchFamily="34" charset="0"/>
              </a:rPr>
              <a:t>Objective </a:t>
            </a:r>
          </a:p>
        </p:txBody>
      </p:sp>
      <p:sp>
        <p:nvSpPr>
          <p:cNvPr id="3" name="TextBox 2"/>
          <p:cNvSpPr txBox="1"/>
          <p:nvPr/>
        </p:nvSpPr>
        <p:spPr>
          <a:xfrm>
            <a:off x="531812" y="1066800"/>
            <a:ext cx="11049000" cy="1169551"/>
          </a:xfrm>
          <a:prstGeom prst="rect">
            <a:avLst/>
          </a:prstGeom>
          <a:noFill/>
        </p:spPr>
        <p:txBody>
          <a:bodyPr wrap="square" rtlCol="0">
            <a:spAutoFit/>
          </a:bodyPr>
          <a:lstStyle/>
          <a:p>
            <a:pPr marL="285750" lvl="0" indent="-285750">
              <a:buFont typeface="Arial" charset="0"/>
              <a:buChar char="•"/>
            </a:pPr>
            <a:r>
              <a:rPr lang="en-US" sz="1400" dirty="0">
                <a:latin typeface="Calibri" charset="0"/>
                <a:ea typeface="Calibri" charset="0"/>
                <a:cs typeface="Calibri" charset="0"/>
              </a:rPr>
              <a:t>Is past donation amount of a donor a good predictor of the future donation amount by that donor?</a:t>
            </a:r>
          </a:p>
          <a:p>
            <a:pPr marL="285750" lvl="0" indent="-285750">
              <a:buFont typeface="Arial" charset="0"/>
              <a:buChar char="•"/>
            </a:pPr>
            <a:endParaRPr lang="en-US" sz="1400" dirty="0">
              <a:latin typeface="Calibri" charset="0"/>
              <a:ea typeface="Calibri" charset="0"/>
              <a:cs typeface="Calibri" charset="0"/>
            </a:endParaRPr>
          </a:p>
          <a:p>
            <a:pPr marL="285750" lvl="0" indent="-285750">
              <a:buFont typeface="Arial" charset="0"/>
              <a:buChar char="•"/>
            </a:pPr>
            <a:r>
              <a:rPr lang="en-US" sz="1400" dirty="0">
                <a:latin typeface="Calibri" charset="0"/>
                <a:ea typeface="Calibri" charset="0"/>
                <a:cs typeface="Calibri" charset="0"/>
              </a:rPr>
              <a:t>What patterns do we see in </a:t>
            </a:r>
            <a:r>
              <a:rPr lang="en-US" sz="1400" dirty="0" err="1">
                <a:latin typeface="Calibri" charset="0"/>
                <a:ea typeface="Calibri" charset="0"/>
                <a:cs typeface="Calibri" charset="0"/>
              </a:rPr>
              <a:t>Recency</a:t>
            </a:r>
            <a:r>
              <a:rPr lang="en-US" sz="1400" dirty="0">
                <a:latin typeface="Calibri" charset="0"/>
                <a:ea typeface="Calibri" charset="0"/>
                <a:cs typeface="Calibri" charset="0"/>
              </a:rPr>
              <a:t> and Frequency of past donations and Frequency of Future donation? </a:t>
            </a:r>
          </a:p>
          <a:p>
            <a:pPr marL="285750" lvl="0" indent="-285750">
              <a:buFont typeface="Arial" charset="0"/>
              <a:buChar char="•"/>
            </a:pPr>
            <a:endParaRPr lang="en-US" sz="1400" dirty="0">
              <a:latin typeface="Calibri" charset="0"/>
              <a:ea typeface="Calibri" charset="0"/>
              <a:cs typeface="Calibri" charset="0"/>
            </a:endParaRPr>
          </a:p>
          <a:p>
            <a:pPr marL="285750" lvl="0" indent="-285750">
              <a:buFont typeface="Arial" charset="0"/>
              <a:buChar char="•"/>
            </a:pPr>
            <a:r>
              <a:rPr lang="en-US" sz="1400" dirty="0">
                <a:latin typeface="Calibri" charset="0"/>
                <a:ea typeface="Calibri" charset="0"/>
                <a:cs typeface="Calibri" charset="0"/>
              </a:rPr>
              <a:t>Do </a:t>
            </a:r>
            <a:r>
              <a:rPr lang="en-US" sz="1400" dirty="0" err="1">
                <a:latin typeface="Calibri" charset="0"/>
                <a:ea typeface="Calibri" charset="0"/>
                <a:cs typeface="Calibri" charset="0"/>
              </a:rPr>
              <a:t>Recency</a:t>
            </a:r>
            <a:r>
              <a:rPr lang="en-US" sz="1400" dirty="0">
                <a:latin typeface="Calibri" charset="0"/>
                <a:ea typeface="Calibri" charset="0"/>
                <a:cs typeface="Calibri" charset="0"/>
              </a:rPr>
              <a:t> and Frequency have significant impact on future donation </a:t>
            </a:r>
            <a:r>
              <a:rPr lang="en-US" sz="1400" dirty="0" smtClean="0">
                <a:latin typeface="Calibri" charset="0"/>
                <a:ea typeface="Calibri" charset="0"/>
                <a:cs typeface="Calibri" charset="0"/>
              </a:rPr>
              <a:t>behavior?</a:t>
            </a:r>
            <a:endParaRPr lang="en-US" sz="1400" dirty="0">
              <a:latin typeface="Calibri" charset="0"/>
              <a:ea typeface="Calibri" charset="0"/>
              <a:cs typeface="Calibri" charset="0"/>
            </a:endParaRPr>
          </a:p>
        </p:txBody>
      </p:sp>
    </p:spTree>
    <p:extLst>
      <p:ext uri="{BB962C8B-B14F-4D97-AF65-F5344CB8AC3E}">
        <p14:creationId xmlns:p14="http://schemas.microsoft.com/office/powerpoint/2010/main" val="18777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sz="2400" dirty="0">
                <a:latin typeface="Calibri" pitchFamily="34" charset="0"/>
                <a:cs typeface="Calibri" pitchFamily="34" charset="0"/>
              </a:rPr>
              <a:t>Pre-Processing</a:t>
            </a:r>
          </a:p>
        </p:txBody>
      </p:sp>
      <p:sp>
        <p:nvSpPr>
          <p:cNvPr id="3" name="TextBox 2"/>
          <p:cNvSpPr txBox="1"/>
          <p:nvPr/>
        </p:nvSpPr>
        <p:spPr>
          <a:xfrm>
            <a:off x="531812" y="838200"/>
            <a:ext cx="11049000" cy="2462213"/>
          </a:xfrm>
          <a:prstGeom prst="rect">
            <a:avLst/>
          </a:prstGeom>
          <a:noFill/>
        </p:spPr>
        <p:txBody>
          <a:bodyPr wrap="square" rtlCol="0">
            <a:spAutoFit/>
          </a:bodyPr>
          <a:lstStyle/>
          <a:p>
            <a:pPr marL="173038" indent="-173038">
              <a:buFont typeface="Arial" pitchFamily="34" charset="0"/>
              <a:buChar char="•"/>
            </a:pPr>
            <a:r>
              <a:rPr lang="en-US" sz="1400" dirty="0">
                <a:solidFill>
                  <a:srgbClr val="002060"/>
                </a:solidFill>
                <a:latin typeface="Calibri" charset="0"/>
                <a:ea typeface="Calibri" charset="0"/>
                <a:cs typeface="Calibri" charset="0"/>
              </a:rPr>
              <a:t>We modified the data and assigned quarters to every Gift Date of the donors, to which ever quarter the donated</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b="1" dirty="0">
                <a:solidFill>
                  <a:srgbClr val="002060"/>
                </a:solidFill>
                <a:latin typeface="Calibri" charset="0"/>
                <a:ea typeface="Calibri" charset="0"/>
                <a:cs typeface="Calibri" charset="0"/>
              </a:rPr>
              <a:t>Quarter was chosen </a:t>
            </a:r>
            <a:r>
              <a:rPr lang="en-US" sz="1400" dirty="0">
                <a:solidFill>
                  <a:srgbClr val="002060"/>
                </a:solidFill>
                <a:latin typeface="Calibri" charset="0"/>
                <a:ea typeface="Calibri" charset="0"/>
                <a:cs typeface="Calibri" charset="0"/>
              </a:rPr>
              <a:t>as the time frame as it gives us the necessary amount of data points to conduct our analysis. Using Year would have yielded very few data points and using months would have yielded too many</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Using RFM Analysis, we created 3 variables  </a:t>
            </a:r>
            <a:r>
              <a:rPr lang="en-US" sz="1400" dirty="0" err="1">
                <a:solidFill>
                  <a:srgbClr val="002060"/>
                </a:solidFill>
                <a:latin typeface="Calibri" charset="0"/>
                <a:ea typeface="Calibri" charset="0"/>
                <a:cs typeface="Calibri" charset="0"/>
              </a:rPr>
              <a:t>Recency</a:t>
            </a:r>
            <a:r>
              <a:rPr lang="en-US" sz="1400" dirty="0">
                <a:solidFill>
                  <a:srgbClr val="002060"/>
                </a:solidFill>
                <a:latin typeface="Calibri" charset="0"/>
                <a:ea typeface="Calibri" charset="0"/>
                <a:cs typeface="Calibri" charset="0"/>
              </a:rPr>
              <a:t>, Frequency and Monetary and divided them into 5 classes 1 being the lowest and 5 the </a:t>
            </a:r>
            <a:r>
              <a:rPr lang="en-US" sz="1400" dirty="0" smtClean="0">
                <a:solidFill>
                  <a:srgbClr val="002060"/>
                </a:solidFill>
                <a:latin typeface="Calibri" charset="0"/>
                <a:ea typeface="Calibri" charset="0"/>
                <a:cs typeface="Calibri" charset="0"/>
              </a:rPr>
              <a:t>highest</a:t>
            </a: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We further created a extra variable called “</a:t>
            </a:r>
            <a:r>
              <a:rPr lang="en-US" sz="1400" dirty="0" err="1">
                <a:solidFill>
                  <a:srgbClr val="002060"/>
                </a:solidFill>
                <a:latin typeface="Calibri" charset="0"/>
                <a:ea typeface="Calibri" charset="0"/>
                <a:cs typeface="Calibri" charset="0"/>
              </a:rPr>
              <a:t>Avg_mon</a:t>
            </a:r>
            <a:r>
              <a:rPr lang="en-US" sz="1400" dirty="0">
                <a:solidFill>
                  <a:srgbClr val="002060"/>
                </a:solidFill>
                <a:latin typeface="Calibri" charset="0"/>
                <a:ea typeface="Calibri" charset="0"/>
                <a:cs typeface="Calibri" charset="0"/>
              </a:rPr>
              <a:t>” which is the average monetary value for each donor</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p:txBody>
      </p:sp>
    </p:spTree>
    <p:extLst>
      <p:ext uri="{BB962C8B-B14F-4D97-AF65-F5344CB8AC3E}">
        <p14:creationId xmlns:p14="http://schemas.microsoft.com/office/powerpoint/2010/main" val="43769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dirty="0"/>
              <a:t>Prediction through past monetary value</a:t>
            </a:r>
            <a:endParaRPr lang="en-US" sz="2400" dirty="0">
              <a:latin typeface="Calibri" pitchFamily="34" charset="0"/>
              <a:cs typeface="Calibri" pitchFamily="34" charset="0"/>
            </a:endParaRPr>
          </a:p>
        </p:txBody>
      </p:sp>
      <p:sp>
        <p:nvSpPr>
          <p:cNvPr id="3" name="TextBox 2"/>
          <p:cNvSpPr txBox="1"/>
          <p:nvPr/>
        </p:nvSpPr>
        <p:spPr>
          <a:xfrm>
            <a:off x="531812" y="838200"/>
            <a:ext cx="11049000" cy="5447645"/>
          </a:xfrm>
          <a:prstGeom prst="rect">
            <a:avLst/>
          </a:prstGeom>
          <a:noFill/>
        </p:spPr>
        <p:txBody>
          <a:bodyPr wrap="square" rtlCol="0">
            <a:spAutoFit/>
          </a:bodyPr>
          <a:lstStyle/>
          <a:p>
            <a:pPr marL="173038" indent="-173038">
              <a:buFont typeface="Arial" pitchFamily="34" charset="0"/>
              <a:buChar char="•"/>
            </a:pPr>
            <a:r>
              <a:rPr lang="en-US" sz="1400" dirty="0">
                <a:solidFill>
                  <a:srgbClr val="002060"/>
                </a:solidFill>
                <a:latin typeface="Calibri" charset="0"/>
                <a:ea typeface="Calibri" charset="0"/>
                <a:cs typeface="Calibri" charset="0"/>
              </a:rPr>
              <a:t>We ran a paired </a:t>
            </a:r>
            <a:r>
              <a:rPr lang="en-US" sz="1400" dirty="0" smtClean="0">
                <a:solidFill>
                  <a:srgbClr val="002060"/>
                </a:solidFill>
                <a:latin typeface="Calibri" charset="0"/>
                <a:ea typeface="Calibri" charset="0"/>
                <a:cs typeface="Calibri" charset="0"/>
              </a:rPr>
              <a:t>T - test </a:t>
            </a:r>
            <a:r>
              <a:rPr lang="en-US" sz="1400" dirty="0">
                <a:solidFill>
                  <a:srgbClr val="002060"/>
                </a:solidFill>
                <a:latin typeface="Calibri" charset="0"/>
                <a:ea typeface="Calibri" charset="0"/>
                <a:cs typeface="Calibri" charset="0"/>
              </a:rPr>
              <a:t>and a regression analysis to test the following Hypothesis </a:t>
            </a:r>
            <a:r>
              <a:rPr lang="mr-IN" sz="1400" dirty="0">
                <a:solidFill>
                  <a:srgbClr val="002060"/>
                </a:solidFill>
                <a:latin typeface="Calibri" charset="0"/>
                <a:ea typeface="Calibri" charset="0"/>
                <a:cs typeface="Calibri" charset="0"/>
              </a:rPr>
              <a:t>–</a:t>
            </a:r>
            <a:r>
              <a:rPr lang="en-US" sz="1400" dirty="0">
                <a:solidFill>
                  <a:srgbClr val="002060"/>
                </a:solidFill>
                <a:latin typeface="Calibri" charset="0"/>
                <a:ea typeface="Calibri" charset="0"/>
                <a:cs typeface="Calibri" charset="0"/>
              </a:rPr>
              <a:t> </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lvl="4"/>
            <a:r>
              <a:rPr lang="en-US" b="1" i="1" baseline="-25000" dirty="0">
                <a:solidFill>
                  <a:schemeClr val="accent1">
                    <a:lumMod val="75000"/>
                  </a:schemeClr>
                </a:solidFill>
                <a:latin typeface="Calibri" charset="0"/>
                <a:ea typeface="Calibri" charset="0"/>
                <a:cs typeface="Calibri" charset="0"/>
              </a:rPr>
              <a:t>H0: </a:t>
            </a:r>
            <a:r>
              <a:rPr lang="en-US" b="1" i="1" baseline="-25000" dirty="0" err="1">
                <a:solidFill>
                  <a:schemeClr val="accent1">
                    <a:lumMod val="75000"/>
                  </a:schemeClr>
                </a:solidFill>
                <a:latin typeface="Calibri" charset="0"/>
                <a:ea typeface="Calibri" charset="0"/>
                <a:cs typeface="Calibri" charset="0"/>
              </a:rPr>
              <a:t>μd</a:t>
            </a:r>
            <a:r>
              <a:rPr lang="en-US" b="1" i="1" baseline="-25000" dirty="0">
                <a:solidFill>
                  <a:schemeClr val="accent1">
                    <a:lumMod val="75000"/>
                  </a:schemeClr>
                </a:solidFill>
                <a:latin typeface="Calibri" charset="0"/>
                <a:ea typeface="Calibri" charset="0"/>
                <a:cs typeface="Calibri" charset="0"/>
              </a:rPr>
              <a:t> = μ0</a:t>
            </a:r>
            <a:r>
              <a:rPr lang="en-US" i="1" baseline="-25000" dirty="0">
                <a:solidFill>
                  <a:schemeClr val="accent1">
                    <a:lumMod val="75000"/>
                  </a:schemeClr>
                </a:solidFill>
                <a:latin typeface="Calibri" charset="0"/>
                <a:ea typeface="Calibri" charset="0"/>
                <a:cs typeface="Calibri" charset="0"/>
              </a:rPr>
              <a:t>   - The population mean of the differences (</a:t>
            </a:r>
            <a:r>
              <a:rPr lang="en-US" i="1" baseline="-25000" dirty="0" err="1">
                <a:solidFill>
                  <a:schemeClr val="accent1">
                    <a:lumMod val="75000"/>
                  </a:schemeClr>
                </a:solidFill>
                <a:latin typeface="Calibri" charset="0"/>
                <a:ea typeface="Calibri" charset="0"/>
                <a:cs typeface="Calibri" charset="0"/>
              </a:rPr>
              <a:t>μd</a:t>
            </a:r>
            <a:r>
              <a:rPr lang="en-US" i="1" baseline="-25000" dirty="0">
                <a:solidFill>
                  <a:schemeClr val="accent1">
                    <a:lumMod val="75000"/>
                  </a:schemeClr>
                </a:solidFill>
                <a:latin typeface="Calibri" charset="0"/>
                <a:ea typeface="Calibri" charset="0"/>
                <a:cs typeface="Calibri" charset="0"/>
              </a:rPr>
              <a:t>) equals the hypothesized mean of the differences (μ0).</a:t>
            </a:r>
            <a:endParaRPr lang="en-US" dirty="0">
              <a:solidFill>
                <a:schemeClr val="accent1">
                  <a:lumMod val="75000"/>
                </a:schemeClr>
              </a:solidFill>
              <a:latin typeface="Calibri" charset="0"/>
              <a:ea typeface="Calibri" charset="0"/>
              <a:cs typeface="Calibri" charset="0"/>
            </a:endParaRPr>
          </a:p>
          <a:p>
            <a:pPr lvl="4"/>
            <a:r>
              <a:rPr lang="en-US" b="1" i="1" baseline="-25000" dirty="0">
                <a:solidFill>
                  <a:schemeClr val="accent1">
                    <a:lumMod val="75000"/>
                  </a:schemeClr>
                </a:solidFill>
                <a:latin typeface="Calibri" charset="0"/>
                <a:ea typeface="Calibri" charset="0"/>
                <a:cs typeface="Calibri" charset="0"/>
              </a:rPr>
              <a:t> H1: </a:t>
            </a:r>
            <a:r>
              <a:rPr lang="en-US" b="1" i="1" baseline="-25000" dirty="0" err="1">
                <a:solidFill>
                  <a:schemeClr val="accent1">
                    <a:lumMod val="75000"/>
                  </a:schemeClr>
                </a:solidFill>
                <a:latin typeface="Calibri" charset="0"/>
                <a:ea typeface="Calibri" charset="0"/>
                <a:cs typeface="Calibri" charset="0"/>
              </a:rPr>
              <a:t>μd</a:t>
            </a:r>
            <a:r>
              <a:rPr lang="en-US" b="1" i="1" baseline="-25000" dirty="0">
                <a:solidFill>
                  <a:schemeClr val="accent1">
                    <a:lumMod val="75000"/>
                  </a:schemeClr>
                </a:solidFill>
                <a:latin typeface="Calibri" charset="0"/>
                <a:ea typeface="Calibri" charset="0"/>
                <a:cs typeface="Calibri" charset="0"/>
              </a:rPr>
              <a:t> ≠ μ0</a:t>
            </a:r>
            <a:r>
              <a:rPr lang="en-US" i="1" baseline="-25000" dirty="0">
                <a:solidFill>
                  <a:schemeClr val="accent1">
                    <a:lumMod val="75000"/>
                  </a:schemeClr>
                </a:solidFill>
                <a:latin typeface="Calibri" charset="0"/>
                <a:ea typeface="Calibri" charset="0"/>
                <a:cs typeface="Calibri" charset="0"/>
              </a:rPr>
              <a:t>  - The population mean of the differences (</a:t>
            </a:r>
            <a:r>
              <a:rPr lang="en-US" i="1" baseline="-25000" dirty="0" err="1">
                <a:solidFill>
                  <a:schemeClr val="accent1">
                    <a:lumMod val="75000"/>
                  </a:schemeClr>
                </a:solidFill>
                <a:latin typeface="Calibri" charset="0"/>
                <a:ea typeface="Calibri" charset="0"/>
                <a:cs typeface="Calibri" charset="0"/>
              </a:rPr>
              <a:t>μd</a:t>
            </a:r>
            <a:r>
              <a:rPr lang="en-US" i="1" baseline="-25000" dirty="0">
                <a:solidFill>
                  <a:schemeClr val="accent1">
                    <a:lumMod val="75000"/>
                  </a:schemeClr>
                </a:solidFill>
                <a:latin typeface="Calibri" charset="0"/>
                <a:ea typeface="Calibri" charset="0"/>
                <a:cs typeface="Calibri" charset="0"/>
              </a:rPr>
              <a:t>) does not equal the hypothesized mean of the differences (μ0).</a:t>
            </a:r>
          </a:p>
          <a:p>
            <a:pPr lvl="4"/>
            <a:endParaRPr lang="en-US" i="1" baseline="-25000" dirty="0">
              <a:solidFill>
                <a:schemeClr val="accent1">
                  <a:lumMod val="75000"/>
                </a:schemeClr>
              </a:solidFill>
              <a:latin typeface="Calibri" charset="0"/>
              <a:ea typeface="Calibri" charset="0"/>
              <a:cs typeface="Calibri" charset="0"/>
            </a:endParaRPr>
          </a:p>
          <a:p>
            <a:pPr marL="285750" lvl="4" indent="-285750">
              <a:buFont typeface="Arial" charset="0"/>
              <a:buChar char="•"/>
            </a:pPr>
            <a:endParaRPr lang="en-US" dirty="0">
              <a:latin typeface="Calibri" charset="0"/>
              <a:ea typeface="Calibri" charset="0"/>
              <a:cs typeface="Calibri" charset="0"/>
            </a:endParaRPr>
          </a:p>
          <a:p>
            <a:pPr marL="285750" lvl="4" indent="-285750">
              <a:buFont typeface="Arial" charset="0"/>
              <a:buChar char="•"/>
            </a:pPr>
            <a:endParaRPr lang="en-US" dirty="0">
              <a:latin typeface="Calibri" charset="0"/>
              <a:ea typeface="Calibri" charset="0"/>
              <a:cs typeface="Calibri" charset="0"/>
            </a:endParaRPr>
          </a:p>
          <a:p>
            <a:pPr marL="285750" lvl="4" indent="-285750">
              <a:buFont typeface="Arial" charset="0"/>
              <a:buChar char="•"/>
            </a:pPr>
            <a:endParaRPr lang="en-US" dirty="0">
              <a:latin typeface="Calibri" charset="0"/>
              <a:ea typeface="Calibri" charset="0"/>
              <a:cs typeface="Calibri" charset="0"/>
            </a:endParaRPr>
          </a:p>
          <a:p>
            <a:pPr marL="285750" lvl="4" indent="-285750">
              <a:buFont typeface="Arial" charset="0"/>
              <a:buChar char="•"/>
            </a:pPr>
            <a:endParaRPr lang="en-US" dirty="0">
              <a:latin typeface="Calibri" charset="0"/>
              <a:ea typeface="Calibri" charset="0"/>
              <a:cs typeface="Calibri" charset="0"/>
            </a:endParaRPr>
          </a:p>
          <a:p>
            <a:pPr marL="285750" lvl="4" indent="-285750">
              <a:buFont typeface="Arial" charset="0"/>
              <a:buChar char="•"/>
            </a:pPr>
            <a:endParaRPr lang="en-US" dirty="0">
              <a:latin typeface="Calibri" charset="0"/>
              <a:ea typeface="Calibri" charset="0"/>
              <a:cs typeface="Calibri" charset="0"/>
            </a:endParaRPr>
          </a:p>
          <a:p>
            <a:pPr marL="285750" lvl="4" indent="-285750">
              <a:buFont typeface="Arial" charset="0"/>
              <a:buChar char="•"/>
            </a:pPr>
            <a:endParaRPr lang="en-US" dirty="0">
              <a:latin typeface="Calibri" charset="0"/>
              <a:ea typeface="Calibri" charset="0"/>
              <a:cs typeface="Calibri" charset="0"/>
            </a:endParaRPr>
          </a:p>
          <a:p>
            <a:pPr marL="285750" lvl="4" indent="-285750">
              <a:buFont typeface="Arial" charset="0"/>
              <a:buChar char="•"/>
            </a:pPr>
            <a:endParaRPr lang="en-US" dirty="0">
              <a:latin typeface="Calibri" charset="0"/>
              <a:ea typeface="Calibri" charset="0"/>
              <a:cs typeface="Calibri" charset="0"/>
            </a:endParaRPr>
          </a:p>
          <a:p>
            <a:pPr marL="285750" lvl="4" indent="-285750">
              <a:buFont typeface="Arial" charset="0"/>
              <a:buChar char="•"/>
            </a:pPr>
            <a:endParaRPr lang="en-US" dirty="0">
              <a:latin typeface="Calibri" charset="0"/>
              <a:ea typeface="Calibri" charset="0"/>
              <a:cs typeface="Calibri" charset="0"/>
            </a:endParaRPr>
          </a:p>
          <a:p>
            <a:pPr marL="285750" lvl="4" indent="-285750">
              <a:buFont typeface="Arial" charset="0"/>
              <a:buChar char="•"/>
            </a:pPr>
            <a:endParaRPr lang="en-US" dirty="0">
              <a:latin typeface="Calibri" charset="0"/>
              <a:ea typeface="Calibri" charset="0"/>
              <a:cs typeface="Calibri" charset="0"/>
            </a:endParaRPr>
          </a:p>
          <a:p>
            <a:pPr marL="285750" lvl="4" indent="-285750">
              <a:buFont typeface="Arial" charset="0"/>
              <a:buChar char="•"/>
            </a:pPr>
            <a:endParaRPr lang="en-US" dirty="0">
              <a:latin typeface="Calibri" charset="0"/>
              <a:ea typeface="Calibri" charset="0"/>
              <a:cs typeface="Calibri" charset="0"/>
            </a:endParaRPr>
          </a:p>
          <a:p>
            <a:pPr marL="285750" lvl="4" indent="-285750">
              <a:buFont typeface="Arial" charset="0"/>
              <a:buChar char="•"/>
            </a:pPr>
            <a:r>
              <a:rPr lang="en-US" sz="1400" dirty="0">
                <a:solidFill>
                  <a:srgbClr val="002060"/>
                </a:solidFill>
                <a:latin typeface="Calibri" charset="0"/>
                <a:ea typeface="Calibri" charset="0"/>
                <a:cs typeface="Calibri" charset="0"/>
              </a:rPr>
              <a:t>As evident, we can see the p value to be less than &lt;0.05, which means we reject the null hypothesis</a:t>
            </a: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r>
              <a:rPr lang="en-US" sz="1400" dirty="0">
                <a:solidFill>
                  <a:srgbClr val="002060"/>
                </a:solidFill>
                <a:latin typeface="Calibri" charset="0"/>
                <a:ea typeface="Calibri" charset="0"/>
                <a:cs typeface="Calibri" charset="0"/>
              </a:rPr>
              <a:t>Seen in the Q-Q plot above, we see that majority of differences between past and future monetary values tends to be near 0</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60231" y="2444750"/>
            <a:ext cx="3462918" cy="1989604"/>
          </a:xfrm>
          <a:prstGeom prst="rect">
            <a:avLst/>
          </a:prstGeom>
          <a:ln>
            <a:solidFill>
              <a:schemeClr val="tx2"/>
            </a:solidFill>
          </a:ln>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377179" y="2444750"/>
            <a:ext cx="3155633" cy="1989604"/>
          </a:xfrm>
          <a:prstGeom prst="rect">
            <a:avLst/>
          </a:prstGeom>
          <a:ln>
            <a:solidFill>
              <a:schemeClr val="tx2"/>
            </a:solidFill>
          </a:ln>
        </p:spPr>
      </p:pic>
    </p:spTree>
    <p:extLst>
      <p:ext uri="{BB962C8B-B14F-4D97-AF65-F5344CB8AC3E}">
        <p14:creationId xmlns:p14="http://schemas.microsoft.com/office/powerpoint/2010/main" val="105694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dirty="0"/>
              <a:t>Prediction through past monetary value</a:t>
            </a:r>
            <a:endParaRPr lang="en-US" sz="2400" dirty="0">
              <a:latin typeface="Calibri" pitchFamily="34" charset="0"/>
              <a:cs typeface="Calibri" pitchFamily="34" charset="0"/>
            </a:endParaRPr>
          </a:p>
        </p:txBody>
      </p:sp>
      <p:sp>
        <p:nvSpPr>
          <p:cNvPr id="3" name="TextBox 2"/>
          <p:cNvSpPr txBox="1"/>
          <p:nvPr/>
        </p:nvSpPr>
        <p:spPr>
          <a:xfrm>
            <a:off x="531812" y="838200"/>
            <a:ext cx="11049000" cy="5262979"/>
          </a:xfrm>
          <a:prstGeom prst="rect">
            <a:avLst/>
          </a:prstGeom>
          <a:noFill/>
        </p:spPr>
        <p:txBody>
          <a:bodyPr wrap="square" rtlCol="0">
            <a:spAutoFit/>
          </a:bodyPr>
          <a:lstStyle/>
          <a:p>
            <a:pPr marL="173038" indent="-173038">
              <a:buFont typeface="Arial" pitchFamily="34" charset="0"/>
              <a:buChar char="•"/>
            </a:pPr>
            <a:r>
              <a:rPr lang="en-US" sz="1400" dirty="0">
                <a:solidFill>
                  <a:srgbClr val="002060"/>
                </a:solidFill>
                <a:latin typeface="Calibri" charset="0"/>
                <a:ea typeface="Calibri" charset="0"/>
                <a:cs typeface="Calibri" charset="0"/>
              </a:rPr>
              <a:t>We ran a regression and correlation to further check our findings </a:t>
            </a:r>
            <a:r>
              <a:rPr lang="mr-IN" sz="1400" dirty="0">
                <a:solidFill>
                  <a:srgbClr val="002060"/>
                </a:solidFill>
                <a:latin typeface="Calibri" charset="0"/>
                <a:ea typeface="Calibri" charset="0"/>
                <a:cs typeface="Calibri" charset="0"/>
              </a:rPr>
              <a:t>–</a:t>
            </a: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Seen in the table above, we can see there is some correlation and also the regression line is linear</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There seems to be a decent correlation between the past and future Monetary values</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b="1" dirty="0">
                <a:solidFill>
                  <a:srgbClr val="002060"/>
                </a:solidFill>
                <a:latin typeface="Calibri" charset="0"/>
                <a:ea typeface="Calibri" charset="0"/>
                <a:cs typeface="Calibri" charset="0"/>
              </a:rPr>
              <a:t>Hence we conclude that past monetary amount of a donor is a good factor to predict its future donation. </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16052" y="1323579"/>
            <a:ext cx="3774376" cy="2646994"/>
          </a:xfrm>
          <a:prstGeom prst="rect">
            <a:avLst/>
          </a:prstGeom>
          <a:ln>
            <a:solidFill>
              <a:schemeClr val="tx2"/>
            </a:solidFill>
          </a:ln>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5484812" y="1323580"/>
            <a:ext cx="3633470" cy="2646994"/>
          </a:xfrm>
          <a:prstGeom prst="rect">
            <a:avLst/>
          </a:prstGeom>
          <a:ln>
            <a:solidFill>
              <a:schemeClr val="tx2"/>
            </a:solidFill>
          </a:ln>
        </p:spPr>
      </p:pic>
    </p:spTree>
    <p:extLst>
      <p:ext uri="{BB962C8B-B14F-4D97-AF65-F5344CB8AC3E}">
        <p14:creationId xmlns:p14="http://schemas.microsoft.com/office/powerpoint/2010/main" val="153528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28600"/>
            <a:ext cx="6526523" cy="533400"/>
          </a:xfrm>
        </p:spPr>
        <p:txBody>
          <a:bodyPr>
            <a:normAutofit/>
          </a:bodyPr>
          <a:lstStyle/>
          <a:p>
            <a:r>
              <a:rPr lang="en-US" smtClean="0"/>
              <a:t>Data </a:t>
            </a:r>
            <a:r>
              <a:rPr lang="en-US" dirty="0"/>
              <a:t>Description</a:t>
            </a:r>
          </a:p>
        </p:txBody>
      </p:sp>
      <p:sp>
        <p:nvSpPr>
          <p:cNvPr id="3" name="TextBox 2"/>
          <p:cNvSpPr txBox="1"/>
          <p:nvPr/>
        </p:nvSpPr>
        <p:spPr>
          <a:xfrm>
            <a:off x="836612" y="1295399"/>
            <a:ext cx="5102352" cy="3017520"/>
          </a:xfrm>
          <a:prstGeom prst="rect">
            <a:avLst/>
          </a:prstGeom>
          <a:noFill/>
          <a:ln>
            <a:solidFill>
              <a:schemeClr val="tx1"/>
            </a:solidFill>
          </a:ln>
        </p:spPr>
        <p:txBody>
          <a:bodyPr wrap="square" rtlCol="0">
            <a:spAutoFit/>
          </a:bodyPr>
          <a:lstStyle/>
          <a:p>
            <a:pPr algn="ctr"/>
            <a:r>
              <a:rPr lang="en-US" b="1" dirty="0">
                <a:solidFill>
                  <a:schemeClr val="accent1"/>
                </a:solidFill>
                <a:latin typeface="Calibri" panose="020F0502020204030204" pitchFamily="34" charset="0"/>
                <a:cs typeface="Calibri" panose="020F0502020204030204" pitchFamily="34" charset="0"/>
              </a:rPr>
              <a:t>Appeals Data </a:t>
            </a:r>
          </a:p>
          <a:p>
            <a:pPr algn="ctr"/>
            <a:endParaRPr lang="en-US" b="1" dirty="0">
              <a:solidFill>
                <a:schemeClr val="accent1"/>
              </a:solidFill>
              <a:latin typeface="Calibri" panose="020F0502020204030204" pitchFamily="34" charset="0"/>
              <a:cs typeface="Calibri" panose="020F0502020204030204"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Consists of  1,730,598 observations</a:t>
            </a:r>
          </a:p>
          <a:p>
            <a:pPr marL="173038" indent="-173038">
              <a:buFont typeface="Arial" pitchFamily="34" charset="0"/>
              <a:buChar char="•"/>
            </a:pPr>
            <a:r>
              <a:rPr lang="en-US" sz="1400" dirty="0">
                <a:solidFill>
                  <a:srgbClr val="002060"/>
                </a:solidFill>
                <a:latin typeface="Calibri" pitchFamily="34" charset="0"/>
                <a:cs typeface="Calibri" pitchFamily="34" charset="0"/>
              </a:rPr>
              <a:t>Comprises of all the appeal details sent to the donors</a:t>
            </a:r>
          </a:p>
          <a:p>
            <a:pPr marL="173038" indent="-173038">
              <a:buFont typeface="Arial" pitchFamily="34" charset="0"/>
              <a:buChar char="•"/>
            </a:pPr>
            <a:r>
              <a:rPr lang="en-US" sz="1400" dirty="0">
                <a:solidFill>
                  <a:srgbClr val="002060"/>
                </a:solidFill>
                <a:latin typeface="Calibri" pitchFamily="34" charset="0"/>
                <a:cs typeface="Calibri" pitchFamily="34" charset="0"/>
              </a:rPr>
              <a:t>Variables are as follows:</a:t>
            </a:r>
          </a:p>
          <a:p>
            <a:pPr lvl="1"/>
            <a:r>
              <a:rPr lang="en-US" sz="1400" dirty="0" err="1">
                <a:solidFill>
                  <a:srgbClr val="002060"/>
                </a:solidFill>
                <a:latin typeface="Calibri" pitchFamily="34" charset="0"/>
                <a:cs typeface="Calibri" pitchFamily="34" charset="0"/>
              </a:rPr>
              <a:t>Donor_id</a:t>
            </a:r>
            <a:r>
              <a:rPr lang="en-US" sz="1400" dirty="0">
                <a:solidFill>
                  <a:srgbClr val="002060"/>
                </a:solidFill>
                <a:latin typeface="Calibri" pitchFamily="34" charset="0"/>
                <a:cs typeface="Calibri" pitchFamily="34" charset="0"/>
              </a:rPr>
              <a:t>: unique donor id.</a:t>
            </a:r>
          </a:p>
          <a:p>
            <a:pPr lvl="1"/>
            <a:r>
              <a:rPr lang="en-US" sz="1400" dirty="0" err="1">
                <a:solidFill>
                  <a:srgbClr val="002060"/>
                </a:solidFill>
                <a:latin typeface="Calibri" pitchFamily="34" charset="0"/>
                <a:cs typeface="Calibri" pitchFamily="34" charset="0"/>
              </a:rPr>
              <a:t>Appeal_id</a:t>
            </a:r>
            <a:r>
              <a:rPr lang="en-US" sz="1400" dirty="0">
                <a:solidFill>
                  <a:srgbClr val="002060"/>
                </a:solidFill>
                <a:latin typeface="Calibri" pitchFamily="34" charset="0"/>
                <a:cs typeface="Calibri" pitchFamily="34" charset="0"/>
              </a:rPr>
              <a:t>: unique appeal id.</a:t>
            </a:r>
          </a:p>
          <a:p>
            <a:pPr lvl="1"/>
            <a:r>
              <a:rPr lang="en-US" sz="1400" dirty="0" err="1">
                <a:solidFill>
                  <a:srgbClr val="002060"/>
                </a:solidFill>
                <a:latin typeface="Calibri" pitchFamily="34" charset="0"/>
                <a:cs typeface="Calibri" pitchFamily="34" charset="0"/>
              </a:rPr>
              <a:t>Appeal_date</a:t>
            </a:r>
            <a:r>
              <a:rPr lang="en-US" sz="1400" dirty="0">
                <a:solidFill>
                  <a:srgbClr val="002060"/>
                </a:solidFill>
                <a:latin typeface="Calibri" pitchFamily="34" charset="0"/>
                <a:cs typeface="Calibri" pitchFamily="34" charset="0"/>
              </a:rPr>
              <a:t>: date that appeal was sent.</a:t>
            </a:r>
          </a:p>
          <a:p>
            <a:pPr lvl="1"/>
            <a:r>
              <a:rPr lang="en-US" sz="1400" dirty="0" err="1">
                <a:solidFill>
                  <a:srgbClr val="002060"/>
                </a:solidFill>
                <a:latin typeface="Calibri" pitchFamily="34" charset="0"/>
                <a:cs typeface="Calibri" pitchFamily="34" charset="0"/>
              </a:rPr>
              <a:t>Appeal_cost</a:t>
            </a:r>
            <a:r>
              <a:rPr lang="en-US" sz="1400" dirty="0">
                <a:solidFill>
                  <a:srgbClr val="002060"/>
                </a:solidFill>
                <a:latin typeface="Calibri" pitchFamily="34" charset="0"/>
                <a:cs typeface="Calibri" pitchFamily="34" charset="0"/>
              </a:rPr>
              <a:t>: cost of that </a:t>
            </a:r>
            <a:r>
              <a:rPr lang="en-US" sz="1400" dirty="0" smtClean="0">
                <a:solidFill>
                  <a:srgbClr val="002060"/>
                </a:solidFill>
                <a:latin typeface="Calibri" pitchFamily="34" charset="0"/>
                <a:cs typeface="Calibri" pitchFamily="34" charset="0"/>
              </a:rPr>
              <a:t>appeal.</a:t>
            </a:r>
            <a:r>
              <a:rPr lang="en-US" sz="1600" dirty="0" smtClean="0">
                <a:solidFill>
                  <a:srgbClr val="002060"/>
                </a:solidFill>
                <a:latin typeface="Calibri" pitchFamily="34" charset="0"/>
                <a:cs typeface="Calibri" pitchFamily="34" charset="0"/>
              </a:rPr>
              <a:t> </a:t>
            </a:r>
          </a:p>
          <a:p>
            <a:pPr lvl="1"/>
            <a:endParaRPr lang="en-US" sz="1600" dirty="0">
              <a:solidFill>
                <a:srgbClr val="002060"/>
              </a:solidFill>
              <a:latin typeface="Calibri" pitchFamily="34" charset="0"/>
              <a:cs typeface="Calibri" pitchFamily="34" charset="0"/>
            </a:endParaRPr>
          </a:p>
          <a:p>
            <a:pPr lvl="1"/>
            <a:endParaRPr lang="en-US" sz="1600" dirty="0" smtClean="0">
              <a:solidFill>
                <a:srgbClr val="002060"/>
              </a:solidFill>
              <a:latin typeface="Calibri" pitchFamily="34" charset="0"/>
              <a:cs typeface="Calibri" pitchFamily="34" charset="0"/>
            </a:endParaRPr>
          </a:p>
          <a:p>
            <a:pPr lvl="1"/>
            <a:endParaRPr lang="en-US" sz="1600" dirty="0">
              <a:solidFill>
                <a:srgbClr val="002060"/>
              </a:solidFill>
              <a:latin typeface="Calibri" pitchFamily="34" charset="0"/>
              <a:cs typeface="Calibri" pitchFamily="34" charset="0"/>
            </a:endParaRPr>
          </a:p>
        </p:txBody>
      </p:sp>
      <p:sp>
        <p:nvSpPr>
          <p:cNvPr id="10" name="TextBox 3"/>
          <p:cNvSpPr txBox="1">
            <a:spLocks noChangeArrowheads="1"/>
          </p:cNvSpPr>
          <p:nvPr/>
        </p:nvSpPr>
        <p:spPr bwMode="auto">
          <a:xfrm>
            <a:off x="502472" y="5638800"/>
            <a:ext cx="11049000" cy="584775"/>
          </a:xfrm>
          <a:prstGeom prst="rect">
            <a:avLst/>
          </a:prstGeom>
          <a:noFill/>
          <a:ln w="38100">
            <a:solidFill>
              <a:srgbClr val="00B050"/>
            </a:solidFill>
            <a:prstDash val="solid"/>
            <a:miter lim="800000"/>
            <a:headEnd/>
            <a:tailEnd/>
          </a:ln>
        </p:spPr>
        <p:txBody>
          <a:bodyPr wrap="square">
            <a:spAutoFit/>
          </a:bodyPr>
          <a:lstStyle/>
          <a:p>
            <a:r>
              <a:rPr lang="en-US" sz="1600" i="1" dirty="0">
                <a:solidFill>
                  <a:srgbClr val="0070C0"/>
                </a:solidFill>
                <a:latin typeface="Calibri" pitchFamily="34" charset="0"/>
              </a:rPr>
              <a:t>Also, US census data was used for further analysis which included data of US postal codes, Household Income Distribution, Household by Age and Family  and population Age and Gender .</a:t>
            </a:r>
          </a:p>
        </p:txBody>
      </p:sp>
      <p:sp>
        <p:nvSpPr>
          <p:cNvPr id="5" name="TextBox 4"/>
          <p:cNvSpPr txBox="1"/>
          <p:nvPr/>
        </p:nvSpPr>
        <p:spPr>
          <a:xfrm>
            <a:off x="6140265" y="1295400"/>
            <a:ext cx="5105400" cy="3016210"/>
          </a:xfrm>
          <a:prstGeom prst="rect">
            <a:avLst/>
          </a:prstGeom>
          <a:noFill/>
          <a:ln>
            <a:solidFill>
              <a:schemeClr val="tx1"/>
            </a:solidFill>
          </a:ln>
        </p:spPr>
        <p:txBody>
          <a:bodyPr wrap="square" rtlCol="0">
            <a:spAutoFit/>
          </a:bodyPr>
          <a:lstStyle/>
          <a:p>
            <a:pPr algn="ctr"/>
            <a:r>
              <a:rPr lang="en-US" b="1" dirty="0">
                <a:solidFill>
                  <a:schemeClr val="accent1"/>
                </a:solidFill>
                <a:latin typeface="Calibri" panose="020F0502020204030204" pitchFamily="34" charset="0"/>
                <a:cs typeface="Calibri" panose="020F0502020204030204" pitchFamily="34" charset="0"/>
              </a:rPr>
              <a:t>Donations  Data </a:t>
            </a:r>
          </a:p>
          <a:p>
            <a:pPr algn="ctr"/>
            <a:endParaRPr lang="en-US" b="1" dirty="0">
              <a:solidFill>
                <a:schemeClr val="accent1"/>
              </a:solidFill>
              <a:latin typeface="Calibri" panose="020F0502020204030204" pitchFamily="34" charset="0"/>
              <a:cs typeface="Calibri" panose="020F0502020204030204" pitchFamily="34" charset="0"/>
            </a:endParaRPr>
          </a:p>
          <a:p>
            <a:pPr marL="173038" indent="-173038">
              <a:buFont typeface="Arial" pitchFamily="34" charset="0"/>
              <a:buChar char="•"/>
            </a:pPr>
            <a:r>
              <a:rPr lang="en-US" sz="1400" dirty="0">
                <a:solidFill>
                  <a:srgbClr val="002060"/>
                </a:solidFill>
                <a:latin typeface="Calibri" pitchFamily="34" charset="0"/>
                <a:cs typeface="Calibri" pitchFamily="34" charset="0"/>
              </a:rPr>
              <a:t>Consists of  192840 observations</a:t>
            </a:r>
          </a:p>
          <a:p>
            <a:pPr marL="173038" indent="-173038">
              <a:buFont typeface="Arial" pitchFamily="34" charset="0"/>
              <a:buChar char="•"/>
            </a:pPr>
            <a:r>
              <a:rPr lang="en-US" sz="1400" dirty="0">
                <a:solidFill>
                  <a:srgbClr val="002060"/>
                </a:solidFill>
                <a:latin typeface="Calibri" pitchFamily="34" charset="0"/>
                <a:cs typeface="Calibri" pitchFamily="34" charset="0"/>
              </a:rPr>
              <a:t>Comprises of all the donations corresponding to appeals made by the donor</a:t>
            </a:r>
          </a:p>
          <a:p>
            <a:pPr marL="173038" indent="-173038">
              <a:buFont typeface="Arial" pitchFamily="34" charset="0"/>
              <a:buChar char="•"/>
            </a:pPr>
            <a:r>
              <a:rPr lang="en-US" sz="1400" dirty="0">
                <a:solidFill>
                  <a:srgbClr val="002060"/>
                </a:solidFill>
                <a:latin typeface="Calibri" pitchFamily="34" charset="0"/>
                <a:cs typeface="Calibri" pitchFamily="34" charset="0"/>
              </a:rPr>
              <a:t>Variables are as follows:</a:t>
            </a:r>
          </a:p>
          <a:p>
            <a:pPr marL="457200" lvl="2"/>
            <a:r>
              <a:rPr lang="en-US" sz="1400" dirty="0" err="1">
                <a:solidFill>
                  <a:srgbClr val="002060"/>
                </a:solidFill>
                <a:latin typeface="Calibri" pitchFamily="34" charset="0"/>
                <a:cs typeface="Calibri" pitchFamily="34" charset="0"/>
              </a:rPr>
              <a:t>Donor_id</a:t>
            </a:r>
            <a:r>
              <a:rPr lang="en-US" sz="1400" dirty="0">
                <a:solidFill>
                  <a:srgbClr val="002060"/>
                </a:solidFill>
                <a:latin typeface="Calibri" pitchFamily="34" charset="0"/>
                <a:cs typeface="Calibri" pitchFamily="34" charset="0"/>
              </a:rPr>
              <a:t>: unique donor id.</a:t>
            </a:r>
          </a:p>
          <a:p>
            <a:pPr marL="457200" lvl="2"/>
            <a:r>
              <a:rPr lang="en-US" sz="1400" dirty="0" err="1">
                <a:solidFill>
                  <a:srgbClr val="002060"/>
                </a:solidFill>
                <a:latin typeface="Calibri" pitchFamily="34" charset="0"/>
                <a:cs typeface="Calibri" pitchFamily="34" charset="0"/>
              </a:rPr>
              <a:t>Gift_date</a:t>
            </a:r>
            <a:r>
              <a:rPr lang="en-US" sz="1400" dirty="0">
                <a:solidFill>
                  <a:srgbClr val="002060"/>
                </a:solidFill>
                <a:latin typeface="Calibri" pitchFamily="34" charset="0"/>
                <a:cs typeface="Calibri" pitchFamily="34" charset="0"/>
              </a:rPr>
              <a:t>: date of donation.</a:t>
            </a:r>
          </a:p>
          <a:p>
            <a:pPr marL="457200" lvl="2"/>
            <a:r>
              <a:rPr lang="en-US" sz="1400" dirty="0" err="1">
                <a:solidFill>
                  <a:srgbClr val="002060"/>
                </a:solidFill>
                <a:latin typeface="Calibri" pitchFamily="34" charset="0"/>
                <a:cs typeface="Calibri" pitchFamily="34" charset="0"/>
              </a:rPr>
              <a:t>Gift_amount</a:t>
            </a:r>
            <a:r>
              <a:rPr lang="en-US" sz="1400" dirty="0">
                <a:solidFill>
                  <a:srgbClr val="002060"/>
                </a:solidFill>
                <a:latin typeface="Calibri" pitchFamily="34" charset="0"/>
                <a:cs typeface="Calibri" pitchFamily="34" charset="0"/>
              </a:rPr>
              <a:t>: donation amount.</a:t>
            </a:r>
          </a:p>
          <a:p>
            <a:pPr marL="457200" lvl="2"/>
            <a:r>
              <a:rPr lang="en-US" sz="1400" dirty="0" err="1">
                <a:solidFill>
                  <a:srgbClr val="002060"/>
                </a:solidFill>
                <a:latin typeface="Calibri" pitchFamily="34" charset="0"/>
                <a:cs typeface="Calibri" pitchFamily="34" charset="0"/>
              </a:rPr>
              <a:t>Appeal_id</a:t>
            </a:r>
            <a:r>
              <a:rPr lang="en-US" sz="1400" dirty="0">
                <a:solidFill>
                  <a:srgbClr val="002060"/>
                </a:solidFill>
                <a:latin typeface="Calibri" pitchFamily="34" charset="0"/>
                <a:cs typeface="Calibri" pitchFamily="34" charset="0"/>
              </a:rPr>
              <a:t>: appeal that donor responded to. </a:t>
            </a:r>
          </a:p>
          <a:p>
            <a:pPr marL="457200" lvl="2"/>
            <a:r>
              <a:rPr lang="en-US" sz="1400" dirty="0" err="1">
                <a:solidFill>
                  <a:srgbClr val="002060"/>
                </a:solidFill>
                <a:latin typeface="Calibri" pitchFamily="34" charset="0"/>
                <a:cs typeface="Calibri" pitchFamily="34" charset="0"/>
              </a:rPr>
              <a:t>Zipcode</a:t>
            </a:r>
            <a:r>
              <a:rPr lang="en-US" sz="1400" dirty="0">
                <a:solidFill>
                  <a:srgbClr val="002060"/>
                </a:solidFill>
                <a:latin typeface="Calibri" pitchFamily="34" charset="0"/>
                <a:cs typeface="Calibri" pitchFamily="34" charset="0"/>
              </a:rPr>
              <a:t>: zip code of donor. </a:t>
            </a:r>
          </a:p>
          <a:p>
            <a:pPr marL="457200" lvl="2"/>
            <a:r>
              <a:rPr lang="en-US" sz="1400" dirty="0" err="1">
                <a:solidFill>
                  <a:srgbClr val="002060"/>
                </a:solidFill>
                <a:latin typeface="Calibri" pitchFamily="34" charset="0"/>
                <a:cs typeface="Calibri" pitchFamily="34" charset="0"/>
              </a:rPr>
              <a:t>First_gift_date</a:t>
            </a:r>
            <a:r>
              <a:rPr lang="en-US" sz="1400" dirty="0">
                <a:solidFill>
                  <a:srgbClr val="002060"/>
                </a:solidFill>
                <a:latin typeface="Calibri" pitchFamily="34" charset="0"/>
                <a:cs typeface="Calibri" pitchFamily="34" charset="0"/>
              </a:rPr>
              <a:t>: The date of the first donation by this </a:t>
            </a:r>
            <a:r>
              <a:rPr lang="en-US" sz="1400" dirty="0" smtClean="0">
                <a:solidFill>
                  <a:srgbClr val="002060"/>
                </a:solidFill>
                <a:latin typeface="Calibri" pitchFamily="34" charset="0"/>
                <a:cs typeface="Calibri" pitchFamily="34" charset="0"/>
              </a:rPr>
              <a:t>donor</a:t>
            </a:r>
          </a:p>
          <a:p>
            <a:pPr marL="457200" lvl="2"/>
            <a:endParaRPr lang="en-US" sz="1400"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9955523" cy="533400"/>
          </a:xfrm>
        </p:spPr>
        <p:txBody>
          <a:bodyPr>
            <a:normAutofit fontScale="90000"/>
          </a:bodyPr>
          <a:lstStyle/>
          <a:p>
            <a:r>
              <a:rPr lang="en-US" dirty="0"/>
              <a:t>Relation between past </a:t>
            </a:r>
            <a:r>
              <a:rPr lang="en-US" dirty="0" err="1"/>
              <a:t>recency</a:t>
            </a:r>
            <a:r>
              <a:rPr lang="en-US" dirty="0"/>
              <a:t> and frequency and future number of donation</a:t>
            </a:r>
            <a:endParaRPr lang="en-US" sz="2400" dirty="0">
              <a:latin typeface="Calibri" pitchFamily="34" charset="0"/>
              <a:cs typeface="Calibri" pitchFamily="34" charset="0"/>
            </a:endParaRPr>
          </a:p>
        </p:txBody>
      </p:sp>
      <p:sp>
        <p:nvSpPr>
          <p:cNvPr id="3" name="TextBox 2"/>
          <p:cNvSpPr txBox="1"/>
          <p:nvPr/>
        </p:nvSpPr>
        <p:spPr>
          <a:xfrm>
            <a:off x="531812" y="838200"/>
            <a:ext cx="11049000" cy="6555641"/>
          </a:xfrm>
          <a:prstGeom prst="rect">
            <a:avLst/>
          </a:prstGeom>
          <a:noFill/>
        </p:spPr>
        <p:txBody>
          <a:bodyPr wrap="square" rtlCol="0">
            <a:spAutoFit/>
          </a:bodyPr>
          <a:lstStyle/>
          <a:p>
            <a:pPr marL="173038" indent="-173038">
              <a:buFont typeface="Arial" pitchFamily="34" charset="0"/>
              <a:buChar char="•"/>
            </a:pPr>
            <a:r>
              <a:rPr lang="en-US" sz="1400" dirty="0">
                <a:solidFill>
                  <a:srgbClr val="002060"/>
                </a:solidFill>
                <a:latin typeface="Calibri" charset="0"/>
                <a:ea typeface="Calibri" charset="0"/>
                <a:cs typeface="Calibri" charset="0"/>
              </a:rPr>
              <a:t>We ran multiple models such as Regression, Correlation Matrix, Frequency tables etc. to see what patterns emerge</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We divided our past </a:t>
            </a:r>
            <a:r>
              <a:rPr lang="en-US" sz="1400" dirty="0" err="1">
                <a:solidFill>
                  <a:srgbClr val="002060"/>
                </a:solidFill>
                <a:latin typeface="Calibri" charset="0"/>
                <a:ea typeface="Calibri" charset="0"/>
                <a:cs typeface="Calibri" charset="0"/>
              </a:rPr>
              <a:t>recency</a:t>
            </a:r>
            <a:r>
              <a:rPr lang="en-US" sz="1400" dirty="0">
                <a:solidFill>
                  <a:srgbClr val="002060"/>
                </a:solidFill>
                <a:latin typeface="Calibri" charset="0"/>
                <a:ea typeface="Calibri" charset="0"/>
                <a:cs typeface="Calibri" charset="0"/>
              </a:rPr>
              <a:t> into two parts </a:t>
            </a:r>
            <a:r>
              <a:rPr lang="mr-IN" sz="1400" dirty="0">
                <a:solidFill>
                  <a:srgbClr val="002060"/>
                </a:solidFill>
                <a:latin typeface="Calibri" charset="0"/>
                <a:ea typeface="Calibri" charset="0"/>
                <a:cs typeface="Calibri" charset="0"/>
              </a:rPr>
              <a:t>–</a:t>
            </a: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2114550" lvl="4" indent="-285750">
              <a:buFont typeface="Arial" charset="0"/>
              <a:buChar char="•"/>
            </a:pPr>
            <a:r>
              <a:rPr lang="en-US" sz="1400" dirty="0">
                <a:solidFill>
                  <a:srgbClr val="002060"/>
                </a:solidFill>
                <a:latin typeface="Calibri" charset="0"/>
                <a:ea typeface="Calibri" charset="0"/>
                <a:cs typeface="Calibri" charset="0"/>
              </a:rPr>
              <a:t>Part 1 –Included only those Donors (Made a column and updated it with value 1 if donated) who donated in the latest year of Pre data i.e. year 2003.</a:t>
            </a:r>
          </a:p>
          <a:p>
            <a:pPr marL="2114550" lvl="4" indent="-285750">
              <a:buFont typeface="Arial" charset="0"/>
              <a:buChar char="•"/>
            </a:pPr>
            <a:r>
              <a:rPr lang="en-US" sz="1400" dirty="0">
                <a:solidFill>
                  <a:srgbClr val="002060"/>
                </a:solidFill>
                <a:latin typeface="Calibri" charset="0"/>
                <a:ea typeface="Calibri" charset="0"/>
                <a:cs typeface="Calibri" charset="0"/>
              </a:rPr>
              <a:t>Part 2 – Included only those Donors (Made a column and updated it with value 0 if not donated in the latest year) who haven’t donated anything in the latest year of Pre data that is there is no donation from their side in the year 2003</a:t>
            </a:r>
            <a:r>
              <a:rPr lang="en-US" sz="1400" dirty="0" smtClean="0">
                <a:solidFill>
                  <a:srgbClr val="002060"/>
                </a:solidFill>
                <a:latin typeface="Calibri" charset="0"/>
                <a:ea typeface="Calibri" charset="0"/>
                <a:cs typeface="Calibri" charset="0"/>
              </a:rPr>
              <a:t>.</a:t>
            </a:r>
            <a:endParaRPr lang="en-US" sz="1400" dirty="0">
              <a:solidFill>
                <a:srgbClr val="002060"/>
              </a:solidFill>
              <a:latin typeface="Calibri" charset="0"/>
              <a:ea typeface="Calibri" charset="0"/>
              <a:cs typeface="Calibri" charset="0"/>
            </a:endParaRPr>
          </a:p>
          <a:p>
            <a:pPr lvl="4"/>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285750" lvl="4" indent="-285750">
              <a:buFont typeface="Arial" charset="0"/>
              <a:buChar char="•"/>
            </a:pPr>
            <a:endParaRPr lang="en-US" sz="1400" dirty="0">
              <a:solidFill>
                <a:srgbClr val="002060"/>
              </a:solidFill>
              <a:latin typeface="Calibri" charset="0"/>
              <a:ea typeface="Calibri" charset="0"/>
              <a:cs typeface="Calibri" charset="0"/>
            </a:endParaRPr>
          </a:p>
          <a:p>
            <a:pPr marL="1371600" lvl="7"/>
            <a:endParaRPr lang="en-US" sz="1400" dirty="0">
              <a:solidFill>
                <a:srgbClr val="002060"/>
              </a:solidFill>
              <a:latin typeface="Calibri" charset="0"/>
              <a:ea typeface="Calibri" charset="0"/>
              <a:cs typeface="Calibri" charset="0"/>
            </a:endParaRPr>
          </a:p>
          <a:p>
            <a:pPr marL="1371600" lvl="7"/>
            <a:endParaRPr lang="en-US" sz="1400" dirty="0">
              <a:solidFill>
                <a:srgbClr val="002060"/>
              </a:solidFill>
              <a:latin typeface="Calibri" charset="0"/>
              <a:ea typeface="Calibri" charset="0"/>
              <a:cs typeface="Calibri" charset="0"/>
            </a:endParaRPr>
          </a:p>
          <a:p>
            <a:pPr marL="279400" lvl="7"/>
            <a:r>
              <a:rPr lang="en-US" sz="1400" dirty="0">
                <a:solidFill>
                  <a:srgbClr val="002060"/>
                </a:solidFill>
                <a:latin typeface="Calibri" charset="0"/>
                <a:ea typeface="Calibri" charset="0"/>
                <a:cs typeface="Calibri" charset="0"/>
              </a:rPr>
              <a:t>Chart for Donors who donated in the past one year		            Chart for Donors who didn’t donate in the past one </a:t>
            </a:r>
            <a:r>
              <a:rPr lang="en-US" sz="1400" dirty="0" smtClean="0">
                <a:solidFill>
                  <a:srgbClr val="002060"/>
                </a:solidFill>
                <a:latin typeface="Calibri" charset="0"/>
                <a:ea typeface="Calibri" charset="0"/>
                <a:cs typeface="Calibri" charset="0"/>
              </a:rPr>
              <a:t>year</a:t>
            </a:r>
          </a:p>
          <a:p>
            <a:pPr marL="279400" lvl="7"/>
            <a:endParaRPr lang="en-US" sz="1400" dirty="0" smtClean="0">
              <a:solidFill>
                <a:srgbClr val="002060"/>
              </a:solidFill>
              <a:latin typeface="Calibri" charset="0"/>
              <a:ea typeface="Calibri" charset="0"/>
              <a:cs typeface="Calibri" charset="0"/>
            </a:endParaRPr>
          </a:p>
          <a:p>
            <a:pPr marL="565150" lvl="7" indent="-285750">
              <a:buFont typeface="Arial" panose="020B0604020202020204" pitchFamily="34" charset="0"/>
              <a:buChar char="•"/>
            </a:pPr>
            <a:r>
              <a:rPr lang="en-US" sz="1400" b="1" dirty="0" smtClean="0">
                <a:solidFill>
                  <a:srgbClr val="002060"/>
                </a:solidFill>
                <a:latin typeface="Calibri" charset="0"/>
                <a:ea typeface="Calibri" charset="0"/>
                <a:cs typeface="Calibri" charset="0"/>
              </a:rPr>
              <a:t>As </a:t>
            </a:r>
            <a:r>
              <a:rPr lang="en-US" sz="1400" b="1" dirty="0">
                <a:solidFill>
                  <a:srgbClr val="002060"/>
                </a:solidFill>
                <a:latin typeface="Calibri" charset="0"/>
                <a:ea typeface="Calibri" charset="0"/>
                <a:cs typeface="Calibri" charset="0"/>
              </a:rPr>
              <a:t>seen in the </a:t>
            </a:r>
            <a:r>
              <a:rPr lang="en-US" sz="1400" b="1" dirty="0" smtClean="0">
                <a:solidFill>
                  <a:srgbClr val="002060"/>
                </a:solidFill>
                <a:latin typeface="Calibri" charset="0"/>
                <a:ea typeface="Calibri" charset="0"/>
                <a:cs typeface="Calibri" charset="0"/>
              </a:rPr>
              <a:t>chart, </a:t>
            </a:r>
            <a:r>
              <a:rPr lang="en-US" sz="1400" b="1" dirty="0">
                <a:solidFill>
                  <a:srgbClr val="002060"/>
                </a:solidFill>
                <a:latin typeface="Calibri" charset="0"/>
                <a:ea typeface="Calibri" charset="0"/>
                <a:cs typeface="Calibri" charset="0"/>
              </a:rPr>
              <a:t>we can clearly see that there is a higher probability of donating for those donors who donated in the latest year than those who didn’t.</a:t>
            </a:r>
          </a:p>
          <a:p>
            <a:pPr marL="279400" lvl="7"/>
            <a:endParaRPr lang="en-US" sz="1400" dirty="0">
              <a:solidFill>
                <a:srgbClr val="002060"/>
              </a:solidFill>
              <a:latin typeface="Calibri" charset="0"/>
              <a:ea typeface="Calibri" charset="0"/>
              <a:cs typeface="Calibri" charset="0"/>
            </a:endParaRPr>
          </a:p>
          <a:p>
            <a:pPr marL="279400" lvl="7"/>
            <a:endParaRPr lang="en-US" sz="1400" dirty="0"/>
          </a:p>
          <a:p>
            <a:pPr marL="1371600" lvl="7"/>
            <a:r>
              <a:rPr lang="en-US" sz="1400" dirty="0">
                <a:solidFill>
                  <a:srgbClr val="002060"/>
                </a:solidFill>
                <a:latin typeface="Calibri" charset="0"/>
                <a:ea typeface="Calibri" charset="0"/>
                <a:cs typeface="Calibri" charset="0"/>
              </a:rPr>
              <a:t> </a:t>
            </a:r>
          </a:p>
        </p:txBody>
      </p:sp>
      <p:grpSp>
        <p:nvGrpSpPr>
          <p:cNvPr id="4" name="Group 3"/>
          <p:cNvGrpSpPr/>
          <p:nvPr/>
        </p:nvGrpSpPr>
        <p:grpSpPr>
          <a:xfrm>
            <a:off x="1522412" y="2819400"/>
            <a:ext cx="4191000" cy="2613481"/>
            <a:chOff x="939482" y="2823030"/>
            <a:chExt cx="4773930" cy="2914651"/>
          </a:xfrm>
        </p:grpSpPr>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939482" y="2823031"/>
              <a:ext cx="3517900" cy="2914650"/>
            </a:xfrm>
            <a:prstGeom prst="rect">
              <a:avLst/>
            </a:prstGeom>
            <a:ln>
              <a:solidFill>
                <a:schemeClr val="tx2"/>
              </a:solidFill>
            </a:ln>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4457382" y="2823030"/>
              <a:ext cx="1256030" cy="2914651"/>
            </a:xfrm>
            <a:prstGeom prst="rect">
              <a:avLst/>
            </a:prstGeom>
            <a:ln>
              <a:solidFill>
                <a:schemeClr val="tx2"/>
              </a:solidFill>
            </a:ln>
          </p:spPr>
        </p:pic>
      </p:grpSp>
      <p:grpSp>
        <p:nvGrpSpPr>
          <p:cNvPr id="5" name="Group 4"/>
          <p:cNvGrpSpPr/>
          <p:nvPr/>
        </p:nvGrpSpPr>
        <p:grpSpPr>
          <a:xfrm>
            <a:off x="7288202" y="2819401"/>
            <a:ext cx="3652212" cy="2613480"/>
            <a:chOff x="6780212" y="2823031"/>
            <a:chExt cx="4160202" cy="2790825"/>
          </a:xfrm>
        </p:grpSpPr>
        <p:pic>
          <p:nvPicPr>
            <p:cNvPr id="10" name="Picture 9"/>
            <p:cNvPicPr/>
            <p:nvPr/>
          </p:nvPicPr>
          <p:blipFill>
            <a:blip r:embed="rId5">
              <a:extLst>
                <a:ext uri="{28A0092B-C50C-407E-A947-70E740481C1C}">
                  <a14:useLocalDpi xmlns:a14="http://schemas.microsoft.com/office/drawing/2010/main" val="0"/>
                </a:ext>
              </a:extLst>
            </a:blip>
            <a:stretch>
              <a:fillRect/>
            </a:stretch>
          </p:blipFill>
          <p:spPr>
            <a:xfrm>
              <a:off x="6780212" y="2823031"/>
              <a:ext cx="3112770" cy="2790825"/>
            </a:xfrm>
            <a:prstGeom prst="rect">
              <a:avLst/>
            </a:prstGeom>
            <a:ln>
              <a:solidFill>
                <a:schemeClr val="tx2"/>
              </a:solidFill>
            </a:ln>
          </p:spPr>
        </p:pic>
        <p:pic>
          <p:nvPicPr>
            <p:cNvPr id="11" name="Picture 10"/>
            <p:cNvPicPr/>
            <p:nvPr/>
          </p:nvPicPr>
          <p:blipFill>
            <a:blip r:embed="rId6">
              <a:extLst>
                <a:ext uri="{28A0092B-C50C-407E-A947-70E740481C1C}">
                  <a14:useLocalDpi xmlns:a14="http://schemas.microsoft.com/office/drawing/2010/main" val="0"/>
                </a:ext>
              </a:extLst>
            </a:blip>
            <a:stretch>
              <a:fillRect/>
            </a:stretch>
          </p:blipFill>
          <p:spPr>
            <a:xfrm>
              <a:off x="9717404" y="2823031"/>
              <a:ext cx="1223010" cy="2790825"/>
            </a:xfrm>
            <a:prstGeom prst="rect">
              <a:avLst/>
            </a:prstGeom>
            <a:ln>
              <a:solidFill>
                <a:schemeClr val="tx2"/>
              </a:solidFill>
            </a:ln>
          </p:spPr>
        </p:pic>
      </p:grpSp>
    </p:spTree>
    <p:extLst>
      <p:ext uri="{BB962C8B-B14F-4D97-AF65-F5344CB8AC3E}">
        <p14:creationId xmlns:p14="http://schemas.microsoft.com/office/powerpoint/2010/main" val="138928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2289" y="762000"/>
            <a:ext cx="11049000" cy="5909310"/>
          </a:xfrm>
          <a:prstGeom prst="rect">
            <a:avLst/>
          </a:prstGeom>
          <a:noFill/>
        </p:spPr>
        <p:txBody>
          <a:bodyPr wrap="square" rtlCol="0">
            <a:spAutoFit/>
          </a:bodyPr>
          <a:lstStyle/>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Similarly, we divided data into two parts to see the effect of frequency </a:t>
            </a:r>
            <a:r>
              <a:rPr lang="mr-IN" sz="1400" dirty="0">
                <a:solidFill>
                  <a:srgbClr val="002060"/>
                </a:solidFill>
                <a:latin typeface="Calibri" charset="0"/>
                <a:ea typeface="Calibri" charset="0"/>
                <a:cs typeface="Calibri" charset="0"/>
              </a:rPr>
              <a:t>–</a:t>
            </a: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lvl="5"/>
            <a:r>
              <a:rPr lang="en-US" sz="1400" dirty="0">
                <a:solidFill>
                  <a:srgbClr val="002060"/>
                </a:solidFill>
                <a:latin typeface="Calibri" charset="0"/>
                <a:ea typeface="Calibri" charset="0"/>
                <a:cs typeface="Calibri" charset="0"/>
              </a:rPr>
              <a:t>Part 1 – Donors having donated more than 8 in the Pre Data (year 2000 – 2003)</a:t>
            </a:r>
          </a:p>
          <a:p>
            <a:pPr lvl="5"/>
            <a:r>
              <a:rPr lang="en-US" sz="1400" dirty="0">
                <a:solidFill>
                  <a:srgbClr val="002060"/>
                </a:solidFill>
                <a:latin typeface="Calibri" charset="0"/>
                <a:ea typeface="Calibri" charset="0"/>
                <a:cs typeface="Calibri" charset="0"/>
              </a:rPr>
              <a:t>Part 2  - Donors having donated less than or equal to 8 in the Pre Data ( Year 2000 – 2003 )</a:t>
            </a: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lvl="5"/>
            <a:endParaRPr lang="en-US" sz="1400" dirty="0">
              <a:solidFill>
                <a:srgbClr val="002060"/>
              </a:solidFill>
              <a:latin typeface="Calibri" charset="0"/>
              <a:ea typeface="Calibri" charset="0"/>
              <a:cs typeface="Calibri" charset="0"/>
            </a:endParaRPr>
          </a:p>
          <a:p>
            <a:pPr marL="1600200" lvl="5"/>
            <a:r>
              <a:rPr lang="en-US" sz="1400" dirty="0" smtClean="0"/>
              <a:t>Frequency </a:t>
            </a:r>
            <a:r>
              <a:rPr lang="en-US" sz="1400" dirty="0"/>
              <a:t>greater than 8		        	            Frequency Less than equal </a:t>
            </a:r>
            <a:r>
              <a:rPr lang="en-US" sz="1400" dirty="0" smtClean="0"/>
              <a:t>to 8</a:t>
            </a:r>
          </a:p>
          <a:p>
            <a:pPr marL="1600200" lvl="5"/>
            <a:endParaRPr lang="en-US" sz="1400" dirty="0">
              <a:solidFill>
                <a:srgbClr val="002060"/>
              </a:solidFill>
              <a:latin typeface="Calibri" charset="0"/>
              <a:ea typeface="Calibri" charset="0"/>
              <a:cs typeface="Calibri" charset="0"/>
            </a:endParaRPr>
          </a:p>
          <a:p>
            <a:pPr marL="285750" lvl="5" indent="-285750">
              <a:buFont typeface="Arial" charset="0"/>
              <a:buChar char="•"/>
            </a:pPr>
            <a:endParaRPr lang="en-US" sz="1400" dirty="0" smtClean="0">
              <a:solidFill>
                <a:srgbClr val="002060"/>
              </a:solidFill>
              <a:latin typeface="Calibri" charset="0"/>
              <a:ea typeface="Calibri" charset="0"/>
              <a:cs typeface="Calibri" charset="0"/>
            </a:endParaRPr>
          </a:p>
          <a:p>
            <a:pPr marL="285750" lvl="5" indent="-285750">
              <a:buFont typeface="Arial" charset="0"/>
              <a:buChar char="•"/>
            </a:pPr>
            <a:r>
              <a:rPr lang="en-US" sz="1400" b="1" dirty="0" smtClean="0">
                <a:solidFill>
                  <a:srgbClr val="002060"/>
                </a:solidFill>
                <a:latin typeface="Calibri" charset="0"/>
                <a:ea typeface="Calibri" charset="0"/>
                <a:cs typeface="Calibri" charset="0"/>
              </a:rPr>
              <a:t>As </a:t>
            </a:r>
            <a:r>
              <a:rPr lang="en-US" sz="1400" b="1" dirty="0">
                <a:solidFill>
                  <a:srgbClr val="002060"/>
                </a:solidFill>
                <a:latin typeface="Calibri" charset="0"/>
                <a:ea typeface="Calibri" charset="0"/>
                <a:cs typeface="Calibri" charset="0"/>
              </a:rPr>
              <a:t>seen above, </a:t>
            </a:r>
            <a:r>
              <a:rPr lang="en-US" sz="1400" b="1" dirty="0">
                <a:solidFill>
                  <a:srgbClr val="002060"/>
                </a:solidFill>
                <a:latin typeface="Calibri" charset="0"/>
                <a:ea typeface="Calibri" charset="0"/>
                <a:cs typeface="Calibri" charset="0"/>
              </a:rPr>
              <a:t>it </a:t>
            </a:r>
            <a:r>
              <a:rPr lang="en-US" sz="1400" b="1" dirty="0">
                <a:solidFill>
                  <a:srgbClr val="002060"/>
                </a:solidFill>
                <a:latin typeface="Calibri" charset="0"/>
                <a:ea typeface="Calibri" charset="0"/>
                <a:cs typeface="Calibri" charset="0"/>
              </a:rPr>
              <a:t>is very evident if donors actively donate throughout the year (more than once every quarter, hence the cutoff ‘8’) tend to donate in the future as well (Year 2004 – 2006). </a:t>
            </a:r>
          </a:p>
          <a:p>
            <a:pPr lvl="5"/>
            <a:endParaRPr lang="en-US" sz="1400" dirty="0">
              <a:solidFill>
                <a:srgbClr val="002060"/>
              </a:solidFill>
              <a:latin typeface="Calibri" charset="0"/>
              <a:ea typeface="Calibri" charset="0"/>
              <a:cs typeface="Calibri" charset="0"/>
            </a:endParaRPr>
          </a:p>
          <a:p>
            <a:pPr marL="285750" lvl="5" indent="-285750">
              <a:buFont typeface="Arial"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74812" y="2828476"/>
            <a:ext cx="2982622" cy="2154779"/>
          </a:xfrm>
          <a:prstGeom prst="rect">
            <a:avLst/>
          </a:prstGeom>
          <a:ln>
            <a:solidFill>
              <a:schemeClr val="tx2"/>
            </a:solidFill>
          </a:ln>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399212" y="2819400"/>
            <a:ext cx="2590800" cy="2133600"/>
          </a:xfrm>
          <a:prstGeom prst="rect">
            <a:avLst/>
          </a:prstGeom>
          <a:ln>
            <a:solidFill>
              <a:schemeClr val="tx2"/>
            </a:solidFill>
          </a:ln>
        </p:spPr>
      </p:pic>
      <p:sp>
        <p:nvSpPr>
          <p:cNvPr id="5" name="Title 1"/>
          <p:cNvSpPr>
            <a:spLocks noGrp="1"/>
          </p:cNvSpPr>
          <p:nvPr>
            <p:ph type="title"/>
          </p:nvPr>
        </p:nvSpPr>
        <p:spPr>
          <a:xfrm>
            <a:off x="482289" y="152400"/>
            <a:ext cx="9955523" cy="533400"/>
          </a:xfrm>
        </p:spPr>
        <p:txBody>
          <a:bodyPr>
            <a:normAutofit fontScale="90000"/>
          </a:bodyPr>
          <a:lstStyle/>
          <a:p>
            <a:r>
              <a:rPr lang="en-US" dirty="0"/>
              <a:t>Relation between past </a:t>
            </a:r>
            <a:r>
              <a:rPr lang="en-US" dirty="0" err="1"/>
              <a:t>recency</a:t>
            </a:r>
            <a:r>
              <a:rPr lang="en-US" dirty="0"/>
              <a:t> and frequency and future number of donation</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24896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2812" y="228600"/>
            <a:ext cx="9955523" cy="533400"/>
          </a:xfrm>
        </p:spPr>
        <p:txBody>
          <a:bodyPr>
            <a:normAutofit/>
          </a:bodyPr>
          <a:lstStyle/>
          <a:p>
            <a:r>
              <a:rPr lang="en-US" dirty="0"/>
              <a:t>Pareto’s Law Analysis</a:t>
            </a:r>
            <a:endParaRPr lang="en-US" sz="2400" dirty="0">
              <a:latin typeface="Calibri" pitchFamily="34" charset="0"/>
              <a:cs typeface="Calibri" pitchFamily="34" charset="0"/>
            </a:endParaRPr>
          </a:p>
        </p:txBody>
      </p:sp>
      <p:sp>
        <p:nvSpPr>
          <p:cNvPr id="6" name="TextBox 5"/>
          <p:cNvSpPr txBox="1"/>
          <p:nvPr/>
        </p:nvSpPr>
        <p:spPr>
          <a:xfrm>
            <a:off x="760412" y="1143000"/>
            <a:ext cx="11049000" cy="4616648"/>
          </a:xfrm>
          <a:prstGeom prst="rect">
            <a:avLst/>
          </a:prstGeom>
          <a:noFill/>
        </p:spPr>
        <p:txBody>
          <a:bodyPr wrap="square" rtlCol="0">
            <a:spAutoFit/>
          </a:bodyPr>
          <a:lstStyle/>
          <a:p>
            <a:pPr marL="173038" indent="-173038">
              <a:buFont typeface="Arial" pitchFamily="34" charset="0"/>
              <a:buChar char="•"/>
            </a:pPr>
            <a:r>
              <a:rPr lang="en-US" sz="1400" b="1" dirty="0">
                <a:solidFill>
                  <a:srgbClr val="002060"/>
                </a:solidFill>
                <a:latin typeface="Calibri" charset="0"/>
                <a:ea typeface="Calibri" charset="0"/>
                <a:cs typeface="Calibri" charset="0"/>
              </a:rPr>
              <a:t>Pareto’s Principal states that, “80% Value comes from 20% Customer”</a:t>
            </a:r>
          </a:p>
          <a:p>
            <a:pPr marL="173038" indent="-173038">
              <a:buFont typeface="Arial" pitchFamily="34" charset="0"/>
              <a:buChar char="•"/>
            </a:pPr>
            <a:endParaRPr lang="en-US" sz="1400" b="1"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We grouped up our data by average monetary value and number of Donors in the 5 classes of frequency</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As seen from the table, almost 73% sales comes from 22% of customers.</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r>
              <a:rPr lang="en-US" sz="1400" dirty="0">
                <a:solidFill>
                  <a:srgbClr val="002060"/>
                </a:solidFill>
                <a:latin typeface="Calibri" charset="0"/>
                <a:ea typeface="Calibri" charset="0"/>
                <a:cs typeface="Calibri" charset="0"/>
              </a:rPr>
              <a:t>We can conclude that </a:t>
            </a:r>
            <a:r>
              <a:rPr lang="en-US" sz="1400" dirty="0" err="1">
                <a:solidFill>
                  <a:srgbClr val="002060"/>
                </a:solidFill>
                <a:latin typeface="Calibri" charset="0"/>
                <a:ea typeface="Calibri" charset="0"/>
                <a:cs typeface="Calibri" charset="0"/>
              </a:rPr>
              <a:t>Recency</a:t>
            </a:r>
            <a:r>
              <a:rPr lang="en-US" sz="1400" dirty="0">
                <a:solidFill>
                  <a:srgbClr val="002060"/>
                </a:solidFill>
                <a:latin typeface="Calibri" charset="0"/>
                <a:ea typeface="Calibri" charset="0"/>
                <a:cs typeface="Calibri" charset="0"/>
              </a:rPr>
              <a:t> and Frequency of the past has significant impact on number of donations in the future.</a:t>
            </a: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656012" y="2209801"/>
            <a:ext cx="3810000" cy="1833562"/>
          </a:xfrm>
          <a:prstGeom prst="rect">
            <a:avLst/>
          </a:prstGeom>
          <a:ln>
            <a:solidFill>
              <a:schemeClr val="tx2"/>
            </a:solidFill>
          </a:ln>
        </p:spPr>
      </p:pic>
    </p:spTree>
    <p:extLst>
      <p:ext uri="{BB962C8B-B14F-4D97-AF65-F5344CB8AC3E}">
        <p14:creationId xmlns:p14="http://schemas.microsoft.com/office/powerpoint/2010/main" val="178616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011" y="2971800"/>
            <a:ext cx="4495801" cy="533400"/>
          </a:xfrm>
        </p:spPr>
        <p:txBody>
          <a:bodyPr>
            <a:normAutofit/>
          </a:bodyPr>
          <a:lstStyle/>
          <a:p>
            <a:r>
              <a:rPr lang="en-US" sz="2400" i="1" dirty="0" smtClean="0"/>
              <a:t>THANK YOU !</a:t>
            </a:r>
            <a:endParaRPr lang="en-US" sz="2400" i="1" dirty="0"/>
          </a:p>
        </p:txBody>
      </p:sp>
    </p:spTree>
    <p:extLst>
      <p:ext uri="{BB962C8B-B14F-4D97-AF65-F5344CB8AC3E}">
        <p14:creationId xmlns:p14="http://schemas.microsoft.com/office/powerpoint/2010/main" val="92633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1" y="2743200"/>
            <a:ext cx="8686801" cy="1066800"/>
          </a:xfrm>
        </p:spPr>
        <p:txBody>
          <a:bodyPr>
            <a:normAutofit/>
          </a:bodyPr>
          <a:lstStyle/>
          <a:p>
            <a:r>
              <a:rPr lang="en-US" sz="2800" i="1" dirty="0">
                <a:latin typeface="Calibri" pitchFamily="34" charset="0"/>
                <a:cs typeface="Calibri" pitchFamily="34" charset="0"/>
              </a:rPr>
              <a:t>Descriptive Statistics</a:t>
            </a:r>
          </a:p>
        </p:txBody>
      </p:sp>
    </p:spTree>
    <p:extLst>
      <p:ext uri="{BB962C8B-B14F-4D97-AF65-F5344CB8AC3E}">
        <p14:creationId xmlns:p14="http://schemas.microsoft.com/office/powerpoint/2010/main" val="191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sz="2400" dirty="0">
                <a:latin typeface="Calibri" pitchFamily="34" charset="0"/>
                <a:cs typeface="Calibri" pitchFamily="34" charset="0"/>
              </a:rPr>
              <a:t>Variable Worth and </a:t>
            </a:r>
            <a:r>
              <a:rPr lang="en-US" sz="2400" dirty="0" smtClean="0">
                <a:latin typeface="Calibri" pitchFamily="34" charset="0"/>
                <a:cs typeface="Calibri" pitchFamily="34" charset="0"/>
              </a:rPr>
              <a:t>Variability</a:t>
            </a:r>
            <a:endParaRPr lang="en-US" sz="2400" dirty="0">
              <a:latin typeface="Calibri" pitchFamily="34" charset="0"/>
              <a:cs typeface="Calibri" pitchFamily="34" charset="0"/>
            </a:endParaRPr>
          </a:p>
        </p:txBody>
      </p:sp>
      <p:sp>
        <p:nvSpPr>
          <p:cNvPr id="3" name="TextBox 2"/>
          <p:cNvSpPr txBox="1"/>
          <p:nvPr/>
        </p:nvSpPr>
        <p:spPr>
          <a:xfrm>
            <a:off x="1217612" y="860539"/>
            <a:ext cx="1104900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Data exploration was done to analyze which predictors are statistically </a:t>
            </a:r>
            <a:r>
              <a:rPr lang="en-US" sz="1400" dirty="0" smtClean="0">
                <a:solidFill>
                  <a:srgbClr val="002060"/>
                </a:solidFill>
                <a:latin typeface="Calibri" pitchFamily="34" charset="0"/>
                <a:cs typeface="Calibri" pitchFamily="34" charset="0"/>
              </a:rPr>
              <a:t>significant</a:t>
            </a:r>
          </a:p>
          <a:p>
            <a:pPr marL="285750" indent="-285750">
              <a:buFont typeface="Arial" panose="020B0604020202020204" pitchFamily="34" charset="0"/>
              <a:buChar char="•"/>
            </a:pPr>
            <a:endParaRPr lang="en-US" sz="1400" dirty="0">
              <a:solidFill>
                <a:srgbClr val="002060"/>
              </a:solidFill>
              <a:latin typeface="Calibri" pitchFamily="34" charset="0"/>
              <a:cs typeface="Calibri" pitchFamily="34" charset="0"/>
            </a:endParaRPr>
          </a:p>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Class Variability of three important factors donors, appeal id and donor id was </a:t>
            </a:r>
            <a:r>
              <a:rPr lang="en-US" sz="1400" dirty="0" smtClean="0">
                <a:solidFill>
                  <a:srgbClr val="002060"/>
                </a:solidFill>
                <a:latin typeface="Calibri" pitchFamily="34" charset="0"/>
                <a:cs typeface="Calibri" pitchFamily="34" charset="0"/>
              </a:rPr>
              <a:t>seen</a:t>
            </a:r>
          </a:p>
          <a:p>
            <a:pPr marL="285750" indent="-285750">
              <a:buFont typeface="Arial" panose="020B0604020202020204" pitchFamily="34" charset="0"/>
              <a:buChar char="•"/>
            </a:pPr>
            <a:endParaRPr lang="en-US" sz="1400" dirty="0">
              <a:solidFill>
                <a:srgbClr val="002060"/>
              </a:solidFill>
              <a:latin typeface="Calibri" pitchFamily="34" charset="0"/>
              <a:cs typeface="Calibri" pitchFamily="34" charset="0"/>
            </a:endParaRPr>
          </a:p>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Zip code and appeal id turned out to be most significant </a:t>
            </a:r>
            <a:r>
              <a:rPr lang="en-US" sz="1400" dirty="0" smtClean="0">
                <a:solidFill>
                  <a:srgbClr val="002060"/>
                </a:solidFill>
                <a:latin typeface="Calibri" pitchFamily="34" charset="0"/>
                <a:cs typeface="Calibri" pitchFamily="34" charset="0"/>
              </a:rPr>
              <a:t>factors</a:t>
            </a:r>
          </a:p>
          <a:p>
            <a:pPr marL="285750" indent="-285750">
              <a:buFont typeface="Arial" panose="020B0604020202020204" pitchFamily="34" charset="0"/>
              <a:buChar char="•"/>
            </a:pPr>
            <a:endParaRPr lang="en-US" sz="1400" dirty="0">
              <a:solidFill>
                <a:srgbClr val="002060"/>
              </a:solidFill>
              <a:latin typeface="Calibri" pitchFamily="34" charset="0"/>
              <a:cs typeface="Calibri" pitchFamily="34" charset="0"/>
            </a:endParaRPr>
          </a:p>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Appeal ids </a:t>
            </a:r>
            <a:r>
              <a:rPr lang="en-US" sz="1400" dirty="0" smtClean="0">
                <a:solidFill>
                  <a:srgbClr val="002060"/>
                </a:solidFill>
                <a:latin typeface="Calibri" pitchFamily="34" charset="0"/>
                <a:cs typeface="Calibri" pitchFamily="34" charset="0"/>
              </a:rPr>
              <a:t>do not vary </a:t>
            </a:r>
            <a:r>
              <a:rPr lang="en-US" sz="1400" dirty="0">
                <a:solidFill>
                  <a:srgbClr val="002060"/>
                </a:solidFill>
                <a:latin typeface="Calibri" pitchFamily="34" charset="0"/>
                <a:cs typeface="Calibri" pitchFamily="34" charset="0"/>
              </a:rPr>
              <a:t>while Donor id and Zip code vary </a:t>
            </a:r>
          </a:p>
        </p:txBody>
      </p:sp>
      <p:sp>
        <p:nvSpPr>
          <p:cNvPr id="5" name="Rectangle 2"/>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137" y="2659668"/>
            <a:ext cx="4945857" cy="2817827"/>
          </a:xfrm>
          <a:prstGeom prst="rect">
            <a:avLst/>
          </a:prstGeom>
          <a:ln>
            <a:solidFill>
              <a:schemeClr val="tx2"/>
            </a:solidFill>
          </a:ln>
        </p:spPr>
      </p:pic>
      <p:pic>
        <p:nvPicPr>
          <p:cNvPr id="10" name="Picture 9"/>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6304107" y="2656609"/>
            <a:ext cx="4946904" cy="2816352"/>
          </a:xfrm>
          <a:prstGeom prst="rect">
            <a:avLst/>
          </a:prstGeom>
          <a:ln>
            <a:solidFill>
              <a:schemeClr val="tx2"/>
            </a:solidFill>
          </a:ln>
        </p:spPr>
      </p:pic>
      <p:sp>
        <p:nvSpPr>
          <p:cNvPr id="11" name="Rectangle 10"/>
          <p:cNvSpPr/>
          <p:nvPr/>
        </p:nvSpPr>
        <p:spPr>
          <a:xfrm>
            <a:off x="-77788" y="5486400"/>
            <a:ext cx="6092825" cy="369332"/>
          </a:xfrm>
          <a:prstGeom prst="rect">
            <a:avLst/>
          </a:prstGeom>
        </p:spPr>
        <p:txBody>
          <a:bodyPr>
            <a:spAutoFit/>
          </a:bodyPr>
          <a:lstStyle/>
          <a:p>
            <a:pPr algn="ctr"/>
            <a:r>
              <a:rPr lang="en-US" dirty="0">
                <a:latin typeface="Calibri" panose="020F0502020204030204" pitchFamily="34" charset="0"/>
                <a:ea typeface="Calibri" panose="020F0502020204030204" pitchFamily="34" charset="0"/>
              </a:rPr>
              <a:t>Variable Worth</a:t>
            </a:r>
            <a:endParaRPr lang="en-US" sz="3200" dirty="0">
              <a:effectLst/>
              <a:latin typeface="Times New Roman" panose="02020603050405020304" pitchFamily="18" charset="0"/>
              <a:ea typeface="Calibri" panose="020F0502020204030204" pitchFamily="34" charset="0"/>
            </a:endParaRPr>
          </a:p>
        </p:txBody>
      </p:sp>
      <p:sp>
        <p:nvSpPr>
          <p:cNvPr id="12" name="Rectangle 11"/>
          <p:cNvSpPr/>
          <p:nvPr/>
        </p:nvSpPr>
        <p:spPr>
          <a:xfrm>
            <a:off x="5519737" y="5519681"/>
            <a:ext cx="6094413" cy="800219"/>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rPr>
              <a:t>Class Variability</a:t>
            </a:r>
            <a:endParaRPr lang="en-US" sz="3200" dirty="0">
              <a:latin typeface="Times New Roman" panose="02020603050405020304" pitchFamily="18" charset="0"/>
              <a:ea typeface="Calibri" panose="020F0502020204030204" pitchFamily="34" charset="0"/>
            </a:endParaRPr>
          </a:p>
          <a:p>
            <a:pPr algn="ctr"/>
            <a:r>
              <a:rPr lang="en-US" sz="2800" dirty="0">
                <a:latin typeface="Calibri" panose="020F0502020204030204" pitchFamily="34" charset="0"/>
                <a:ea typeface="Calibri" panose="020F0502020204030204" pitchFamily="34" charset="0"/>
              </a:rPr>
              <a:t> </a:t>
            </a:r>
            <a:endParaRPr lang="en-US"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1640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89" y="228600"/>
            <a:ext cx="6526523" cy="533400"/>
          </a:xfrm>
        </p:spPr>
        <p:txBody>
          <a:bodyPr>
            <a:normAutofit/>
          </a:bodyPr>
          <a:lstStyle/>
          <a:p>
            <a:r>
              <a:rPr lang="en-US" sz="2400" dirty="0">
                <a:latin typeface="Calibri" pitchFamily="34" charset="0"/>
                <a:cs typeface="Calibri" pitchFamily="34" charset="0"/>
              </a:rPr>
              <a:t>Appeal and Donation Response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12" y="2863414"/>
            <a:ext cx="3488288" cy="822960"/>
          </a:xfrm>
          <a:prstGeom prst="rect">
            <a:avLst/>
          </a:prstGeom>
          <a:ln>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12" y="2855432"/>
            <a:ext cx="3768290" cy="830942"/>
          </a:xfrm>
          <a:prstGeom prst="rect">
            <a:avLst/>
          </a:prstGeom>
          <a:ln>
            <a:solidFill>
              <a:schemeClr val="tx1"/>
            </a:solidFill>
          </a:ln>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7412" y="4447444"/>
            <a:ext cx="3962400" cy="963827"/>
          </a:xfrm>
          <a:prstGeom prst="rect">
            <a:avLst/>
          </a:prstGeom>
          <a:ln>
            <a:solidFill>
              <a:schemeClr val="tx2"/>
            </a:solidFill>
          </a:ln>
        </p:spPr>
      </p:pic>
      <p:sp>
        <p:nvSpPr>
          <p:cNvPr id="15" name="TextBox 14"/>
          <p:cNvSpPr txBox="1"/>
          <p:nvPr/>
        </p:nvSpPr>
        <p:spPr>
          <a:xfrm>
            <a:off x="836612" y="759023"/>
            <a:ext cx="9448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The mean of all the appeal cost sent to each donor was 0.391 while mean amount donated by each donor was around $32</a:t>
            </a:r>
          </a:p>
        </p:txBody>
      </p:sp>
      <p:sp>
        <p:nvSpPr>
          <p:cNvPr id="17" name="TextBox 16"/>
          <p:cNvSpPr txBox="1"/>
          <p:nvPr/>
        </p:nvSpPr>
        <p:spPr>
          <a:xfrm>
            <a:off x="836612" y="2309301"/>
            <a:ext cx="9448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The average response rate of appeals and donors are shown below</a:t>
            </a:r>
          </a:p>
        </p:txBody>
      </p:sp>
      <p:sp>
        <p:nvSpPr>
          <p:cNvPr id="18" name="TextBox 17"/>
          <p:cNvSpPr txBox="1"/>
          <p:nvPr/>
        </p:nvSpPr>
        <p:spPr>
          <a:xfrm>
            <a:off x="836612" y="3962400"/>
            <a:ext cx="94488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The maximum time taken to respond back to an appeal was 2448 days. The appeal was sent to donor in 2003 and he donated in 2006</a:t>
            </a:r>
          </a:p>
        </p:txBody>
      </p:sp>
      <p:sp>
        <p:nvSpPr>
          <p:cNvPr id="19" name="TextBox 18"/>
          <p:cNvSpPr txBox="1"/>
          <p:nvPr/>
        </p:nvSpPr>
        <p:spPr>
          <a:xfrm>
            <a:off x="2513012" y="3477919"/>
            <a:ext cx="1183337" cy="230832"/>
          </a:xfrm>
          <a:prstGeom prst="rect">
            <a:avLst/>
          </a:prstGeom>
          <a:noFill/>
        </p:spPr>
        <p:txBody>
          <a:bodyPr wrap="none" rtlCol="0">
            <a:spAutoFit/>
          </a:bodyPr>
          <a:lstStyle/>
          <a:p>
            <a:r>
              <a:rPr lang="en-US" sz="900" dirty="0">
                <a:latin typeface="Calibri" panose="020F0502020204030204" pitchFamily="34" charset="0"/>
                <a:cs typeface="Calibri" panose="020F0502020204030204" pitchFamily="34" charset="0"/>
              </a:rPr>
              <a:t>Appeal response rate</a:t>
            </a:r>
          </a:p>
        </p:txBody>
      </p:sp>
      <p:sp>
        <p:nvSpPr>
          <p:cNvPr id="20" name="TextBox 19"/>
          <p:cNvSpPr txBox="1"/>
          <p:nvPr/>
        </p:nvSpPr>
        <p:spPr>
          <a:xfrm>
            <a:off x="7575878" y="2815392"/>
            <a:ext cx="1148071" cy="230832"/>
          </a:xfrm>
          <a:prstGeom prst="rect">
            <a:avLst/>
          </a:prstGeom>
          <a:noFill/>
        </p:spPr>
        <p:txBody>
          <a:bodyPr wrap="none" rtlCol="0">
            <a:spAutoFit/>
          </a:bodyPr>
          <a:lstStyle/>
          <a:p>
            <a:r>
              <a:rPr lang="en-US" sz="900" dirty="0">
                <a:latin typeface="Calibri" panose="020F0502020204030204" pitchFamily="34" charset="0"/>
                <a:cs typeface="Calibri" panose="020F0502020204030204" pitchFamily="34" charset="0"/>
              </a:rPr>
              <a:t>Donor response rate</a:t>
            </a:r>
          </a:p>
        </p:txBody>
      </p:sp>
      <p:sp>
        <p:nvSpPr>
          <p:cNvPr id="21" name="TextBox 3"/>
          <p:cNvSpPr txBox="1">
            <a:spLocks noChangeArrowheads="1"/>
          </p:cNvSpPr>
          <p:nvPr/>
        </p:nvSpPr>
        <p:spPr bwMode="auto">
          <a:xfrm>
            <a:off x="608012" y="5666461"/>
            <a:ext cx="11049000" cy="338554"/>
          </a:xfrm>
          <a:prstGeom prst="rect">
            <a:avLst/>
          </a:prstGeom>
          <a:noFill/>
          <a:ln w="38100">
            <a:solidFill>
              <a:srgbClr val="00B050"/>
            </a:solidFill>
            <a:prstDash val="solid"/>
            <a:miter lim="800000"/>
            <a:headEnd/>
            <a:tailEnd/>
          </a:ln>
        </p:spPr>
        <p:txBody>
          <a:bodyPr wrap="square">
            <a:spAutoFit/>
          </a:bodyPr>
          <a:lstStyle/>
          <a:p>
            <a:r>
              <a:rPr lang="en-US" sz="1600" i="1" dirty="0">
                <a:solidFill>
                  <a:srgbClr val="0070C0"/>
                </a:solidFill>
                <a:latin typeface="Calibri" pitchFamily="34" charset="0"/>
              </a:rPr>
              <a:t>Appeal id 03LCW1CMEE was sent  donor id 979281 on Jun 09, 2003 and he donated money on Jan 19, 2006</a:t>
            </a: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4145" y="1062793"/>
            <a:ext cx="4791733" cy="1030949"/>
          </a:xfrm>
          <a:prstGeom prst="rect">
            <a:avLst/>
          </a:prstGeom>
          <a:ln>
            <a:solidFill>
              <a:schemeClr val="tx1"/>
            </a:solidFill>
          </a:ln>
        </p:spPr>
      </p:pic>
    </p:spTree>
    <p:extLst>
      <p:ext uri="{BB962C8B-B14F-4D97-AF65-F5344CB8AC3E}">
        <p14:creationId xmlns:p14="http://schemas.microsoft.com/office/powerpoint/2010/main" val="309849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8686801" cy="685800"/>
          </a:xfrm>
        </p:spPr>
        <p:txBody>
          <a:bodyPr/>
          <a:lstStyle/>
          <a:p>
            <a:r>
              <a:rPr lang="en-US" dirty="0" smtClean="0"/>
              <a:t>Data Insights </a:t>
            </a:r>
            <a:r>
              <a:rPr lang="mr-IN" dirty="0" smtClean="0"/>
              <a:t>–</a:t>
            </a:r>
            <a:r>
              <a:rPr lang="en-US" dirty="0" smtClean="0"/>
              <a:t> Descriptive Stats </a:t>
            </a:r>
            <a:endParaRPr lang="en-US" dirty="0"/>
          </a:p>
        </p:txBody>
      </p:sp>
      <p:sp>
        <p:nvSpPr>
          <p:cNvPr id="4" name="TextBox 3"/>
          <p:cNvSpPr txBox="1"/>
          <p:nvPr/>
        </p:nvSpPr>
        <p:spPr>
          <a:xfrm>
            <a:off x="1141412" y="1676400"/>
            <a:ext cx="8610601"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Appeal id ‘01AKLFM26’  was sent 19312 times and the  total appeal cost associated to it was $</a:t>
            </a:r>
            <a:r>
              <a:rPr lang="en-US" sz="1400" dirty="0" smtClean="0">
                <a:solidFill>
                  <a:srgbClr val="002060"/>
                </a:solidFill>
                <a:latin typeface="Calibri" pitchFamily="34" charset="0"/>
                <a:cs typeface="Calibri" pitchFamily="34" charset="0"/>
              </a:rPr>
              <a:t>14484</a:t>
            </a:r>
          </a:p>
          <a:p>
            <a:pPr marL="285750" indent="-285750">
              <a:buFont typeface="Arial" panose="020B0604020202020204" pitchFamily="34" charset="0"/>
              <a:buChar char="•"/>
            </a:pPr>
            <a:endParaRPr lang="en-US" sz="1400" dirty="0">
              <a:solidFill>
                <a:srgbClr val="002060"/>
              </a:solidFill>
              <a:latin typeface="Calibri" pitchFamily="34" charset="0"/>
              <a:cs typeface="Calibri" pitchFamily="34" charset="0"/>
            </a:endParaRPr>
          </a:p>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Appeal id ‘00AKMFAA52’ had appeal cost around $3621 but it was not sent to many </a:t>
            </a:r>
            <a:r>
              <a:rPr lang="en-US" sz="1400" dirty="0" smtClean="0">
                <a:solidFill>
                  <a:srgbClr val="002060"/>
                </a:solidFill>
                <a:latin typeface="Calibri" pitchFamily="34" charset="0"/>
                <a:cs typeface="Calibri" pitchFamily="34" charset="0"/>
              </a:rPr>
              <a:t>users</a:t>
            </a:r>
          </a:p>
          <a:p>
            <a:pPr marL="285750" indent="-285750">
              <a:buFont typeface="Arial" panose="020B0604020202020204" pitchFamily="34" charset="0"/>
              <a:buChar char="•"/>
            </a:pPr>
            <a:endParaRPr lang="en-US" sz="1400" dirty="0">
              <a:solidFill>
                <a:srgbClr val="002060"/>
              </a:solidFill>
              <a:latin typeface="Calibri" pitchFamily="34" charset="0"/>
              <a:cs typeface="Calibri" pitchFamily="34" charset="0"/>
            </a:endParaRPr>
          </a:p>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Maximum number appeals were sent to donor id 8203945 and he donated only 103 times out of 160 times. The total amount donated by this id was around $3325 while the sum of appeal costs was $73.395 </a:t>
            </a:r>
            <a:endParaRPr lang="en-US" sz="1400" dirty="0" smtClean="0">
              <a:solidFill>
                <a:srgbClr val="002060"/>
              </a:solidFill>
              <a:latin typeface="Calibri" pitchFamily="34" charset="0"/>
              <a:cs typeface="Calibri" pitchFamily="34" charset="0"/>
            </a:endParaRPr>
          </a:p>
          <a:p>
            <a:pPr marL="285750" indent="-285750">
              <a:buFont typeface="Arial" panose="020B0604020202020204" pitchFamily="34" charset="0"/>
              <a:buChar char="•"/>
            </a:pPr>
            <a:endParaRPr lang="en-US" sz="1400" dirty="0">
              <a:solidFill>
                <a:srgbClr val="002060"/>
              </a:solidFill>
              <a:latin typeface="Calibri" pitchFamily="34" charset="0"/>
              <a:cs typeface="Calibri" pitchFamily="34" charset="0"/>
            </a:endParaRPr>
          </a:p>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Mostly donors donated once or twice for each appeal except three appeals 00AKMFAA524, 03AKMGQRWM, 06WBGAAKDD got three donations by respective </a:t>
            </a:r>
            <a:r>
              <a:rPr lang="en-US" sz="1400" dirty="0" smtClean="0">
                <a:solidFill>
                  <a:srgbClr val="002060"/>
                </a:solidFill>
                <a:latin typeface="Calibri" pitchFamily="34" charset="0"/>
                <a:cs typeface="Calibri" pitchFamily="34" charset="0"/>
              </a:rPr>
              <a:t>donors</a:t>
            </a:r>
          </a:p>
          <a:p>
            <a:pPr marL="285750" indent="-285750">
              <a:buFont typeface="Arial" panose="020B0604020202020204" pitchFamily="34" charset="0"/>
              <a:buChar char="•"/>
            </a:pPr>
            <a:endParaRPr lang="en-US" sz="1400" dirty="0">
              <a:solidFill>
                <a:srgbClr val="002060"/>
              </a:solidFill>
              <a:latin typeface="Calibri" pitchFamily="34" charset="0"/>
              <a:cs typeface="Calibri" pitchFamily="34" charset="0"/>
            </a:endParaRPr>
          </a:p>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Donor id 10017259 paid more than 20 times for an appeal but total sum donated was around $</a:t>
            </a:r>
            <a:r>
              <a:rPr lang="en-US" sz="1400" dirty="0" smtClean="0">
                <a:solidFill>
                  <a:srgbClr val="002060"/>
                </a:solidFill>
                <a:latin typeface="Calibri" pitchFamily="34" charset="0"/>
                <a:cs typeface="Calibri" pitchFamily="34" charset="0"/>
              </a:rPr>
              <a:t>2450</a:t>
            </a:r>
          </a:p>
          <a:p>
            <a:pPr marL="285750" indent="-285750">
              <a:buFont typeface="Arial" panose="020B0604020202020204" pitchFamily="34" charset="0"/>
              <a:buChar char="•"/>
            </a:pPr>
            <a:endParaRPr lang="en-US" sz="1400" dirty="0">
              <a:solidFill>
                <a:srgbClr val="002060"/>
              </a:solidFill>
              <a:latin typeface="Calibri" pitchFamily="34" charset="0"/>
              <a:cs typeface="Calibri" pitchFamily="34" charset="0"/>
            </a:endParaRPr>
          </a:p>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Donor id 9825928 was sent fewer appeals but appeals with higher appeal cost </a:t>
            </a:r>
            <a:endParaRPr lang="en-US" sz="1400" dirty="0" smtClean="0">
              <a:solidFill>
                <a:srgbClr val="002060"/>
              </a:solidFill>
              <a:latin typeface="Calibri" pitchFamily="34" charset="0"/>
              <a:cs typeface="Calibri" pitchFamily="34" charset="0"/>
            </a:endParaRPr>
          </a:p>
          <a:p>
            <a:pPr marL="285750" indent="-285750">
              <a:buFont typeface="Arial" panose="020B0604020202020204" pitchFamily="34" charset="0"/>
              <a:buChar char="•"/>
            </a:pPr>
            <a:endParaRPr lang="en-US" sz="1400" dirty="0">
              <a:solidFill>
                <a:srgbClr val="002060"/>
              </a:solidFill>
              <a:latin typeface="Calibri" pitchFamily="34" charset="0"/>
              <a:cs typeface="Calibri" pitchFamily="34" charset="0"/>
            </a:endParaRPr>
          </a:p>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Appeal Cost sent to him summed up to $85.759 and the donation amount received was $</a:t>
            </a:r>
            <a:r>
              <a:rPr lang="en-US" sz="1400" dirty="0" smtClean="0">
                <a:solidFill>
                  <a:srgbClr val="002060"/>
                </a:solidFill>
                <a:latin typeface="Calibri" pitchFamily="34" charset="0"/>
                <a:cs typeface="Calibri" pitchFamily="34" charset="0"/>
              </a:rPr>
              <a:t>4800</a:t>
            </a:r>
          </a:p>
          <a:p>
            <a:pPr marL="285750" indent="-285750">
              <a:buFont typeface="Arial" panose="020B0604020202020204" pitchFamily="34" charset="0"/>
              <a:buChar char="•"/>
            </a:pPr>
            <a:endParaRPr lang="en-US" sz="1400" dirty="0">
              <a:solidFill>
                <a:srgbClr val="002060"/>
              </a:solidFill>
              <a:latin typeface="Calibri" pitchFamily="34" charset="0"/>
              <a:cs typeface="Calibri" pitchFamily="34" charset="0"/>
            </a:endParaRPr>
          </a:p>
          <a:p>
            <a:pPr marL="285750" indent="-285750">
              <a:buFont typeface="Arial" panose="020B0604020202020204" pitchFamily="34" charset="0"/>
              <a:buChar char="•"/>
            </a:pPr>
            <a:r>
              <a:rPr lang="en-US" sz="1400" dirty="0">
                <a:solidFill>
                  <a:srgbClr val="002060"/>
                </a:solidFill>
                <a:latin typeface="Calibri" pitchFamily="34" charset="0"/>
                <a:cs typeface="Calibri" pitchFamily="34" charset="0"/>
              </a:rPr>
              <a:t>Maximum amount of donations were made by donor id 100030872 around $28500 </a:t>
            </a:r>
          </a:p>
          <a:p>
            <a:endParaRPr lang="en-US" sz="1400" dirty="0"/>
          </a:p>
        </p:txBody>
      </p:sp>
    </p:spTree>
    <p:extLst>
      <p:ext uri="{BB962C8B-B14F-4D97-AF65-F5344CB8AC3E}">
        <p14:creationId xmlns:p14="http://schemas.microsoft.com/office/powerpoint/2010/main" val="275466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dirty="0"/>
              <a:t>State-wise Donations</a:t>
            </a:r>
            <a:endParaRPr lang="en-US" sz="2400" dirty="0">
              <a:latin typeface="Calibri" pitchFamily="34" charset="0"/>
              <a:cs typeface="Calibri" pitchFamily="34" charset="0"/>
            </a:endParaRPr>
          </a:p>
        </p:txBody>
      </p:sp>
      <p:pic>
        <p:nvPicPr>
          <p:cNvPr id="5" name="Picture 4"/>
          <p:cNvPicPr/>
          <p:nvPr/>
        </p:nvPicPr>
        <p:blipFill>
          <a:blip r:embed="rId2"/>
          <a:stretch>
            <a:fillRect/>
          </a:stretch>
        </p:blipFill>
        <p:spPr>
          <a:xfrm>
            <a:off x="684212" y="762000"/>
            <a:ext cx="9829800" cy="4507468"/>
          </a:xfrm>
          <a:prstGeom prst="rect">
            <a:avLst/>
          </a:prstGeom>
          <a:ln>
            <a:solidFill>
              <a:schemeClr val="tx1"/>
            </a:solidFill>
          </a:ln>
        </p:spPr>
      </p:pic>
      <p:sp>
        <p:nvSpPr>
          <p:cNvPr id="6" name="TextBox 3"/>
          <p:cNvSpPr txBox="1">
            <a:spLocks noChangeArrowheads="1"/>
          </p:cNvSpPr>
          <p:nvPr/>
        </p:nvSpPr>
        <p:spPr bwMode="auto">
          <a:xfrm>
            <a:off x="684212" y="5410200"/>
            <a:ext cx="9829800" cy="830997"/>
          </a:xfrm>
          <a:prstGeom prst="rect">
            <a:avLst/>
          </a:prstGeom>
          <a:noFill/>
          <a:ln w="38100">
            <a:solidFill>
              <a:srgbClr val="00B050"/>
            </a:solidFill>
            <a:prstDash val="solid"/>
            <a:miter lim="800000"/>
            <a:headEnd/>
            <a:tailEnd/>
          </a:ln>
        </p:spPr>
        <p:txBody>
          <a:bodyPr wrap="square">
            <a:spAutoFit/>
          </a:bodyPr>
          <a:lstStyle/>
          <a:p>
            <a:pPr algn="ctr"/>
            <a:r>
              <a:rPr lang="en-US" sz="1600" dirty="0">
                <a:solidFill>
                  <a:srgbClr val="002060"/>
                </a:solidFill>
                <a:latin typeface="Calibri" panose="020F0502020204030204" pitchFamily="34" charset="0"/>
                <a:ea typeface="Calibri" charset="0"/>
                <a:cs typeface="Calibri" panose="020F0502020204030204" pitchFamily="34" charset="0"/>
              </a:rPr>
              <a:t>	Maximum donations were received from New York followed by California and Illinois</a:t>
            </a:r>
          </a:p>
          <a:p>
            <a:pPr algn="ctr"/>
            <a:r>
              <a:rPr lang="en-US" sz="1600" dirty="0">
                <a:solidFill>
                  <a:srgbClr val="002060"/>
                </a:solidFill>
                <a:latin typeface="Calibri" panose="020F0502020204030204" pitchFamily="34" charset="0"/>
                <a:ea typeface="Calibri" charset="0"/>
                <a:cs typeface="Calibri" panose="020F0502020204030204" pitchFamily="34" charset="0"/>
              </a:rPr>
              <a:t>Also, donations </a:t>
            </a:r>
            <a:r>
              <a:rPr lang="en-US" sz="1600" dirty="0" smtClean="0">
                <a:solidFill>
                  <a:srgbClr val="002060"/>
                </a:solidFill>
                <a:latin typeface="Calibri" panose="020F0502020204030204" pitchFamily="34" charset="0"/>
                <a:ea typeface="Calibri" charset="0"/>
                <a:cs typeface="Calibri" panose="020F0502020204030204" pitchFamily="34" charset="0"/>
              </a:rPr>
              <a:t>decrease </a:t>
            </a:r>
            <a:r>
              <a:rPr lang="en-US" sz="1600" dirty="0">
                <a:solidFill>
                  <a:srgbClr val="002060"/>
                </a:solidFill>
                <a:latin typeface="Calibri" panose="020F0502020204030204" pitchFamily="34" charset="0"/>
                <a:ea typeface="Calibri" charset="0"/>
                <a:cs typeface="Calibri" panose="020F0502020204030204" pitchFamily="34" charset="0"/>
              </a:rPr>
              <a:t>in subsequent years</a:t>
            </a:r>
          </a:p>
          <a:p>
            <a:endParaRPr lang="en-US" sz="1600" i="1" dirty="0">
              <a:solidFill>
                <a:srgbClr val="0070C0"/>
              </a:solidFill>
              <a:latin typeface="Calibri" pitchFamily="34" charset="0"/>
            </a:endParaRPr>
          </a:p>
        </p:txBody>
      </p:sp>
    </p:spTree>
    <p:extLst>
      <p:ext uri="{BB962C8B-B14F-4D97-AF65-F5344CB8AC3E}">
        <p14:creationId xmlns:p14="http://schemas.microsoft.com/office/powerpoint/2010/main" val="19404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89" y="152400"/>
            <a:ext cx="6526523" cy="533400"/>
          </a:xfrm>
        </p:spPr>
        <p:txBody>
          <a:bodyPr>
            <a:normAutofit/>
          </a:bodyPr>
          <a:lstStyle/>
          <a:p>
            <a:r>
              <a:rPr lang="en-US" dirty="0"/>
              <a:t>Frequency of donations by each state</a:t>
            </a:r>
            <a:endParaRPr lang="en-US" sz="2400" dirty="0">
              <a:latin typeface="Calibri" pitchFamily="34" charset="0"/>
              <a:cs typeface="Calibri" pitchFamily="34" charset="0"/>
            </a:endParaRPr>
          </a:p>
        </p:txBody>
      </p:sp>
      <p:sp>
        <p:nvSpPr>
          <p:cNvPr id="3" name="TextBox 2"/>
          <p:cNvSpPr txBox="1"/>
          <p:nvPr/>
        </p:nvSpPr>
        <p:spPr>
          <a:xfrm>
            <a:off x="531812" y="838200"/>
            <a:ext cx="11049000" cy="492443"/>
          </a:xfrm>
          <a:prstGeom prst="rect">
            <a:avLst/>
          </a:prstGeom>
          <a:noFill/>
        </p:spPr>
        <p:txBody>
          <a:bodyPr wrap="square" rtlCol="0">
            <a:spAutoFit/>
          </a:bodyPr>
          <a:lstStyle/>
          <a:p>
            <a:endParaRPr lang="en-US" i="1" baseline="-25000" dirty="0">
              <a:solidFill>
                <a:schemeClr val="accent1">
                  <a:lumMod val="75000"/>
                </a:schemeClr>
              </a:solidFill>
              <a:latin typeface="Calibri" charset="0"/>
              <a:ea typeface="Calibri" charset="0"/>
              <a:cs typeface="Calibri" charset="0"/>
            </a:endParaRPr>
          </a:p>
          <a:p>
            <a:pPr marL="173038" indent="-173038">
              <a:buFont typeface="Arial" pitchFamily="34" charset="0"/>
              <a:buChar char="•"/>
            </a:pPr>
            <a:endParaRPr lang="en-US" sz="1400" dirty="0">
              <a:solidFill>
                <a:srgbClr val="002060"/>
              </a:solidFill>
              <a:latin typeface="Calibri" charset="0"/>
              <a:ea typeface="Calibri" charset="0"/>
              <a:cs typeface="Calibri" charset="0"/>
            </a:endParaRPr>
          </a:p>
        </p:txBody>
      </p:sp>
      <p:pic>
        <p:nvPicPr>
          <p:cNvPr id="6" name="Picture 5"/>
          <p:cNvPicPr/>
          <p:nvPr/>
        </p:nvPicPr>
        <p:blipFill rotWithShape="1">
          <a:blip r:embed="rId2"/>
          <a:srcRect l="1478" t="2676" r="1349"/>
          <a:stretch/>
        </p:blipFill>
        <p:spPr bwMode="auto">
          <a:xfrm>
            <a:off x="1370012" y="914399"/>
            <a:ext cx="9448800" cy="3581401"/>
          </a:xfrm>
          <a:prstGeom prst="rect">
            <a:avLst/>
          </a:prstGeom>
          <a:ln>
            <a:solidFill>
              <a:schemeClr val="tx1"/>
            </a:solidFill>
          </a:ln>
          <a:extLst>
            <a:ext uri="{53640926-AAD7-44D8-BBD7-CCE9431645EC}">
              <a14:shadowObscured xmlns:a14="http://schemas.microsoft.com/office/drawing/2010/main"/>
            </a:ext>
          </a:extLst>
        </p:spPr>
      </p:pic>
      <p:sp>
        <p:nvSpPr>
          <p:cNvPr id="7" name="TextBox 3"/>
          <p:cNvSpPr txBox="1">
            <a:spLocks noChangeArrowheads="1"/>
          </p:cNvSpPr>
          <p:nvPr/>
        </p:nvSpPr>
        <p:spPr bwMode="auto">
          <a:xfrm>
            <a:off x="684212" y="4876800"/>
            <a:ext cx="11049000" cy="338554"/>
          </a:xfrm>
          <a:prstGeom prst="rect">
            <a:avLst/>
          </a:prstGeom>
          <a:noFill/>
          <a:ln w="38100">
            <a:solidFill>
              <a:srgbClr val="00B050"/>
            </a:solidFill>
            <a:prstDash val="solid"/>
            <a:miter lim="800000"/>
            <a:headEnd/>
            <a:tailEnd/>
          </a:ln>
        </p:spPr>
        <p:txBody>
          <a:bodyPr wrap="square">
            <a:spAutoFit/>
          </a:bodyPr>
          <a:lstStyle/>
          <a:p>
            <a:r>
              <a:rPr lang="en-US" sz="1600" i="1" dirty="0">
                <a:solidFill>
                  <a:srgbClr val="0070C0"/>
                </a:solidFill>
                <a:latin typeface="Calibri" pitchFamily="34" charset="0"/>
              </a:rPr>
              <a:t>As can be seen New York had maximum number of donations as well .</a:t>
            </a:r>
          </a:p>
        </p:txBody>
      </p:sp>
      <p:sp>
        <p:nvSpPr>
          <p:cNvPr id="4" name="Rounded Rectangle 3"/>
          <p:cNvSpPr/>
          <p:nvPr/>
        </p:nvSpPr>
        <p:spPr>
          <a:xfrm>
            <a:off x="7847012" y="1219200"/>
            <a:ext cx="335280" cy="3276600"/>
          </a:xfrm>
          <a:prstGeom prst="roundRect">
            <a:avLst/>
          </a:prstGeom>
          <a:noFill/>
          <a:ln w="57150">
            <a:solidFill>
              <a:schemeClr val="accent5">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352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Decisions in business are not black and white. There are gray areas, too, just like in this template's design with a grid of office windows in the background. The bright blue text and colorful accents  contrast to draw attention to your content, as the sample list, chart, tables, and smartart show. This presentation is in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2012-05-11T02:03:00+00:00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TP102895241</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835478</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220E13-D325-4A9E-AA7A-0D1409275EB9}">
  <ds:schemaRef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http://purl.org/dc/terms/"/>
    <ds:schemaRef ds:uri="4873beb7-5857-4685-be1f-d57550cc96cc"/>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2D0870B-5333-4B89-B14A-85A8EA464D27}">
  <ds:schemaRefs>
    <ds:schemaRef ds:uri="http://schemas.microsoft.com/sharepoint/v3/contenttype/forms"/>
  </ds:schemaRefs>
</ds:datastoreItem>
</file>

<file path=customXml/itemProps3.xml><?xml version="1.0" encoding="utf-8"?>
<ds:datastoreItem xmlns:ds="http://schemas.openxmlformats.org/officeDocument/2006/customXml" ds:itemID="{FDEA113C-C10D-4931-9D88-AB7388F4E7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0</TotalTime>
  <Words>2184</Words>
  <Application>Microsoft Office PowerPoint</Application>
  <PresentationFormat>Custom</PresentationFormat>
  <Paragraphs>497</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Franklin Gothic Medium</vt:lpstr>
      <vt:lpstr>Open Sans</vt:lpstr>
      <vt:lpstr>Times New Roman</vt:lpstr>
      <vt:lpstr>Business Contrast 16x9</vt:lpstr>
      <vt:lpstr>Appeals and Donation Analysis  </vt:lpstr>
      <vt:lpstr>Project Motivation</vt:lpstr>
      <vt:lpstr>Data Description</vt:lpstr>
      <vt:lpstr>Descriptive Statistics</vt:lpstr>
      <vt:lpstr>Variable Worth and Variability</vt:lpstr>
      <vt:lpstr>Appeal and Donation Response </vt:lpstr>
      <vt:lpstr>Data Insights – Descriptive Stats </vt:lpstr>
      <vt:lpstr>State-wise Donations</vt:lpstr>
      <vt:lpstr>Frequency of donations by each state</vt:lpstr>
      <vt:lpstr>Donations done in each year</vt:lpstr>
      <vt:lpstr>Demographic Factor Analysis  </vt:lpstr>
      <vt:lpstr>Objective </vt:lpstr>
      <vt:lpstr>Analysis of Variance</vt:lpstr>
      <vt:lpstr>Regression Analysis </vt:lpstr>
      <vt:lpstr>Variable Modification </vt:lpstr>
      <vt:lpstr>Regression Analysis – Aggregated data </vt:lpstr>
      <vt:lpstr>Insights – Aggregated data regression analysis </vt:lpstr>
      <vt:lpstr>Multinomial Logit</vt:lpstr>
      <vt:lpstr>Customer Lifetime Value Analysis</vt:lpstr>
      <vt:lpstr>Donor Acquisition Recommendations</vt:lpstr>
      <vt:lpstr>Appeals Analysis</vt:lpstr>
      <vt:lpstr>Objective </vt:lpstr>
      <vt:lpstr>Logistic Regression</vt:lpstr>
      <vt:lpstr>Appeal Cost Break Down</vt:lpstr>
      <vt:lpstr>Behavioral Factor Analysis</vt:lpstr>
      <vt:lpstr>Objective </vt:lpstr>
      <vt:lpstr>Pre-Processing</vt:lpstr>
      <vt:lpstr>Prediction through past monetary value</vt:lpstr>
      <vt:lpstr>Prediction through past monetary value</vt:lpstr>
      <vt:lpstr>Relation between past recency and frequency and future number of donation</vt:lpstr>
      <vt:lpstr>Relation between past recency and frequency and future number of donation</vt:lpstr>
      <vt:lpstr>Pareto’s Law Analysis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2016-11-23T23:59:19Z</dcterms:created>
  <dcterms:modified xsi:type="dcterms:W3CDTF">2017-05-05T04:16:06Z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