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912794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221228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732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825094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0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251474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240828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386209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10750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792F7-3B35-427B-BB37-7589FA52E8E2}"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966445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E792F7-3B35-427B-BB37-7589FA52E8E2}"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411580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792F7-3B35-427B-BB37-7589FA52E8E2}" type="datetimeFigureOut">
              <a:rPr lang="en-IN" smtClean="0"/>
              <a:t>01-09-2022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99740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E792F7-3B35-427B-BB37-7589FA52E8E2}"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205240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792F7-3B35-427B-BB37-7589FA52E8E2}" type="datetimeFigureOut">
              <a:rPr lang="en-IN" smtClean="0"/>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84890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E792F7-3B35-427B-BB37-7589FA52E8E2}"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305967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792F7-3B35-427B-BB37-7589FA52E8E2}"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F40E8-4155-491F-A67E-71A31723A2F7}" type="slidenum">
              <a:rPr lang="en-IN" smtClean="0"/>
              <a:t>‹#›</a:t>
            </a:fld>
            <a:endParaRPr lang="en-IN"/>
          </a:p>
        </p:txBody>
      </p:sp>
    </p:spTree>
    <p:extLst>
      <p:ext uri="{BB962C8B-B14F-4D97-AF65-F5344CB8AC3E}">
        <p14:creationId xmlns:p14="http://schemas.microsoft.com/office/powerpoint/2010/main" val="146949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E792F7-3B35-427B-BB37-7589FA52E8E2}" type="datetimeFigureOut">
              <a:rPr lang="en-IN" smtClean="0"/>
              <a:t>01-09-2022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0F40E8-4155-491F-A67E-71A31723A2F7}" type="slidenum">
              <a:rPr lang="en-IN" smtClean="0"/>
              <a:t>‹#›</a:t>
            </a:fld>
            <a:endParaRPr lang="en-IN"/>
          </a:p>
        </p:txBody>
      </p:sp>
    </p:spTree>
    <p:extLst>
      <p:ext uri="{BB962C8B-B14F-4D97-AF65-F5344CB8AC3E}">
        <p14:creationId xmlns:p14="http://schemas.microsoft.com/office/powerpoint/2010/main" val="1808698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D3C9F-D6E3-CAA2-2294-F1163001856B}"/>
              </a:ext>
            </a:extLst>
          </p:cNvPr>
          <p:cNvSpPr>
            <a:spLocks noGrp="1"/>
          </p:cNvSpPr>
          <p:nvPr>
            <p:ph type="ctrTitle"/>
          </p:nvPr>
        </p:nvSpPr>
        <p:spPr/>
        <p:txBody>
          <a:bodyPr/>
          <a:lstStyle/>
          <a:p>
            <a:r>
              <a:rPr lang="en-IN" dirty="0">
                <a:latin typeface="+mn-lt"/>
              </a:rPr>
              <a:t>ANALYZING AMAZON SALES</a:t>
            </a:r>
            <a:br>
              <a:rPr lang="en-IN" dirty="0">
                <a:latin typeface="+mn-lt"/>
              </a:rPr>
            </a:br>
            <a:r>
              <a:rPr lang="en-IN" dirty="0">
                <a:latin typeface="+mn-lt"/>
              </a:rPr>
              <a:t>DATA</a:t>
            </a:r>
          </a:p>
        </p:txBody>
      </p:sp>
      <p:sp>
        <p:nvSpPr>
          <p:cNvPr id="3" name="Subtitle 2">
            <a:extLst>
              <a:ext uri="{FF2B5EF4-FFF2-40B4-BE49-F238E27FC236}">
                <a16:creationId xmlns:a16="http://schemas.microsoft.com/office/drawing/2014/main" id="{91BC5AB9-A394-8ECB-9AA0-26C1389974DE}"/>
              </a:ext>
            </a:extLst>
          </p:cNvPr>
          <p:cNvSpPr>
            <a:spLocks noGrp="1"/>
          </p:cNvSpPr>
          <p:nvPr>
            <p:ph type="subTitle" idx="1"/>
          </p:nvPr>
        </p:nvSpPr>
        <p:spPr/>
        <p:txBody>
          <a:bodyPr/>
          <a:lstStyle/>
          <a:p>
            <a:r>
              <a:rPr lang="en-IN" dirty="0"/>
              <a:t>BY : KSHITIJ YEJARE</a:t>
            </a:r>
          </a:p>
        </p:txBody>
      </p:sp>
    </p:spTree>
    <p:extLst>
      <p:ext uri="{BB962C8B-B14F-4D97-AF65-F5344CB8AC3E}">
        <p14:creationId xmlns:p14="http://schemas.microsoft.com/office/powerpoint/2010/main" val="4081268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1991B-BBAF-2C00-A81C-E15489D86455}"/>
              </a:ext>
            </a:extLst>
          </p:cNvPr>
          <p:cNvSpPr>
            <a:spLocks noGrp="1"/>
          </p:cNvSpPr>
          <p:nvPr>
            <p:ph idx="1"/>
          </p:nvPr>
        </p:nvSpPr>
        <p:spPr>
          <a:xfrm>
            <a:off x="838200" y="770022"/>
            <a:ext cx="10515600" cy="5406942"/>
          </a:xfrm>
        </p:spPr>
        <p:txBody>
          <a:bodyPr>
            <a:normAutofit/>
          </a:bodyPr>
          <a:lstStyle/>
          <a:p>
            <a:pPr marL="0" indent="0">
              <a:buNone/>
            </a:pPr>
            <a:r>
              <a:rPr lang="en-IN" sz="2000" b="1" dirty="0"/>
              <a:t>1.What is the source of data? </a:t>
            </a:r>
          </a:p>
          <a:p>
            <a:pPr>
              <a:buFont typeface="Wingdings" panose="05000000000000000000" pitchFamily="2" charset="2"/>
              <a:buChar char="Ø"/>
            </a:pPr>
            <a:r>
              <a:rPr lang="en-IN" sz="2000" dirty="0"/>
              <a:t>The data  for training is provided by the client in multiple batches and each batch contain multiple files                     </a:t>
            </a:r>
          </a:p>
          <a:p>
            <a:pPr marL="0" indent="0">
              <a:buNone/>
            </a:pPr>
            <a:r>
              <a:rPr lang="en-IN" sz="2000" dirty="0"/>
              <a:t>                                                                          </a:t>
            </a:r>
          </a:p>
          <a:p>
            <a:pPr marL="0" indent="0">
              <a:buNone/>
            </a:pPr>
            <a:r>
              <a:rPr lang="en-IN" sz="2000" b="1" dirty="0"/>
              <a:t>2. What is the type of data?</a:t>
            </a:r>
          </a:p>
          <a:p>
            <a:pPr>
              <a:buFont typeface="Wingdings" panose="05000000000000000000" pitchFamily="2" charset="2"/>
              <a:buChar char="Ø"/>
            </a:pPr>
            <a:r>
              <a:rPr lang="en-IN" sz="2000" dirty="0"/>
              <a:t>The data was the combination of numerical and Categorical values.</a:t>
            </a:r>
          </a:p>
          <a:p>
            <a:pPr>
              <a:buFont typeface="Wingdings" panose="05000000000000000000" pitchFamily="2" charset="2"/>
              <a:buChar char="Ø"/>
            </a:pPr>
            <a:endParaRPr lang="en-IN" sz="2000" dirty="0"/>
          </a:p>
          <a:p>
            <a:pPr marL="0" indent="0">
              <a:buNone/>
            </a:pPr>
            <a:r>
              <a:rPr lang="en-IN" sz="2000" b="1" dirty="0"/>
              <a:t>3. What’s the complete flow you followed in this Project?</a:t>
            </a:r>
          </a:p>
          <a:p>
            <a:pPr>
              <a:buFont typeface="Wingdings" panose="05000000000000000000" pitchFamily="2" charset="2"/>
              <a:buChar char="Ø"/>
            </a:pPr>
            <a:r>
              <a:rPr lang="en-IN" sz="2000" dirty="0"/>
              <a:t>Refer slide 5th for better Understanding.</a:t>
            </a:r>
          </a:p>
          <a:p>
            <a:pPr marL="0" indent="0">
              <a:buNone/>
            </a:pPr>
            <a:endParaRPr lang="en-IN" sz="2000" dirty="0"/>
          </a:p>
          <a:p>
            <a:pPr marL="0" indent="0">
              <a:buNone/>
            </a:pPr>
            <a:endParaRPr lang="en-IN" sz="2000" dirty="0"/>
          </a:p>
          <a:p>
            <a:pPr marL="0" indent="0">
              <a:buNone/>
            </a:pPr>
            <a:endParaRPr lang="en-IN" sz="2000" dirty="0"/>
          </a:p>
          <a:p>
            <a:endParaRPr lang="en-IN" sz="2000" dirty="0"/>
          </a:p>
          <a:p>
            <a:pPr marL="0" indent="0">
              <a:buNone/>
            </a:pPr>
            <a:endParaRPr lang="en-IN" sz="2000" dirty="0"/>
          </a:p>
          <a:p>
            <a:endParaRPr lang="en-IN" sz="2000" dirty="0"/>
          </a:p>
        </p:txBody>
      </p:sp>
    </p:spTree>
    <p:extLst>
      <p:ext uri="{BB962C8B-B14F-4D97-AF65-F5344CB8AC3E}">
        <p14:creationId xmlns:p14="http://schemas.microsoft.com/office/powerpoint/2010/main" val="119695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A75A5-76AF-8D1B-40F7-F2C374B2A505}"/>
              </a:ext>
            </a:extLst>
          </p:cNvPr>
          <p:cNvSpPr>
            <a:spLocks noGrp="1"/>
          </p:cNvSpPr>
          <p:nvPr>
            <p:ph idx="1"/>
          </p:nvPr>
        </p:nvSpPr>
        <p:spPr>
          <a:xfrm>
            <a:off x="838200" y="898358"/>
            <a:ext cx="10515600" cy="5278605"/>
          </a:xfrm>
        </p:spPr>
        <p:txBody>
          <a:bodyPr>
            <a:normAutofit lnSpcReduction="10000"/>
          </a:bodyPr>
          <a:lstStyle/>
          <a:p>
            <a:pPr marL="0" indent="0">
              <a:buNone/>
            </a:pPr>
            <a:r>
              <a:rPr lang="en-IN" sz="2000" b="1" dirty="0"/>
              <a:t>4. What techniques were you using for data pre-processing?</a:t>
            </a:r>
          </a:p>
          <a:p>
            <a:pPr>
              <a:buFont typeface="Wingdings" panose="05000000000000000000" pitchFamily="2" charset="2"/>
              <a:buChar char="Ø"/>
            </a:pPr>
            <a:r>
              <a:rPr lang="en-IN" sz="2000" dirty="0"/>
              <a:t>Introducing the Dataset</a:t>
            </a:r>
          </a:p>
          <a:p>
            <a:pPr>
              <a:buFont typeface="Wingdings" panose="05000000000000000000" pitchFamily="2" charset="2"/>
              <a:buChar char="Ø"/>
            </a:pPr>
            <a:r>
              <a:rPr lang="en-IN" sz="2000" dirty="0"/>
              <a:t>Importing the Python Libraries</a:t>
            </a:r>
          </a:p>
          <a:p>
            <a:pPr>
              <a:buFont typeface="Wingdings" panose="05000000000000000000" pitchFamily="2" charset="2"/>
              <a:buChar char="Ø"/>
            </a:pPr>
            <a:r>
              <a:rPr lang="en-IN" sz="2000" dirty="0"/>
              <a:t>Loading the Dataset in Python</a:t>
            </a:r>
          </a:p>
          <a:p>
            <a:pPr>
              <a:buFont typeface="Wingdings" panose="05000000000000000000" pitchFamily="2" charset="2"/>
              <a:buChar char="Ø"/>
            </a:pPr>
            <a:r>
              <a:rPr lang="en-IN" sz="2000" dirty="0"/>
              <a:t>Structured Based Data Exploration</a:t>
            </a:r>
          </a:p>
          <a:p>
            <a:pPr>
              <a:buFont typeface="Wingdings" panose="05000000000000000000" pitchFamily="2" charset="2"/>
              <a:buChar char="Ø"/>
            </a:pPr>
            <a:r>
              <a:rPr lang="en-IN" sz="2000" dirty="0"/>
              <a:t>Handling Duplicates</a:t>
            </a:r>
          </a:p>
          <a:p>
            <a:pPr>
              <a:buFont typeface="Wingdings" panose="05000000000000000000" pitchFamily="2" charset="2"/>
              <a:buChar char="Ø"/>
            </a:pPr>
            <a:r>
              <a:rPr lang="en-IN" sz="2000" dirty="0"/>
              <a:t>Handling Outliers</a:t>
            </a:r>
          </a:p>
          <a:p>
            <a:pPr>
              <a:buFont typeface="Wingdings" panose="05000000000000000000" pitchFamily="2" charset="2"/>
              <a:buChar char="Ø"/>
            </a:pPr>
            <a:r>
              <a:rPr lang="en-IN" sz="2000" dirty="0"/>
              <a:t>Handling Missing Values</a:t>
            </a:r>
          </a:p>
          <a:p>
            <a:pPr>
              <a:buFont typeface="Wingdings" panose="05000000000000000000" pitchFamily="2" charset="2"/>
              <a:buChar char="Ø"/>
            </a:pPr>
            <a:endParaRPr lang="en-IN" sz="2000" dirty="0"/>
          </a:p>
          <a:p>
            <a:pPr marL="0" indent="0">
              <a:buNone/>
            </a:pPr>
            <a:r>
              <a:rPr lang="en-IN" sz="2000" b="1" dirty="0"/>
              <a:t>5. How Prediction was done?</a:t>
            </a:r>
          </a:p>
          <a:p>
            <a:pPr>
              <a:buFont typeface="Wingdings" panose="05000000000000000000" pitchFamily="2" charset="2"/>
              <a:buChar char="Ø"/>
            </a:pPr>
            <a:r>
              <a:rPr lang="en-IN" sz="2000" dirty="0"/>
              <a:t>The testing files are shared by the client. I perform the same life cycle with EDA in Python till the data is clustered. Then on the basis of cluster number model is loaded and perform prediction with the help of Power BI. In the </a:t>
            </a:r>
            <a:r>
              <a:rPr lang="en-IN" sz="2000"/>
              <a:t>end I got </a:t>
            </a:r>
            <a:r>
              <a:rPr lang="en-IN" sz="2000" dirty="0"/>
              <a:t>the accumulated data of predictions.</a:t>
            </a:r>
          </a:p>
          <a:p>
            <a:pPr marL="0" indent="0">
              <a:buNone/>
            </a:pPr>
            <a:endParaRPr lang="en-IN" sz="2000" dirty="0"/>
          </a:p>
          <a:p>
            <a:endParaRPr lang="en-IN" sz="2000" dirty="0"/>
          </a:p>
        </p:txBody>
      </p:sp>
    </p:spTree>
    <p:extLst>
      <p:ext uri="{BB962C8B-B14F-4D97-AF65-F5344CB8AC3E}">
        <p14:creationId xmlns:p14="http://schemas.microsoft.com/office/powerpoint/2010/main" val="2590293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E7504-BB79-056C-8A8C-A9488F29E750}"/>
              </a:ext>
            </a:extLst>
          </p:cNvPr>
          <p:cNvSpPr>
            <a:spLocks noGrp="1"/>
          </p:cNvSpPr>
          <p:nvPr>
            <p:ph idx="1"/>
          </p:nvPr>
        </p:nvSpPr>
        <p:spPr>
          <a:xfrm>
            <a:off x="838200" y="2967789"/>
            <a:ext cx="10515600" cy="3209174"/>
          </a:xfrm>
        </p:spPr>
        <p:txBody>
          <a:bodyPr>
            <a:normAutofit/>
          </a:bodyPr>
          <a:lstStyle/>
          <a:p>
            <a:pPr marL="0" indent="0" algn="ctr">
              <a:buNone/>
            </a:pPr>
            <a:r>
              <a:rPr lang="en-IN" sz="5000" dirty="0"/>
              <a:t>Thank You</a:t>
            </a:r>
          </a:p>
        </p:txBody>
      </p:sp>
    </p:spTree>
    <p:extLst>
      <p:ext uri="{BB962C8B-B14F-4D97-AF65-F5344CB8AC3E}">
        <p14:creationId xmlns:p14="http://schemas.microsoft.com/office/powerpoint/2010/main" val="224327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3C74D-F194-9F14-1F0E-60FC16ABEDEB}"/>
              </a:ext>
            </a:extLst>
          </p:cNvPr>
          <p:cNvSpPr>
            <a:spLocks noGrp="1"/>
          </p:cNvSpPr>
          <p:nvPr>
            <p:ph type="title"/>
          </p:nvPr>
        </p:nvSpPr>
        <p:spPr/>
        <p:txBody>
          <a:bodyPr>
            <a:normAutofit/>
          </a:bodyPr>
          <a:lstStyle/>
          <a:p>
            <a:pPr algn="ctr"/>
            <a:r>
              <a:rPr lang="en-IN" sz="5000" dirty="0">
                <a:latin typeface="+mn-lt"/>
              </a:rPr>
              <a:t>PROJECT DETAILS</a:t>
            </a:r>
          </a:p>
        </p:txBody>
      </p:sp>
      <p:sp>
        <p:nvSpPr>
          <p:cNvPr id="3" name="Content Placeholder 2">
            <a:extLst>
              <a:ext uri="{FF2B5EF4-FFF2-40B4-BE49-F238E27FC236}">
                <a16:creationId xmlns:a16="http://schemas.microsoft.com/office/drawing/2014/main" id="{8DDF5E26-6A64-2A31-D292-BFFA6F7CEF19}"/>
              </a:ext>
            </a:extLst>
          </p:cNvPr>
          <p:cNvSpPr>
            <a:spLocks noGrp="1"/>
          </p:cNvSpPr>
          <p:nvPr>
            <p:ph idx="1"/>
          </p:nvPr>
        </p:nvSpPr>
        <p:spPr/>
        <p:txBody>
          <a:bodyPr/>
          <a:lstStyle/>
          <a:p>
            <a:pPr marL="0" indent="0" algn="ctr">
              <a:buNone/>
            </a:pPr>
            <a:r>
              <a:rPr lang="en-IN" b="1" dirty="0"/>
              <a:t>Project Title</a:t>
            </a:r>
          </a:p>
          <a:p>
            <a:pPr marL="0" indent="0" algn="ctr">
              <a:buNone/>
            </a:pPr>
            <a:r>
              <a:rPr lang="en-IN" dirty="0"/>
              <a:t>Analysing Amazon Sales Data</a:t>
            </a:r>
          </a:p>
          <a:p>
            <a:pPr marL="0" indent="0" algn="ctr">
              <a:buNone/>
            </a:pPr>
            <a:r>
              <a:rPr lang="en-IN" b="1" dirty="0"/>
              <a:t>Technology</a:t>
            </a:r>
          </a:p>
          <a:p>
            <a:pPr marL="0" indent="0" algn="ctr">
              <a:buNone/>
            </a:pPr>
            <a:r>
              <a:rPr lang="en-IN" dirty="0"/>
              <a:t>Business Intelligence</a:t>
            </a:r>
          </a:p>
          <a:p>
            <a:pPr marL="0" indent="0" algn="ctr">
              <a:buNone/>
            </a:pPr>
            <a:r>
              <a:rPr lang="en-IN" b="1" dirty="0"/>
              <a:t>Domain Name</a:t>
            </a:r>
          </a:p>
          <a:p>
            <a:pPr marL="0" indent="0" algn="ctr">
              <a:buNone/>
            </a:pPr>
            <a:r>
              <a:rPr lang="en-IN" dirty="0"/>
              <a:t>E-Commerce</a:t>
            </a:r>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184603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E16F-30DC-F300-E1C2-869F167DEC2E}"/>
              </a:ext>
            </a:extLst>
          </p:cNvPr>
          <p:cNvSpPr>
            <a:spLocks noGrp="1"/>
          </p:cNvSpPr>
          <p:nvPr>
            <p:ph type="title"/>
          </p:nvPr>
        </p:nvSpPr>
        <p:spPr/>
        <p:txBody>
          <a:bodyPr>
            <a:normAutofit/>
          </a:bodyPr>
          <a:lstStyle/>
          <a:p>
            <a:pPr algn="ctr"/>
            <a:r>
              <a:rPr lang="en-IN" sz="5000" dirty="0">
                <a:latin typeface="+mn-lt"/>
              </a:rPr>
              <a:t>OBJECTIVE</a:t>
            </a:r>
          </a:p>
        </p:txBody>
      </p:sp>
      <p:sp>
        <p:nvSpPr>
          <p:cNvPr id="3" name="Content Placeholder 2">
            <a:extLst>
              <a:ext uri="{FF2B5EF4-FFF2-40B4-BE49-F238E27FC236}">
                <a16:creationId xmlns:a16="http://schemas.microsoft.com/office/drawing/2014/main" id="{48D9F190-ECF2-32DD-37B9-4B5BD20D1990}"/>
              </a:ext>
            </a:extLst>
          </p:cNvPr>
          <p:cNvSpPr>
            <a:spLocks noGrp="1"/>
          </p:cNvSpPr>
          <p:nvPr>
            <p:ph idx="1"/>
          </p:nvPr>
        </p:nvSpPr>
        <p:spPr/>
        <p:txBody>
          <a:bodyPr>
            <a:normAutofit/>
          </a:bodyPr>
          <a:lstStyle/>
          <a:p>
            <a:pPr marL="342900" indent="-342900">
              <a:buFont typeface="+mj-lt"/>
              <a:buAutoNum type="arabicPeriod"/>
            </a:pPr>
            <a:r>
              <a:rPr lang="en-IN" sz="2000" b="0" i="0" u="none" strike="noStrike" baseline="0" dirty="0">
                <a:cs typeface="Arial" panose="020B0604020202020204" pitchFamily="34" charset="0"/>
              </a:rPr>
              <a:t>Finding Sales &amp; Profit Trend month wise , year wise , yearly month wise.</a:t>
            </a:r>
          </a:p>
          <a:p>
            <a:pPr marL="342900" indent="-342900">
              <a:buFont typeface="+mj-lt"/>
              <a:buAutoNum type="arabicPeriod"/>
            </a:pPr>
            <a:r>
              <a:rPr lang="en-IN" sz="2000" dirty="0">
                <a:cs typeface="Arial" panose="020B0604020202020204" pitchFamily="34" charset="0"/>
              </a:rPr>
              <a:t>Dashboards – Sales View and Finance View.</a:t>
            </a:r>
          </a:p>
          <a:p>
            <a:pPr marL="342900" indent="-342900">
              <a:buFont typeface="+mj-lt"/>
              <a:buAutoNum type="arabicPeriod"/>
            </a:pPr>
            <a:r>
              <a:rPr lang="en-IN" sz="2000" dirty="0">
                <a:cs typeface="Arial" panose="020B0604020202020204" pitchFamily="34" charset="0"/>
              </a:rPr>
              <a:t>Identify the highest selling products and profit.</a:t>
            </a:r>
          </a:p>
          <a:p>
            <a:pPr marL="342900" indent="-342900">
              <a:buFont typeface="+mj-lt"/>
              <a:buAutoNum type="arabicPeriod"/>
            </a:pPr>
            <a:r>
              <a:rPr lang="en-IN" sz="2000" dirty="0">
                <a:cs typeface="Arial" panose="020B0604020202020204" pitchFamily="34" charset="0"/>
              </a:rPr>
              <a:t>Identify the bottom loss making products.</a:t>
            </a:r>
          </a:p>
        </p:txBody>
      </p:sp>
    </p:spTree>
    <p:extLst>
      <p:ext uri="{BB962C8B-B14F-4D97-AF65-F5344CB8AC3E}">
        <p14:creationId xmlns:p14="http://schemas.microsoft.com/office/powerpoint/2010/main" val="168639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3082-D1CF-6B5C-DA14-E9295BB3C124}"/>
              </a:ext>
            </a:extLst>
          </p:cNvPr>
          <p:cNvSpPr>
            <a:spLocks noGrp="1"/>
          </p:cNvSpPr>
          <p:nvPr>
            <p:ph type="title"/>
          </p:nvPr>
        </p:nvSpPr>
        <p:spPr/>
        <p:txBody>
          <a:bodyPr>
            <a:normAutofit/>
          </a:bodyPr>
          <a:lstStyle/>
          <a:p>
            <a:pPr algn="ctr"/>
            <a:r>
              <a:rPr lang="en-IN" sz="5000" dirty="0">
                <a:latin typeface="+mn-lt"/>
              </a:rPr>
              <a:t>PROBLEM STATEMENT</a:t>
            </a:r>
          </a:p>
        </p:txBody>
      </p:sp>
      <p:sp>
        <p:nvSpPr>
          <p:cNvPr id="3" name="Content Placeholder 2">
            <a:extLst>
              <a:ext uri="{FF2B5EF4-FFF2-40B4-BE49-F238E27FC236}">
                <a16:creationId xmlns:a16="http://schemas.microsoft.com/office/drawing/2014/main" id="{73ED59E7-9C54-70C1-21FA-01998E1622A2}"/>
              </a:ext>
            </a:extLst>
          </p:cNvPr>
          <p:cNvSpPr>
            <a:spLocks noGrp="1"/>
          </p:cNvSpPr>
          <p:nvPr>
            <p:ph idx="1"/>
          </p:nvPr>
        </p:nvSpPr>
        <p:spPr/>
        <p:txBody>
          <a:bodyPr>
            <a:normAutofit/>
          </a:bodyPr>
          <a:lstStyle/>
          <a:p>
            <a:r>
              <a:rPr lang="en-IN" sz="2000" b="0" i="0" u="none" strike="noStrike" baseline="0" dirty="0">
                <a:cs typeface="Arial" panose="020B0604020202020204" pitchFamily="34" charset="0"/>
              </a:rPr>
              <a:t>Sales management has gained importance to meet increasing competition and the need for improved methods of distribution to reduce cost and to increase profits. Sales management today is the most important function in a commercial and business enterprise.</a:t>
            </a:r>
          </a:p>
          <a:p>
            <a:r>
              <a:rPr lang="en-IN" sz="2000" b="0" i="0" u="none" strike="noStrike" baseline="0" dirty="0">
                <a:cs typeface="Arial" panose="020B0604020202020204" pitchFamily="34" charset="0"/>
              </a:rPr>
              <a:t>Do ETL : Extract-Transform-Load some Amazon dataset and find for me Sales-trend -&gt; month wise, year wise , yearly-month wise.</a:t>
            </a:r>
          </a:p>
          <a:p>
            <a:r>
              <a:rPr lang="en-IN" sz="2000" b="0" i="0" u="none" strike="noStrike" baseline="0" dirty="0">
                <a:cs typeface="Arial" panose="020B0604020202020204" pitchFamily="34" charset="0"/>
              </a:rPr>
              <a:t>Find key metrics and factors and show the meaningful relationships between attributes. </a:t>
            </a:r>
          </a:p>
          <a:p>
            <a:endParaRPr lang="en-IN" sz="2000" dirty="0"/>
          </a:p>
        </p:txBody>
      </p:sp>
    </p:spTree>
    <p:extLst>
      <p:ext uri="{BB962C8B-B14F-4D97-AF65-F5344CB8AC3E}">
        <p14:creationId xmlns:p14="http://schemas.microsoft.com/office/powerpoint/2010/main" val="173294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E1ED-BF5E-BA02-FC48-8CB646F002B1}"/>
              </a:ext>
            </a:extLst>
          </p:cNvPr>
          <p:cNvSpPr>
            <a:spLocks noGrp="1"/>
          </p:cNvSpPr>
          <p:nvPr>
            <p:ph type="title"/>
          </p:nvPr>
        </p:nvSpPr>
        <p:spPr/>
        <p:txBody>
          <a:bodyPr>
            <a:normAutofit/>
          </a:bodyPr>
          <a:lstStyle/>
          <a:p>
            <a:pPr algn="ctr"/>
            <a:r>
              <a:rPr lang="en-IN" sz="5000" b="1" dirty="0"/>
              <a:t>ARCHITECTURE</a:t>
            </a:r>
          </a:p>
        </p:txBody>
      </p:sp>
      <p:pic>
        <p:nvPicPr>
          <p:cNvPr id="5" name="Content Placeholder 4">
            <a:extLst>
              <a:ext uri="{FF2B5EF4-FFF2-40B4-BE49-F238E27FC236}">
                <a16:creationId xmlns:a16="http://schemas.microsoft.com/office/drawing/2014/main" id="{423BDBA9-869A-0B5B-B9DD-652F76E912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2565" y="2184642"/>
            <a:ext cx="10686870" cy="3060291"/>
          </a:xfrm>
        </p:spPr>
      </p:pic>
    </p:spTree>
    <p:extLst>
      <p:ext uri="{BB962C8B-B14F-4D97-AF65-F5344CB8AC3E}">
        <p14:creationId xmlns:p14="http://schemas.microsoft.com/office/powerpoint/2010/main" val="325479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58B6-6309-F8FD-B7AB-D0BA339B90D0}"/>
              </a:ext>
            </a:extLst>
          </p:cNvPr>
          <p:cNvSpPr>
            <a:spLocks noGrp="1"/>
          </p:cNvSpPr>
          <p:nvPr>
            <p:ph type="title"/>
          </p:nvPr>
        </p:nvSpPr>
        <p:spPr/>
        <p:txBody>
          <a:bodyPr>
            <a:normAutofit/>
          </a:bodyPr>
          <a:lstStyle/>
          <a:p>
            <a:pPr algn="ctr"/>
            <a:r>
              <a:rPr lang="en-IN" sz="5000" dirty="0">
                <a:latin typeface="+mn-lt"/>
              </a:rPr>
              <a:t>DATA INFORMATION</a:t>
            </a:r>
          </a:p>
        </p:txBody>
      </p:sp>
      <p:sp>
        <p:nvSpPr>
          <p:cNvPr id="3" name="Content Placeholder 2">
            <a:extLst>
              <a:ext uri="{FF2B5EF4-FFF2-40B4-BE49-F238E27FC236}">
                <a16:creationId xmlns:a16="http://schemas.microsoft.com/office/drawing/2014/main" id="{057E5C41-89AF-1885-EA70-A5BC9D80EAFD}"/>
              </a:ext>
            </a:extLst>
          </p:cNvPr>
          <p:cNvSpPr>
            <a:spLocks noGrp="1"/>
          </p:cNvSpPr>
          <p:nvPr>
            <p:ph idx="1"/>
          </p:nvPr>
        </p:nvSpPr>
        <p:spPr/>
        <p:txBody>
          <a:bodyPr>
            <a:normAutofit/>
          </a:bodyPr>
          <a:lstStyle/>
          <a:p>
            <a:r>
              <a:rPr lang="en-IN" sz="2000" b="0" i="0" u="none" strike="noStrike" baseline="0" dirty="0">
                <a:cs typeface="Arial" panose="020B0604020202020204" pitchFamily="34" charset="0"/>
              </a:rPr>
              <a:t>This is a Sales related dataset that contains Information like Sales Amt., Cost Amt., Sales Prices, List Prices, Sales Margins, Sales Quantities, etc.</a:t>
            </a:r>
          </a:p>
          <a:p>
            <a:r>
              <a:rPr lang="en-IN" sz="2000" dirty="0">
                <a:cs typeface="Arial" panose="020B0604020202020204" pitchFamily="34" charset="0"/>
              </a:rPr>
              <a:t>Revenue = Sales Amount</a:t>
            </a:r>
          </a:p>
          <a:p>
            <a:r>
              <a:rPr lang="en-IN" sz="2000">
                <a:cs typeface="Arial" panose="020B0604020202020204" pitchFamily="34" charset="0"/>
              </a:rPr>
              <a:t>Profit = </a:t>
            </a:r>
            <a:r>
              <a:rPr lang="en-IN" sz="2000" dirty="0">
                <a:cs typeface="Arial" panose="020B0604020202020204" pitchFamily="34" charset="0"/>
              </a:rPr>
              <a:t>Sales Margin Amount</a:t>
            </a:r>
          </a:p>
          <a:p>
            <a:r>
              <a:rPr lang="en-IN" sz="2000" dirty="0">
                <a:cs typeface="Arial" panose="020B0604020202020204" pitchFamily="34" charset="0"/>
              </a:rPr>
              <a:t>Total Sales = Sales Amount Based On List Price</a:t>
            </a:r>
          </a:p>
          <a:p>
            <a:r>
              <a:rPr lang="en-IN" sz="2000" dirty="0">
                <a:cs typeface="Arial" panose="020B0604020202020204" pitchFamily="34" charset="0"/>
              </a:rPr>
              <a:t>Total Quantity = Sales Quantity</a:t>
            </a:r>
          </a:p>
          <a:p>
            <a:endParaRPr lang="en-IN" sz="2000" dirty="0">
              <a:cs typeface="Arial" panose="020B0604020202020204" pitchFamily="34" charset="0"/>
            </a:endParaRPr>
          </a:p>
        </p:txBody>
      </p:sp>
    </p:spTree>
    <p:extLst>
      <p:ext uri="{BB962C8B-B14F-4D97-AF65-F5344CB8AC3E}">
        <p14:creationId xmlns:p14="http://schemas.microsoft.com/office/powerpoint/2010/main" val="3382956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2581-DC48-0333-002E-2F09E031856B}"/>
              </a:ext>
            </a:extLst>
          </p:cNvPr>
          <p:cNvSpPr>
            <a:spLocks noGrp="1"/>
          </p:cNvSpPr>
          <p:nvPr>
            <p:ph type="title"/>
          </p:nvPr>
        </p:nvSpPr>
        <p:spPr/>
        <p:txBody>
          <a:bodyPr>
            <a:normAutofit/>
          </a:bodyPr>
          <a:lstStyle/>
          <a:p>
            <a:pPr algn="ctr"/>
            <a:r>
              <a:rPr lang="en-IN" sz="5000" dirty="0">
                <a:latin typeface="+mn-lt"/>
              </a:rPr>
              <a:t>EDA</a:t>
            </a:r>
          </a:p>
        </p:txBody>
      </p:sp>
      <p:sp>
        <p:nvSpPr>
          <p:cNvPr id="3" name="Content Placeholder 2">
            <a:extLst>
              <a:ext uri="{FF2B5EF4-FFF2-40B4-BE49-F238E27FC236}">
                <a16:creationId xmlns:a16="http://schemas.microsoft.com/office/drawing/2014/main" id="{AAB86BEA-36A0-7080-C871-E435B86E32CC}"/>
              </a:ext>
            </a:extLst>
          </p:cNvPr>
          <p:cNvSpPr>
            <a:spLocks noGrp="1"/>
          </p:cNvSpPr>
          <p:nvPr>
            <p:ph idx="1"/>
          </p:nvPr>
        </p:nvSpPr>
        <p:spPr/>
        <p:txBody>
          <a:bodyPr>
            <a:normAutofit/>
          </a:bodyPr>
          <a:lstStyle/>
          <a:p>
            <a:pPr marL="0" indent="0">
              <a:buNone/>
            </a:pPr>
            <a:r>
              <a:rPr lang="en-IN" dirty="0"/>
              <a:t>Whole EDA process performed in </a:t>
            </a:r>
            <a:r>
              <a:rPr lang="en-IN" dirty="0" err="1"/>
              <a:t>Jupyter</a:t>
            </a:r>
            <a:r>
              <a:rPr lang="en-IN" dirty="0"/>
              <a:t> lab with the help of python.</a:t>
            </a:r>
            <a:br>
              <a:rPr lang="en-IN" dirty="0"/>
            </a:br>
            <a:endParaRPr lang="en-IN" dirty="0"/>
          </a:p>
          <a:p>
            <a:pPr algn="l">
              <a:buFont typeface="Arial" panose="020B0604020202020204" pitchFamily="34" charset="0"/>
              <a:buChar char="•"/>
            </a:pPr>
            <a:r>
              <a:rPr lang="en-IN" sz="2000" b="0" i="0" dirty="0">
                <a:effectLst/>
              </a:rPr>
              <a:t>Introducing the Dataset</a:t>
            </a:r>
          </a:p>
          <a:p>
            <a:pPr algn="l">
              <a:buFont typeface="Arial" panose="020B0604020202020204" pitchFamily="34" charset="0"/>
              <a:buChar char="•"/>
            </a:pPr>
            <a:r>
              <a:rPr lang="en-IN" sz="2000" b="0" i="0" dirty="0">
                <a:effectLst/>
              </a:rPr>
              <a:t>Importing the Python Libraries</a:t>
            </a:r>
          </a:p>
          <a:p>
            <a:pPr algn="l">
              <a:buFont typeface="Arial" panose="020B0604020202020204" pitchFamily="34" charset="0"/>
              <a:buChar char="•"/>
            </a:pPr>
            <a:r>
              <a:rPr lang="en-IN" sz="2000" b="0" i="0" dirty="0">
                <a:effectLst/>
              </a:rPr>
              <a:t>Loading the Dataset in Python</a:t>
            </a:r>
          </a:p>
          <a:p>
            <a:pPr algn="l">
              <a:buFont typeface="Arial" panose="020B0604020202020204" pitchFamily="34" charset="0"/>
              <a:buChar char="•"/>
            </a:pPr>
            <a:r>
              <a:rPr lang="en-IN" sz="2000" b="0" i="0" dirty="0">
                <a:effectLst/>
              </a:rPr>
              <a:t>Structured Based Data Exploration</a:t>
            </a:r>
          </a:p>
          <a:p>
            <a:pPr algn="l">
              <a:buFont typeface="Arial" panose="020B0604020202020204" pitchFamily="34" charset="0"/>
              <a:buChar char="•"/>
            </a:pPr>
            <a:r>
              <a:rPr lang="en-IN" sz="2000" b="0" i="0" dirty="0">
                <a:effectLst/>
              </a:rPr>
              <a:t>Handling Duplicates</a:t>
            </a:r>
          </a:p>
          <a:p>
            <a:pPr algn="l">
              <a:buFont typeface="Arial" panose="020B0604020202020204" pitchFamily="34" charset="0"/>
              <a:buChar char="•"/>
            </a:pPr>
            <a:r>
              <a:rPr lang="en-IN" sz="2000" b="0" i="0" dirty="0">
                <a:effectLst/>
              </a:rPr>
              <a:t>Handling Outliers</a:t>
            </a:r>
          </a:p>
          <a:p>
            <a:pPr algn="l">
              <a:buFont typeface="Arial" panose="020B0604020202020204" pitchFamily="34" charset="0"/>
              <a:buChar char="•"/>
            </a:pPr>
            <a:r>
              <a:rPr lang="en-IN" sz="2000" b="0" i="0" dirty="0">
                <a:effectLst/>
              </a:rPr>
              <a:t>Handling Missing Values</a:t>
            </a:r>
          </a:p>
          <a:p>
            <a:pPr marL="0" indent="0">
              <a:buNone/>
            </a:pPr>
            <a:endParaRPr lang="en-IN" dirty="0"/>
          </a:p>
        </p:txBody>
      </p:sp>
    </p:spTree>
    <p:extLst>
      <p:ext uri="{BB962C8B-B14F-4D97-AF65-F5344CB8AC3E}">
        <p14:creationId xmlns:p14="http://schemas.microsoft.com/office/powerpoint/2010/main" val="138866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69E0-AC0B-613E-DD79-BF4519CC3E21}"/>
              </a:ext>
            </a:extLst>
          </p:cNvPr>
          <p:cNvSpPr>
            <a:spLocks noGrp="1"/>
          </p:cNvSpPr>
          <p:nvPr>
            <p:ph type="title"/>
          </p:nvPr>
        </p:nvSpPr>
        <p:spPr/>
        <p:txBody>
          <a:bodyPr>
            <a:normAutofit/>
          </a:bodyPr>
          <a:lstStyle/>
          <a:p>
            <a:pPr algn="ctr"/>
            <a:r>
              <a:rPr lang="en-IN" sz="5000" dirty="0">
                <a:latin typeface="+mn-lt"/>
              </a:rPr>
              <a:t>BI tool used: Power BI</a:t>
            </a:r>
          </a:p>
        </p:txBody>
      </p:sp>
      <p:sp>
        <p:nvSpPr>
          <p:cNvPr id="3" name="Content Placeholder 2">
            <a:extLst>
              <a:ext uri="{FF2B5EF4-FFF2-40B4-BE49-F238E27FC236}">
                <a16:creationId xmlns:a16="http://schemas.microsoft.com/office/drawing/2014/main" id="{526987FC-AC41-E61A-C228-DDA55EF0869F}"/>
              </a:ext>
            </a:extLst>
          </p:cNvPr>
          <p:cNvSpPr>
            <a:spLocks noGrp="1"/>
          </p:cNvSpPr>
          <p:nvPr>
            <p:ph idx="1"/>
          </p:nvPr>
        </p:nvSpPr>
        <p:spPr/>
        <p:txBody>
          <a:bodyPr>
            <a:normAutofit/>
          </a:bodyPr>
          <a:lstStyle/>
          <a:p>
            <a:r>
              <a:rPr lang="en-IN" dirty="0"/>
              <a:t>Loaded the Cleandata.csv in Power BI</a:t>
            </a:r>
          </a:p>
          <a:p>
            <a:r>
              <a:rPr lang="en-IN" dirty="0"/>
              <a:t>Created measure and DAX queries</a:t>
            </a:r>
          </a:p>
          <a:p>
            <a:r>
              <a:rPr lang="en-IN" dirty="0"/>
              <a:t>Prepared dashboard to showcase KPI’s such as profit amount , profit%, sales amount, sales quantity, Total Sales, CY,PY,YOY.</a:t>
            </a:r>
          </a:p>
          <a:p>
            <a:r>
              <a:rPr lang="en-IN" dirty="0"/>
              <a:t>Created bar charts, line charts expressing sales trends monthly, yearly and yearly month wise.</a:t>
            </a:r>
          </a:p>
          <a:p>
            <a:r>
              <a:rPr lang="en-IN" dirty="0"/>
              <a:t>Using M query and DAX, created Date dimension table.</a:t>
            </a:r>
          </a:p>
          <a:p>
            <a:endParaRPr lang="en-IN" dirty="0"/>
          </a:p>
        </p:txBody>
      </p:sp>
    </p:spTree>
    <p:extLst>
      <p:ext uri="{BB962C8B-B14F-4D97-AF65-F5344CB8AC3E}">
        <p14:creationId xmlns:p14="http://schemas.microsoft.com/office/powerpoint/2010/main" val="3845695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58F2-9FC5-3F02-2EDD-23B6A5573D45}"/>
              </a:ext>
            </a:extLst>
          </p:cNvPr>
          <p:cNvSpPr>
            <a:spLocks noGrp="1"/>
          </p:cNvSpPr>
          <p:nvPr>
            <p:ph type="title"/>
          </p:nvPr>
        </p:nvSpPr>
        <p:spPr/>
        <p:txBody>
          <a:bodyPr>
            <a:noAutofit/>
          </a:bodyPr>
          <a:lstStyle/>
          <a:p>
            <a:pPr algn="ctr"/>
            <a:r>
              <a:rPr lang="en-IN" sz="5000" dirty="0">
                <a:latin typeface="+mn-lt"/>
              </a:rPr>
              <a:t>Insights</a:t>
            </a:r>
          </a:p>
        </p:txBody>
      </p:sp>
      <p:sp>
        <p:nvSpPr>
          <p:cNvPr id="3" name="Content Placeholder 2">
            <a:extLst>
              <a:ext uri="{FF2B5EF4-FFF2-40B4-BE49-F238E27FC236}">
                <a16:creationId xmlns:a16="http://schemas.microsoft.com/office/drawing/2014/main" id="{5547AF01-E463-D0C0-44A1-BF5EE2245925}"/>
              </a:ext>
            </a:extLst>
          </p:cNvPr>
          <p:cNvSpPr>
            <a:spLocks noGrp="1"/>
          </p:cNvSpPr>
          <p:nvPr>
            <p:ph idx="1"/>
          </p:nvPr>
        </p:nvSpPr>
        <p:spPr>
          <a:xfrm>
            <a:off x="838200" y="1690687"/>
            <a:ext cx="10515600" cy="4994197"/>
          </a:xfrm>
        </p:spPr>
        <p:txBody>
          <a:bodyPr>
            <a:normAutofit/>
          </a:bodyPr>
          <a:lstStyle/>
          <a:p>
            <a:pPr>
              <a:buFont typeface="Arial" panose="020B0604020202020204" pitchFamily="34" charset="0"/>
              <a:buChar char="•"/>
            </a:pPr>
            <a:r>
              <a:rPr lang="en-IN" sz="2500" dirty="0"/>
              <a:t>In 2017, the sales amount was </a:t>
            </a:r>
            <a:r>
              <a:rPr lang="en-IN" sz="2500" dirty="0">
                <a:solidFill>
                  <a:srgbClr val="00B0F0"/>
                </a:solidFill>
              </a:rPr>
              <a:t>$85.6M </a:t>
            </a:r>
            <a:r>
              <a:rPr lang="en-IN" sz="2500" dirty="0"/>
              <a:t>which is higher when </a:t>
            </a:r>
          </a:p>
          <a:p>
            <a:pPr marL="0" indent="0">
              <a:buNone/>
            </a:pPr>
            <a:r>
              <a:rPr lang="en-IN" sz="2500" dirty="0"/>
              <a:t>    compared with rest of the years. </a:t>
            </a:r>
          </a:p>
          <a:p>
            <a:pPr>
              <a:buFont typeface="Arial" panose="020B0604020202020204" pitchFamily="34" charset="0"/>
              <a:buChar char="•"/>
            </a:pPr>
            <a:r>
              <a:rPr lang="en-IN" sz="2500" dirty="0"/>
              <a:t>In 2018 ,the sales amount was </a:t>
            </a:r>
            <a:r>
              <a:rPr lang="en-IN" sz="2500" dirty="0">
                <a:solidFill>
                  <a:srgbClr val="00B0F0"/>
                </a:solidFill>
              </a:rPr>
              <a:t>$20.49M </a:t>
            </a:r>
            <a:r>
              <a:rPr lang="en-IN" sz="2500" dirty="0"/>
              <a:t>which was lowest when compared with rest of years.</a:t>
            </a:r>
          </a:p>
          <a:p>
            <a:pPr>
              <a:buFont typeface="Arial" panose="020B0604020202020204" pitchFamily="34" charset="0"/>
              <a:buChar char="•"/>
            </a:pPr>
            <a:r>
              <a:rPr lang="en-IN" sz="2500" dirty="0">
                <a:solidFill>
                  <a:srgbClr val="00B0F0"/>
                </a:solidFill>
              </a:rPr>
              <a:t>Better large canned shrimp </a:t>
            </a:r>
            <a:r>
              <a:rPr lang="en-IN" sz="2500" dirty="0"/>
              <a:t>is the all time highest selling and highest profit making product.</a:t>
            </a:r>
          </a:p>
          <a:p>
            <a:pPr>
              <a:buFont typeface="Arial" panose="020B0604020202020204" pitchFamily="34" charset="0"/>
              <a:buChar char="•"/>
            </a:pPr>
            <a:r>
              <a:rPr lang="en-IN" sz="2500" dirty="0">
                <a:solidFill>
                  <a:srgbClr val="00B0F0"/>
                </a:solidFill>
              </a:rPr>
              <a:t>Fast Lemon Cookies</a:t>
            </a:r>
            <a:r>
              <a:rPr lang="en-IN" sz="2500" dirty="0"/>
              <a:t> is having high sell but making highest loss in all items.</a:t>
            </a:r>
          </a:p>
          <a:p>
            <a:pPr>
              <a:buFont typeface="Arial" panose="020B0604020202020204" pitchFamily="34" charset="0"/>
              <a:buChar char="•"/>
            </a:pPr>
            <a:r>
              <a:rPr lang="en-IN" sz="2500" dirty="0"/>
              <a:t>Sales comparison based on </a:t>
            </a:r>
            <a:r>
              <a:rPr lang="en-IN" sz="2500" dirty="0">
                <a:solidFill>
                  <a:srgbClr val="00B0F0"/>
                </a:solidFill>
              </a:rPr>
              <a:t>CY, PY, YOY Growth % .</a:t>
            </a:r>
          </a:p>
          <a:p>
            <a:pPr>
              <a:buFont typeface="Arial" panose="020B0604020202020204" pitchFamily="34" charset="0"/>
              <a:buChar char="•"/>
            </a:pPr>
            <a:r>
              <a:rPr lang="en-IN" sz="2500" dirty="0"/>
              <a:t>Yearly, Monthly </a:t>
            </a:r>
            <a:r>
              <a:rPr lang="en-IN" sz="2500" dirty="0">
                <a:solidFill>
                  <a:srgbClr val="00B0F0"/>
                </a:solidFill>
              </a:rPr>
              <a:t>P &amp; L Growth % .</a:t>
            </a:r>
          </a:p>
          <a:p>
            <a:pPr>
              <a:buFont typeface="Arial" panose="020B0604020202020204" pitchFamily="34" charset="0"/>
              <a:buChar char="•"/>
            </a:pPr>
            <a:endParaRPr lang="en-IN" sz="2500" dirty="0"/>
          </a:p>
          <a:p>
            <a:endParaRPr lang="en-IN" dirty="0"/>
          </a:p>
        </p:txBody>
      </p:sp>
    </p:spTree>
    <p:extLst>
      <p:ext uri="{BB962C8B-B14F-4D97-AF65-F5344CB8AC3E}">
        <p14:creationId xmlns:p14="http://schemas.microsoft.com/office/powerpoint/2010/main" val="20330579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193</TotalTime>
  <Words>566</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ANALYZING AMAZON SALES DATA</vt:lpstr>
      <vt:lpstr>PROJECT DETAILS</vt:lpstr>
      <vt:lpstr>OBJECTIVE</vt:lpstr>
      <vt:lpstr>PROBLEM STATEMENT</vt:lpstr>
      <vt:lpstr>ARCHITECTURE</vt:lpstr>
      <vt:lpstr>DATA INFORMATION</vt:lpstr>
      <vt:lpstr>EDA</vt:lpstr>
      <vt:lpstr>BI tool used: Power BI</vt:lpstr>
      <vt:lpstr>Insights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Yejare</dc:creator>
  <cp:lastModifiedBy>Kshitij Yejare</cp:lastModifiedBy>
  <cp:revision>13</cp:revision>
  <dcterms:created xsi:type="dcterms:W3CDTF">2022-07-28T13:04:00Z</dcterms:created>
  <dcterms:modified xsi:type="dcterms:W3CDTF">2022-09-01T17:28:34Z</dcterms:modified>
</cp:coreProperties>
</file>