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33"/>
  </p:notesMasterIdLst>
  <p:sldIdLst>
    <p:sldId id="256" r:id="rId2"/>
    <p:sldId id="265" r:id="rId3"/>
    <p:sldId id="284" r:id="rId4"/>
    <p:sldId id="287" r:id="rId5"/>
    <p:sldId id="286" r:id="rId6"/>
    <p:sldId id="293" r:id="rId7"/>
    <p:sldId id="266" r:id="rId8"/>
    <p:sldId id="288" r:id="rId9"/>
    <p:sldId id="257" r:id="rId10"/>
    <p:sldId id="289" r:id="rId11"/>
    <p:sldId id="290" r:id="rId12"/>
    <p:sldId id="258" r:id="rId13"/>
    <p:sldId id="259" r:id="rId14"/>
    <p:sldId id="260" r:id="rId15"/>
    <p:sldId id="261" r:id="rId16"/>
    <p:sldId id="262" r:id="rId17"/>
    <p:sldId id="263" r:id="rId18"/>
    <p:sldId id="291" r:id="rId19"/>
    <p:sldId id="292" r:id="rId20"/>
    <p:sldId id="296" r:id="rId21"/>
    <p:sldId id="298" r:id="rId22"/>
    <p:sldId id="282" r:id="rId23"/>
    <p:sldId id="283" r:id="rId24"/>
    <p:sldId id="268" r:id="rId25"/>
    <p:sldId id="294" r:id="rId26"/>
    <p:sldId id="269" r:id="rId27"/>
    <p:sldId id="274" r:id="rId28"/>
    <p:sldId id="275" r:id="rId29"/>
    <p:sldId id="295" r:id="rId30"/>
    <p:sldId id="264" r:id="rId31"/>
    <p:sldId id="28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84" autoAdjust="0"/>
  </p:normalViewPr>
  <p:slideViewPr>
    <p:cSldViewPr snapToGrid="0">
      <p:cViewPr varScale="1">
        <p:scale>
          <a:sx n="77" d="100"/>
          <a:sy n="77" d="100"/>
        </p:scale>
        <p:origin x="88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07BD5-6FF2-4517-806C-0850975B6446}" type="datetimeFigureOut">
              <a:rPr lang="en-IN" smtClean="0"/>
              <a:t>13-09-2020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557C8-F147-4847-B78C-1FBF2B08520A}" type="slidenum">
              <a:rPr lang="en-IN" smtClean="0"/>
              <a:t>‹#›</a:t>
            </a:fld>
            <a:endParaRPr lang="en-IN"/>
          </a:p>
        </p:txBody>
      </p:sp>
    </p:spTree>
    <p:extLst>
      <p:ext uri="{BB962C8B-B14F-4D97-AF65-F5344CB8AC3E}">
        <p14:creationId xmlns:p14="http://schemas.microsoft.com/office/powerpoint/2010/main" val="1566712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7</a:t>
            </a:fld>
            <a:endParaRPr lang="en-IN"/>
          </a:p>
        </p:txBody>
      </p:sp>
    </p:spTree>
    <p:extLst>
      <p:ext uri="{BB962C8B-B14F-4D97-AF65-F5344CB8AC3E}">
        <p14:creationId xmlns:p14="http://schemas.microsoft.com/office/powerpoint/2010/main" val="156804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22</a:t>
            </a:fld>
            <a:endParaRPr lang="en-IN"/>
          </a:p>
        </p:txBody>
      </p:sp>
    </p:spTree>
    <p:extLst>
      <p:ext uri="{BB962C8B-B14F-4D97-AF65-F5344CB8AC3E}">
        <p14:creationId xmlns:p14="http://schemas.microsoft.com/office/powerpoint/2010/main" val="2987226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23</a:t>
            </a:fld>
            <a:endParaRPr lang="en-IN"/>
          </a:p>
        </p:txBody>
      </p:sp>
    </p:spTree>
    <p:extLst>
      <p:ext uri="{BB962C8B-B14F-4D97-AF65-F5344CB8AC3E}">
        <p14:creationId xmlns:p14="http://schemas.microsoft.com/office/powerpoint/2010/main" val="1741358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9</a:t>
            </a:fld>
            <a:endParaRPr lang="en-IN"/>
          </a:p>
        </p:txBody>
      </p:sp>
    </p:spTree>
    <p:extLst>
      <p:ext uri="{BB962C8B-B14F-4D97-AF65-F5344CB8AC3E}">
        <p14:creationId xmlns:p14="http://schemas.microsoft.com/office/powerpoint/2010/main" val="426472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12</a:t>
            </a:fld>
            <a:endParaRPr lang="en-IN"/>
          </a:p>
        </p:txBody>
      </p:sp>
    </p:spTree>
    <p:extLst>
      <p:ext uri="{BB962C8B-B14F-4D97-AF65-F5344CB8AC3E}">
        <p14:creationId xmlns:p14="http://schemas.microsoft.com/office/powerpoint/2010/main" val="2300051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Colah, 2015. Understanding LSTM Networks. [Blog] </a:t>
            </a:r>
            <a:r>
              <a:rPr lang="en-US" b="0" i="1" dirty="0">
                <a:solidFill>
                  <a:srgbClr val="000000"/>
                </a:solidFill>
                <a:effectLst/>
                <a:latin typeface="Open Sans"/>
              </a:rPr>
              <a:t>Colah's Blog</a:t>
            </a:r>
            <a:r>
              <a:rPr lang="en-US" b="0" i="0" dirty="0">
                <a:solidFill>
                  <a:srgbClr val="000000"/>
                </a:solidFill>
                <a:effectLst/>
                <a:latin typeface="Open Sans"/>
              </a:rPr>
              <a:t>, Available at: &lt;http://colah.github.io/posts/2015-08-Understanding-LSTMs/&gt; [Accessed 11 September 2020].</a:t>
            </a:r>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13</a:t>
            </a:fld>
            <a:endParaRPr lang="en-IN"/>
          </a:p>
        </p:txBody>
      </p:sp>
    </p:spTree>
    <p:extLst>
      <p:ext uri="{BB962C8B-B14F-4D97-AF65-F5344CB8AC3E}">
        <p14:creationId xmlns:p14="http://schemas.microsoft.com/office/powerpoint/2010/main" val="3972750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14</a:t>
            </a:fld>
            <a:endParaRPr lang="en-IN"/>
          </a:p>
        </p:txBody>
      </p:sp>
    </p:spTree>
    <p:extLst>
      <p:ext uri="{BB962C8B-B14F-4D97-AF65-F5344CB8AC3E}">
        <p14:creationId xmlns:p14="http://schemas.microsoft.com/office/powerpoint/2010/main" val="3414125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15</a:t>
            </a:fld>
            <a:endParaRPr lang="en-IN"/>
          </a:p>
        </p:txBody>
      </p:sp>
    </p:spTree>
    <p:extLst>
      <p:ext uri="{BB962C8B-B14F-4D97-AF65-F5344CB8AC3E}">
        <p14:creationId xmlns:p14="http://schemas.microsoft.com/office/powerpoint/2010/main" val="1693929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16</a:t>
            </a:fld>
            <a:endParaRPr lang="en-IN"/>
          </a:p>
        </p:txBody>
      </p:sp>
    </p:spTree>
    <p:extLst>
      <p:ext uri="{BB962C8B-B14F-4D97-AF65-F5344CB8AC3E}">
        <p14:creationId xmlns:p14="http://schemas.microsoft.com/office/powerpoint/2010/main" val="4253254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Open Sans"/>
              </a:rPr>
              <a:t>Phi, M., Medium. 2018. Illustrated Guide to LSTM’s and GRU’s: A step by step explanation. [Blog] Available at: &lt;https://towardsdatascience.com/illustrated-guide-to-lstms-and-gru-s-a-step-by-step-explanation-44e9eb85bf21&gt; [Accessed 11 September 2020].</a:t>
            </a:r>
            <a:endParaRPr lang="en-IN" dirty="0"/>
          </a:p>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17</a:t>
            </a:fld>
            <a:endParaRPr lang="en-IN"/>
          </a:p>
        </p:txBody>
      </p:sp>
    </p:spTree>
    <p:extLst>
      <p:ext uri="{BB962C8B-B14F-4D97-AF65-F5344CB8AC3E}">
        <p14:creationId xmlns:p14="http://schemas.microsoft.com/office/powerpoint/2010/main" val="241556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0557C8-F147-4847-B78C-1FBF2B08520A}" type="slidenum">
              <a:rPr lang="en-IN" smtClean="0"/>
              <a:t>18</a:t>
            </a:fld>
            <a:endParaRPr lang="en-IN"/>
          </a:p>
        </p:txBody>
      </p:sp>
    </p:spTree>
    <p:extLst>
      <p:ext uri="{BB962C8B-B14F-4D97-AF65-F5344CB8AC3E}">
        <p14:creationId xmlns:p14="http://schemas.microsoft.com/office/powerpoint/2010/main" val="2007110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16CC1F-89E6-461A-B086-D8C59DB75E21}" type="datetimeFigureOut">
              <a:rPr lang="en-IN" smtClean="0"/>
              <a:t>13-09-2020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A4EFC-2442-42B4-818B-150907507D3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870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6CC1F-89E6-461A-B086-D8C59DB75E21}" type="datetimeFigureOut">
              <a:rPr lang="en-IN" smtClean="0"/>
              <a:t>13-09-2020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134486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6CC1F-89E6-461A-B086-D8C59DB75E21}" type="datetimeFigureOut">
              <a:rPr lang="en-IN" smtClean="0"/>
              <a:t>13-09-2020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997280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6CC1F-89E6-461A-B086-D8C59DB75E21}" type="datetimeFigureOut">
              <a:rPr lang="en-IN" smtClean="0"/>
              <a:t>13-09-2020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148020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16CC1F-89E6-461A-B086-D8C59DB75E21}" type="datetimeFigureOut">
              <a:rPr lang="en-IN" smtClean="0"/>
              <a:t>13-09-2020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A4EFC-2442-42B4-818B-150907507D3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9099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6CC1F-89E6-461A-B086-D8C59DB75E21}" type="datetimeFigureOut">
              <a:rPr lang="en-IN" smtClean="0"/>
              <a:t>13-09-2020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3922539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16CC1F-89E6-461A-B086-D8C59DB75E21}" type="datetimeFigureOut">
              <a:rPr lang="en-IN" smtClean="0"/>
              <a:t>13-09-2020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374506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16CC1F-89E6-461A-B086-D8C59DB75E21}" type="datetimeFigureOut">
              <a:rPr lang="en-IN" smtClean="0"/>
              <a:t>13-09-2020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370807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16CC1F-89E6-461A-B086-D8C59DB75E21}" type="datetimeFigureOut">
              <a:rPr lang="en-IN" smtClean="0"/>
              <a:t>13-09-2020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401125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B16CC1F-89E6-461A-B086-D8C59DB75E21}" type="datetimeFigureOut">
              <a:rPr lang="en-IN" smtClean="0"/>
              <a:t>13-09-2020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4A4EFC-2442-42B4-818B-150907507D35}" type="slidenum">
              <a:rPr lang="en-IN" smtClean="0"/>
              <a:t>‹#›</a:t>
            </a:fld>
            <a:endParaRPr lang="en-IN"/>
          </a:p>
        </p:txBody>
      </p:sp>
    </p:spTree>
    <p:extLst>
      <p:ext uri="{BB962C8B-B14F-4D97-AF65-F5344CB8AC3E}">
        <p14:creationId xmlns:p14="http://schemas.microsoft.com/office/powerpoint/2010/main" val="3507276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16CC1F-89E6-461A-B086-D8C59DB75E21}" type="datetimeFigureOut">
              <a:rPr lang="en-IN" smtClean="0"/>
              <a:t>13-09-2020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4A4EFC-2442-42B4-818B-150907507D35}" type="slidenum">
              <a:rPr lang="en-IN" smtClean="0"/>
              <a:t>‹#›</a:t>
            </a:fld>
            <a:endParaRPr lang="en-IN"/>
          </a:p>
        </p:txBody>
      </p:sp>
    </p:spTree>
    <p:extLst>
      <p:ext uri="{BB962C8B-B14F-4D97-AF65-F5344CB8AC3E}">
        <p14:creationId xmlns:p14="http://schemas.microsoft.com/office/powerpoint/2010/main" val="3367391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B16CC1F-89E6-461A-B086-D8C59DB75E21}" type="datetimeFigureOut">
              <a:rPr lang="en-IN" smtClean="0"/>
              <a:t>13-09-2020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44A4EFC-2442-42B4-818B-150907507D3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93703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A831-4223-4803-930B-F02F9EF32D3E}"/>
              </a:ext>
            </a:extLst>
          </p:cNvPr>
          <p:cNvSpPr>
            <a:spLocks noGrp="1"/>
          </p:cNvSpPr>
          <p:nvPr>
            <p:ph type="ctrTitle"/>
          </p:nvPr>
        </p:nvSpPr>
        <p:spPr/>
        <p:txBody>
          <a:bodyPr/>
          <a:lstStyle/>
          <a:p>
            <a:r>
              <a:rPr lang="en-US" sz="6000" b="1" dirty="0"/>
              <a:t>Applications of Neural Networks with</a:t>
            </a:r>
            <a:r>
              <a:rPr lang="en-US" b="1" dirty="0"/>
              <a:t> Long Short-Term Memory (LSTM)</a:t>
            </a:r>
            <a:endParaRPr lang="en-IN" b="1" dirty="0"/>
          </a:p>
        </p:txBody>
      </p:sp>
      <p:sp>
        <p:nvSpPr>
          <p:cNvPr id="4" name="Subtitle 2">
            <a:extLst>
              <a:ext uri="{FF2B5EF4-FFF2-40B4-BE49-F238E27FC236}">
                <a16:creationId xmlns:a16="http://schemas.microsoft.com/office/drawing/2014/main" id="{C4B3116E-E132-4EBF-BFE2-4BE09C3A2582}"/>
              </a:ext>
            </a:extLst>
          </p:cNvPr>
          <p:cNvSpPr txBox="1">
            <a:spLocks/>
          </p:cNvSpPr>
          <p:nvPr/>
        </p:nvSpPr>
        <p:spPr>
          <a:xfrm>
            <a:off x="1097280" y="4562669"/>
            <a:ext cx="10058400" cy="1536379"/>
          </a:xfrm>
          <a:prstGeom prst="rect">
            <a:avLst/>
          </a:prstGeom>
        </p:spPr>
        <p:txBody>
          <a:bodyPr vert="horz" lIns="91440" tIns="45720" rIns="91440" bIns="45720" numCol="1"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b="1" dirty="0"/>
              <a:t>Guidance-</a:t>
            </a:r>
            <a:r>
              <a:rPr lang="en-US" dirty="0"/>
              <a:t>				</a:t>
            </a:r>
            <a:r>
              <a:rPr lang="en-US" b="1" dirty="0"/>
              <a:t>by-</a:t>
            </a:r>
            <a:br>
              <a:rPr lang="en-US" dirty="0"/>
            </a:br>
            <a:r>
              <a:rPr lang="en-US" sz="2000" dirty="0"/>
              <a:t>Prof. Dr. </a:t>
            </a:r>
            <a:r>
              <a:rPr lang="en-US" sz="2000" dirty="0" err="1"/>
              <a:t>Jörg</a:t>
            </a:r>
            <a:r>
              <a:rPr lang="en-US" sz="2000" dirty="0"/>
              <a:t> Schäfer		</a:t>
            </a:r>
            <a:r>
              <a:rPr lang="en-IN" sz="2000" dirty="0"/>
              <a:t>1. shaikh </a:t>
            </a:r>
            <a:r>
              <a:rPr lang="en-IN" sz="2000" dirty="0" err="1"/>
              <a:t>safir</a:t>
            </a:r>
            <a:r>
              <a:rPr lang="en-IN" sz="2000" dirty="0"/>
              <a:t> Mohammad (1322554)</a:t>
            </a:r>
            <a:br>
              <a:rPr lang="en-IN" sz="2000" dirty="0"/>
            </a:br>
            <a:r>
              <a:rPr lang="en-IN" sz="2000" dirty="0"/>
              <a:t>Ms. Fatima butt			2. </a:t>
            </a:r>
            <a:r>
              <a:rPr lang="en-IN" sz="2000" dirty="0" err="1"/>
              <a:t>Yelpale</a:t>
            </a:r>
            <a:r>
              <a:rPr lang="en-IN" sz="2000" dirty="0"/>
              <a:t> </a:t>
            </a:r>
            <a:r>
              <a:rPr lang="en-IN" sz="2000" dirty="0" err="1"/>
              <a:t>Kshitij</a:t>
            </a:r>
            <a:r>
              <a:rPr lang="en-IN" sz="2000" dirty="0"/>
              <a:t> (1322509)</a:t>
            </a:r>
            <a:endParaRPr lang="en-US" sz="2000" dirty="0"/>
          </a:p>
          <a:p>
            <a:endParaRPr lang="en-IN" dirty="0"/>
          </a:p>
        </p:txBody>
      </p:sp>
    </p:spTree>
    <p:extLst>
      <p:ext uri="{BB962C8B-B14F-4D97-AF65-F5344CB8AC3E}">
        <p14:creationId xmlns:p14="http://schemas.microsoft.com/office/powerpoint/2010/main" val="194952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C217-1B39-4053-BEAA-6F7852BB026B}"/>
              </a:ext>
            </a:extLst>
          </p:cNvPr>
          <p:cNvSpPr>
            <a:spLocks noGrp="1"/>
          </p:cNvSpPr>
          <p:nvPr>
            <p:ph type="title"/>
          </p:nvPr>
        </p:nvSpPr>
        <p:spPr/>
        <p:txBody>
          <a:bodyPr/>
          <a:lstStyle/>
          <a:p>
            <a:r>
              <a:rPr lang="en-IN" dirty="0"/>
              <a:t>Exploding gradient</a:t>
            </a:r>
          </a:p>
        </p:txBody>
      </p:sp>
      <p:sp>
        <p:nvSpPr>
          <p:cNvPr id="3" name="Content Placeholder 2">
            <a:extLst>
              <a:ext uri="{FF2B5EF4-FFF2-40B4-BE49-F238E27FC236}">
                <a16:creationId xmlns:a16="http://schemas.microsoft.com/office/drawing/2014/main" id="{0A2C9658-E0C5-46A7-9116-F0FD0A58C71B}"/>
              </a:ext>
            </a:extLst>
          </p:cNvPr>
          <p:cNvSpPr>
            <a:spLocks noGrp="1"/>
          </p:cNvSpPr>
          <p:nvPr>
            <p:ph idx="1"/>
          </p:nvPr>
        </p:nvSpPr>
        <p:spPr/>
        <p:txBody>
          <a:bodyPr/>
          <a:lstStyle/>
          <a:p>
            <a:pPr lvl="1">
              <a:buClrTx/>
              <a:buFont typeface="Arial" panose="020B0604020202020204" pitchFamily="34" charset="0"/>
              <a:buChar char="•"/>
            </a:pPr>
            <a:r>
              <a:rPr lang="en-IN" dirty="0"/>
              <a:t>Here gradient becomes very large so that it breaks all the weights in network.</a:t>
            </a:r>
          </a:p>
          <a:p>
            <a:pPr lvl="1">
              <a:buClrTx/>
              <a:buFont typeface="Arial" panose="020B0604020202020204" pitchFamily="34" charset="0"/>
              <a:buChar char="•"/>
            </a:pPr>
            <a:r>
              <a:rPr lang="en-IN" dirty="0"/>
              <a:t>In case of </a:t>
            </a:r>
            <a:r>
              <a:rPr lang="en-IN" dirty="0" err="1"/>
              <a:t>ReLU</a:t>
            </a:r>
            <a:r>
              <a:rPr lang="en-IN" dirty="0"/>
              <a:t> function, gradient can be &gt; 1 and on every successive layer it becomes so large</a:t>
            </a:r>
          </a:p>
          <a:p>
            <a:pPr lvl="1"/>
            <a:endParaRPr lang="en-IN" dirty="0"/>
          </a:p>
          <a:p>
            <a:endParaRPr lang="en-IN" dirty="0"/>
          </a:p>
          <a:p>
            <a:endParaRPr lang="en-IN" dirty="0"/>
          </a:p>
        </p:txBody>
      </p:sp>
    </p:spTree>
    <p:extLst>
      <p:ext uri="{BB962C8B-B14F-4D97-AF65-F5344CB8AC3E}">
        <p14:creationId xmlns:p14="http://schemas.microsoft.com/office/powerpoint/2010/main" val="2943955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AAD6A-7093-4C58-A689-A84B964CB9E2}"/>
              </a:ext>
            </a:extLst>
          </p:cNvPr>
          <p:cNvSpPr>
            <a:spLocks noGrp="1"/>
          </p:cNvSpPr>
          <p:nvPr>
            <p:ph type="title"/>
          </p:nvPr>
        </p:nvSpPr>
        <p:spPr/>
        <p:txBody>
          <a:bodyPr/>
          <a:lstStyle/>
          <a:p>
            <a:r>
              <a:rPr lang="en-IN"/>
              <a:t>Solutions on gradient problems</a:t>
            </a:r>
            <a:endParaRPr lang="en-IN" dirty="0"/>
          </a:p>
        </p:txBody>
      </p:sp>
      <p:sp>
        <p:nvSpPr>
          <p:cNvPr id="3" name="Content Placeholder 2">
            <a:extLst>
              <a:ext uri="{FF2B5EF4-FFF2-40B4-BE49-F238E27FC236}">
                <a16:creationId xmlns:a16="http://schemas.microsoft.com/office/drawing/2014/main" id="{408A08C7-B799-4F1C-8D06-03559BF2F237}"/>
              </a:ext>
            </a:extLst>
          </p:cNvPr>
          <p:cNvSpPr>
            <a:spLocks noGrp="1"/>
          </p:cNvSpPr>
          <p:nvPr>
            <p:ph idx="1"/>
          </p:nvPr>
        </p:nvSpPr>
        <p:spPr/>
        <p:txBody>
          <a:bodyPr/>
          <a:lstStyle/>
          <a:p>
            <a:pPr marL="457200" indent="-457200">
              <a:buClr>
                <a:schemeClr val="tx1">
                  <a:lumMod val="95000"/>
                  <a:lumOff val="5000"/>
                </a:schemeClr>
              </a:buClr>
              <a:buFont typeface="+mj-lt"/>
              <a:buAutoNum type="arabicPeriod"/>
            </a:pPr>
            <a:r>
              <a:rPr lang="en-IN" dirty="0"/>
              <a:t>Exploding gradient</a:t>
            </a:r>
          </a:p>
          <a:p>
            <a:pPr lvl="1">
              <a:buClr>
                <a:schemeClr val="tx1">
                  <a:lumMod val="95000"/>
                  <a:lumOff val="5000"/>
                </a:schemeClr>
              </a:buClr>
              <a:buFont typeface="Arial" panose="020B0604020202020204" pitchFamily="34" charset="0"/>
              <a:buChar char="•"/>
            </a:pPr>
            <a:r>
              <a:rPr lang="en-IN" dirty="0"/>
              <a:t>Truncated Backpropagation</a:t>
            </a:r>
          </a:p>
          <a:p>
            <a:pPr lvl="1">
              <a:buClr>
                <a:schemeClr val="tx1">
                  <a:lumMod val="95000"/>
                  <a:lumOff val="5000"/>
                </a:schemeClr>
              </a:buClr>
              <a:buFont typeface="Arial" panose="020B0604020202020204" pitchFamily="34" charset="0"/>
              <a:buChar char="•"/>
            </a:pPr>
            <a:r>
              <a:rPr lang="en-IN" dirty="0"/>
              <a:t>Penalties</a:t>
            </a:r>
          </a:p>
          <a:p>
            <a:pPr lvl="1">
              <a:buClr>
                <a:schemeClr val="tx1">
                  <a:lumMod val="95000"/>
                  <a:lumOff val="5000"/>
                </a:schemeClr>
              </a:buClr>
              <a:buFont typeface="Arial" panose="020B0604020202020204" pitchFamily="34" charset="0"/>
              <a:buChar char="•"/>
            </a:pPr>
            <a:r>
              <a:rPr lang="en-IN" dirty="0"/>
              <a:t>Gradient Clipping</a:t>
            </a:r>
          </a:p>
          <a:p>
            <a:pPr marL="457200" indent="-457200">
              <a:buClr>
                <a:schemeClr val="tx1">
                  <a:lumMod val="95000"/>
                  <a:lumOff val="5000"/>
                </a:schemeClr>
              </a:buClr>
              <a:buFont typeface="+mj-lt"/>
              <a:buAutoNum type="arabicPeriod"/>
            </a:pPr>
            <a:r>
              <a:rPr lang="en-IN" dirty="0"/>
              <a:t>Vanishing gradient</a:t>
            </a:r>
          </a:p>
          <a:p>
            <a:pPr lvl="1">
              <a:buClr>
                <a:schemeClr val="tx1">
                  <a:lumMod val="95000"/>
                  <a:lumOff val="5000"/>
                </a:schemeClr>
              </a:buClr>
              <a:buFont typeface="Arial" panose="020B0604020202020204" pitchFamily="34" charset="0"/>
              <a:buChar char="•"/>
            </a:pPr>
            <a:r>
              <a:rPr lang="en-IN" dirty="0"/>
              <a:t>Weight Initialization</a:t>
            </a:r>
          </a:p>
          <a:p>
            <a:pPr lvl="1">
              <a:buClr>
                <a:schemeClr val="tx1">
                  <a:lumMod val="95000"/>
                  <a:lumOff val="5000"/>
                </a:schemeClr>
              </a:buClr>
              <a:buFont typeface="Arial" panose="020B0604020202020204" pitchFamily="34" charset="0"/>
              <a:buChar char="•"/>
            </a:pPr>
            <a:r>
              <a:rPr lang="en-IN" dirty="0"/>
              <a:t>Echo State Networks</a:t>
            </a:r>
          </a:p>
          <a:p>
            <a:pPr lvl="1">
              <a:buClr>
                <a:schemeClr val="tx1">
                  <a:lumMod val="95000"/>
                  <a:lumOff val="5000"/>
                </a:schemeClr>
              </a:buClr>
              <a:buFont typeface="Arial" panose="020B0604020202020204" pitchFamily="34" charset="0"/>
              <a:buChar char="•"/>
            </a:pPr>
            <a:r>
              <a:rPr lang="en-IN" dirty="0"/>
              <a:t>Long Short-Term Memory Networks (LSTMs)</a:t>
            </a:r>
          </a:p>
        </p:txBody>
      </p:sp>
    </p:spTree>
    <p:extLst>
      <p:ext uri="{BB962C8B-B14F-4D97-AF65-F5344CB8AC3E}">
        <p14:creationId xmlns:p14="http://schemas.microsoft.com/office/powerpoint/2010/main" val="3230327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E9CA-90B6-437A-B349-112EE3E6C47A}"/>
              </a:ext>
            </a:extLst>
          </p:cNvPr>
          <p:cNvSpPr>
            <a:spLocks noGrp="1"/>
          </p:cNvSpPr>
          <p:nvPr>
            <p:ph type="title"/>
          </p:nvPr>
        </p:nvSpPr>
        <p:spPr/>
        <p:txBody>
          <a:bodyPr/>
          <a:lstStyle/>
          <a:p>
            <a:r>
              <a:rPr lang="en-IN" dirty="0"/>
              <a:t>LSTMs mimic Human Memory</a:t>
            </a:r>
          </a:p>
        </p:txBody>
      </p:sp>
      <p:pic>
        <p:nvPicPr>
          <p:cNvPr id="5" name="Content Placeholder 4">
            <a:extLst>
              <a:ext uri="{FF2B5EF4-FFF2-40B4-BE49-F238E27FC236}">
                <a16:creationId xmlns:a16="http://schemas.microsoft.com/office/drawing/2014/main" id="{2FBEA463-8557-47AD-9911-E00DDEBE18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20244" y="1940767"/>
            <a:ext cx="7151511" cy="4211203"/>
          </a:xfrm>
        </p:spPr>
      </p:pic>
    </p:spTree>
    <p:extLst>
      <p:ext uri="{BB962C8B-B14F-4D97-AF65-F5344CB8AC3E}">
        <p14:creationId xmlns:p14="http://schemas.microsoft.com/office/powerpoint/2010/main" val="2654963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6D1E-EA3B-4E68-85D3-116706F0F248}"/>
              </a:ext>
            </a:extLst>
          </p:cNvPr>
          <p:cNvSpPr>
            <a:spLocks noGrp="1"/>
          </p:cNvSpPr>
          <p:nvPr>
            <p:ph type="title"/>
          </p:nvPr>
        </p:nvSpPr>
        <p:spPr/>
        <p:txBody>
          <a:bodyPr/>
          <a:lstStyle/>
          <a:p>
            <a:r>
              <a:rPr lang="en-IN" dirty="0"/>
              <a:t>LSTM Architecture</a:t>
            </a:r>
          </a:p>
        </p:txBody>
      </p:sp>
      <p:pic>
        <p:nvPicPr>
          <p:cNvPr id="5" name="Content Placeholder 4">
            <a:extLst>
              <a:ext uri="{FF2B5EF4-FFF2-40B4-BE49-F238E27FC236}">
                <a16:creationId xmlns:a16="http://schemas.microsoft.com/office/drawing/2014/main" id="{40CC5B6A-E13E-472B-A205-DCDCEA5023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6963" y="1968015"/>
            <a:ext cx="10058400" cy="3779220"/>
          </a:xfrm>
        </p:spPr>
      </p:pic>
    </p:spTree>
    <p:extLst>
      <p:ext uri="{BB962C8B-B14F-4D97-AF65-F5344CB8AC3E}">
        <p14:creationId xmlns:p14="http://schemas.microsoft.com/office/powerpoint/2010/main" val="4248088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56E4-D9DE-448D-B4AB-AE41D834DCE2}"/>
              </a:ext>
            </a:extLst>
          </p:cNvPr>
          <p:cNvSpPr>
            <a:spLocks noGrp="1"/>
          </p:cNvSpPr>
          <p:nvPr>
            <p:ph type="title"/>
          </p:nvPr>
        </p:nvSpPr>
        <p:spPr/>
        <p:txBody>
          <a:bodyPr/>
          <a:lstStyle/>
          <a:p>
            <a:r>
              <a:rPr lang="en-IN" dirty="0"/>
              <a:t>Forget Gate</a:t>
            </a:r>
          </a:p>
        </p:txBody>
      </p:sp>
      <p:pic>
        <p:nvPicPr>
          <p:cNvPr id="5" name="Content Placeholder 4">
            <a:extLst>
              <a:ext uri="{FF2B5EF4-FFF2-40B4-BE49-F238E27FC236}">
                <a16:creationId xmlns:a16="http://schemas.microsoft.com/office/drawing/2014/main" id="{855357E3-5AA4-447E-BCB4-53740FEFC15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4411" y="1846262"/>
            <a:ext cx="7643177" cy="4377255"/>
          </a:xfrm>
        </p:spPr>
      </p:pic>
    </p:spTree>
    <p:extLst>
      <p:ext uri="{BB962C8B-B14F-4D97-AF65-F5344CB8AC3E}">
        <p14:creationId xmlns:p14="http://schemas.microsoft.com/office/powerpoint/2010/main" val="1766468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6EB0-F9B2-498D-AEB3-D4D16FAAE067}"/>
              </a:ext>
            </a:extLst>
          </p:cNvPr>
          <p:cNvSpPr>
            <a:spLocks noGrp="1"/>
          </p:cNvSpPr>
          <p:nvPr>
            <p:ph type="title"/>
          </p:nvPr>
        </p:nvSpPr>
        <p:spPr/>
        <p:txBody>
          <a:bodyPr/>
          <a:lstStyle/>
          <a:p>
            <a:r>
              <a:rPr lang="en-IN" dirty="0"/>
              <a:t>Input Gate</a:t>
            </a:r>
          </a:p>
        </p:txBody>
      </p:sp>
      <p:pic>
        <p:nvPicPr>
          <p:cNvPr id="5" name="Content Placeholder 4">
            <a:extLst>
              <a:ext uri="{FF2B5EF4-FFF2-40B4-BE49-F238E27FC236}">
                <a16:creationId xmlns:a16="http://schemas.microsoft.com/office/drawing/2014/main" id="{654C553C-0341-4B5C-BE32-18BCCBEEC4E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9790" y="1846263"/>
            <a:ext cx="8492419" cy="4349264"/>
          </a:xfrm>
        </p:spPr>
      </p:pic>
    </p:spTree>
    <p:extLst>
      <p:ext uri="{BB962C8B-B14F-4D97-AF65-F5344CB8AC3E}">
        <p14:creationId xmlns:p14="http://schemas.microsoft.com/office/powerpoint/2010/main" val="2806399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2E01C-0BCF-407B-BBB0-1A3AC69720C1}"/>
              </a:ext>
            </a:extLst>
          </p:cNvPr>
          <p:cNvSpPr>
            <a:spLocks noGrp="1"/>
          </p:cNvSpPr>
          <p:nvPr>
            <p:ph type="title"/>
          </p:nvPr>
        </p:nvSpPr>
        <p:spPr/>
        <p:txBody>
          <a:bodyPr/>
          <a:lstStyle/>
          <a:p>
            <a:r>
              <a:rPr lang="en-IN" dirty="0"/>
              <a:t>Cell State</a:t>
            </a:r>
          </a:p>
        </p:txBody>
      </p:sp>
      <p:pic>
        <p:nvPicPr>
          <p:cNvPr id="5" name="Content Placeholder 4">
            <a:extLst>
              <a:ext uri="{FF2B5EF4-FFF2-40B4-BE49-F238E27FC236}">
                <a16:creationId xmlns:a16="http://schemas.microsoft.com/office/drawing/2014/main" id="{4352B401-0986-47ED-8DE9-C401F2DB956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4574" y="1846263"/>
            <a:ext cx="7643177" cy="4358594"/>
          </a:xfrm>
        </p:spPr>
      </p:pic>
    </p:spTree>
    <p:extLst>
      <p:ext uri="{BB962C8B-B14F-4D97-AF65-F5344CB8AC3E}">
        <p14:creationId xmlns:p14="http://schemas.microsoft.com/office/powerpoint/2010/main" val="2396599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F3E8-ADD5-4647-8413-620A0E2F6604}"/>
              </a:ext>
            </a:extLst>
          </p:cNvPr>
          <p:cNvSpPr>
            <a:spLocks noGrp="1"/>
          </p:cNvSpPr>
          <p:nvPr>
            <p:ph type="title"/>
          </p:nvPr>
        </p:nvSpPr>
        <p:spPr/>
        <p:txBody>
          <a:bodyPr/>
          <a:lstStyle/>
          <a:p>
            <a:r>
              <a:rPr lang="en-IN" dirty="0"/>
              <a:t>Output Gate</a:t>
            </a:r>
          </a:p>
        </p:txBody>
      </p:sp>
      <p:pic>
        <p:nvPicPr>
          <p:cNvPr id="5" name="Content Placeholder 4">
            <a:extLst>
              <a:ext uri="{FF2B5EF4-FFF2-40B4-BE49-F238E27FC236}">
                <a16:creationId xmlns:a16="http://schemas.microsoft.com/office/drawing/2014/main" id="{2DADAF21-D070-4D78-884D-520F0A67CA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79953" y="1846263"/>
            <a:ext cx="8492419" cy="4367925"/>
          </a:xfrm>
        </p:spPr>
      </p:pic>
    </p:spTree>
    <p:extLst>
      <p:ext uri="{BB962C8B-B14F-4D97-AF65-F5344CB8AC3E}">
        <p14:creationId xmlns:p14="http://schemas.microsoft.com/office/powerpoint/2010/main" val="201911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D34CA-8A50-4FA2-B81C-3035DC46DC13}"/>
              </a:ext>
            </a:extLst>
          </p:cNvPr>
          <p:cNvSpPr>
            <a:spLocks noGrp="1"/>
          </p:cNvSpPr>
          <p:nvPr>
            <p:ph type="title"/>
          </p:nvPr>
        </p:nvSpPr>
        <p:spPr/>
        <p:txBody>
          <a:bodyPr/>
          <a:lstStyle/>
          <a:p>
            <a:r>
              <a:rPr lang="en-IN" dirty="0"/>
              <a:t>Backpropagation in LSTMs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C3C59EC-4650-405D-9225-A98634DBB7D6}"/>
                  </a:ext>
                </a:extLst>
              </p:cNvPr>
              <p:cNvSpPr>
                <a:spLocks noGrp="1"/>
              </p:cNvSpPr>
              <p:nvPr>
                <p:ph idx="1"/>
              </p:nvPr>
            </p:nvSpPr>
            <p:spPr/>
            <p:txBody>
              <a:bodyPr/>
              <a:lstStyle/>
              <a:p>
                <a14:m>
                  <m:oMath xmlns:m="http://schemas.openxmlformats.org/officeDocument/2006/math">
                    <a:fld id="{825F15A7-03F4-43D7-82C5-3E23DA2F108C}" type="mathplaceholder">
                      <a:rPr lang="en-IN" i="1" smtClean="0">
                        <a:latin typeface="Cambria Math" panose="02040503050406030204" pitchFamily="18" charset="0"/>
                      </a:rPr>
                      <a:t>Type equation here.</a:t>
                    </a:fld>
                  </m:oMath>
                </a14:m>
                <a:endParaRPr lang="en-IN" dirty="0"/>
              </a:p>
            </p:txBody>
          </p:sp>
        </mc:Choice>
        <mc:Fallback>
          <p:sp>
            <p:nvSpPr>
              <p:cNvPr id="3" name="Content Placeholder 2">
                <a:extLst>
                  <a:ext uri="{FF2B5EF4-FFF2-40B4-BE49-F238E27FC236}">
                    <a16:creationId xmlns:a16="http://schemas.microsoft.com/office/drawing/2014/main" id="{4C3C59EC-4650-405D-9225-A98634DBB7D6}"/>
                  </a:ext>
                </a:extLst>
              </p:cNvPr>
              <p:cNvSpPr>
                <a:spLocks noGrp="1" noRot="1" noChangeAspect="1" noMove="1" noResize="1" noEditPoints="1" noAdjustHandles="1" noChangeArrowheads="1" noChangeShapeType="1" noTextEdit="1"/>
              </p:cNvSpPr>
              <p:nvPr>
                <p:ph idx="1"/>
              </p:nvPr>
            </p:nvSpPr>
            <p:spPr>
              <a:blipFill>
                <a:blip r:embed="rId3"/>
                <a:stretch>
                  <a:fillRect l="-242"/>
                </a:stretch>
              </a:blipFill>
            </p:spPr>
            <p:txBody>
              <a:bodyPr/>
              <a:lstStyle/>
              <a:p>
                <a:r>
                  <a:rPr lang="en-IN">
                    <a:noFill/>
                  </a:rPr>
                  <a:t> </a:t>
                </a:r>
              </a:p>
            </p:txBody>
          </p:sp>
        </mc:Fallback>
      </mc:AlternateContent>
    </p:spTree>
    <p:extLst>
      <p:ext uri="{BB962C8B-B14F-4D97-AF65-F5344CB8AC3E}">
        <p14:creationId xmlns:p14="http://schemas.microsoft.com/office/powerpoint/2010/main" val="958961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84C8-4D38-464B-9C87-C4C9D54EA9E2}"/>
              </a:ext>
            </a:extLst>
          </p:cNvPr>
          <p:cNvSpPr>
            <a:spLocks noGrp="1"/>
          </p:cNvSpPr>
          <p:nvPr>
            <p:ph type="title"/>
          </p:nvPr>
        </p:nvSpPr>
        <p:spPr>
          <a:xfrm>
            <a:off x="1097280" y="266724"/>
            <a:ext cx="10058400" cy="1450757"/>
          </a:xfrm>
        </p:spPr>
        <p:txBody>
          <a:bodyPr/>
          <a:lstStyle/>
          <a:p>
            <a:r>
              <a:rPr lang="en-IN" dirty="0"/>
              <a:t>Other variants – Bi directional RNN/LSTM</a:t>
            </a:r>
          </a:p>
        </p:txBody>
      </p:sp>
      <p:pic>
        <p:nvPicPr>
          <p:cNvPr id="2050" name="Picture 2">
            <a:extLst>
              <a:ext uri="{FF2B5EF4-FFF2-40B4-BE49-F238E27FC236}">
                <a16:creationId xmlns:a16="http://schemas.microsoft.com/office/drawing/2014/main" id="{8AAB6D52-99D9-4EE5-8616-3B88CA96B8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59167" y="1846263"/>
            <a:ext cx="4133991"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501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1FCE9-3CE1-418A-9429-4FCB88EE7E8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8156B32-C8E0-42B8-BB2B-6477C2DBFDF6}"/>
              </a:ext>
            </a:extLst>
          </p:cNvPr>
          <p:cNvSpPr>
            <a:spLocks noGrp="1"/>
          </p:cNvSpPr>
          <p:nvPr>
            <p:ph idx="1"/>
          </p:nvPr>
        </p:nvSpPr>
        <p:spPr/>
        <p:txBody>
          <a:bodyPr/>
          <a:lstStyle/>
          <a:p>
            <a:r>
              <a:rPr lang="en-IN" dirty="0"/>
              <a:t>Recurrent neural network(RNN) which also called as feedback neural network in which neurons in layer j get feed forward input and receives input from neurons in higher (following) layers, usually next layer j+1 (backward), but also from neurons </a:t>
            </a:r>
            <a:r>
              <a:rPr lang="en-IN"/>
              <a:t>of same layer j.</a:t>
            </a:r>
            <a:endParaRPr lang="en-IN" dirty="0"/>
          </a:p>
        </p:txBody>
      </p:sp>
    </p:spTree>
    <p:extLst>
      <p:ext uri="{BB962C8B-B14F-4D97-AF65-F5344CB8AC3E}">
        <p14:creationId xmlns:p14="http://schemas.microsoft.com/office/powerpoint/2010/main" val="3054302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84C8-4D38-464B-9C87-C4C9D54EA9E2}"/>
              </a:ext>
            </a:extLst>
          </p:cNvPr>
          <p:cNvSpPr>
            <a:spLocks noGrp="1"/>
          </p:cNvSpPr>
          <p:nvPr>
            <p:ph type="title"/>
          </p:nvPr>
        </p:nvSpPr>
        <p:spPr>
          <a:xfrm>
            <a:off x="1097280" y="266724"/>
            <a:ext cx="10058400" cy="1450757"/>
          </a:xfrm>
        </p:spPr>
        <p:txBody>
          <a:bodyPr/>
          <a:lstStyle/>
          <a:p>
            <a:r>
              <a:rPr lang="en-IN" dirty="0"/>
              <a:t>Other variants – Deep RNN/LSTM</a:t>
            </a:r>
          </a:p>
        </p:txBody>
      </p:sp>
      <p:sp>
        <p:nvSpPr>
          <p:cNvPr id="3" name="Content Placeholder 2">
            <a:extLst>
              <a:ext uri="{FF2B5EF4-FFF2-40B4-BE49-F238E27FC236}">
                <a16:creationId xmlns:a16="http://schemas.microsoft.com/office/drawing/2014/main" id="{8E12A00D-AAB0-4B18-801B-7ED59C5B7714}"/>
              </a:ext>
            </a:extLst>
          </p:cNvPr>
          <p:cNvSpPr>
            <a:spLocks noGrp="1"/>
          </p:cNvSpPr>
          <p:nvPr>
            <p:ph idx="1"/>
          </p:nvPr>
        </p:nvSpPr>
        <p:spPr/>
        <p:txBody>
          <a:bodyPr/>
          <a:lstStyle/>
          <a:p>
            <a:endParaRPr lang="en-IN" dirty="0"/>
          </a:p>
        </p:txBody>
      </p:sp>
      <p:pic>
        <p:nvPicPr>
          <p:cNvPr id="3076" name="Picture 4">
            <a:extLst>
              <a:ext uri="{FF2B5EF4-FFF2-40B4-BE49-F238E27FC236}">
                <a16:creationId xmlns:a16="http://schemas.microsoft.com/office/drawing/2014/main" id="{7AB5DE05-0914-4AC3-9A48-4D4B25BAA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5237" y="1845734"/>
            <a:ext cx="4581525" cy="445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630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84C8-4D38-464B-9C87-C4C9D54EA9E2}"/>
              </a:ext>
            </a:extLst>
          </p:cNvPr>
          <p:cNvSpPr>
            <a:spLocks noGrp="1"/>
          </p:cNvSpPr>
          <p:nvPr>
            <p:ph type="title"/>
          </p:nvPr>
        </p:nvSpPr>
        <p:spPr>
          <a:xfrm>
            <a:off x="1097280" y="266724"/>
            <a:ext cx="10058400" cy="1450757"/>
          </a:xfrm>
        </p:spPr>
        <p:txBody>
          <a:bodyPr/>
          <a:lstStyle/>
          <a:p>
            <a:r>
              <a:rPr lang="en-IN" dirty="0"/>
              <a:t>Other variants – Gated Recurrent Unit(GRU)</a:t>
            </a:r>
          </a:p>
        </p:txBody>
      </p:sp>
      <p:sp>
        <p:nvSpPr>
          <p:cNvPr id="3" name="Content Placeholder 2">
            <a:extLst>
              <a:ext uri="{FF2B5EF4-FFF2-40B4-BE49-F238E27FC236}">
                <a16:creationId xmlns:a16="http://schemas.microsoft.com/office/drawing/2014/main" id="{8E12A00D-AAB0-4B18-801B-7ED59C5B7714}"/>
              </a:ext>
            </a:extLst>
          </p:cNvPr>
          <p:cNvSpPr>
            <a:spLocks noGrp="1"/>
          </p:cNvSpPr>
          <p:nvPr>
            <p:ph idx="1"/>
          </p:nvPr>
        </p:nvSpPr>
        <p:spPr/>
        <p:txBody>
          <a:bodyPr/>
          <a:lstStyle/>
          <a:p>
            <a:endParaRPr lang="en-IN" dirty="0"/>
          </a:p>
        </p:txBody>
      </p:sp>
      <p:pic>
        <p:nvPicPr>
          <p:cNvPr id="4098" name="Picture 2">
            <a:extLst>
              <a:ext uri="{FF2B5EF4-FFF2-40B4-BE49-F238E27FC236}">
                <a16:creationId xmlns:a16="http://schemas.microsoft.com/office/drawing/2014/main" id="{203DA2CE-B47B-4EA8-B797-484818B8B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9455" y="1845735"/>
            <a:ext cx="5734050" cy="4465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41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1E5A1-DB6E-4E1A-972D-9E5CE68F3B23}"/>
              </a:ext>
            </a:extLst>
          </p:cNvPr>
          <p:cNvSpPr>
            <a:spLocks noGrp="1"/>
          </p:cNvSpPr>
          <p:nvPr>
            <p:ph type="title"/>
          </p:nvPr>
        </p:nvSpPr>
        <p:spPr/>
        <p:txBody>
          <a:bodyPr/>
          <a:lstStyle/>
          <a:p>
            <a:r>
              <a:rPr lang="en-US" dirty="0"/>
              <a:t>Application – Sentiment Analysis</a:t>
            </a:r>
            <a:endParaRPr lang="en-IN" dirty="0"/>
          </a:p>
        </p:txBody>
      </p:sp>
      <p:sp>
        <p:nvSpPr>
          <p:cNvPr id="3" name="Content Placeholder 2">
            <a:extLst>
              <a:ext uri="{FF2B5EF4-FFF2-40B4-BE49-F238E27FC236}">
                <a16:creationId xmlns:a16="http://schemas.microsoft.com/office/drawing/2014/main" id="{59390695-9957-4C39-A179-ACCD5B97ABEE}"/>
              </a:ext>
            </a:extLst>
          </p:cNvPr>
          <p:cNvSpPr>
            <a:spLocks noGrp="1"/>
          </p:cNvSpPr>
          <p:nvPr>
            <p:ph idx="1"/>
          </p:nvPr>
        </p:nvSpPr>
        <p:spPr>
          <a:xfrm>
            <a:off x="1097280" y="2043404"/>
            <a:ext cx="10058400" cy="3825690"/>
          </a:xfrm>
        </p:spPr>
        <p:txBody>
          <a:bodyPr/>
          <a:lstStyle/>
          <a:p>
            <a:pPr>
              <a:buFont typeface="Wingdings" panose="05000000000000000000" pitchFamily="2" charset="2"/>
              <a:buChar char="q"/>
            </a:pPr>
            <a:r>
              <a:rPr lang="en-IN" dirty="0"/>
              <a:t> Sentiment Analysis is -</a:t>
            </a:r>
          </a:p>
          <a:p>
            <a:pPr lvl="1">
              <a:buFont typeface="Wingdings" panose="05000000000000000000" pitchFamily="2" charset="2"/>
              <a:buChar char="q"/>
            </a:pPr>
            <a:r>
              <a:rPr lang="en-US" dirty="0"/>
              <a:t> the term which is used very often in web-based business sites, social networks and different fields.</a:t>
            </a:r>
          </a:p>
          <a:p>
            <a:pPr lvl="1">
              <a:buFont typeface="Wingdings" panose="05000000000000000000" pitchFamily="2" charset="2"/>
              <a:buChar char="q"/>
            </a:pPr>
            <a:r>
              <a:rPr lang="en-US" dirty="0"/>
              <a:t> an examination field to analyze people’s subjective sentiments.</a:t>
            </a:r>
            <a:endParaRPr lang="en-IN" dirty="0"/>
          </a:p>
          <a:p>
            <a:pPr>
              <a:buFont typeface="Wingdings" panose="05000000000000000000" pitchFamily="2" charset="2"/>
              <a:buChar char="q"/>
            </a:pPr>
            <a:r>
              <a:rPr lang="en-IN" dirty="0"/>
              <a:t> More Advanced, Focus on “Beyond Polarity”</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917098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56A8A-C10E-4F8C-99C4-192628EA6A26}"/>
              </a:ext>
            </a:extLst>
          </p:cNvPr>
          <p:cNvSpPr>
            <a:spLocks noGrp="1"/>
          </p:cNvSpPr>
          <p:nvPr>
            <p:ph type="title"/>
          </p:nvPr>
        </p:nvSpPr>
        <p:spPr/>
        <p:txBody>
          <a:bodyPr/>
          <a:lstStyle/>
          <a:p>
            <a:r>
              <a:rPr lang="en-IN"/>
              <a:t>Implementation</a:t>
            </a:r>
            <a:endParaRPr lang="en-IN" dirty="0"/>
          </a:p>
        </p:txBody>
      </p:sp>
      <p:sp>
        <p:nvSpPr>
          <p:cNvPr id="5" name="Content Placeholder 4">
            <a:extLst>
              <a:ext uri="{FF2B5EF4-FFF2-40B4-BE49-F238E27FC236}">
                <a16:creationId xmlns:a16="http://schemas.microsoft.com/office/drawing/2014/main" id="{1CCD826B-69BF-4F37-8A83-B6D3962BCBBA}"/>
              </a:ext>
            </a:extLst>
          </p:cNvPr>
          <p:cNvSpPr>
            <a:spLocks noGrp="1"/>
          </p:cNvSpPr>
          <p:nvPr>
            <p:ph idx="1"/>
          </p:nvPr>
        </p:nvSpPr>
        <p:spPr>
          <a:xfrm>
            <a:off x="1097280" y="2099388"/>
            <a:ext cx="10058400" cy="3769705"/>
          </a:xfrm>
        </p:spPr>
        <p:txBody>
          <a:bodyPr/>
          <a:lstStyle/>
          <a:p>
            <a:pPr lvl="0">
              <a:buFont typeface="Wingdings" panose="05000000000000000000" pitchFamily="2" charset="2"/>
              <a:buChar char="q"/>
            </a:pPr>
            <a:r>
              <a:rPr lang="en-IN" dirty="0"/>
              <a:t> Dataset: IMDB Movie Reviews [1]</a:t>
            </a:r>
          </a:p>
          <a:p>
            <a:pPr lvl="0">
              <a:buFont typeface="Wingdings" panose="05000000000000000000" pitchFamily="2" charset="2"/>
              <a:buChar char="q"/>
            </a:pPr>
            <a:r>
              <a:rPr lang="en-IN" dirty="0"/>
              <a:t> Data Pre-processing</a:t>
            </a:r>
          </a:p>
          <a:p>
            <a:pPr lvl="0">
              <a:buFont typeface="Wingdings" panose="05000000000000000000" pitchFamily="2" charset="2"/>
              <a:buChar char="q"/>
            </a:pPr>
            <a:r>
              <a:rPr lang="en-IN" dirty="0"/>
              <a:t> Library: </a:t>
            </a:r>
            <a:r>
              <a:rPr lang="en-IN" dirty="0" err="1"/>
              <a:t>Keras</a:t>
            </a:r>
            <a:endParaRPr lang="en-IN" dirty="0"/>
          </a:p>
          <a:p>
            <a:pPr lvl="0">
              <a:buFont typeface="Wingdings" panose="05000000000000000000" pitchFamily="2" charset="2"/>
              <a:buChar char="q"/>
            </a:pPr>
            <a:r>
              <a:rPr lang="en-IN" dirty="0"/>
              <a:t> Word Embedding: One-Hot representation + </a:t>
            </a:r>
            <a:r>
              <a:rPr lang="en-IN" dirty="0" err="1"/>
              <a:t>Keras</a:t>
            </a:r>
            <a:r>
              <a:rPr lang="en-IN" dirty="0"/>
              <a:t> encoded </a:t>
            </a:r>
            <a:r>
              <a:rPr lang="en-IN" dirty="0" err="1"/>
              <a:t>Imdb</a:t>
            </a:r>
            <a:r>
              <a:rPr lang="en-IN" dirty="0"/>
              <a:t> format</a:t>
            </a:r>
          </a:p>
          <a:p>
            <a:pPr lvl="0">
              <a:buFont typeface="Wingdings" panose="05000000000000000000" pitchFamily="2" charset="2"/>
              <a:buChar char="q"/>
            </a:pPr>
            <a:r>
              <a:rPr lang="en-IN" dirty="0"/>
              <a:t> Model: (Embedding + Bidirectional(LSTM( )) + Bidirectional(LSTM( )) + Dense)</a:t>
            </a:r>
          </a:p>
          <a:p>
            <a:endParaRPr lang="en-IN" dirty="0"/>
          </a:p>
        </p:txBody>
      </p:sp>
    </p:spTree>
    <p:extLst>
      <p:ext uri="{BB962C8B-B14F-4D97-AF65-F5344CB8AC3E}">
        <p14:creationId xmlns:p14="http://schemas.microsoft.com/office/powerpoint/2010/main" val="744375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A056-C886-4289-8979-FB1C7003BE2C}"/>
              </a:ext>
            </a:extLst>
          </p:cNvPr>
          <p:cNvSpPr>
            <a:spLocks noGrp="1"/>
          </p:cNvSpPr>
          <p:nvPr>
            <p:ph type="title"/>
          </p:nvPr>
        </p:nvSpPr>
        <p:spPr/>
        <p:txBody>
          <a:bodyPr/>
          <a:lstStyle/>
          <a:p>
            <a:r>
              <a:rPr lang="en-IN" dirty="0"/>
              <a:t>Performance Measures</a:t>
            </a:r>
          </a:p>
        </p:txBody>
      </p:sp>
      <p:graphicFrame>
        <p:nvGraphicFramePr>
          <p:cNvPr id="4" name="Table 4">
            <a:extLst>
              <a:ext uri="{FF2B5EF4-FFF2-40B4-BE49-F238E27FC236}">
                <a16:creationId xmlns:a16="http://schemas.microsoft.com/office/drawing/2014/main" id="{FA1F8374-9713-48C9-A226-65464F0B1C2E}"/>
              </a:ext>
            </a:extLst>
          </p:cNvPr>
          <p:cNvGraphicFramePr>
            <a:graphicFrameLocks noGrp="1"/>
          </p:cNvGraphicFramePr>
          <p:nvPr>
            <p:ph idx="1"/>
          </p:nvPr>
        </p:nvGraphicFramePr>
        <p:xfrm>
          <a:off x="1096963" y="1846263"/>
          <a:ext cx="10058399" cy="4349264"/>
        </p:xfrm>
        <a:graphic>
          <a:graphicData uri="http://schemas.openxmlformats.org/drawingml/2006/table">
            <a:tbl>
              <a:tblPr firstRow="1" bandRow="1">
                <a:tableStyleId>{5C22544A-7EE6-4342-B048-85BDC9FD1C3A}</a:tableStyleId>
              </a:tblPr>
              <a:tblGrid>
                <a:gridCol w="3111143">
                  <a:extLst>
                    <a:ext uri="{9D8B030D-6E8A-4147-A177-3AD203B41FA5}">
                      <a16:colId xmlns:a16="http://schemas.microsoft.com/office/drawing/2014/main" val="1087068912"/>
                    </a:ext>
                  </a:extLst>
                </a:gridCol>
                <a:gridCol w="2097092">
                  <a:extLst>
                    <a:ext uri="{9D8B030D-6E8A-4147-A177-3AD203B41FA5}">
                      <a16:colId xmlns:a16="http://schemas.microsoft.com/office/drawing/2014/main" val="821414282"/>
                    </a:ext>
                  </a:extLst>
                </a:gridCol>
                <a:gridCol w="2425082">
                  <a:extLst>
                    <a:ext uri="{9D8B030D-6E8A-4147-A177-3AD203B41FA5}">
                      <a16:colId xmlns:a16="http://schemas.microsoft.com/office/drawing/2014/main" val="1475585728"/>
                    </a:ext>
                  </a:extLst>
                </a:gridCol>
                <a:gridCol w="2425082">
                  <a:extLst>
                    <a:ext uri="{9D8B030D-6E8A-4147-A177-3AD203B41FA5}">
                      <a16:colId xmlns:a16="http://schemas.microsoft.com/office/drawing/2014/main" val="2573752956"/>
                    </a:ext>
                  </a:extLst>
                </a:gridCol>
              </a:tblGrid>
              <a:tr h="734387">
                <a:tc>
                  <a:txBody>
                    <a:bodyPr/>
                    <a:lstStyle/>
                    <a:p>
                      <a:pPr algn="ctr"/>
                      <a:endParaRPr lang="en-IN" dirty="0"/>
                    </a:p>
                  </a:txBody>
                  <a:tcPr/>
                </a:tc>
                <a:tc>
                  <a:txBody>
                    <a:bodyPr/>
                    <a:lstStyle/>
                    <a:p>
                      <a:pPr algn="ctr"/>
                      <a:r>
                        <a:rPr lang="en-US" b="1" dirty="0"/>
                        <a:t># Epochs</a:t>
                      </a:r>
                      <a:endParaRPr lang="en-IN" b="1" dirty="0"/>
                    </a:p>
                  </a:txBody>
                  <a:tcPr/>
                </a:tc>
                <a:tc>
                  <a:txBody>
                    <a:bodyPr/>
                    <a:lstStyle/>
                    <a:p>
                      <a:pPr algn="ctr"/>
                      <a:r>
                        <a:rPr lang="en-US" b="1" dirty="0"/>
                        <a:t>Training Accuracy</a:t>
                      </a:r>
                      <a:endParaRPr lang="en-IN" b="1" dirty="0"/>
                    </a:p>
                  </a:txBody>
                  <a:tcPr/>
                </a:tc>
                <a:tc>
                  <a:txBody>
                    <a:bodyPr/>
                    <a:lstStyle/>
                    <a:p>
                      <a:pPr algn="ctr"/>
                      <a:r>
                        <a:rPr lang="en-US" dirty="0"/>
                        <a:t>Validation Accuracy</a:t>
                      </a:r>
                      <a:endParaRPr lang="en-IN" dirty="0"/>
                    </a:p>
                  </a:txBody>
                  <a:tcPr/>
                </a:tc>
                <a:extLst>
                  <a:ext uri="{0D108BD9-81ED-4DB2-BD59-A6C34878D82A}">
                    <a16:rowId xmlns:a16="http://schemas.microsoft.com/office/drawing/2014/main" val="1582756733"/>
                  </a:ext>
                </a:extLst>
              </a:tr>
              <a:tr h="1229390">
                <a:tc>
                  <a:txBody>
                    <a:bodyPr/>
                    <a:lstStyle/>
                    <a:p>
                      <a:pPr algn="ctr"/>
                      <a:endParaRPr lang="en-US" b="1" dirty="0"/>
                    </a:p>
                    <a:p>
                      <a:pPr algn="ctr"/>
                      <a:r>
                        <a:rPr lang="en-US" b="1" dirty="0"/>
                        <a:t>LSTM (Trained on Custom IMDB Dataset with One-Hot Encoding)</a:t>
                      </a:r>
                      <a:endParaRPr lang="en-IN" b="1" dirty="0"/>
                    </a:p>
                  </a:txBody>
                  <a:tcPr/>
                </a:tc>
                <a:tc>
                  <a:txBody>
                    <a:bodyPr/>
                    <a:lstStyle/>
                    <a:p>
                      <a:pPr algn="ctr"/>
                      <a:endParaRPr lang="en-US" dirty="0"/>
                    </a:p>
                    <a:p>
                      <a:pPr algn="ctr"/>
                      <a:r>
                        <a:rPr lang="en-US" dirty="0"/>
                        <a:t>15</a:t>
                      </a:r>
                      <a:endParaRPr lang="en-IN" dirty="0"/>
                    </a:p>
                  </a:txBody>
                  <a:tcPr/>
                </a:tc>
                <a:tc>
                  <a:txBody>
                    <a:bodyPr/>
                    <a:lstStyle/>
                    <a:p>
                      <a:pPr algn="ctr"/>
                      <a:endParaRPr lang="en-US" dirty="0"/>
                    </a:p>
                    <a:p>
                      <a:pPr algn="ctr"/>
                      <a:r>
                        <a:rPr lang="en-US" dirty="0"/>
                        <a:t>99.85 %</a:t>
                      </a:r>
                      <a:endParaRPr lang="en-IN" dirty="0"/>
                    </a:p>
                  </a:txBody>
                  <a:tcPr/>
                </a:tc>
                <a:tc>
                  <a:txBody>
                    <a:bodyPr/>
                    <a:lstStyle/>
                    <a:p>
                      <a:pPr algn="ctr"/>
                      <a:endParaRPr lang="en-US" dirty="0"/>
                    </a:p>
                    <a:p>
                      <a:pPr algn="ctr"/>
                      <a:r>
                        <a:rPr lang="en-US" dirty="0"/>
                        <a:t>81.29 %</a:t>
                      </a:r>
                      <a:endParaRPr lang="en-IN" dirty="0"/>
                    </a:p>
                  </a:txBody>
                  <a:tcPr/>
                </a:tc>
                <a:extLst>
                  <a:ext uri="{0D108BD9-81ED-4DB2-BD59-A6C34878D82A}">
                    <a16:rowId xmlns:a16="http://schemas.microsoft.com/office/drawing/2014/main" val="3312662337"/>
                  </a:ext>
                </a:extLst>
              </a:tr>
              <a:tr h="1117915">
                <a:tc>
                  <a:txBody>
                    <a:bodyPr/>
                    <a:lstStyle/>
                    <a:p>
                      <a:pPr algn="ctr"/>
                      <a:endParaRPr lang="en-US" b="1" dirty="0"/>
                    </a:p>
                    <a:p>
                      <a:pPr algn="ctr"/>
                      <a:r>
                        <a:rPr lang="en-US" b="1" dirty="0"/>
                        <a:t>LSTM (Trained on </a:t>
                      </a:r>
                      <a:r>
                        <a:rPr lang="en-US" b="1" dirty="0" err="1"/>
                        <a:t>Keras</a:t>
                      </a:r>
                      <a:r>
                        <a:rPr lang="en-US" b="1" dirty="0"/>
                        <a:t>’ IMDB Dataset)</a:t>
                      </a:r>
                      <a:endParaRPr lang="en-IN" b="1" dirty="0"/>
                    </a:p>
                  </a:txBody>
                  <a:tcPr/>
                </a:tc>
                <a:tc>
                  <a:txBody>
                    <a:bodyPr/>
                    <a:lstStyle/>
                    <a:p>
                      <a:pPr algn="ctr"/>
                      <a:endParaRPr lang="en-US" dirty="0"/>
                    </a:p>
                    <a:p>
                      <a:pPr algn="ctr"/>
                      <a:r>
                        <a:rPr lang="en-US" dirty="0"/>
                        <a:t>3</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85.42 %</a:t>
                      </a:r>
                      <a:endParaRPr lang="en-IN" dirty="0"/>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82.81 %</a:t>
                      </a:r>
                      <a:endParaRPr lang="en-IN" dirty="0"/>
                    </a:p>
                    <a:p>
                      <a:pPr algn="ctr"/>
                      <a:endParaRPr lang="en-IN" dirty="0"/>
                    </a:p>
                  </a:txBody>
                  <a:tcPr/>
                </a:tc>
                <a:extLst>
                  <a:ext uri="{0D108BD9-81ED-4DB2-BD59-A6C34878D82A}">
                    <a16:rowId xmlns:a16="http://schemas.microsoft.com/office/drawing/2014/main" val="1490070864"/>
                  </a:ext>
                </a:extLst>
              </a:tr>
              <a:tr h="1267572">
                <a:tc>
                  <a:txBody>
                    <a:bodyPr/>
                    <a:lstStyle/>
                    <a:p>
                      <a:pPr algn="ctr"/>
                      <a:endParaRPr lang="en-US" b="1" dirty="0"/>
                    </a:p>
                    <a:p>
                      <a:pPr algn="ctr"/>
                      <a:r>
                        <a:rPr lang="en-US" b="1" dirty="0"/>
                        <a:t>Bi-LSTM (Trained on </a:t>
                      </a:r>
                      <a:r>
                        <a:rPr lang="en-US" b="1" dirty="0" err="1"/>
                        <a:t>Keras</a:t>
                      </a:r>
                      <a:r>
                        <a:rPr lang="en-US" b="1" dirty="0"/>
                        <a:t>’ IMDB Dataset)</a:t>
                      </a:r>
                      <a:endParaRPr lang="en-IN" b="1" dirty="0"/>
                    </a:p>
                  </a:txBody>
                  <a:tcPr/>
                </a:tc>
                <a:tc>
                  <a:txBody>
                    <a:bodyPr/>
                    <a:lstStyle/>
                    <a:p>
                      <a:pPr algn="ctr"/>
                      <a:endParaRPr lang="en-US" dirty="0"/>
                    </a:p>
                    <a:p>
                      <a:pPr algn="ctr"/>
                      <a:r>
                        <a:rPr lang="en-US" dirty="0">
                          <a:highlight>
                            <a:srgbClr val="FFFF00"/>
                          </a:highlight>
                        </a:rPr>
                        <a:t>2</a:t>
                      </a:r>
                      <a:endParaRPr lang="en-IN" dirty="0">
                        <a:highlight>
                          <a:srgbClr val="FFFF00"/>
                        </a:highlight>
                      </a:endParaRPr>
                    </a:p>
                  </a:txBody>
                  <a:tcPr/>
                </a:tc>
                <a:tc>
                  <a:txBody>
                    <a:bodyPr/>
                    <a:lstStyle/>
                    <a:p>
                      <a:pPr algn="ctr"/>
                      <a:endParaRPr lang="en-US" dirty="0"/>
                    </a:p>
                    <a:p>
                      <a:pPr algn="ctr"/>
                      <a:r>
                        <a:rPr lang="en-US" dirty="0"/>
                        <a:t>89.98 %</a:t>
                      </a:r>
                      <a:endParaRPr lang="en-IN" dirty="0"/>
                    </a:p>
                  </a:txBody>
                  <a:tcPr/>
                </a:tc>
                <a:tc>
                  <a:txBody>
                    <a:bodyPr/>
                    <a:lstStyle/>
                    <a:p>
                      <a:pPr algn="ctr"/>
                      <a:endParaRPr lang="en-US" dirty="0"/>
                    </a:p>
                    <a:p>
                      <a:pPr algn="ctr"/>
                      <a:r>
                        <a:rPr lang="en-US" b="1" dirty="0">
                          <a:highlight>
                            <a:srgbClr val="FFFF00"/>
                          </a:highlight>
                        </a:rPr>
                        <a:t>86.89 %</a:t>
                      </a:r>
                      <a:endParaRPr lang="en-IN" b="1" dirty="0">
                        <a:highlight>
                          <a:srgbClr val="FFFF00"/>
                        </a:highlight>
                      </a:endParaRPr>
                    </a:p>
                  </a:txBody>
                  <a:tcPr/>
                </a:tc>
                <a:extLst>
                  <a:ext uri="{0D108BD9-81ED-4DB2-BD59-A6C34878D82A}">
                    <a16:rowId xmlns:a16="http://schemas.microsoft.com/office/drawing/2014/main" val="366186822"/>
                  </a:ext>
                </a:extLst>
              </a:tr>
            </a:tbl>
          </a:graphicData>
        </a:graphic>
      </p:graphicFrame>
    </p:spTree>
    <p:extLst>
      <p:ext uri="{BB962C8B-B14F-4D97-AF65-F5344CB8AC3E}">
        <p14:creationId xmlns:p14="http://schemas.microsoft.com/office/powerpoint/2010/main" val="1479201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D2E79A-43B0-404A-B78F-2ECB9D8FCD7B}"/>
              </a:ext>
            </a:extLst>
          </p:cNvPr>
          <p:cNvSpPr>
            <a:spLocks noGrp="1"/>
          </p:cNvSpPr>
          <p:nvPr>
            <p:ph type="title" idx="4294967295"/>
          </p:nvPr>
        </p:nvSpPr>
        <p:spPr>
          <a:xfrm>
            <a:off x="1066800" y="2523021"/>
            <a:ext cx="10058400" cy="1065005"/>
          </a:xfrm>
        </p:spPr>
        <p:txBody>
          <a:bodyPr/>
          <a:lstStyle/>
          <a:p>
            <a:r>
              <a:rPr lang="en-IN" dirty="0"/>
              <a:t>				   Demo</a:t>
            </a:r>
          </a:p>
        </p:txBody>
      </p:sp>
    </p:spTree>
    <p:extLst>
      <p:ext uri="{BB962C8B-B14F-4D97-AF65-F5344CB8AC3E}">
        <p14:creationId xmlns:p14="http://schemas.microsoft.com/office/powerpoint/2010/main" val="2651463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963B-FBA9-4198-948E-58381C54D8B2}"/>
              </a:ext>
            </a:extLst>
          </p:cNvPr>
          <p:cNvSpPr>
            <a:spLocks noGrp="1"/>
          </p:cNvSpPr>
          <p:nvPr>
            <p:ph type="title"/>
          </p:nvPr>
        </p:nvSpPr>
        <p:spPr/>
        <p:txBody>
          <a:bodyPr/>
          <a:lstStyle/>
          <a:p>
            <a:r>
              <a:rPr lang="en-IN" dirty="0"/>
              <a:t>Problems / Challenges</a:t>
            </a:r>
          </a:p>
        </p:txBody>
      </p:sp>
      <p:sp>
        <p:nvSpPr>
          <p:cNvPr id="3" name="Content Placeholder 2">
            <a:extLst>
              <a:ext uri="{FF2B5EF4-FFF2-40B4-BE49-F238E27FC236}">
                <a16:creationId xmlns:a16="http://schemas.microsoft.com/office/drawing/2014/main" id="{232551D8-D5D9-402D-BE84-8851BDB7E948}"/>
              </a:ext>
            </a:extLst>
          </p:cNvPr>
          <p:cNvSpPr>
            <a:spLocks noGrp="1"/>
          </p:cNvSpPr>
          <p:nvPr>
            <p:ph idx="1"/>
          </p:nvPr>
        </p:nvSpPr>
        <p:spPr/>
        <p:txBody>
          <a:bodyPr/>
          <a:lstStyle/>
          <a:p>
            <a:pPr>
              <a:buFont typeface="Wingdings" panose="05000000000000000000" pitchFamily="2" charset="2"/>
              <a:buChar char="q"/>
            </a:pPr>
            <a:r>
              <a:rPr lang="en-IN" dirty="0"/>
              <a:t> Context</a:t>
            </a:r>
          </a:p>
          <a:p>
            <a:pPr lvl="1">
              <a:buFont typeface="Wingdings" panose="05000000000000000000" pitchFamily="2" charset="2"/>
              <a:buChar char="q"/>
            </a:pPr>
            <a:r>
              <a:rPr lang="en-IN" dirty="0"/>
              <a:t> Irony</a:t>
            </a:r>
          </a:p>
          <a:p>
            <a:pPr lvl="1">
              <a:buFont typeface="Wingdings" panose="05000000000000000000" pitchFamily="2" charset="2"/>
              <a:buChar char="q"/>
            </a:pPr>
            <a:r>
              <a:rPr lang="en-IN" dirty="0"/>
              <a:t> Sarcasm</a:t>
            </a:r>
          </a:p>
          <a:p>
            <a:pPr lvl="1">
              <a:buFont typeface="Wingdings" panose="05000000000000000000" pitchFamily="2" charset="2"/>
              <a:buChar char="q"/>
            </a:pPr>
            <a:r>
              <a:rPr lang="en-IN" dirty="0"/>
              <a:t> Emojis (:D, </a:t>
            </a:r>
            <a:r>
              <a:rPr lang="en-US" altLang="ja-JP" sz="1800" dirty="0">
                <a:effectLst/>
                <a:latin typeface="Verdana" panose="020B0604030504040204" pitchFamily="34" charset="0"/>
                <a:ea typeface="Calibri" panose="020F0502020204030204" pitchFamily="34" charset="0"/>
                <a:cs typeface="Times New Roman" panose="02020603050405020304" pitchFamily="18" charset="0"/>
              </a:rPr>
              <a:t>¯ \ _ (</a:t>
            </a:r>
            <a:r>
              <a:rPr lang="ja-JP" altLang="en-US" sz="1800" dirty="0">
                <a:effectLst/>
                <a:latin typeface="Verdana" panose="020B0604030504040204" pitchFamily="34" charset="0"/>
                <a:ea typeface="Calibri" panose="020F0502020204030204" pitchFamily="34" charset="0"/>
                <a:cs typeface="Times New Roman" panose="02020603050405020304" pitchFamily="18" charset="0"/>
              </a:rPr>
              <a:t>ツ</a:t>
            </a:r>
            <a:r>
              <a:rPr lang="en-US" altLang="ja-JP" sz="1800" dirty="0">
                <a:effectLst/>
                <a:latin typeface="Verdana" panose="020B0604030504040204" pitchFamily="34" charset="0"/>
                <a:ea typeface="Calibri" panose="020F0502020204030204" pitchFamily="34" charset="0"/>
                <a:cs typeface="Times New Roman" panose="02020603050405020304" pitchFamily="18" charset="0"/>
              </a:rPr>
              <a:t>) _ / ¯ etc.</a:t>
            </a:r>
            <a:r>
              <a:rPr lang="en-IN" dirty="0"/>
              <a:t>)</a:t>
            </a:r>
          </a:p>
          <a:p>
            <a:pPr lvl="1">
              <a:buFont typeface="Wingdings" panose="05000000000000000000" pitchFamily="2" charset="2"/>
              <a:buChar char="q"/>
            </a:pPr>
            <a:r>
              <a:rPr lang="en-IN" dirty="0"/>
              <a:t> Definition of Neutral</a:t>
            </a:r>
          </a:p>
          <a:p>
            <a:pPr>
              <a:buFont typeface="Wingdings" panose="05000000000000000000" pitchFamily="2" charset="2"/>
              <a:buChar char="q"/>
            </a:pPr>
            <a:r>
              <a:rPr lang="en-IN" dirty="0"/>
              <a:t> Overfitting</a:t>
            </a:r>
          </a:p>
          <a:p>
            <a:pPr>
              <a:buFont typeface="Wingdings" panose="05000000000000000000" pitchFamily="2" charset="2"/>
              <a:buChar char="q"/>
            </a:pPr>
            <a:r>
              <a:rPr lang="en-US" dirty="0"/>
              <a:t> Large difference between training and validation accuracy</a:t>
            </a:r>
          </a:p>
          <a:p>
            <a:pPr>
              <a:buFont typeface="Wingdings" panose="05000000000000000000" pitchFamily="2" charset="2"/>
              <a:buChar char="q"/>
            </a:pPr>
            <a:r>
              <a:rPr lang="en-US" dirty="0"/>
              <a:t> </a:t>
            </a:r>
            <a:r>
              <a:rPr lang="en-US" dirty="0" err="1"/>
              <a:t>Keras</a:t>
            </a:r>
            <a:r>
              <a:rPr lang="en-US" dirty="0"/>
              <a:t>’ feature updates!</a:t>
            </a: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p:txBody>
      </p:sp>
    </p:spTree>
    <p:extLst>
      <p:ext uri="{BB962C8B-B14F-4D97-AF65-F5344CB8AC3E}">
        <p14:creationId xmlns:p14="http://schemas.microsoft.com/office/powerpoint/2010/main" val="2723691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ABE2-5017-4CFF-8752-D7ECB7E3ECAC}"/>
              </a:ext>
            </a:extLst>
          </p:cNvPr>
          <p:cNvSpPr>
            <a:spLocks noGrp="1"/>
          </p:cNvSpPr>
          <p:nvPr>
            <p:ph type="title"/>
          </p:nvPr>
        </p:nvSpPr>
        <p:spPr/>
        <p:txBody>
          <a:bodyPr/>
          <a:lstStyle/>
          <a:p>
            <a:r>
              <a:rPr lang="en-US" dirty="0"/>
              <a:t>Results - Correlation</a:t>
            </a:r>
            <a:endParaRPr lang="en-IN" dirty="0"/>
          </a:p>
        </p:txBody>
      </p:sp>
      <p:graphicFrame>
        <p:nvGraphicFramePr>
          <p:cNvPr id="4" name="Table 4">
            <a:extLst>
              <a:ext uri="{FF2B5EF4-FFF2-40B4-BE49-F238E27FC236}">
                <a16:creationId xmlns:a16="http://schemas.microsoft.com/office/drawing/2014/main" id="{48A33F92-AD1D-4362-8BAB-E18FAE1D449B}"/>
              </a:ext>
            </a:extLst>
          </p:cNvPr>
          <p:cNvGraphicFramePr>
            <a:graphicFrameLocks noGrp="1"/>
          </p:cNvGraphicFramePr>
          <p:nvPr>
            <p:ph idx="1"/>
            <p:extLst>
              <p:ext uri="{D42A27DB-BD31-4B8C-83A1-F6EECF244321}">
                <p14:modId xmlns:p14="http://schemas.microsoft.com/office/powerpoint/2010/main" val="4271430335"/>
              </p:ext>
            </p:extLst>
          </p:nvPr>
        </p:nvGraphicFramePr>
        <p:xfrm>
          <a:off x="1097282" y="2909951"/>
          <a:ext cx="10058398" cy="3080301"/>
        </p:xfrm>
        <a:graphic>
          <a:graphicData uri="http://schemas.openxmlformats.org/drawingml/2006/table">
            <a:tbl>
              <a:tblPr firstRow="1" bandRow="1">
                <a:tableStyleId>{5C22544A-7EE6-4342-B048-85BDC9FD1C3A}</a:tableStyleId>
              </a:tblPr>
              <a:tblGrid>
                <a:gridCol w="5029199">
                  <a:extLst>
                    <a:ext uri="{9D8B030D-6E8A-4147-A177-3AD203B41FA5}">
                      <a16:colId xmlns:a16="http://schemas.microsoft.com/office/drawing/2014/main" val="1751390694"/>
                    </a:ext>
                  </a:extLst>
                </a:gridCol>
                <a:gridCol w="5029199">
                  <a:extLst>
                    <a:ext uri="{9D8B030D-6E8A-4147-A177-3AD203B41FA5}">
                      <a16:colId xmlns:a16="http://schemas.microsoft.com/office/drawing/2014/main" val="3117942810"/>
                    </a:ext>
                  </a:extLst>
                </a:gridCol>
              </a:tblGrid>
              <a:tr h="1026767">
                <a:tc>
                  <a:txBody>
                    <a:bodyPr/>
                    <a:lstStyle/>
                    <a:p>
                      <a:pPr algn="ctr"/>
                      <a:endParaRPr lang="en-IN" dirty="0"/>
                    </a:p>
                    <a:p>
                      <a:pPr algn="ctr"/>
                      <a:r>
                        <a:rPr lang="en-IN" dirty="0"/>
                        <a:t>Correlation Coefficient Test</a:t>
                      </a:r>
                    </a:p>
                  </a:txBody>
                  <a:tcPr/>
                </a:tc>
                <a:tc>
                  <a:txBody>
                    <a:bodyPr/>
                    <a:lstStyle/>
                    <a:p>
                      <a:pPr algn="ctr"/>
                      <a:endParaRPr lang="en-IN" dirty="0"/>
                    </a:p>
                    <a:p>
                      <a:pPr algn="ctr"/>
                      <a:r>
                        <a:rPr lang="en-IN" dirty="0"/>
                        <a:t>LSTM and Actual sentiment</a:t>
                      </a:r>
                    </a:p>
                  </a:txBody>
                  <a:tcPr/>
                </a:tc>
                <a:extLst>
                  <a:ext uri="{0D108BD9-81ED-4DB2-BD59-A6C34878D82A}">
                    <a16:rowId xmlns:a16="http://schemas.microsoft.com/office/drawing/2014/main" val="4048768587"/>
                  </a:ext>
                </a:extLst>
              </a:tr>
              <a:tr h="1026767">
                <a:tc>
                  <a:txBody>
                    <a:bodyPr/>
                    <a:lstStyle/>
                    <a:p>
                      <a:pPr algn="ctr"/>
                      <a:endParaRPr lang="en-US" dirty="0"/>
                    </a:p>
                    <a:p>
                      <a:pPr algn="ctr"/>
                      <a:r>
                        <a:rPr lang="en-US" b="1" dirty="0"/>
                        <a:t>Pearson</a:t>
                      </a:r>
                      <a:endParaRPr lang="en-IN" b="1" dirty="0"/>
                    </a:p>
                  </a:txBody>
                  <a:tcPr/>
                </a:tc>
                <a:tc>
                  <a:txBody>
                    <a:bodyPr/>
                    <a:lstStyle/>
                    <a:p>
                      <a:pPr algn="ctr"/>
                      <a:endParaRPr lang="en-US" dirty="0"/>
                    </a:p>
                    <a:p>
                      <a:pPr algn="ctr"/>
                      <a:r>
                        <a:rPr lang="en-US" dirty="0"/>
                        <a:t>0.882</a:t>
                      </a:r>
                      <a:endParaRPr lang="en-IN" dirty="0"/>
                    </a:p>
                  </a:txBody>
                  <a:tcPr/>
                </a:tc>
                <a:extLst>
                  <a:ext uri="{0D108BD9-81ED-4DB2-BD59-A6C34878D82A}">
                    <a16:rowId xmlns:a16="http://schemas.microsoft.com/office/drawing/2014/main" val="2314431744"/>
                  </a:ext>
                </a:extLst>
              </a:tr>
              <a:tr h="1026767">
                <a:tc>
                  <a:txBody>
                    <a:bodyPr/>
                    <a:lstStyle/>
                    <a:p>
                      <a:pPr algn="ctr"/>
                      <a:endParaRPr lang="en-IN" sz="1800" b="0" i="0" u="none" strike="noStrike" kern="1200" dirty="0">
                        <a:solidFill>
                          <a:schemeClr val="dk1"/>
                        </a:solidFill>
                        <a:effectLst/>
                        <a:latin typeface="+mn-lt"/>
                        <a:ea typeface="+mn-ea"/>
                        <a:cs typeface="+mn-cs"/>
                      </a:endParaRPr>
                    </a:p>
                    <a:p>
                      <a:pPr algn="ctr"/>
                      <a:r>
                        <a:rPr lang="en-IN" sz="1800" b="1" i="0" u="none" strike="noStrike" kern="1200" dirty="0">
                          <a:solidFill>
                            <a:schemeClr val="dk1"/>
                          </a:solidFill>
                          <a:effectLst/>
                          <a:latin typeface="+mn-lt"/>
                          <a:ea typeface="+mn-ea"/>
                          <a:cs typeface="+mn-cs"/>
                        </a:rPr>
                        <a:t>Spearman Rank</a:t>
                      </a:r>
                      <a:endParaRPr lang="en-IN" b="1" dirty="0"/>
                    </a:p>
                  </a:txBody>
                  <a:tcPr/>
                </a:tc>
                <a:tc>
                  <a:txBody>
                    <a:bodyPr/>
                    <a:lstStyle/>
                    <a:p>
                      <a:pPr algn="ctr"/>
                      <a:endParaRPr lang="en-US" dirty="0"/>
                    </a:p>
                    <a:p>
                      <a:pPr algn="ctr"/>
                      <a:r>
                        <a:rPr lang="en-US" dirty="0"/>
                        <a:t>0.886</a:t>
                      </a:r>
                      <a:endParaRPr lang="en-IN" dirty="0"/>
                    </a:p>
                  </a:txBody>
                  <a:tcPr/>
                </a:tc>
                <a:extLst>
                  <a:ext uri="{0D108BD9-81ED-4DB2-BD59-A6C34878D82A}">
                    <a16:rowId xmlns:a16="http://schemas.microsoft.com/office/drawing/2014/main" val="3134548809"/>
                  </a:ext>
                </a:extLst>
              </a:tr>
            </a:tbl>
          </a:graphicData>
        </a:graphic>
      </p:graphicFrame>
      <p:sp>
        <p:nvSpPr>
          <p:cNvPr id="5" name="Content Placeholder 2">
            <a:extLst>
              <a:ext uri="{FF2B5EF4-FFF2-40B4-BE49-F238E27FC236}">
                <a16:creationId xmlns:a16="http://schemas.microsoft.com/office/drawing/2014/main" id="{46235D38-AFAB-4139-9FE7-9D6822B0CE14}"/>
              </a:ext>
            </a:extLst>
          </p:cNvPr>
          <p:cNvSpPr txBox="1">
            <a:spLocks/>
          </p:cNvSpPr>
          <p:nvPr/>
        </p:nvSpPr>
        <p:spPr>
          <a:xfrm>
            <a:off x="1097280" y="1856792"/>
            <a:ext cx="10058400" cy="130508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Performed correlation test –</a:t>
            </a:r>
          </a:p>
          <a:p>
            <a:pPr lvl="1">
              <a:buFont typeface="Wingdings" panose="05000000000000000000" pitchFamily="2" charset="2"/>
              <a:buChar char="q"/>
            </a:pPr>
            <a:r>
              <a:rPr lang="en-US" dirty="0"/>
              <a:t> between predicted values of LSTM and actual sentiments</a:t>
            </a:r>
          </a:p>
          <a:p>
            <a:pPr lvl="1">
              <a:buFont typeface="Wingdings" panose="05000000000000000000" pitchFamily="2" charset="2"/>
              <a:buChar char="q"/>
            </a:pPr>
            <a:r>
              <a:rPr lang="en-US" dirty="0"/>
              <a:t> on 4500 documents (sentiments)</a:t>
            </a:r>
            <a:endParaRPr lang="en-IN" dirty="0"/>
          </a:p>
        </p:txBody>
      </p:sp>
    </p:spTree>
    <p:extLst>
      <p:ext uri="{BB962C8B-B14F-4D97-AF65-F5344CB8AC3E}">
        <p14:creationId xmlns:p14="http://schemas.microsoft.com/office/powerpoint/2010/main" val="2650533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A723-E566-4802-B64E-79D152BF2771}"/>
              </a:ext>
            </a:extLst>
          </p:cNvPr>
          <p:cNvSpPr>
            <a:spLocks noGrp="1"/>
          </p:cNvSpPr>
          <p:nvPr>
            <p:ph type="title"/>
          </p:nvPr>
        </p:nvSpPr>
        <p:spPr/>
        <p:txBody>
          <a:bodyPr/>
          <a:lstStyle/>
          <a:p>
            <a:r>
              <a:rPr lang="en-US" dirty="0"/>
              <a:t>Results – Characteristic Values</a:t>
            </a:r>
            <a:endParaRPr lang="en-IN" dirty="0"/>
          </a:p>
        </p:txBody>
      </p:sp>
      <p:graphicFrame>
        <p:nvGraphicFramePr>
          <p:cNvPr id="4" name="Table 4">
            <a:extLst>
              <a:ext uri="{FF2B5EF4-FFF2-40B4-BE49-F238E27FC236}">
                <a16:creationId xmlns:a16="http://schemas.microsoft.com/office/drawing/2014/main" id="{5FA428A6-2A71-4311-BD50-6D6D0CA1E1C6}"/>
              </a:ext>
            </a:extLst>
          </p:cNvPr>
          <p:cNvGraphicFramePr>
            <a:graphicFrameLocks/>
          </p:cNvGraphicFramePr>
          <p:nvPr>
            <p:extLst>
              <p:ext uri="{D42A27DB-BD31-4B8C-83A1-F6EECF244321}">
                <p14:modId xmlns:p14="http://schemas.microsoft.com/office/powerpoint/2010/main" val="3689156930"/>
              </p:ext>
            </p:extLst>
          </p:nvPr>
        </p:nvGraphicFramePr>
        <p:xfrm>
          <a:off x="1097282" y="1810137"/>
          <a:ext cx="10058398" cy="1618863"/>
        </p:xfrm>
        <a:graphic>
          <a:graphicData uri="http://schemas.openxmlformats.org/drawingml/2006/table">
            <a:tbl>
              <a:tblPr firstRow="1" bandRow="1">
                <a:tableStyleId>{5C22544A-7EE6-4342-B048-85BDC9FD1C3A}</a:tableStyleId>
              </a:tblPr>
              <a:tblGrid>
                <a:gridCol w="5029199">
                  <a:extLst>
                    <a:ext uri="{9D8B030D-6E8A-4147-A177-3AD203B41FA5}">
                      <a16:colId xmlns:a16="http://schemas.microsoft.com/office/drawing/2014/main" val="1751390694"/>
                    </a:ext>
                  </a:extLst>
                </a:gridCol>
                <a:gridCol w="5029199">
                  <a:extLst>
                    <a:ext uri="{9D8B030D-6E8A-4147-A177-3AD203B41FA5}">
                      <a16:colId xmlns:a16="http://schemas.microsoft.com/office/drawing/2014/main" val="3117942810"/>
                    </a:ext>
                  </a:extLst>
                </a:gridCol>
              </a:tblGrid>
              <a:tr h="539621">
                <a:tc>
                  <a:txBody>
                    <a:bodyPr/>
                    <a:lstStyle/>
                    <a:p>
                      <a:pPr algn="ctr"/>
                      <a:r>
                        <a:rPr lang="en-IN" dirty="0"/>
                        <a:t>Deviations</a:t>
                      </a:r>
                    </a:p>
                  </a:txBody>
                  <a:tcPr/>
                </a:tc>
                <a:tc>
                  <a:txBody>
                    <a:bodyPr/>
                    <a:lstStyle/>
                    <a:p>
                      <a:pPr algn="ctr"/>
                      <a:r>
                        <a:rPr lang="en-IN" dirty="0"/>
                        <a:t>LSTM and User sentiment</a:t>
                      </a:r>
                    </a:p>
                  </a:txBody>
                  <a:tcPr/>
                </a:tc>
                <a:extLst>
                  <a:ext uri="{0D108BD9-81ED-4DB2-BD59-A6C34878D82A}">
                    <a16:rowId xmlns:a16="http://schemas.microsoft.com/office/drawing/2014/main" val="4048768587"/>
                  </a:ext>
                </a:extLst>
              </a:tr>
              <a:tr h="539621">
                <a:tc>
                  <a:txBody>
                    <a:bodyPr/>
                    <a:lstStyle/>
                    <a:p>
                      <a:pPr algn="ctr"/>
                      <a:r>
                        <a:rPr lang="en-US" b="1" dirty="0"/>
                        <a:t>Mean</a:t>
                      </a:r>
                      <a:endParaRPr lang="en-IN" b="1" dirty="0"/>
                    </a:p>
                  </a:txBody>
                  <a:tcPr/>
                </a:tc>
                <a:tc>
                  <a:txBody>
                    <a:bodyPr/>
                    <a:lstStyle/>
                    <a:p>
                      <a:pPr algn="ctr"/>
                      <a:r>
                        <a:rPr lang="en-US" dirty="0"/>
                        <a:t>0.133</a:t>
                      </a:r>
                      <a:endParaRPr lang="en-IN" dirty="0"/>
                    </a:p>
                  </a:txBody>
                  <a:tcPr/>
                </a:tc>
                <a:extLst>
                  <a:ext uri="{0D108BD9-81ED-4DB2-BD59-A6C34878D82A}">
                    <a16:rowId xmlns:a16="http://schemas.microsoft.com/office/drawing/2014/main" val="2314431744"/>
                  </a:ext>
                </a:extLst>
              </a:tr>
              <a:tr h="539621">
                <a:tc>
                  <a:txBody>
                    <a:bodyPr/>
                    <a:lstStyle/>
                    <a:p>
                      <a:pPr algn="ctr"/>
                      <a:r>
                        <a:rPr lang="en-IN" sz="1800" b="1" i="0" u="none" strike="noStrike" kern="1200" dirty="0">
                          <a:solidFill>
                            <a:schemeClr val="dk1"/>
                          </a:solidFill>
                          <a:effectLst/>
                          <a:latin typeface="+mn-lt"/>
                          <a:ea typeface="+mn-ea"/>
                          <a:cs typeface="+mn-cs"/>
                        </a:rPr>
                        <a:t>Standard Deviation</a:t>
                      </a:r>
                      <a:endParaRPr lang="en-IN" b="1" dirty="0"/>
                    </a:p>
                  </a:txBody>
                  <a:tcPr/>
                </a:tc>
                <a:tc>
                  <a:txBody>
                    <a:bodyPr/>
                    <a:lstStyle/>
                    <a:p>
                      <a:pPr algn="ctr"/>
                      <a:r>
                        <a:rPr lang="en-US" dirty="0"/>
                        <a:t>0.147</a:t>
                      </a:r>
                      <a:endParaRPr lang="en-IN" dirty="0"/>
                    </a:p>
                  </a:txBody>
                  <a:tcPr/>
                </a:tc>
                <a:extLst>
                  <a:ext uri="{0D108BD9-81ED-4DB2-BD59-A6C34878D82A}">
                    <a16:rowId xmlns:a16="http://schemas.microsoft.com/office/drawing/2014/main" val="3134548809"/>
                  </a:ext>
                </a:extLst>
              </a:tr>
            </a:tbl>
          </a:graphicData>
        </a:graphic>
      </p:graphicFrame>
      <p:pic>
        <p:nvPicPr>
          <p:cNvPr id="7" name="Picture 6">
            <a:extLst>
              <a:ext uri="{FF2B5EF4-FFF2-40B4-BE49-F238E27FC236}">
                <a16:creationId xmlns:a16="http://schemas.microsoft.com/office/drawing/2014/main" id="{7D2C5639-0643-471A-BA4B-2DD95C967A3A}"/>
              </a:ext>
            </a:extLst>
          </p:cNvPr>
          <p:cNvPicPr/>
          <p:nvPr/>
        </p:nvPicPr>
        <p:blipFill>
          <a:blip r:embed="rId2"/>
          <a:stretch>
            <a:fillRect/>
          </a:stretch>
        </p:blipFill>
        <p:spPr>
          <a:xfrm>
            <a:off x="3654179" y="3702307"/>
            <a:ext cx="4883642" cy="2495550"/>
          </a:xfrm>
          <a:prstGeom prst="rect">
            <a:avLst/>
          </a:prstGeom>
        </p:spPr>
      </p:pic>
    </p:spTree>
    <p:extLst>
      <p:ext uri="{BB962C8B-B14F-4D97-AF65-F5344CB8AC3E}">
        <p14:creationId xmlns:p14="http://schemas.microsoft.com/office/powerpoint/2010/main" val="2291112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79D91-EA36-41BA-A71E-1D2C86D324E6}"/>
              </a:ext>
            </a:extLst>
          </p:cNvPr>
          <p:cNvSpPr>
            <a:spLocks noGrp="1"/>
          </p:cNvSpPr>
          <p:nvPr>
            <p:ph type="title"/>
          </p:nvPr>
        </p:nvSpPr>
        <p:spPr/>
        <p:txBody>
          <a:bodyPr/>
          <a:lstStyle/>
          <a:p>
            <a:r>
              <a:rPr lang="en-IN" dirty="0"/>
              <a:t>Other applications</a:t>
            </a:r>
          </a:p>
        </p:txBody>
      </p:sp>
      <p:sp>
        <p:nvSpPr>
          <p:cNvPr id="3" name="Content Placeholder 2">
            <a:extLst>
              <a:ext uri="{FF2B5EF4-FFF2-40B4-BE49-F238E27FC236}">
                <a16:creationId xmlns:a16="http://schemas.microsoft.com/office/drawing/2014/main" id="{B16B96E0-7B61-4E49-BB87-47B0FC79B9DD}"/>
              </a:ext>
            </a:extLst>
          </p:cNvPr>
          <p:cNvSpPr>
            <a:spLocks noGrp="1"/>
          </p:cNvSpPr>
          <p:nvPr>
            <p:ph idx="1"/>
          </p:nvPr>
        </p:nvSpPr>
        <p:spPr>
          <a:xfrm>
            <a:off x="1097280" y="1845734"/>
            <a:ext cx="10058400" cy="4237014"/>
          </a:xfrm>
        </p:spPr>
        <p:txBody>
          <a:bodyPr>
            <a:normAutofit fontScale="92500" lnSpcReduction="10000"/>
          </a:bodyPr>
          <a:lstStyle/>
          <a:p>
            <a:pPr marL="457200" indent="-457200">
              <a:buClrTx/>
              <a:buFont typeface="+mj-lt"/>
              <a:buAutoNum type="arabicPeriod"/>
            </a:pPr>
            <a:r>
              <a:rPr lang="en-IN" dirty="0"/>
              <a:t>Speech recognition</a:t>
            </a:r>
          </a:p>
          <a:p>
            <a:pPr marL="457200" indent="-457200">
              <a:buClrTx/>
              <a:buFont typeface="+mj-lt"/>
              <a:buAutoNum type="arabicPeriod"/>
            </a:pPr>
            <a:r>
              <a:rPr lang="en-IN" dirty="0"/>
              <a:t>Speech synthesis</a:t>
            </a:r>
          </a:p>
          <a:p>
            <a:pPr marL="457200" indent="-457200">
              <a:buClrTx/>
              <a:buFont typeface="+mj-lt"/>
              <a:buAutoNum type="arabicPeriod"/>
            </a:pPr>
            <a:r>
              <a:rPr lang="en-IN" dirty="0"/>
              <a:t>Text generation</a:t>
            </a:r>
          </a:p>
          <a:p>
            <a:pPr marL="457200" indent="-457200">
              <a:buClrTx/>
              <a:buFont typeface="+mj-lt"/>
              <a:buAutoNum type="arabicPeriod"/>
            </a:pPr>
            <a:r>
              <a:rPr lang="en-IN" dirty="0"/>
              <a:t>Video captioning</a:t>
            </a:r>
          </a:p>
          <a:p>
            <a:pPr marL="457200" indent="-457200">
              <a:buClrTx/>
              <a:buFont typeface="+mj-lt"/>
              <a:buAutoNum type="arabicPeriod"/>
            </a:pPr>
            <a:r>
              <a:rPr lang="en-IN" dirty="0"/>
              <a:t>Time series analysis</a:t>
            </a:r>
          </a:p>
          <a:p>
            <a:pPr marL="457200" indent="-457200">
              <a:buClrTx/>
              <a:buFont typeface="+mj-lt"/>
              <a:buAutoNum type="arabicPeriod"/>
            </a:pPr>
            <a:r>
              <a:rPr lang="en-IN" dirty="0"/>
              <a:t>Name entity recognition</a:t>
            </a:r>
          </a:p>
          <a:p>
            <a:pPr marL="457200" indent="-457200">
              <a:buClrTx/>
              <a:buFont typeface="+mj-lt"/>
              <a:buAutoNum type="arabicPeriod"/>
            </a:pPr>
            <a:r>
              <a:rPr lang="en-IN" dirty="0"/>
              <a:t>Video activity recognition</a:t>
            </a:r>
          </a:p>
          <a:p>
            <a:pPr marL="457200" indent="-457200">
              <a:buClrTx/>
              <a:buFont typeface="+mj-lt"/>
              <a:buAutoNum type="arabicPeriod"/>
            </a:pPr>
            <a:r>
              <a:rPr lang="en-IN" dirty="0"/>
              <a:t>Image captioning</a:t>
            </a:r>
          </a:p>
          <a:p>
            <a:pPr marL="457200" indent="-457200">
              <a:buClrTx/>
              <a:buFont typeface="+mj-lt"/>
              <a:buAutoNum type="arabicPeriod"/>
            </a:pPr>
            <a:r>
              <a:rPr lang="en-IN" dirty="0"/>
              <a:t>Machine translation</a:t>
            </a:r>
          </a:p>
          <a:p>
            <a:pPr marL="457200" indent="-457200">
              <a:buClrTx/>
              <a:buFont typeface="+mj-lt"/>
              <a:buAutoNum type="arabicPeriod"/>
            </a:pPr>
            <a:r>
              <a:rPr lang="en-IN" dirty="0"/>
              <a:t>Music generation</a:t>
            </a:r>
          </a:p>
        </p:txBody>
      </p:sp>
    </p:spTree>
    <p:extLst>
      <p:ext uri="{BB962C8B-B14F-4D97-AF65-F5344CB8AC3E}">
        <p14:creationId xmlns:p14="http://schemas.microsoft.com/office/powerpoint/2010/main" val="1624535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2FB3A-C521-49B3-A3C1-D6B9A78F43E7}"/>
              </a:ext>
            </a:extLst>
          </p:cNvPr>
          <p:cNvSpPr>
            <a:spLocks noGrp="1"/>
          </p:cNvSpPr>
          <p:nvPr>
            <p:ph type="title"/>
          </p:nvPr>
        </p:nvSpPr>
        <p:spPr/>
        <p:txBody>
          <a:bodyPr/>
          <a:lstStyle/>
          <a:p>
            <a:r>
              <a:rPr lang="en-IN" dirty="0"/>
              <a:t>Activation function – Sigmoid </a:t>
            </a:r>
          </a:p>
        </p:txBody>
      </p:sp>
      <p:sp>
        <p:nvSpPr>
          <p:cNvPr id="3" name="Content Placeholder 2">
            <a:extLst>
              <a:ext uri="{FF2B5EF4-FFF2-40B4-BE49-F238E27FC236}">
                <a16:creationId xmlns:a16="http://schemas.microsoft.com/office/drawing/2014/main" id="{8A456670-EA80-411E-B010-68D699B0320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36043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0B2A-712C-4C70-BE61-0384FC337D1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426B23E-0255-429E-89D5-698B472FE676}"/>
              </a:ext>
            </a:extLst>
          </p:cNvPr>
          <p:cNvSpPr>
            <a:spLocks noGrp="1"/>
          </p:cNvSpPr>
          <p:nvPr>
            <p:ph idx="1"/>
          </p:nvPr>
        </p:nvSpPr>
        <p:spPr/>
        <p:txBody>
          <a:bodyPr/>
          <a:lstStyle/>
          <a:p>
            <a:r>
              <a:rPr lang="en-US" dirty="0"/>
              <a:t>[1] Andrew L. Maas, Raymond E. Daly, Peter T. Pham, Dan Huang, Andrew Y. Ng, and Christopher Potts. (2011). Learning Word Vectors for Sentiment Analysis. The 49th Annual Meeting of the Association for Computational Linguistics (ACL 2011).</a:t>
            </a:r>
            <a:endParaRPr lang="en-IN" dirty="0"/>
          </a:p>
        </p:txBody>
      </p:sp>
    </p:spTree>
    <p:extLst>
      <p:ext uri="{BB962C8B-B14F-4D97-AF65-F5344CB8AC3E}">
        <p14:creationId xmlns:p14="http://schemas.microsoft.com/office/powerpoint/2010/main" val="2140858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826EE-355C-4EBF-8A8A-98021C747D51}"/>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3403685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2FB3A-C521-49B3-A3C1-D6B9A78F43E7}"/>
              </a:ext>
            </a:extLst>
          </p:cNvPr>
          <p:cNvSpPr>
            <a:spLocks noGrp="1"/>
          </p:cNvSpPr>
          <p:nvPr>
            <p:ph type="title"/>
          </p:nvPr>
        </p:nvSpPr>
        <p:spPr/>
        <p:txBody>
          <a:bodyPr/>
          <a:lstStyle/>
          <a:p>
            <a:r>
              <a:rPr lang="en-IN" dirty="0"/>
              <a:t>Activation function – Hyperbolic Tangent</a:t>
            </a:r>
          </a:p>
        </p:txBody>
      </p:sp>
      <p:sp>
        <p:nvSpPr>
          <p:cNvPr id="3" name="Content Placeholder 2">
            <a:extLst>
              <a:ext uri="{FF2B5EF4-FFF2-40B4-BE49-F238E27FC236}">
                <a16:creationId xmlns:a16="http://schemas.microsoft.com/office/drawing/2014/main" id="{8A456670-EA80-411E-B010-68D699B0320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93392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2FB3A-C521-49B3-A3C1-D6B9A78F43E7}"/>
              </a:ext>
            </a:extLst>
          </p:cNvPr>
          <p:cNvSpPr>
            <a:spLocks noGrp="1"/>
          </p:cNvSpPr>
          <p:nvPr>
            <p:ph type="title"/>
          </p:nvPr>
        </p:nvSpPr>
        <p:spPr/>
        <p:txBody>
          <a:bodyPr/>
          <a:lstStyle/>
          <a:p>
            <a:r>
              <a:rPr lang="en-IN" dirty="0"/>
              <a:t>Activation function – Rectified Linear Unit </a:t>
            </a:r>
          </a:p>
        </p:txBody>
      </p:sp>
      <p:sp>
        <p:nvSpPr>
          <p:cNvPr id="3" name="Content Placeholder 2">
            <a:extLst>
              <a:ext uri="{FF2B5EF4-FFF2-40B4-BE49-F238E27FC236}">
                <a16:creationId xmlns:a16="http://schemas.microsoft.com/office/drawing/2014/main" id="{8A456670-EA80-411E-B010-68D699B0320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44459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932DF-86D0-4B03-81B2-BD19554AEB6B}"/>
              </a:ext>
            </a:extLst>
          </p:cNvPr>
          <p:cNvSpPr>
            <a:spLocks noGrp="1"/>
          </p:cNvSpPr>
          <p:nvPr>
            <p:ph type="title"/>
          </p:nvPr>
        </p:nvSpPr>
        <p:spPr/>
        <p:txBody>
          <a:bodyPr/>
          <a:lstStyle/>
          <a:p>
            <a:r>
              <a:rPr lang="en-IN" dirty="0"/>
              <a:t>Structure of RNN</a:t>
            </a:r>
          </a:p>
        </p:txBody>
      </p:sp>
      <p:pic>
        <p:nvPicPr>
          <p:cNvPr id="1026" name="Picture 2">
            <a:extLst>
              <a:ext uri="{FF2B5EF4-FFF2-40B4-BE49-F238E27FC236}">
                <a16:creationId xmlns:a16="http://schemas.microsoft.com/office/drawing/2014/main" id="{2344624A-1387-42D0-A96D-18F9B5AE47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6963" y="1975601"/>
            <a:ext cx="10058400" cy="3764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79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45DE-4F37-42B3-8498-ADDF62ACA442}"/>
              </a:ext>
            </a:extLst>
          </p:cNvPr>
          <p:cNvSpPr>
            <a:spLocks noGrp="1"/>
          </p:cNvSpPr>
          <p:nvPr>
            <p:ph type="title"/>
          </p:nvPr>
        </p:nvSpPr>
        <p:spPr/>
        <p:txBody>
          <a:bodyPr/>
          <a:lstStyle/>
          <a:p>
            <a:r>
              <a:rPr lang="en-US" dirty="0"/>
              <a:t>Structure of RNN</a:t>
            </a:r>
            <a:endParaRPr lang="en-IN" dirty="0"/>
          </a:p>
        </p:txBody>
      </p:sp>
      <p:pic>
        <p:nvPicPr>
          <p:cNvPr id="5" name="Picture 4">
            <a:extLst>
              <a:ext uri="{FF2B5EF4-FFF2-40B4-BE49-F238E27FC236}">
                <a16:creationId xmlns:a16="http://schemas.microsoft.com/office/drawing/2014/main" id="{E4EAD9D1-8101-4D88-89F1-02A2ACC2CD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195" y="2292071"/>
            <a:ext cx="3802769" cy="3513951"/>
          </a:xfrm>
          <a:prstGeom prst="rect">
            <a:avLst/>
          </a:prstGeom>
        </p:spPr>
      </p:pic>
      <p:pic>
        <p:nvPicPr>
          <p:cNvPr id="7" name="Picture 6">
            <a:extLst>
              <a:ext uri="{FF2B5EF4-FFF2-40B4-BE49-F238E27FC236}">
                <a16:creationId xmlns:a16="http://schemas.microsoft.com/office/drawing/2014/main" id="{C928818D-E554-4149-A5E1-3D123B248778}"/>
              </a:ext>
            </a:extLst>
          </p:cNvPr>
          <p:cNvPicPr>
            <a:picLocks noChangeAspect="1"/>
          </p:cNvPicPr>
          <p:nvPr/>
        </p:nvPicPr>
        <p:blipFill>
          <a:blip r:embed="rId4"/>
          <a:stretch>
            <a:fillRect/>
          </a:stretch>
        </p:blipFill>
        <p:spPr>
          <a:xfrm>
            <a:off x="6775037" y="2700459"/>
            <a:ext cx="3276600" cy="2686050"/>
          </a:xfrm>
          <a:prstGeom prst="rect">
            <a:avLst/>
          </a:prstGeom>
        </p:spPr>
      </p:pic>
    </p:spTree>
    <p:extLst>
      <p:ext uri="{BB962C8B-B14F-4D97-AF65-F5344CB8AC3E}">
        <p14:creationId xmlns:p14="http://schemas.microsoft.com/office/powerpoint/2010/main" val="2111011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F4A1-7703-4E4F-BFDF-060B7E3A8A6A}"/>
              </a:ext>
            </a:extLst>
          </p:cNvPr>
          <p:cNvSpPr>
            <a:spLocks noGrp="1"/>
          </p:cNvSpPr>
          <p:nvPr>
            <p:ph type="title"/>
          </p:nvPr>
        </p:nvSpPr>
        <p:spPr/>
        <p:txBody>
          <a:bodyPr/>
          <a:lstStyle/>
          <a:p>
            <a:r>
              <a:rPr lang="en-IN" dirty="0"/>
              <a:t>Gradient Problem in RNNs</a:t>
            </a:r>
          </a:p>
        </p:txBody>
      </p:sp>
      <p:sp>
        <p:nvSpPr>
          <p:cNvPr id="3" name="Content Placeholder 2">
            <a:extLst>
              <a:ext uri="{FF2B5EF4-FFF2-40B4-BE49-F238E27FC236}">
                <a16:creationId xmlns:a16="http://schemas.microsoft.com/office/drawing/2014/main" id="{C2CB4410-5B19-4E0A-BB5E-A110039EBB74}"/>
              </a:ext>
            </a:extLst>
          </p:cNvPr>
          <p:cNvSpPr>
            <a:spLocks noGrp="1"/>
          </p:cNvSpPr>
          <p:nvPr>
            <p:ph idx="1"/>
          </p:nvPr>
        </p:nvSpPr>
        <p:spPr/>
        <p:txBody>
          <a:bodyPr/>
          <a:lstStyle/>
          <a:p>
            <a:r>
              <a:rPr lang="en-IN" dirty="0"/>
              <a:t>There are 2 major gradient problems in standard RNN structure. Gradient means taking derivative of loss measured in the layer propagate backward. Backpropagation through time (BPTT) is a famous term used in sequence models in RNN architectures.</a:t>
            </a:r>
          </a:p>
          <a:p>
            <a:pPr marL="457200" indent="-457200">
              <a:buClrTx/>
              <a:buFont typeface="+mj-lt"/>
              <a:buAutoNum type="arabicPeriod"/>
            </a:pPr>
            <a:r>
              <a:rPr lang="en-IN" dirty="0"/>
              <a:t>Vanishing gradient </a:t>
            </a:r>
          </a:p>
          <a:p>
            <a:pPr marL="457200" indent="-457200">
              <a:buClrTx/>
              <a:buFont typeface="+mj-lt"/>
              <a:buAutoNum type="arabicPeriod" startAt="2"/>
            </a:pPr>
            <a:r>
              <a:rPr lang="en-IN" dirty="0"/>
              <a:t>Exploding gradient</a:t>
            </a:r>
          </a:p>
          <a:p>
            <a:pPr lvl="1">
              <a:buClrTx/>
            </a:pPr>
            <a:endParaRPr lang="en-IN" dirty="0"/>
          </a:p>
          <a:p>
            <a:pPr marL="201168" lvl="1" indent="0">
              <a:buClrTx/>
              <a:buNone/>
            </a:pPr>
            <a:r>
              <a:rPr lang="en-IN" dirty="0"/>
              <a:t>At the end in both the cases learning algorithm can not reach at global minima. </a:t>
            </a:r>
          </a:p>
        </p:txBody>
      </p:sp>
    </p:spTree>
    <p:extLst>
      <p:ext uri="{BB962C8B-B14F-4D97-AF65-F5344CB8AC3E}">
        <p14:creationId xmlns:p14="http://schemas.microsoft.com/office/powerpoint/2010/main" val="2521572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12F22-C8A2-446D-9052-E50E6A1412CB}"/>
              </a:ext>
            </a:extLst>
          </p:cNvPr>
          <p:cNvSpPr>
            <a:spLocks noGrp="1"/>
          </p:cNvSpPr>
          <p:nvPr>
            <p:ph type="title"/>
          </p:nvPr>
        </p:nvSpPr>
        <p:spPr/>
        <p:txBody>
          <a:bodyPr/>
          <a:lstStyle/>
          <a:p>
            <a:r>
              <a:rPr lang="en-IN" dirty="0"/>
              <a:t>Vanishing Gradient</a:t>
            </a:r>
          </a:p>
        </p:txBody>
      </p:sp>
      <p:pic>
        <p:nvPicPr>
          <p:cNvPr id="5" name="Content Placeholder 4">
            <a:extLst>
              <a:ext uri="{FF2B5EF4-FFF2-40B4-BE49-F238E27FC236}">
                <a16:creationId xmlns:a16="http://schemas.microsoft.com/office/drawing/2014/main" id="{030D2740-69D8-496A-8FE3-31209A67BDA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33822" y="1781172"/>
            <a:ext cx="7088251" cy="1955942"/>
          </a:xfrm>
        </p:spPr>
      </p:pic>
      <p:sp>
        <p:nvSpPr>
          <p:cNvPr id="6" name="TextBox 5">
            <a:extLst>
              <a:ext uri="{FF2B5EF4-FFF2-40B4-BE49-F238E27FC236}">
                <a16:creationId xmlns:a16="http://schemas.microsoft.com/office/drawing/2014/main" id="{CECD2109-F412-4A97-AFC9-BAD803FCECD0}"/>
              </a:ext>
            </a:extLst>
          </p:cNvPr>
          <p:cNvSpPr txBox="1"/>
          <p:nvPr/>
        </p:nvSpPr>
        <p:spPr>
          <a:xfrm>
            <a:off x="1066800" y="3780926"/>
            <a:ext cx="10058400" cy="1754326"/>
          </a:xfrm>
          <a:prstGeom prst="rect">
            <a:avLst/>
          </a:prstGeom>
          <a:noFill/>
        </p:spPr>
        <p:txBody>
          <a:bodyPr wrap="square">
            <a:spAutoFit/>
          </a:bodyPr>
          <a:lstStyle/>
          <a:p>
            <a:pPr marL="742950" lvl="1" indent="-285750">
              <a:buClrTx/>
              <a:buFont typeface="Arial" panose="020B0604020202020204" pitchFamily="34" charset="0"/>
              <a:buChar char="•"/>
            </a:pPr>
            <a:r>
              <a:rPr lang="en-IN" dirty="0"/>
              <a:t>Gradient get minimal from last layer to initial layer, so that no effect on the learning of initial layers.</a:t>
            </a:r>
          </a:p>
          <a:p>
            <a:pPr marL="742950" lvl="1" indent="-285750">
              <a:buClrTx/>
              <a:buFont typeface="Arial" panose="020B0604020202020204" pitchFamily="34" charset="0"/>
              <a:buChar char="•"/>
            </a:pPr>
            <a:r>
              <a:rPr lang="en-IN" dirty="0"/>
              <a:t>New weight = old weight – learning rate * gradient</a:t>
            </a:r>
          </a:p>
          <a:p>
            <a:pPr marL="742950" lvl="1" indent="-285750">
              <a:buClrTx/>
              <a:buFont typeface="Arial" panose="020B0604020202020204" pitchFamily="34" charset="0"/>
              <a:buChar char="•"/>
            </a:pPr>
            <a:r>
              <a:rPr lang="en-IN" dirty="0"/>
              <a:t>10.999 = 10.1 – 0.001</a:t>
            </a:r>
          </a:p>
          <a:p>
            <a:pPr marL="742950" lvl="1" indent="-285750">
              <a:buClrTx/>
              <a:buFont typeface="Arial" panose="020B0604020202020204" pitchFamily="34" charset="0"/>
              <a:buChar char="•"/>
            </a:pPr>
            <a:r>
              <a:rPr lang="en-IN" dirty="0"/>
              <a:t>In case of sigmoid activation function there are high chances of this problem. So tanh is preferred one </a:t>
            </a:r>
          </a:p>
        </p:txBody>
      </p:sp>
    </p:spTree>
    <p:extLst>
      <p:ext uri="{BB962C8B-B14F-4D97-AF65-F5344CB8AC3E}">
        <p14:creationId xmlns:p14="http://schemas.microsoft.com/office/powerpoint/2010/main" val="5495872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173</TotalTime>
  <Words>1027</Words>
  <Application>Microsoft Office PowerPoint</Application>
  <PresentationFormat>Widescreen</PresentationFormat>
  <Paragraphs>149</Paragraphs>
  <Slides>31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Cambria Math</vt:lpstr>
      <vt:lpstr>Open Sans</vt:lpstr>
      <vt:lpstr>Verdana</vt:lpstr>
      <vt:lpstr>Wingdings</vt:lpstr>
      <vt:lpstr>Retrospect</vt:lpstr>
      <vt:lpstr>Applications of Neural Networks with Long Short-Term Memory (LSTM)</vt:lpstr>
      <vt:lpstr>Introduction</vt:lpstr>
      <vt:lpstr>Activation function – Sigmoid </vt:lpstr>
      <vt:lpstr>Activation function – Hyperbolic Tangent</vt:lpstr>
      <vt:lpstr>Activation function – Rectified Linear Unit </vt:lpstr>
      <vt:lpstr>Structure of RNN</vt:lpstr>
      <vt:lpstr>Structure of RNN</vt:lpstr>
      <vt:lpstr>Gradient Problem in RNNs</vt:lpstr>
      <vt:lpstr>Vanishing Gradient</vt:lpstr>
      <vt:lpstr>Exploding gradient</vt:lpstr>
      <vt:lpstr>Solutions on gradient problems</vt:lpstr>
      <vt:lpstr>LSTMs mimic Human Memory</vt:lpstr>
      <vt:lpstr>LSTM Architecture</vt:lpstr>
      <vt:lpstr>Forget Gate</vt:lpstr>
      <vt:lpstr>Input Gate</vt:lpstr>
      <vt:lpstr>Cell State</vt:lpstr>
      <vt:lpstr>Output Gate</vt:lpstr>
      <vt:lpstr>Backpropagation in LSTMs</vt:lpstr>
      <vt:lpstr>Other variants – Bi directional RNN/LSTM</vt:lpstr>
      <vt:lpstr>Other variants – Deep RNN/LSTM</vt:lpstr>
      <vt:lpstr>Other variants – Gated Recurrent Unit(GRU)</vt:lpstr>
      <vt:lpstr>Application – Sentiment Analysis</vt:lpstr>
      <vt:lpstr>Implementation</vt:lpstr>
      <vt:lpstr>Performance Measures</vt:lpstr>
      <vt:lpstr>       Demo</vt:lpstr>
      <vt:lpstr>Problems / Challenges</vt:lpstr>
      <vt:lpstr>Results - Correlation</vt:lpstr>
      <vt:lpstr>Results – Characteristic Values</vt:lpstr>
      <vt:lpstr>Other applications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Neural Networks with Long Short Term Memory</dc:title>
  <dc:creator>Safir Mohammad Shaikh</dc:creator>
  <cp:lastModifiedBy>Kshitij Yelpale</cp:lastModifiedBy>
  <cp:revision>39</cp:revision>
  <dcterms:created xsi:type="dcterms:W3CDTF">2020-09-03T22:14:09Z</dcterms:created>
  <dcterms:modified xsi:type="dcterms:W3CDTF">2020-09-13T19:42:15Z</dcterms:modified>
</cp:coreProperties>
</file>