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33"/>
  </p:notesMasterIdLst>
  <p:sldIdLst>
    <p:sldId id="256" r:id="rId2"/>
    <p:sldId id="265" r:id="rId3"/>
    <p:sldId id="293" r:id="rId4"/>
    <p:sldId id="287" r:id="rId5"/>
    <p:sldId id="266" r:id="rId6"/>
    <p:sldId id="288" r:id="rId7"/>
    <p:sldId id="257" r:id="rId8"/>
    <p:sldId id="289" r:id="rId9"/>
    <p:sldId id="290" r:id="rId10"/>
    <p:sldId id="258" r:id="rId11"/>
    <p:sldId id="259" r:id="rId12"/>
    <p:sldId id="284" r:id="rId13"/>
    <p:sldId id="260" r:id="rId14"/>
    <p:sldId id="261" r:id="rId15"/>
    <p:sldId id="262" r:id="rId16"/>
    <p:sldId id="263" r:id="rId17"/>
    <p:sldId id="299" r:id="rId18"/>
    <p:sldId id="291" r:id="rId19"/>
    <p:sldId id="292" r:id="rId20"/>
    <p:sldId id="296" r:id="rId21"/>
    <p:sldId id="298" r:id="rId22"/>
    <p:sldId id="282" r:id="rId23"/>
    <p:sldId id="283" r:id="rId24"/>
    <p:sldId id="268" r:id="rId25"/>
    <p:sldId id="294" r:id="rId26"/>
    <p:sldId id="269" r:id="rId27"/>
    <p:sldId id="274" r:id="rId28"/>
    <p:sldId id="275" r:id="rId29"/>
    <p:sldId id="295" r:id="rId30"/>
    <p:sldId id="264"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4" autoAdjust="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7BD5-6FF2-4517-806C-0850975B6446}" type="datetimeFigureOut">
              <a:rPr lang="en-IN" smtClean="0"/>
              <a:t>14-09-2020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557C8-F147-4847-B78C-1FBF2B08520A}" type="slidenum">
              <a:rPr lang="en-IN" smtClean="0"/>
              <a:t>‹#›</a:t>
            </a:fld>
            <a:endParaRPr lang="en-IN"/>
          </a:p>
        </p:txBody>
      </p:sp>
    </p:spTree>
    <p:extLst>
      <p:ext uri="{BB962C8B-B14F-4D97-AF65-F5344CB8AC3E}">
        <p14:creationId xmlns:p14="http://schemas.microsoft.com/office/powerpoint/2010/main" val="156671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3</a:t>
            </a:fld>
            <a:endParaRPr lang="en-IN"/>
          </a:p>
        </p:txBody>
      </p:sp>
    </p:spTree>
    <p:extLst>
      <p:ext uri="{BB962C8B-B14F-4D97-AF65-F5344CB8AC3E}">
        <p14:creationId xmlns:p14="http://schemas.microsoft.com/office/powerpoint/2010/main" val="109270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15</a:t>
            </a:fld>
            <a:endParaRPr lang="en-IN"/>
          </a:p>
        </p:txBody>
      </p:sp>
    </p:spTree>
    <p:extLst>
      <p:ext uri="{BB962C8B-B14F-4D97-AF65-F5344CB8AC3E}">
        <p14:creationId xmlns:p14="http://schemas.microsoft.com/office/powerpoint/2010/main" val="425325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16</a:t>
            </a:fld>
            <a:endParaRPr lang="en-IN"/>
          </a:p>
        </p:txBody>
      </p:sp>
    </p:spTree>
    <p:extLst>
      <p:ext uri="{BB962C8B-B14F-4D97-AF65-F5344CB8AC3E}">
        <p14:creationId xmlns:p14="http://schemas.microsoft.com/office/powerpoint/2010/main" val="24155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18</a:t>
            </a:fld>
            <a:endParaRPr lang="en-IN"/>
          </a:p>
        </p:txBody>
      </p:sp>
    </p:spTree>
    <p:extLst>
      <p:ext uri="{BB962C8B-B14F-4D97-AF65-F5344CB8AC3E}">
        <p14:creationId xmlns:p14="http://schemas.microsoft.com/office/powerpoint/2010/main" val="200711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22</a:t>
            </a:fld>
            <a:endParaRPr lang="en-IN"/>
          </a:p>
        </p:txBody>
      </p:sp>
    </p:spTree>
    <p:extLst>
      <p:ext uri="{BB962C8B-B14F-4D97-AF65-F5344CB8AC3E}">
        <p14:creationId xmlns:p14="http://schemas.microsoft.com/office/powerpoint/2010/main" val="298722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23</a:t>
            </a:fld>
            <a:endParaRPr lang="en-IN"/>
          </a:p>
        </p:txBody>
      </p:sp>
    </p:spTree>
    <p:extLst>
      <p:ext uri="{BB962C8B-B14F-4D97-AF65-F5344CB8AC3E}">
        <p14:creationId xmlns:p14="http://schemas.microsoft.com/office/powerpoint/2010/main" val="174135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4</a:t>
            </a:fld>
            <a:endParaRPr lang="en-IN"/>
          </a:p>
        </p:txBody>
      </p:sp>
    </p:spTree>
    <p:extLst>
      <p:ext uri="{BB962C8B-B14F-4D97-AF65-F5344CB8AC3E}">
        <p14:creationId xmlns:p14="http://schemas.microsoft.com/office/powerpoint/2010/main" val="304305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5</a:t>
            </a:fld>
            <a:endParaRPr lang="en-IN"/>
          </a:p>
        </p:txBody>
      </p:sp>
    </p:spTree>
    <p:extLst>
      <p:ext uri="{BB962C8B-B14F-4D97-AF65-F5344CB8AC3E}">
        <p14:creationId xmlns:p14="http://schemas.microsoft.com/office/powerpoint/2010/main" val="156804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7</a:t>
            </a:fld>
            <a:endParaRPr lang="en-IN"/>
          </a:p>
        </p:txBody>
      </p:sp>
    </p:spTree>
    <p:extLst>
      <p:ext uri="{BB962C8B-B14F-4D97-AF65-F5344CB8AC3E}">
        <p14:creationId xmlns:p14="http://schemas.microsoft.com/office/powerpoint/2010/main" val="426472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10</a:t>
            </a:fld>
            <a:endParaRPr lang="en-IN"/>
          </a:p>
        </p:txBody>
      </p:sp>
    </p:spTree>
    <p:extLst>
      <p:ext uri="{BB962C8B-B14F-4D97-AF65-F5344CB8AC3E}">
        <p14:creationId xmlns:p14="http://schemas.microsoft.com/office/powerpoint/2010/main" val="230005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11</a:t>
            </a:fld>
            <a:endParaRPr lang="en-IN"/>
          </a:p>
        </p:txBody>
      </p:sp>
    </p:spTree>
    <p:extLst>
      <p:ext uri="{BB962C8B-B14F-4D97-AF65-F5344CB8AC3E}">
        <p14:creationId xmlns:p14="http://schemas.microsoft.com/office/powerpoint/2010/main" val="3972750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12</a:t>
            </a:fld>
            <a:endParaRPr lang="en-IN"/>
          </a:p>
        </p:txBody>
      </p:sp>
    </p:spTree>
    <p:extLst>
      <p:ext uri="{BB962C8B-B14F-4D97-AF65-F5344CB8AC3E}">
        <p14:creationId xmlns:p14="http://schemas.microsoft.com/office/powerpoint/2010/main" val="263051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13</a:t>
            </a:fld>
            <a:endParaRPr lang="en-IN"/>
          </a:p>
        </p:txBody>
      </p:sp>
    </p:spTree>
    <p:extLst>
      <p:ext uri="{BB962C8B-B14F-4D97-AF65-F5344CB8AC3E}">
        <p14:creationId xmlns:p14="http://schemas.microsoft.com/office/powerpoint/2010/main" val="341412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14</a:t>
            </a:fld>
            <a:endParaRPr lang="en-IN"/>
          </a:p>
        </p:txBody>
      </p:sp>
    </p:spTree>
    <p:extLst>
      <p:ext uri="{BB962C8B-B14F-4D97-AF65-F5344CB8AC3E}">
        <p14:creationId xmlns:p14="http://schemas.microsoft.com/office/powerpoint/2010/main" val="169392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54CA7-687E-49A6-A38B-0BEA80FC044A}" type="datetime1">
              <a:rPr lang="en-IN" smtClean="0"/>
              <a:t>14-09-2020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87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F406A-24B2-40B3-AF0B-F3439BF4D72D}" type="datetime1">
              <a:rPr lang="en-IN" smtClean="0"/>
              <a:t>14-09-2020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3448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E181A-CDB2-4BC9-A240-F3F294ABE107}" type="datetime1">
              <a:rPr lang="en-IN" smtClean="0"/>
              <a:t>14-09-2020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9972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14810-C8EF-433A-9ADD-6A25A9099D36}" type="datetime1">
              <a:rPr lang="en-IN" smtClean="0"/>
              <a:t>14-09-2020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48020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7536F-5F2F-44BF-87CD-F40C41B74BA3}" type="datetime1">
              <a:rPr lang="en-IN" smtClean="0"/>
              <a:t>14-09-2020</a:t>
            </a:fld>
            <a:endParaRPr lang="en-IN"/>
          </a:p>
        </p:txBody>
      </p:sp>
      <p:sp>
        <p:nvSpPr>
          <p:cNvPr id="5" name="Footer Placeholder 4"/>
          <p:cNvSpPr>
            <a:spLocks noGrp="1"/>
          </p:cNvSpPr>
          <p:nvPr>
            <p:ph type="ftr" sz="quarter" idx="11"/>
          </p:nvPr>
        </p:nvSpPr>
        <p:spPr/>
        <p:txBody>
          <a:bodyPr/>
          <a:lstStyle/>
          <a:p>
            <a:r>
              <a:rPr lang="en-US"/>
              <a:t>Shaikh Safir Mohammad  Yelpale Kshitij Applications of NN with LSTM</a:t>
            </a:r>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9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BE8B8-7896-407E-9947-B558DF069573}" type="datetime1">
              <a:rPr lang="en-IN" smtClean="0"/>
              <a:t>14-09-2020</a:t>
            </a:fld>
            <a:endParaRPr lang="en-IN"/>
          </a:p>
        </p:txBody>
      </p:sp>
      <p:sp>
        <p:nvSpPr>
          <p:cNvPr id="6" name="Footer Placeholder 5"/>
          <p:cNvSpPr>
            <a:spLocks noGrp="1"/>
          </p:cNvSpPr>
          <p:nvPr>
            <p:ph type="ftr" sz="quarter" idx="11"/>
          </p:nvPr>
        </p:nvSpPr>
        <p:spPr/>
        <p:txBody>
          <a:body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92253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12E13-0108-49D1-95A4-6E6EC08B8E59}" type="datetime1">
              <a:rPr lang="en-IN" smtClean="0"/>
              <a:t>14-09-2020</a:t>
            </a:fld>
            <a:endParaRPr lang="en-IN"/>
          </a:p>
        </p:txBody>
      </p:sp>
      <p:sp>
        <p:nvSpPr>
          <p:cNvPr id="8" name="Footer Placeholder 7"/>
          <p:cNvSpPr>
            <a:spLocks noGrp="1"/>
          </p:cNvSpPr>
          <p:nvPr>
            <p:ph type="ftr" sz="quarter" idx="11"/>
          </p:nvPr>
        </p:nvSpPr>
        <p:spPr/>
        <p:txBody>
          <a:bodyPr/>
          <a:lstStyle/>
          <a:p>
            <a:r>
              <a:rPr lang="en-US"/>
              <a:t>Shaikh Safir Mohammad  Yelpale Kshitij Applications of NN with LSTM</a:t>
            </a:r>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450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49C749-8D8F-47E4-86E4-A860A89F13CA}" type="datetime1">
              <a:rPr lang="en-IN" smtClean="0"/>
              <a:t>14-09-2020</a:t>
            </a:fld>
            <a:endParaRPr lang="en-IN"/>
          </a:p>
        </p:txBody>
      </p:sp>
      <p:sp>
        <p:nvSpPr>
          <p:cNvPr id="4" name="Footer Placeholder 3"/>
          <p:cNvSpPr>
            <a:spLocks noGrp="1"/>
          </p:cNvSpPr>
          <p:nvPr>
            <p:ph type="ftr" sz="quarter" idx="11"/>
          </p:nvPr>
        </p:nvSpPr>
        <p:spPr/>
        <p:txBody>
          <a:bodyPr/>
          <a:lstStyle/>
          <a:p>
            <a:r>
              <a:rPr lang="en-US"/>
              <a:t>Shaikh Safir Mohammad  Yelpale Kshitij Applications of NN with LSTM</a:t>
            </a:r>
            <a:endParaRPr lang="en-IN"/>
          </a:p>
        </p:txBody>
      </p:sp>
      <p:sp>
        <p:nvSpPr>
          <p:cNvPr id="5" name="Slide Number Placeholder 4"/>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080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10A89E-13C6-4178-A409-AD3F86066201}" type="datetime1">
              <a:rPr lang="en-IN" smtClean="0"/>
              <a:t>14-09-2020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Shaikh Safir Mohammad  Yelpale Kshitij Applications of NN with LSTM</a:t>
            </a:r>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401125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19F608-622E-47CA-83B1-18F5FBFCDC8F}" type="datetime1">
              <a:rPr lang="en-IN" smtClean="0"/>
              <a:t>14-09-2020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4A4EFC-2442-42B4-818B-150907507D35}" type="slidenum">
              <a:rPr lang="en-IN" smtClean="0"/>
              <a:t>‹#›</a:t>
            </a:fld>
            <a:endParaRPr lang="en-IN"/>
          </a:p>
        </p:txBody>
      </p:sp>
    </p:spTree>
    <p:extLst>
      <p:ext uri="{BB962C8B-B14F-4D97-AF65-F5344CB8AC3E}">
        <p14:creationId xmlns:p14="http://schemas.microsoft.com/office/powerpoint/2010/main" val="350727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37B55-A6B7-44A8-A93B-0EA6766E20E5}" type="datetime1">
              <a:rPr lang="en-IN" smtClean="0"/>
              <a:t>14-09-2020</a:t>
            </a:fld>
            <a:endParaRPr lang="en-IN"/>
          </a:p>
        </p:txBody>
      </p:sp>
      <p:sp>
        <p:nvSpPr>
          <p:cNvPr id="6" name="Footer Placeholder 5"/>
          <p:cNvSpPr>
            <a:spLocks noGrp="1"/>
          </p:cNvSpPr>
          <p:nvPr>
            <p:ph type="ftr" sz="quarter" idx="11"/>
          </p:nvPr>
        </p:nvSpPr>
        <p:spPr/>
        <p:txBody>
          <a:bodyPr/>
          <a:lstStyle/>
          <a:p>
            <a:r>
              <a:rPr lang="en-US"/>
              <a:t>Shaikh Safir Mohammad  Yelpale Kshitij Applications of NN with LSTM</a:t>
            </a:r>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36739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A2316A-F734-4445-9B48-FE815236CECD}" type="datetime1">
              <a:rPr lang="en-IN" smtClean="0"/>
              <a:t>14-09-2020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Shaikh Safir Mohammad  Yelpale Kshitij Applications of NN with LSTM</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4A4EFC-2442-42B4-818B-150907507D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9370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A831-4223-4803-930B-F02F9EF32D3E}"/>
              </a:ext>
            </a:extLst>
          </p:cNvPr>
          <p:cNvSpPr>
            <a:spLocks noGrp="1"/>
          </p:cNvSpPr>
          <p:nvPr>
            <p:ph type="ctrTitle"/>
          </p:nvPr>
        </p:nvSpPr>
        <p:spPr>
          <a:xfrm>
            <a:off x="612742" y="758952"/>
            <a:ext cx="11579258" cy="3566160"/>
          </a:xfrm>
        </p:spPr>
        <p:txBody>
          <a:bodyPr/>
          <a:lstStyle/>
          <a:p>
            <a:r>
              <a:rPr lang="en-US" sz="6000" b="1" dirty="0"/>
              <a:t>Applications of Neural Networks with</a:t>
            </a:r>
            <a:r>
              <a:rPr lang="en-US" b="1" dirty="0"/>
              <a:t> Long Short-Term Memory (LSTM)</a:t>
            </a:r>
            <a:endParaRPr lang="en-IN" b="1" dirty="0"/>
          </a:p>
        </p:txBody>
      </p:sp>
      <p:sp>
        <p:nvSpPr>
          <p:cNvPr id="4" name="Subtitle 2">
            <a:extLst>
              <a:ext uri="{FF2B5EF4-FFF2-40B4-BE49-F238E27FC236}">
                <a16:creationId xmlns:a16="http://schemas.microsoft.com/office/drawing/2014/main" id="{C4B3116E-E132-4EBF-BFE2-4BE09C3A2582}"/>
              </a:ext>
            </a:extLst>
          </p:cNvPr>
          <p:cNvSpPr txBox="1">
            <a:spLocks/>
          </p:cNvSpPr>
          <p:nvPr/>
        </p:nvSpPr>
        <p:spPr>
          <a:xfrm>
            <a:off x="1097280" y="4562669"/>
            <a:ext cx="10058400" cy="1536379"/>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Guidance-</a:t>
            </a:r>
            <a:r>
              <a:rPr lang="en-US" dirty="0"/>
              <a:t>				</a:t>
            </a:r>
            <a:r>
              <a:rPr lang="en-US" b="1" dirty="0"/>
              <a:t>by-</a:t>
            </a:r>
            <a:br>
              <a:rPr lang="en-US" dirty="0"/>
            </a:br>
            <a:r>
              <a:rPr lang="en-US" sz="2000" dirty="0"/>
              <a:t>Prof. Dr. </a:t>
            </a:r>
            <a:r>
              <a:rPr lang="en-US" sz="2000" dirty="0" err="1"/>
              <a:t>Jörg</a:t>
            </a:r>
            <a:r>
              <a:rPr lang="en-US" sz="2000" dirty="0"/>
              <a:t> Schäfer		</a:t>
            </a:r>
            <a:r>
              <a:rPr lang="en-IN" sz="2000" dirty="0"/>
              <a:t>1. shaikh </a:t>
            </a:r>
            <a:r>
              <a:rPr lang="en-IN" sz="2000" dirty="0" err="1"/>
              <a:t>safir</a:t>
            </a:r>
            <a:r>
              <a:rPr lang="en-IN" sz="2000" dirty="0"/>
              <a:t> Mohammad (1322554)</a:t>
            </a:r>
            <a:br>
              <a:rPr lang="en-IN" sz="2000" dirty="0"/>
            </a:br>
            <a:r>
              <a:rPr lang="en-IN" sz="2000" dirty="0"/>
              <a:t>Ms. Fatima butt			2. </a:t>
            </a:r>
            <a:r>
              <a:rPr lang="en-IN" sz="2000" dirty="0" err="1"/>
              <a:t>Yelpale</a:t>
            </a:r>
            <a:r>
              <a:rPr lang="en-IN" sz="2000" dirty="0"/>
              <a:t> </a:t>
            </a:r>
            <a:r>
              <a:rPr lang="en-IN" sz="2000" dirty="0" err="1"/>
              <a:t>Kshitij</a:t>
            </a:r>
            <a:r>
              <a:rPr lang="en-IN" sz="2000" dirty="0"/>
              <a:t> (1322509)</a:t>
            </a:r>
            <a:endParaRPr lang="en-US" sz="2000" dirty="0"/>
          </a:p>
          <a:p>
            <a:endParaRPr lang="en-IN" dirty="0"/>
          </a:p>
        </p:txBody>
      </p:sp>
      <p:pic>
        <p:nvPicPr>
          <p:cNvPr id="6" name="Picture 2">
            <a:extLst>
              <a:ext uri="{FF2B5EF4-FFF2-40B4-BE49-F238E27FC236}">
                <a16:creationId xmlns:a16="http://schemas.microsoft.com/office/drawing/2014/main" id="{4EF28E85-1D32-4DC4-8A81-CA8CF202F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E9CA-90B6-437A-B349-112EE3E6C47A}"/>
              </a:ext>
            </a:extLst>
          </p:cNvPr>
          <p:cNvSpPr>
            <a:spLocks noGrp="1"/>
          </p:cNvSpPr>
          <p:nvPr>
            <p:ph type="title"/>
          </p:nvPr>
        </p:nvSpPr>
        <p:spPr/>
        <p:txBody>
          <a:bodyPr/>
          <a:lstStyle/>
          <a:p>
            <a:r>
              <a:rPr lang="en-IN" dirty="0"/>
              <a:t>LSTMs mimic Human Memory</a:t>
            </a:r>
          </a:p>
        </p:txBody>
      </p:sp>
      <p:pic>
        <p:nvPicPr>
          <p:cNvPr id="5" name="Content Placeholder 4">
            <a:extLst>
              <a:ext uri="{FF2B5EF4-FFF2-40B4-BE49-F238E27FC236}">
                <a16:creationId xmlns:a16="http://schemas.microsoft.com/office/drawing/2014/main" id="{2FBEA463-8557-47AD-9911-E00DDEBE18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0244" y="1940767"/>
            <a:ext cx="7151511" cy="4211203"/>
          </a:xfrm>
        </p:spPr>
      </p:pic>
      <p:sp>
        <p:nvSpPr>
          <p:cNvPr id="6" name="Footer Placeholder 3">
            <a:extLst>
              <a:ext uri="{FF2B5EF4-FFF2-40B4-BE49-F238E27FC236}">
                <a16:creationId xmlns:a16="http://schemas.microsoft.com/office/drawing/2014/main" id="{4B9E1424-21B8-4F04-A3AC-52E15AEC2D5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F8A6DA03-878E-4D76-A1DE-C82F0A141D7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10</a:t>
            </a:fld>
            <a:endParaRPr lang="en-IN" sz="1200" dirty="0"/>
          </a:p>
        </p:txBody>
      </p:sp>
      <p:sp>
        <p:nvSpPr>
          <p:cNvPr id="8" name="TextBox 7">
            <a:extLst>
              <a:ext uri="{FF2B5EF4-FFF2-40B4-BE49-F238E27FC236}">
                <a16:creationId xmlns:a16="http://schemas.microsoft.com/office/drawing/2014/main" id="{2D675637-58C1-4588-9578-08681E314BF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CC9D5323-8459-431C-A640-E86174F65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FD5F85F-F851-44FC-A1F0-F9504AC8D635}"/>
              </a:ext>
            </a:extLst>
          </p:cNvPr>
          <p:cNvSpPr txBox="1"/>
          <p:nvPr/>
        </p:nvSpPr>
        <p:spPr>
          <a:xfrm>
            <a:off x="4246817" y="5707797"/>
            <a:ext cx="3698364" cy="369332"/>
          </a:xfrm>
          <a:prstGeom prst="rect">
            <a:avLst/>
          </a:prstGeom>
          <a:noFill/>
        </p:spPr>
        <p:txBody>
          <a:bodyPr wrap="square" rtlCol="0">
            <a:spAutoFit/>
          </a:bodyPr>
          <a:lstStyle/>
          <a:p>
            <a:r>
              <a:rPr lang="en-IN" dirty="0"/>
              <a:t>Fig: LSTMs mimic Human Memory [2]</a:t>
            </a:r>
          </a:p>
        </p:txBody>
      </p:sp>
    </p:spTree>
    <p:extLst>
      <p:ext uri="{BB962C8B-B14F-4D97-AF65-F5344CB8AC3E}">
        <p14:creationId xmlns:p14="http://schemas.microsoft.com/office/powerpoint/2010/main" val="265496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6D1E-EA3B-4E68-85D3-116706F0F248}"/>
              </a:ext>
            </a:extLst>
          </p:cNvPr>
          <p:cNvSpPr>
            <a:spLocks noGrp="1"/>
          </p:cNvSpPr>
          <p:nvPr>
            <p:ph type="title"/>
          </p:nvPr>
        </p:nvSpPr>
        <p:spPr/>
        <p:txBody>
          <a:bodyPr/>
          <a:lstStyle/>
          <a:p>
            <a:r>
              <a:rPr lang="en-IN" dirty="0"/>
              <a:t>LSTM Architecture</a:t>
            </a:r>
          </a:p>
        </p:txBody>
      </p:sp>
      <p:pic>
        <p:nvPicPr>
          <p:cNvPr id="5" name="Content Placeholder 4">
            <a:extLst>
              <a:ext uri="{FF2B5EF4-FFF2-40B4-BE49-F238E27FC236}">
                <a16:creationId xmlns:a16="http://schemas.microsoft.com/office/drawing/2014/main" id="{40CC5B6A-E13E-472B-A205-DCDCEA502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68015"/>
            <a:ext cx="10058400" cy="3779220"/>
          </a:xfrm>
        </p:spPr>
      </p:pic>
      <p:sp>
        <p:nvSpPr>
          <p:cNvPr id="6" name="Footer Placeholder 3">
            <a:extLst>
              <a:ext uri="{FF2B5EF4-FFF2-40B4-BE49-F238E27FC236}">
                <a16:creationId xmlns:a16="http://schemas.microsoft.com/office/drawing/2014/main" id="{1B226986-3881-41F0-A776-057D038FEB79}"/>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13A76096-12CE-4EFF-94E7-EDE4CADD247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11</a:t>
            </a:fld>
            <a:endParaRPr lang="en-IN" sz="1200" dirty="0"/>
          </a:p>
        </p:txBody>
      </p:sp>
      <p:sp>
        <p:nvSpPr>
          <p:cNvPr id="8" name="TextBox 7">
            <a:extLst>
              <a:ext uri="{FF2B5EF4-FFF2-40B4-BE49-F238E27FC236}">
                <a16:creationId xmlns:a16="http://schemas.microsoft.com/office/drawing/2014/main" id="{D8CDA139-9DF6-4608-B060-86B06D8E12D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E53CB60F-A136-43B7-BECD-9790FA5F8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FC4222F-D37B-49DA-92F8-0D4FE0133048}"/>
              </a:ext>
            </a:extLst>
          </p:cNvPr>
          <p:cNvSpPr txBox="1"/>
          <p:nvPr/>
        </p:nvSpPr>
        <p:spPr>
          <a:xfrm>
            <a:off x="4813723" y="5793224"/>
            <a:ext cx="2624880" cy="369332"/>
          </a:xfrm>
          <a:prstGeom prst="rect">
            <a:avLst/>
          </a:prstGeom>
          <a:noFill/>
        </p:spPr>
        <p:txBody>
          <a:bodyPr wrap="square" rtlCol="0">
            <a:spAutoFit/>
          </a:bodyPr>
          <a:lstStyle/>
          <a:p>
            <a:r>
              <a:rPr lang="en-IN" dirty="0"/>
              <a:t>Fig: LSTM Architecture [1]</a:t>
            </a:r>
          </a:p>
        </p:txBody>
      </p:sp>
      <p:sp>
        <p:nvSpPr>
          <p:cNvPr id="13" name="Rectangle 12">
            <a:extLst>
              <a:ext uri="{FF2B5EF4-FFF2-40B4-BE49-F238E27FC236}">
                <a16:creationId xmlns:a16="http://schemas.microsoft.com/office/drawing/2014/main" id="{A1D477DE-CF08-4D0D-A729-0C734FB08B56}"/>
              </a:ext>
            </a:extLst>
          </p:cNvPr>
          <p:cNvSpPr/>
          <p:nvPr/>
        </p:nvSpPr>
        <p:spPr>
          <a:xfrm>
            <a:off x="4647414" y="3252247"/>
            <a:ext cx="433633" cy="121605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84FFFDC-4FCC-4935-9996-FF7490BA3B98}"/>
              </a:ext>
            </a:extLst>
          </p:cNvPr>
          <p:cNvSpPr/>
          <p:nvPr/>
        </p:nvSpPr>
        <p:spPr>
          <a:xfrm>
            <a:off x="5081047" y="3733014"/>
            <a:ext cx="433633" cy="73529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79B73EF-5086-43D4-8733-2F2CF4B180BF}"/>
              </a:ext>
            </a:extLst>
          </p:cNvPr>
          <p:cNvSpPr/>
          <p:nvPr/>
        </p:nvSpPr>
        <p:spPr>
          <a:xfrm>
            <a:off x="6126163" y="3733014"/>
            <a:ext cx="433633" cy="735291"/>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5BD39736-36A2-48F5-AD8C-8165787CA29B}"/>
              </a:ext>
            </a:extLst>
          </p:cNvPr>
          <p:cNvSpPr/>
          <p:nvPr/>
        </p:nvSpPr>
        <p:spPr>
          <a:xfrm>
            <a:off x="4185501" y="3206258"/>
            <a:ext cx="3563332" cy="404207"/>
          </a:xfrm>
          <a:prstGeom prst="ellipse">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808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Sigmoid </a:t>
            </a:r>
          </a:p>
        </p:txBody>
      </p:sp>
      <p:sp>
        <p:nvSpPr>
          <p:cNvPr id="7" name="Footer Placeholder 3">
            <a:extLst>
              <a:ext uri="{FF2B5EF4-FFF2-40B4-BE49-F238E27FC236}">
                <a16:creationId xmlns:a16="http://schemas.microsoft.com/office/drawing/2014/main" id="{7221F8F6-4FBA-42B3-8B0B-1B80B6AA84D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602B1E80-3C3D-45F3-9101-251C44F61DC5}"/>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12</a:t>
            </a:fld>
            <a:endParaRPr lang="en-IN" sz="1200" dirty="0"/>
          </a:p>
        </p:txBody>
      </p:sp>
      <p:sp>
        <p:nvSpPr>
          <p:cNvPr id="9" name="TextBox 8">
            <a:extLst>
              <a:ext uri="{FF2B5EF4-FFF2-40B4-BE49-F238E27FC236}">
                <a16:creationId xmlns:a16="http://schemas.microsoft.com/office/drawing/2014/main" id="{876432E8-AB54-488A-B443-B349F5DB5654}"/>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2050" name="Picture 2" descr="Image for post">
            <a:extLst>
              <a:ext uri="{FF2B5EF4-FFF2-40B4-BE49-F238E27FC236}">
                <a16:creationId xmlns:a16="http://schemas.microsoft.com/office/drawing/2014/main" id="{51AE8516-627F-4076-8AB9-5394C476780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324" y="1970562"/>
            <a:ext cx="904875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C64102C-47CC-4203-BF99-2F9DAFD6F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968D967-BCF0-45DC-AB9A-18948920A07B}"/>
              </a:ext>
            </a:extLst>
          </p:cNvPr>
          <p:cNvSpPr txBox="1"/>
          <p:nvPr/>
        </p:nvSpPr>
        <p:spPr>
          <a:xfrm>
            <a:off x="4344656" y="5857251"/>
            <a:ext cx="3502687" cy="369332"/>
          </a:xfrm>
          <a:prstGeom prst="rect">
            <a:avLst/>
          </a:prstGeom>
          <a:noFill/>
        </p:spPr>
        <p:txBody>
          <a:bodyPr wrap="square" rtlCol="0">
            <a:spAutoFit/>
          </a:bodyPr>
          <a:lstStyle/>
          <a:p>
            <a:r>
              <a:rPr lang="en-IN" dirty="0"/>
              <a:t>Fig: Sigmoid Activation Function [2]</a:t>
            </a:r>
          </a:p>
        </p:txBody>
      </p:sp>
      <p:pic>
        <p:nvPicPr>
          <p:cNvPr id="15" name="Picture 14">
            <a:extLst>
              <a:ext uri="{FF2B5EF4-FFF2-40B4-BE49-F238E27FC236}">
                <a16:creationId xmlns:a16="http://schemas.microsoft.com/office/drawing/2014/main" id="{700EBD09-025A-4C0F-95C0-7942C477F62A}"/>
              </a:ext>
            </a:extLst>
          </p:cNvPr>
          <p:cNvPicPr>
            <a:picLocks noChangeAspect="1"/>
          </p:cNvPicPr>
          <p:nvPr/>
        </p:nvPicPr>
        <p:blipFill>
          <a:blip r:embed="rId5"/>
          <a:stretch>
            <a:fillRect/>
          </a:stretch>
        </p:blipFill>
        <p:spPr>
          <a:xfrm>
            <a:off x="6662117" y="4279390"/>
            <a:ext cx="3333750" cy="1123950"/>
          </a:xfrm>
          <a:prstGeom prst="rect">
            <a:avLst/>
          </a:prstGeom>
        </p:spPr>
      </p:pic>
    </p:spTree>
    <p:extLst>
      <p:ext uri="{BB962C8B-B14F-4D97-AF65-F5344CB8AC3E}">
        <p14:creationId xmlns:p14="http://schemas.microsoft.com/office/powerpoint/2010/main" val="253751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6E4-D9DE-448D-B4AB-AE41D834DCE2}"/>
              </a:ext>
            </a:extLst>
          </p:cNvPr>
          <p:cNvSpPr>
            <a:spLocks noGrp="1"/>
          </p:cNvSpPr>
          <p:nvPr>
            <p:ph type="title"/>
          </p:nvPr>
        </p:nvSpPr>
        <p:spPr/>
        <p:txBody>
          <a:bodyPr/>
          <a:lstStyle/>
          <a:p>
            <a:r>
              <a:rPr lang="en-IN" dirty="0"/>
              <a:t>Forget Gate</a:t>
            </a:r>
          </a:p>
        </p:txBody>
      </p:sp>
      <p:pic>
        <p:nvPicPr>
          <p:cNvPr id="5" name="Content Placeholder 4">
            <a:extLst>
              <a:ext uri="{FF2B5EF4-FFF2-40B4-BE49-F238E27FC236}">
                <a16:creationId xmlns:a16="http://schemas.microsoft.com/office/drawing/2014/main" id="{855357E3-5AA4-447E-BCB4-53740FEFC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4411" y="1846262"/>
            <a:ext cx="7643177" cy="4377255"/>
          </a:xfrm>
        </p:spPr>
      </p:pic>
      <p:sp>
        <p:nvSpPr>
          <p:cNvPr id="6" name="Footer Placeholder 3">
            <a:extLst>
              <a:ext uri="{FF2B5EF4-FFF2-40B4-BE49-F238E27FC236}">
                <a16:creationId xmlns:a16="http://schemas.microsoft.com/office/drawing/2014/main" id="{38A3554F-9F2A-4C5E-8045-2E3EA967199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C0D2447F-5D34-4650-A2A1-A074CB2FAE68}"/>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13</a:t>
            </a:fld>
            <a:endParaRPr lang="en-IN" sz="1200" dirty="0"/>
          </a:p>
        </p:txBody>
      </p:sp>
      <p:sp>
        <p:nvSpPr>
          <p:cNvPr id="8" name="TextBox 7">
            <a:extLst>
              <a:ext uri="{FF2B5EF4-FFF2-40B4-BE49-F238E27FC236}">
                <a16:creationId xmlns:a16="http://schemas.microsoft.com/office/drawing/2014/main" id="{6A7BD42B-DB1D-4BB7-9139-46A0138C3CA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35EA0341-5F1F-4E28-B31A-54B4E25DA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4C39E95-13FC-451B-B57A-D3655737C149}"/>
              </a:ext>
            </a:extLst>
          </p:cNvPr>
          <p:cNvSpPr txBox="1"/>
          <p:nvPr/>
        </p:nvSpPr>
        <p:spPr>
          <a:xfrm>
            <a:off x="5115061" y="5779344"/>
            <a:ext cx="1961876" cy="369332"/>
          </a:xfrm>
          <a:prstGeom prst="rect">
            <a:avLst/>
          </a:prstGeom>
          <a:noFill/>
        </p:spPr>
        <p:txBody>
          <a:bodyPr wrap="square" rtlCol="0">
            <a:spAutoFit/>
          </a:bodyPr>
          <a:lstStyle/>
          <a:p>
            <a:r>
              <a:rPr lang="en-IN" dirty="0"/>
              <a:t>Fig: Forget Gate [2]</a:t>
            </a:r>
          </a:p>
        </p:txBody>
      </p:sp>
    </p:spTree>
    <p:extLst>
      <p:ext uri="{BB962C8B-B14F-4D97-AF65-F5344CB8AC3E}">
        <p14:creationId xmlns:p14="http://schemas.microsoft.com/office/powerpoint/2010/main" val="176646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6EB0-F9B2-498D-AEB3-D4D16FAAE067}"/>
              </a:ext>
            </a:extLst>
          </p:cNvPr>
          <p:cNvSpPr>
            <a:spLocks noGrp="1"/>
          </p:cNvSpPr>
          <p:nvPr>
            <p:ph type="title"/>
          </p:nvPr>
        </p:nvSpPr>
        <p:spPr/>
        <p:txBody>
          <a:bodyPr/>
          <a:lstStyle/>
          <a:p>
            <a:r>
              <a:rPr lang="en-IN" dirty="0"/>
              <a:t>Input Gate</a:t>
            </a:r>
          </a:p>
        </p:txBody>
      </p:sp>
      <p:pic>
        <p:nvPicPr>
          <p:cNvPr id="5" name="Content Placeholder 4">
            <a:extLst>
              <a:ext uri="{FF2B5EF4-FFF2-40B4-BE49-F238E27FC236}">
                <a16:creationId xmlns:a16="http://schemas.microsoft.com/office/drawing/2014/main" id="{654C553C-0341-4B5C-BE32-18BCCBEEC4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9289" y="1882560"/>
            <a:ext cx="7673419" cy="3929826"/>
          </a:xfrm>
        </p:spPr>
      </p:pic>
      <p:sp>
        <p:nvSpPr>
          <p:cNvPr id="6" name="Footer Placeholder 3">
            <a:extLst>
              <a:ext uri="{FF2B5EF4-FFF2-40B4-BE49-F238E27FC236}">
                <a16:creationId xmlns:a16="http://schemas.microsoft.com/office/drawing/2014/main" id="{4C92CBA4-7C95-4326-8007-F08B5044F51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20318A0C-9645-4222-92B1-4BD7326CB2BD}"/>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14</a:t>
            </a:fld>
            <a:endParaRPr lang="en-IN" sz="1200" dirty="0"/>
          </a:p>
        </p:txBody>
      </p:sp>
      <p:sp>
        <p:nvSpPr>
          <p:cNvPr id="8" name="TextBox 7">
            <a:extLst>
              <a:ext uri="{FF2B5EF4-FFF2-40B4-BE49-F238E27FC236}">
                <a16:creationId xmlns:a16="http://schemas.microsoft.com/office/drawing/2014/main" id="{AF8F48ED-9642-4D16-86C0-D8ACD40CFD9A}"/>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FF4418F2-985C-4E37-BAE5-11E274476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A10CDB-46A3-4F4D-894F-F30AF275EF77}"/>
              </a:ext>
            </a:extLst>
          </p:cNvPr>
          <p:cNvSpPr txBox="1"/>
          <p:nvPr/>
        </p:nvSpPr>
        <p:spPr>
          <a:xfrm>
            <a:off x="5115061" y="5779344"/>
            <a:ext cx="1961876" cy="369332"/>
          </a:xfrm>
          <a:prstGeom prst="rect">
            <a:avLst/>
          </a:prstGeom>
          <a:noFill/>
        </p:spPr>
        <p:txBody>
          <a:bodyPr wrap="square" rtlCol="0">
            <a:spAutoFit/>
          </a:bodyPr>
          <a:lstStyle/>
          <a:p>
            <a:r>
              <a:rPr lang="en-IN" dirty="0"/>
              <a:t>Fig: Input Gate [2]</a:t>
            </a:r>
          </a:p>
        </p:txBody>
      </p:sp>
    </p:spTree>
    <p:extLst>
      <p:ext uri="{BB962C8B-B14F-4D97-AF65-F5344CB8AC3E}">
        <p14:creationId xmlns:p14="http://schemas.microsoft.com/office/powerpoint/2010/main" val="280639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E01C-0BCF-407B-BBB0-1A3AC69720C1}"/>
              </a:ext>
            </a:extLst>
          </p:cNvPr>
          <p:cNvSpPr>
            <a:spLocks noGrp="1"/>
          </p:cNvSpPr>
          <p:nvPr>
            <p:ph type="title"/>
          </p:nvPr>
        </p:nvSpPr>
        <p:spPr/>
        <p:txBody>
          <a:bodyPr/>
          <a:lstStyle/>
          <a:p>
            <a:r>
              <a:rPr lang="en-IN" dirty="0"/>
              <a:t>Cell State</a:t>
            </a:r>
          </a:p>
        </p:txBody>
      </p:sp>
      <p:pic>
        <p:nvPicPr>
          <p:cNvPr id="5" name="Content Placeholder 4">
            <a:extLst>
              <a:ext uri="{FF2B5EF4-FFF2-40B4-BE49-F238E27FC236}">
                <a16:creationId xmlns:a16="http://schemas.microsoft.com/office/drawing/2014/main" id="{4352B401-0986-47ED-8DE9-C401F2DB95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891" y="1882560"/>
            <a:ext cx="7643177" cy="4056326"/>
          </a:xfrm>
        </p:spPr>
      </p:pic>
      <p:sp>
        <p:nvSpPr>
          <p:cNvPr id="6" name="Footer Placeholder 3">
            <a:extLst>
              <a:ext uri="{FF2B5EF4-FFF2-40B4-BE49-F238E27FC236}">
                <a16:creationId xmlns:a16="http://schemas.microsoft.com/office/drawing/2014/main" id="{4C3E30EA-E84C-47FC-B7C6-E28B8EE879F5}"/>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0C97096F-3CB6-4654-BF75-D056B8C3CA71}"/>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15</a:t>
            </a:fld>
            <a:endParaRPr lang="en-IN" sz="1200" dirty="0"/>
          </a:p>
        </p:txBody>
      </p:sp>
      <p:sp>
        <p:nvSpPr>
          <p:cNvPr id="8" name="TextBox 7">
            <a:extLst>
              <a:ext uri="{FF2B5EF4-FFF2-40B4-BE49-F238E27FC236}">
                <a16:creationId xmlns:a16="http://schemas.microsoft.com/office/drawing/2014/main" id="{AB2A7CAB-7B0A-4828-A219-AED666C9667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DAB05B2-240D-4002-8930-F20AD23A6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F581AC-85C3-4232-8488-33CD2AD5B925}"/>
              </a:ext>
            </a:extLst>
          </p:cNvPr>
          <p:cNvSpPr txBox="1"/>
          <p:nvPr/>
        </p:nvSpPr>
        <p:spPr>
          <a:xfrm>
            <a:off x="5115062" y="5864045"/>
            <a:ext cx="1961876" cy="369332"/>
          </a:xfrm>
          <a:prstGeom prst="rect">
            <a:avLst/>
          </a:prstGeom>
          <a:noFill/>
        </p:spPr>
        <p:txBody>
          <a:bodyPr wrap="square" rtlCol="0">
            <a:spAutoFit/>
          </a:bodyPr>
          <a:lstStyle/>
          <a:p>
            <a:r>
              <a:rPr lang="en-IN" dirty="0"/>
              <a:t>Fig: Cell State [2]</a:t>
            </a:r>
          </a:p>
        </p:txBody>
      </p:sp>
    </p:spTree>
    <p:extLst>
      <p:ext uri="{BB962C8B-B14F-4D97-AF65-F5344CB8AC3E}">
        <p14:creationId xmlns:p14="http://schemas.microsoft.com/office/powerpoint/2010/main" val="239659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F3E8-ADD5-4647-8413-620A0E2F6604}"/>
              </a:ext>
            </a:extLst>
          </p:cNvPr>
          <p:cNvSpPr>
            <a:spLocks noGrp="1"/>
          </p:cNvSpPr>
          <p:nvPr>
            <p:ph type="title"/>
          </p:nvPr>
        </p:nvSpPr>
        <p:spPr/>
        <p:txBody>
          <a:bodyPr/>
          <a:lstStyle/>
          <a:p>
            <a:r>
              <a:rPr lang="en-IN" dirty="0"/>
              <a:t>Output Gate</a:t>
            </a:r>
          </a:p>
        </p:txBody>
      </p:sp>
      <p:pic>
        <p:nvPicPr>
          <p:cNvPr id="5" name="Content Placeholder 4">
            <a:extLst>
              <a:ext uri="{FF2B5EF4-FFF2-40B4-BE49-F238E27FC236}">
                <a16:creationId xmlns:a16="http://schemas.microsoft.com/office/drawing/2014/main" id="{2DADAF21-D070-4D78-884D-520F0A67CA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1285" y="1856460"/>
            <a:ext cx="7709427" cy="3965207"/>
          </a:xfrm>
        </p:spPr>
      </p:pic>
      <p:sp>
        <p:nvSpPr>
          <p:cNvPr id="6" name="Footer Placeholder 3">
            <a:extLst>
              <a:ext uri="{FF2B5EF4-FFF2-40B4-BE49-F238E27FC236}">
                <a16:creationId xmlns:a16="http://schemas.microsoft.com/office/drawing/2014/main" id="{559C5EFE-6B64-485C-96A2-D5541EF136E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D2D32B3F-A697-4683-875F-3A30B7D1ACC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16</a:t>
            </a:fld>
            <a:endParaRPr lang="en-IN" sz="1200" dirty="0"/>
          </a:p>
        </p:txBody>
      </p:sp>
      <p:sp>
        <p:nvSpPr>
          <p:cNvPr id="8" name="TextBox 7">
            <a:extLst>
              <a:ext uri="{FF2B5EF4-FFF2-40B4-BE49-F238E27FC236}">
                <a16:creationId xmlns:a16="http://schemas.microsoft.com/office/drawing/2014/main" id="{CFB1ED0B-2915-4436-BA20-3CD7D53C4F74}"/>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645B03B0-33E0-4CEE-80CD-36E60E4CA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C0816B-7175-4712-A3CA-759B10709B69}"/>
              </a:ext>
            </a:extLst>
          </p:cNvPr>
          <p:cNvSpPr txBox="1"/>
          <p:nvPr/>
        </p:nvSpPr>
        <p:spPr>
          <a:xfrm>
            <a:off x="5074487" y="5821668"/>
            <a:ext cx="2043024" cy="369332"/>
          </a:xfrm>
          <a:prstGeom prst="rect">
            <a:avLst/>
          </a:prstGeom>
          <a:noFill/>
        </p:spPr>
        <p:txBody>
          <a:bodyPr wrap="square" rtlCol="0">
            <a:spAutoFit/>
          </a:bodyPr>
          <a:lstStyle/>
          <a:p>
            <a:r>
              <a:rPr lang="en-IN" dirty="0"/>
              <a:t>Fig: Output Gate [2]</a:t>
            </a:r>
          </a:p>
        </p:txBody>
      </p:sp>
    </p:spTree>
    <p:extLst>
      <p:ext uri="{BB962C8B-B14F-4D97-AF65-F5344CB8AC3E}">
        <p14:creationId xmlns:p14="http://schemas.microsoft.com/office/powerpoint/2010/main" val="20191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4E71-B273-4667-97E2-3B7C480D332C}"/>
              </a:ext>
            </a:extLst>
          </p:cNvPr>
          <p:cNvSpPr>
            <a:spLocks noGrp="1"/>
          </p:cNvSpPr>
          <p:nvPr>
            <p:ph type="title"/>
          </p:nvPr>
        </p:nvSpPr>
        <p:spPr/>
        <p:txBody>
          <a:bodyPr/>
          <a:lstStyle/>
          <a:p>
            <a:r>
              <a:rPr lang="en-IN" dirty="0"/>
              <a:t>Pseudo Code</a:t>
            </a:r>
          </a:p>
        </p:txBody>
      </p:sp>
      <p:sp>
        <p:nvSpPr>
          <p:cNvPr id="5" name="Slide Number Placeholder 4">
            <a:extLst>
              <a:ext uri="{FF2B5EF4-FFF2-40B4-BE49-F238E27FC236}">
                <a16:creationId xmlns:a16="http://schemas.microsoft.com/office/drawing/2014/main" id="{478A66A5-E2CD-474A-ADB6-5E78E22C558D}"/>
              </a:ext>
            </a:extLst>
          </p:cNvPr>
          <p:cNvSpPr>
            <a:spLocks noGrp="1"/>
          </p:cNvSpPr>
          <p:nvPr>
            <p:ph type="sldNum" sz="quarter" idx="12"/>
          </p:nvPr>
        </p:nvSpPr>
        <p:spPr>
          <a:xfrm>
            <a:off x="10879975" y="6459784"/>
            <a:ext cx="1312025" cy="365125"/>
          </a:xfrm>
        </p:spPr>
        <p:txBody>
          <a:bodyPr/>
          <a:lstStyle/>
          <a:p>
            <a:fld id="{A44A4EFC-2442-42B4-818B-150907507D35}" type="slidenum">
              <a:rPr lang="en-IN" smtClean="0"/>
              <a:t>17</a:t>
            </a:fld>
            <a:endParaRPr lang="en-IN" dirty="0"/>
          </a:p>
        </p:txBody>
      </p:sp>
      <p:sp>
        <p:nvSpPr>
          <p:cNvPr id="6" name="Footer Placeholder 3">
            <a:extLst>
              <a:ext uri="{FF2B5EF4-FFF2-40B4-BE49-F238E27FC236}">
                <a16:creationId xmlns:a16="http://schemas.microsoft.com/office/drawing/2014/main" id="{6D586006-42B9-4A85-97EE-1A8E40B40BD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TextBox 6">
            <a:extLst>
              <a:ext uri="{FF2B5EF4-FFF2-40B4-BE49-F238E27FC236}">
                <a16:creationId xmlns:a16="http://schemas.microsoft.com/office/drawing/2014/main" id="{125569FB-88BC-4CE8-B205-253C87FC1CD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4098" name="Picture 2" descr="Image for post">
            <a:extLst>
              <a:ext uri="{FF2B5EF4-FFF2-40B4-BE49-F238E27FC236}">
                <a16:creationId xmlns:a16="http://schemas.microsoft.com/office/drawing/2014/main" id="{C60FFEE0-B228-4212-9E52-9933B1C57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835533"/>
            <a:ext cx="7632700" cy="4404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2147EFC7-1EEC-4299-8931-DEDAB78D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31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34CA-8A50-4FA2-B81C-3035DC46DC13}"/>
              </a:ext>
            </a:extLst>
          </p:cNvPr>
          <p:cNvSpPr>
            <a:spLocks noGrp="1"/>
          </p:cNvSpPr>
          <p:nvPr>
            <p:ph type="title"/>
          </p:nvPr>
        </p:nvSpPr>
        <p:spPr/>
        <p:txBody>
          <a:bodyPr/>
          <a:lstStyle/>
          <a:p>
            <a:r>
              <a:rPr lang="en-IN" dirty="0"/>
              <a:t>Backpropagation in LSTMs</a:t>
            </a:r>
          </a:p>
        </p:txBody>
      </p:sp>
      <p:sp>
        <p:nvSpPr>
          <p:cNvPr id="3" name="Content Placeholder 2">
            <a:extLst>
              <a:ext uri="{FF2B5EF4-FFF2-40B4-BE49-F238E27FC236}">
                <a16:creationId xmlns:a16="http://schemas.microsoft.com/office/drawing/2014/main" id="{4C3C59EC-4650-405D-9225-A98634DBB7D6}"/>
              </a:ext>
            </a:extLst>
          </p:cNvPr>
          <p:cNvSpPr>
            <a:spLocks noGrp="1"/>
          </p:cNvSpPr>
          <p:nvPr>
            <p:ph idx="1"/>
          </p:nvPr>
        </p:nvSpPr>
        <p:spPr/>
        <p:txBody>
          <a:bodyPr/>
          <a:lstStyle/>
          <a:p>
            <a:pPr>
              <a:buFont typeface="Wingdings" panose="05000000000000000000" pitchFamily="2" charset="2"/>
              <a:buChar char="q"/>
            </a:pPr>
            <a:r>
              <a:rPr lang="en-IN" dirty="0"/>
              <a:t> Similar to RNN and ANN back-propagation algorithms.</a:t>
            </a:r>
          </a:p>
          <a:p>
            <a:pPr>
              <a:buFont typeface="Wingdings" panose="05000000000000000000" pitchFamily="2" charset="2"/>
              <a:buChar char="q"/>
            </a:pPr>
            <a:r>
              <a:rPr lang="en-IN" dirty="0"/>
              <a:t> 2 Passes:</a:t>
            </a:r>
          </a:p>
          <a:p>
            <a:pPr lvl="1">
              <a:buFont typeface="Wingdings" panose="05000000000000000000" pitchFamily="2" charset="2"/>
              <a:buChar char="q"/>
            </a:pPr>
            <a:r>
              <a:rPr lang="en-IN" dirty="0"/>
              <a:t> Forward Pass</a:t>
            </a:r>
          </a:p>
          <a:p>
            <a:pPr lvl="1">
              <a:buFont typeface="Wingdings" panose="05000000000000000000" pitchFamily="2" charset="2"/>
              <a:buChar char="q"/>
            </a:pPr>
            <a:r>
              <a:rPr lang="en-IN" dirty="0"/>
              <a:t> Backward Pass</a:t>
            </a:r>
          </a:p>
          <a:p>
            <a:endParaRPr lang="en-IN" dirty="0"/>
          </a:p>
        </p:txBody>
      </p:sp>
      <p:sp>
        <p:nvSpPr>
          <p:cNvPr id="6" name="Footer Placeholder 3">
            <a:extLst>
              <a:ext uri="{FF2B5EF4-FFF2-40B4-BE49-F238E27FC236}">
                <a16:creationId xmlns:a16="http://schemas.microsoft.com/office/drawing/2014/main" id="{6CF52EDF-D52D-49B8-80C7-F29E9A78151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B1FFC93E-CF15-4010-873A-DFEE3D9CC796}"/>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18</a:t>
            </a:fld>
            <a:endParaRPr lang="en-IN" sz="1200" dirty="0"/>
          </a:p>
        </p:txBody>
      </p:sp>
      <p:sp>
        <p:nvSpPr>
          <p:cNvPr id="8" name="TextBox 7">
            <a:extLst>
              <a:ext uri="{FF2B5EF4-FFF2-40B4-BE49-F238E27FC236}">
                <a16:creationId xmlns:a16="http://schemas.microsoft.com/office/drawing/2014/main" id="{A36607C3-643C-48A2-B7EF-07EF1619A2F5}"/>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8078817A-A14B-45D6-8ED3-188F49125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961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Bi directional RNN/LSTM</a:t>
            </a:r>
          </a:p>
        </p:txBody>
      </p:sp>
      <p:pic>
        <p:nvPicPr>
          <p:cNvPr id="2050" name="Picture 2">
            <a:extLst>
              <a:ext uri="{FF2B5EF4-FFF2-40B4-BE49-F238E27FC236}">
                <a16:creationId xmlns:a16="http://schemas.microsoft.com/office/drawing/2014/main" id="{8AAB6D52-99D9-4EE5-8616-3B88CA96B8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9484" y="1842802"/>
            <a:ext cx="4133991" cy="389740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836F223E-5316-448C-9B23-C1061DCEBE99}"/>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821226E7-E7B6-4E60-95EF-EB631ECC89E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19</a:t>
            </a:fld>
            <a:endParaRPr lang="en-IN" sz="1200" dirty="0"/>
          </a:p>
        </p:txBody>
      </p:sp>
      <p:sp>
        <p:nvSpPr>
          <p:cNvPr id="8" name="TextBox 7">
            <a:extLst>
              <a:ext uri="{FF2B5EF4-FFF2-40B4-BE49-F238E27FC236}">
                <a16:creationId xmlns:a16="http://schemas.microsoft.com/office/drawing/2014/main" id="{55AB4D94-1C98-4D09-ADCA-609FE334AB22}"/>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5" name="Picture 2">
            <a:extLst>
              <a:ext uri="{FF2B5EF4-FFF2-40B4-BE49-F238E27FC236}">
                <a16:creationId xmlns:a16="http://schemas.microsoft.com/office/drawing/2014/main" id="{974AABC3-CB5D-49F2-B074-CB5CCB239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E255E17-0ABA-4C99-9A27-293E8E0D3F55}"/>
              </a:ext>
            </a:extLst>
          </p:cNvPr>
          <p:cNvSpPr txBox="1"/>
          <p:nvPr/>
        </p:nvSpPr>
        <p:spPr>
          <a:xfrm>
            <a:off x="4573571" y="5740206"/>
            <a:ext cx="3044858" cy="369332"/>
          </a:xfrm>
          <a:prstGeom prst="rect">
            <a:avLst/>
          </a:prstGeom>
          <a:noFill/>
        </p:spPr>
        <p:txBody>
          <a:bodyPr wrap="square" rtlCol="0">
            <a:spAutoFit/>
          </a:bodyPr>
          <a:lstStyle/>
          <a:p>
            <a:r>
              <a:rPr lang="en-IN" dirty="0"/>
              <a:t>Fig: Bi – Directional Variant [3]</a:t>
            </a:r>
          </a:p>
        </p:txBody>
      </p:sp>
    </p:spTree>
    <p:extLst>
      <p:ext uri="{BB962C8B-B14F-4D97-AF65-F5344CB8AC3E}">
        <p14:creationId xmlns:p14="http://schemas.microsoft.com/office/powerpoint/2010/main" val="424950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FCE9-3CE1-418A-9429-4FCB88EE7E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8156B32-C8E0-42B8-BB2B-6477C2DBFDF6}"/>
              </a:ext>
            </a:extLst>
          </p:cNvPr>
          <p:cNvSpPr>
            <a:spLocks noGrp="1"/>
          </p:cNvSpPr>
          <p:nvPr>
            <p:ph idx="1"/>
          </p:nvPr>
        </p:nvSpPr>
        <p:spPr>
          <a:xfrm>
            <a:off x="1097280" y="2036190"/>
            <a:ext cx="10058400" cy="3832904"/>
          </a:xfrm>
        </p:spPr>
        <p:txBody>
          <a:bodyPr/>
          <a:lstStyle/>
          <a:p>
            <a:pPr>
              <a:buFont typeface="Wingdings" panose="05000000000000000000" pitchFamily="2" charset="2"/>
              <a:buChar char="q"/>
            </a:pPr>
            <a:r>
              <a:rPr lang="en-US" dirty="0"/>
              <a:t> Problems with traditional neural network:</a:t>
            </a:r>
          </a:p>
          <a:p>
            <a:pPr lvl="1">
              <a:buFont typeface="Wingdings" panose="05000000000000000000" pitchFamily="2" charset="2"/>
              <a:buChar char="q"/>
            </a:pPr>
            <a:r>
              <a:rPr lang="en-US" dirty="0"/>
              <a:t> Inputs and outputs of different lengths in different examples</a:t>
            </a:r>
          </a:p>
          <a:p>
            <a:pPr lvl="1">
              <a:buFont typeface="Wingdings" panose="05000000000000000000" pitchFamily="2" charset="2"/>
              <a:buChar char="q"/>
            </a:pPr>
            <a:r>
              <a:rPr lang="en-US" dirty="0"/>
              <a:t> They do not share features learned across different positions of text.</a:t>
            </a:r>
          </a:p>
          <a:p>
            <a:pPr>
              <a:buFont typeface="Wingdings" panose="05000000000000000000" pitchFamily="2" charset="2"/>
              <a:buChar char="q"/>
            </a:pPr>
            <a:r>
              <a:rPr lang="en-US" dirty="0"/>
              <a:t> What is Recurrent Neural Network ? </a:t>
            </a:r>
          </a:p>
          <a:p>
            <a:pPr lvl="1">
              <a:buFont typeface="Wingdings" panose="05000000000000000000" pitchFamily="2" charset="2"/>
              <a:buChar char="q"/>
            </a:pPr>
            <a:r>
              <a:rPr lang="en-US" dirty="0"/>
              <a:t> Neurons in layer </a:t>
            </a:r>
            <a:r>
              <a:rPr lang="en-US" i="1" dirty="0" err="1"/>
              <a:t>i</a:t>
            </a:r>
            <a:r>
              <a:rPr lang="en-US" dirty="0"/>
              <a:t> get feed forward input and receives input from neurons in higher (following) layers, usually next layer </a:t>
            </a:r>
            <a:r>
              <a:rPr lang="en-US" i="1" dirty="0"/>
              <a:t>i</a:t>
            </a:r>
            <a:r>
              <a:rPr lang="en-US" dirty="0"/>
              <a:t>+1 (backward), but also from neurons of same layer </a:t>
            </a:r>
            <a:r>
              <a:rPr lang="en-US" i="1" dirty="0" err="1"/>
              <a:t>i</a:t>
            </a:r>
            <a:r>
              <a:rPr lang="en-US" dirty="0"/>
              <a:t>.</a:t>
            </a:r>
          </a:p>
          <a:p>
            <a:pPr lvl="1">
              <a:buFont typeface="Wingdings" panose="05000000000000000000" pitchFamily="2" charset="2"/>
              <a:buChar char="q"/>
            </a:pPr>
            <a:r>
              <a:rPr lang="en-US" dirty="0"/>
              <a:t> Widely used in natural language processing.</a:t>
            </a:r>
            <a:endParaRPr lang="en-IN" dirty="0"/>
          </a:p>
        </p:txBody>
      </p:sp>
      <p:sp>
        <p:nvSpPr>
          <p:cNvPr id="4" name="Footer Placeholder 3">
            <a:extLst>
              <a:ext uri="{FF2B5EF4-FFF2-40B4-BE49-F238E27FC236}">
                <a16:creationId xmlns:a16="http://schemas.microsoft.com/office/drawing/2014/main" id="{2278FB3F-BEB1-432A-9D68-0DF58C48860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5" name="Slide Number Placeholder 4">
            <a:extLst>
              <a:ext uri="{FF2B5EF4-FFF2-40B4-BE49-F238E27FC236}">
                <a16:creationId xmlns:a16="http://schemas.microsoft.com/office/drawing/2014/main" id="{C4ADF867-997F-46A2-824A-D396EB178A01}"/>
              </a:ext>
            </a:extLst>
          </p:cNvPr>
          <p:cNvSpPr>
            <a:spLocks noGrp="1"/>
          </p:cNvSpPr>
          <p:nvPr>
            <p:ph type="sldNum" sz="quarter" idx="12"/>
          </p:nvPr>
        </p:nvSpPr>
        <p:spPr>
          <a:xfrm>
            <a:off x="10879975" y="6459784"/>
            <a:ext cx="1312025" cy="365125"/>
          </a:xfrm>
        </p:spPr>
        <p:txBody>
          <a:bodyPr/>
          <a:lstStyle/>
          <a:p>
            <a:fld id="{A44A4EFC-2442-42B4-818B-150907507D35}" type="slidenum">
              <a:rPr lang="en-IN" sz="1200" smtClean="0"/>
              <a:t>2</a:t>
            </a:fld>
            <a:endParaRPr lang="en-IN" sz="1200" dirty="0"/>
          </a:p>
        </p:txBody>
      </p:sp>
      <p:sp>
        <p:nvSpPr>
          <p:cNvPr id="6" name="TextBox 5">
            <a:extLst>
              <a:ext uri="{FF2B5EF4-FFF2-40B4-BE49-F238E27FC236}">
                <a16:creationId xmlns:a16="http://schemas.microsoft.com/office/drawing/2014/main" id="{B2588AFE-B5D0-49B6-B913-D299E07638D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7" name="Picture 2">
            <a:extLst>
              <a:ext uri="{FF2B5EF4-FFF2-40B4-BE49-F238E27FC236}">
                <a16:creationId xmlns:a16="http://schemas.microsoft.com/office/drawing/2014/main" id="{5C25688A-9AB1-428D-9E1A-8516F2DF3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0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Deep RNN/LSTM</a:t>
            </a:r>
          </a:p>
        </p:txBody>
      </p:sp>
      <p:pic>
        <p:nvPicPr>
          <p:cNvPr id="3076" name="Picture 4">
            <a:extLst>
              <a:ext uri="{FF2B5EF4-FFF2-40B4-BE49-F238E27FC236}">
                <a16:creationId xmlns:a16="http://schemas.microsoft.com/office/drawing/2014/main" id="{7AB5DE05-0914-4AC3-9A48-4D4B25BA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251" y="1767135"/>
            <a:ext cx="4471497" cy="400971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C1F7B3D0-02DF-410F-8B55-F4A07F96C874}"/>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CE90A5C6-6795-4F90-9707-9A1858AA67A4}"/>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20</a:t>
            </a:fld>
            <a:endParaRPr lang="en-IN" sz="1200" dirty="0"/>
          </a:p>
        </p:txBody>
      </p:sp>
      <p:sp>
        <p:nvSpPr>
          <p:cNvPr id="9" name="TextBox 8">
            <a:extLst>
              <a:ext uri="{FF2B5EF4-FFF2-40B4-BE49-F238E27FC236}">
                <a16:creationId xmlns:a16="http://schemas.microsoft.com/office/drawing/2014/main" id="{98F649D6-D73C-4B53-A71B-A3ABE0CF40E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C442F9A1-4089-46DA-938A-344E0989C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6421A8E-8DC7-44FD-95DF-B6476A4CA46A}"/>
              </a:ext>
            </a:extLst>
          </p:cNvPr>
          <p:cNvSpPr txBox="1"/>
          <p:nvPr/>
        </p:nvSpPr>
        <p:spPr>
          <a:xfrm>
            <a:off x="4871299" y="5826502"/>
            <a:ext cx="2449399" cy="369332"/>
          </a:xfrm>
          <a:prstGeom prst="rect">
            <a:avLst/>
          </a:prstGeom>
          <a:noFill/>
        </p:spPr>
        <p:txBody>
          <a:bodyPr wrap="square" rtlCol="0">
            <a:spAutoFit/>
          </a:bodyPr>
          <a:lstStyle/>
          <a:p>
            <a:r>
              <a:rPr lang="en-IN" dirty="0"/>
              <a:t>Fig: Deep RNN/LSTM [3]</a:t>
            </a:r>
          </a:p>
        </p:txBody>
      </p:sp>
    </p:spTree>
    <p:extLst>
      <p:ext uri="{BB962C8B-B14F-4D97-AF65-F5344CB8AC3E}">
        <p14:creationId xmlns:p14="http://schemas.microsoft.com/office/powerpoint/2010/main" val="261263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Gated Recurrent Unit (GRU)</a:t>
            </a:r>
          </a:p>
        </p:txBody>
      </p:sp>
      <p:pic>
        <p:nvPicPr>
          <p:cNvPr id="4098" name="Picture 2">
            <a:extLst>
              <a:ext uri="{FF2B5EF4-FFF2-40B4-BE49-F238E27FC236}">
                <a16:creationId xmlns:a16="http://schemas.microsoft.com/office/drawing/2014/main" id="{203DA2CE-B47B-4EA8-B797-484818B8B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1793311"/>
            <a:ext cx="5734050" cy="405311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AF812423-9991-411F-ABBA-6BFF29084BC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C1C2B6F4-4BFB-437A-A1EF-E11046432562}"/>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21</a:t>
            </a:fld>
            <a:endParaRPr lang="en-IN" sz="1200" dirty="0"/>
          </a:p>
        </p:txBody>
      </p:sp>
      <p:sp>
        <p:nvSpPr>
          <p:cNvPr id="9" name="TextBox 8">
            <a:extLst>
              <a:ext uri="{FF2B5EF4-FFF2-40B4-BE49-F238E27FC236}">
                <a16:creationId xmlns:a16="http://schemas.microsoft.com/office/drawing/2014/main" id="{DC5FA08C-9B40-4EA2-9607-5B2F5438081C}"/>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D0502CDF-A377-41B3-8EB5-C8B9303EC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F523AB4-D8FE-43B5-B095-69E8916BD79B}"/>
              </a:ext>
            </a:extLst>
          </p:cNvPr>
          <p:cNvSpPr txBox="1"/>
          <p:nvPr/>
        </p:nvSpPr>
        <p:spPr>
          <a:xfrm>
            <a:off x="5224806" y="5737591"/>
            <a:ext cx="1742388" cy="369332"/>
          </a:xfrm>
          <a:prstGeom prst="rect">
            <a:avLst/>
          </a:prstGeom>
          <a:noFill/>
        </p:spPr>
        <p:txBody>
          <a:bodyPr wrap="square" rtlCol="0">
            <a:spAutoFit/>
          </a:bodyPr>
          <a:lstStyle/>
          <a:p>
            <a:r>
              <a:rPr lang="en-IN" dirty="0"/>
              <a:t>Fig: GRU Cell [2]</a:t>
            </a:r>
          </a:p>
        </p:txBody>
      </p:sp>
    </p:spTree>
    <p:extLst>
      <p:ext uri="{BB962C8B-B14F-4D97-AF65-F5344CB8AC3E}">
        <p14:creationId xmlns:p14="http://schemas.microsoft.com/office/powerpoint/2010/main" val="36224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E5A1-DB6E-4E1A-972D-9E5CE68F3B23}"/>
              </a:ext>
            </a:extLst>
          </p:cNvPr>
          <p:cNvSpPr>
            <a:spLocks noGrp="1"/>
          </p:cNvSpPr>
          <p:nvPr>
            <p:ph type="title"/>
          </p:nvPr>
        </p:nvSpPr>
        <p:spPr/>
        <p:txBody>
          <a:bodyPr/>
          <a:lstStyle/>
          <a:p>
            <a:r>
              <a:rPr lang="en-US" dirty="0"/>
              <a:t>Application – Sentiment Analysis</a:t>
            </a:r>
            <a:endParaRPr lang="en-IN" dirty="0"/>
          </a:p>
        </p:txBody>
      </p:sp>
      <p:sp>
        <p:nvSpPr>
          <p:cNvPr id="3" name="Content Placeholder 2">
            <a:extLst>
              <a:ext uri="{FF2B5EF4-FFF2-40B4-BE49-F238E27FC236}">
                <a16:creationId xmlns:a16="http://schemas.microsoft.com/office/drawing/2014/main" id="{59390695-9957-4C39-A179-ACCD5B97ABEE}"/>
              </a:ext>
            </a:extLst>
          </p:cNvPr>
          <p:cNvSpPr>
            <a:spLocks noGrp="1"/>
          </p:cNvSpPr>
          <p:nvPr>
            <p:ph idx="1"/>
          </p:nvPr>
        </p:nvSpPr>
        <p:spPr>
          <a:xfrm>
            <a:off x="1097280" y="2043404"/>
            <a:ext cx="10058400" cy="3825690"/>
          </a:xfrm>
        </p:spPr>
        <p:txBody>
          <a:bodyPr/>
          <a:lstStyle/>
          <a:p>
            <a:pPr>
              <a:buFont typeface="Wingdings" panose="05000000000000000000" pitchFamily="2" charset="2"/>
              <a:buChar char="q"/>
            </a:pPr>
            <a:r>
              <a:rPr lang="en-IN" dirty="0"/>
              <a:t> Sentiment Analysis is -</a:t>
            </a:r>
          </a:p>
          <a:p>
            <a:pPr lvl="1">
              <a:buFont typeface="Wingdings" panose="05000000000000000000" pitchFamily="2" charset="2"/>
              <a:buChar char="q"/>
            </a:pPr>
            <a:r>
              <a:rPr lang="en-US" dirty="0"/>
              <a:t> the term which is used very often in web-based business sites, social networks and different fields.</a:t>
            </a:r>
          </a:p>
          <a:p>
            <a:pPr lvl="1">
              <a:buFont typeface="Wingdings" panose="05000000000000000000" pitchFamily="2" charset="2"/>
              <a:buChar char="q"/>
            </a:pPr>
            <a:r>
              <a:rPr lang="en-US" dirty="0"/>
              <a:t> an examination field to analyze people’s subjective sentiments.</a:t>
            </a:r>
            <a:endParaRPr lang="en-IN" dirty="0"/>
          </a:p>
          <a:p>
            <a:pPr>
              <a:buFont typeface="Wingdings" panose="05000000000000000000" pitchFamily="2" charset="2"/>
              <a:buChar char="q"/>
            </a:pPr>
            <a:r>
              <a:rPr lang="en-IN" dirty="0"/>
              <a:t> More Advanced, Focus on “Beyond Polarity”</a:t>
            </a:r>
          </a:p>
          <a:p>
            <a:pPr>
              <a:buFont typeface="Wingdings" panose="05000000000000000000" pitchFamily="2" charset="2"/>
              <a:buChar char="q"/>
            </a:pPr>
            <a:endParaRPr lang="en-US" dirty="0"/>
          </a:p>
        </p:txBody>
      </p:sp>
      <p:sp>
        <p:nvSpPr>
          <p:cNvPr id="9" name="Footer Placeholder 3">
            <a:extLst>
              <a:ext uri="{FF2B5EF4-FFF2-40B4-BE49-F238E27FC236}">
                <a16:creationId xmlns:a16="http://schemas.microsoft.com/office/drawing/2014/main" id="{0544D448-5D30-400C-8016-69B207E7972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52041837-35B6-47C0-BC4D-82B309DFFB2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22</a:t>
            </a:fld>
            <a:endParaRPr lang="en-IN" sz="1200" dirty="0"/>
          </a:p>
        </p:txBody>
      </p:sp>
      <p:sp>
        <p:nvSpPr>
          <p:cNvPr id="11" name="TextBox 10">
            <a:extLst>
              <a:ext uri="{FF2B5EF4-FFF2-40B4-BE49-F238E27FC236}">
                <a16:creationId xmlns:a16="http://schemas.microsoft.com/office/drawing/2014/main" id="{60A8FBE6-456E-42CB-ADBE-D03A496FF62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E315B598-99E5-4658-9E89-CD72BBFC3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098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6A8A-C10E-4F8C-99C4-192628EA6A26}"/>
              </a:ext>
            </a:extLst>
          </p:cNvPr>
          <p:cNvSpPr>
            <a:spLocks noGrp="1"/>
          </p:cNvSpPr>
          <p:nvPr>
            <p:ph type="title"/>
          </p:nvPr>
        </p:nvSpPr>
        <p:spPr/>
        <p:txBody>
          <a:bodyPr/>
          <a:lstStyle/>
          <a:p>
            <a:r>
              <a:rPr lang="en-IN"/>
              <a:t>Implementation</a:t>
            </a:r>
            <a:endParaRPr lang="en-IN" dirty="0"/>
          </a:p>
        </p:txBody>
      </p:sp>
      <p:sp>
        <p:nvSpPr>
          <p:cNvPr id="5" name="Content Placeholder 4">
            <a:extLst>
              <a:ext uri="{FF2B5EF4-FFF2-40B4-BE49-F238E27FC236}">
                <a16:creationId xmlns:a16="http://schemas.microsoft.com/office/drawing/2014/main" id="{1CCD826B-69BF-4F37-8A83-B6D3962BCBBA}"/>
              </a:ext>
            </a:extLst>
          </p:cNvPr>
          <p:cNvSpPr>
            <a:spLocks noGrp="1"/>
          </p:cNvSpPr>
          <p:nvPr>
            <p:ph idx="1"/>
          </p:nvPr>
        </p:nvSpPr>
        <p:spPr>
          <a:xfrm>
            <a:off x="1097280" y="2099388"/>
            <a:ext cx="10058400" cy="3769705"/>
          </a:xfrm>
        </p:spPr>
        <p:txBody>
          <a:bodyPr/>
          <a:lstStyle/>
          <a:p>
            <a:pPr lvl="0">
              <a:buFont typeface="Wingdings" panose="05000000000000000000" pitchFamily="2" charset="2"/>
              <a:buChar char="q"/>
            </a:pPr>
            <a:r>
              <a:rPr lang="en-IN" dirty="0"/>
              <a:t> Dataset: IMDB Movie Reviews [4]</a:t>
            </a:r>
          </a:p>
          <a:p>
            <a:pPr lvl="0">
              <a:buFont typeface="Wingdings" panose="05000000000000000000" pitchFamily="2" charset="2"/>
              <a:buChar char="q"/>
            </a:pPr>
            <a:r>
              <a:rPr lang="en-IN" dirty="0"/>
              <a:t> Data Pre-processing</a:t>
            </a:r>
          </a:p>
          <a:p>
            <a:pPr lvl="0">
              <a:buFont typeface="Wingdings" panose="05000000000000000000" pitchFamily="2" charset="2"/>
              <a:buChar char="q"/>
            </a:pPr>
            <a:r>
              <a:rPr lang="en-IN" dirty="0"/>
              <a:t> Library: </a:t>
            </a:r>
            <a:r>
              <a:rPr lang="en-IN" dirty="0" err="1"/>
              <a:t>Keras</a:t>
            </a:r>
            <a:endParaRPr lang="en-IN" dirty="0"/>
          </a:p>
          <a:p>
            <a:pPr lvl="0">
              <a:buFont typeface="Wingdings" panose="05000000000000000000" pitchFamily="2" charset="2"/>
              <a:buChar char="q"/>
            </a:pPr>
            <a:r>
              <a:rPr lang="en-IN" dirty="0"/>
              <a:t> Word Embedding: One-Hot representation + </a:t>
            </a:r>
            <a:r>
              <a:rPr lang="en-IN" dirty="0" err="1"/>
              <a:t>Keras</a:t>
            </a:r>
            <a:r>
              <a:rPr lang="en-IN" dirty="0"/>
              <a:t> encoded </a:t>
            </a:r>
            <a:r>
              <a:rPr lang="en-IN" dirty="0" err="1"/>
              <a:t>Imdb</a:t>
            </a:r>
            <a:r>
              <a:rPr lang="en-IN" dirty="0"/>
              <a:t> format</a:t>
            </a:r>
          </a:p>
          <a:p>
            <a:pPr lvl="0">
              <a:buFont typeface="Wingdings" panose="05000000000000000000" pitchFamily="2" charset="2"/>
              <a:buChar char="q"/>
            </a:pPr>
            <a:r>
              <a:rPr lang="en-IN" dirty="0"/>
              <a:t> Model: (Embedding + Bidirectional(LSTM( )) + Bidirectional(LSTM( )) + Dense)</a:t>
            </a:r>
          </a:p>
          <a:p>
            <a:endParaRPr lang="en-IN" dirty="0"/>
          </a:p>
        </p:txBody>
      </p:sp>
      <p:sp>
        <p:nvSpPr>
          <p:cNvPr id="9" name="Footer Placeholder 3">
            <a:extLst>
              <a:ext uri="{FF2B5EF4-FFF2-40B4-BE49-F238E27FC236}">
                <a16:creationId xmlns:a16="http://schemas.microsoft.com/office/drawing/2014/main" id="{DBD49B59-CE71-4E55-9294-CA8886EBEE81}"/>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46F5AA6B-B05B-4384-9935-4B05DC04D25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23</a:t>
            </a:fld>
            <a:endParaRPr lang="en-IN" sz="1200" dirty="0"/>
          </a:p>
        </p:txBody>
      </p:sp>
      <p:sp>
        <p:nvSpPr>
          <p:cNvPr id="11" name="TextBox 10">
            <a:extLst>
              <a:ext uri="{FF2B5EF4-FFF2-40B4-BE49-F238E27FC236}">
                <a16:creationId xmlns:a16="http://schemas.microsoft.com/office/drawing/2014/main" id="{FC7935C0-2AFC-4534-AC3E-F4CF88694EA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2480761F-D491-4555-A59F-D732BEF4B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75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056-C886-4289-8979-FB1C7003BE2C}"/>
              </a:ext>
            </a:extLst>
          </p:cNvPr>
          <p:cNvSpPr>
            <a:spLocks noGrp="1"/>
          </p:cNvSpPr>
          <p:nvPr>
            <p:ph type="title"/>
          </p:nvPr>
        </p:nvSpPr>
        <p:spPr/>
        <p:txBody>
          <a:bodyPr/>
          <a:lstStyle/>
          <a:p>
            <a:r>
              <a:rPr lang="en-IN" dirty="0"/>
              <a:t>Performance Measures</a:t>
            </a:r>
          </a:p>
        </p:txBody>
      </p:sp>
      <p:graphicFrame>
        <p:nvGraphicFramePr>
          <p:cNvPr id="4" name="Table 4">
            <a:extLst>
              <a:ext uri="{FF2B5EF4-FFF2-40B4-BE49-F238E27FC236}">
                <a16:creationId xmlns:a16="http://schemas.microsoft.com/office/drawing/2014/main" id="{FA1F8374-9713-48C9-A226-65464F0B1C2E}"/>
              </a:ext>
            </a:extLst>
          </p:cNvPr>
          <p:cNvGraphicFramePr>
            <a:graphicFrameLocks noGrp="1"/>
          </p:cNvGraphicFramePr>
          <p:nvPr>
            <p:ph idx="1"/>
          </p:nvPr>
        </p:nvGraphicFramePr>
        <p:xfrm>
          <a:off x="1096963" y="1846263"/>
          <a:ext cx="10058399" cy="4349264"/>
        </p:xfrm>
        <a:graphic>
          <a:graphicData uri="http://schemas.openxmlformats.org/drawingml/2006/table">
            <a:tbl>
              <a:tblPr firstRow="1" bandRow="1">
                <a:tableStyleId>{5C22544A-7EE6-4342-B048-85BDC9FD1C3A}</a:tableStyleId>
              </a:tblPr>
              <a:tblGrid>
                <a:gridCol w="3111143">
                  <a:extLst>
                    <a:ext uri="{9D8B030D-6E8A-4147-A177-3AD203B41FA5}">
                      <a16:colId xmlns:a16="http://schemas.microsoft.com/office/drawing/2014/main" val="1087068912"/>
                    </a:ext>
                  </a:extLst>
                </a:gridCol>
                <a:gridCol w="2097092">
                  <a:extLst>
                    <a:ext uri="{9D8B030D-6E8A-4147-A177-3AD203B41FA5}">
                      <a16:colId xmlns:a16="http://schemas.microsoft.com/office/drawing/2014/main" val="821414282"/>
                    </a:ext>
                  </a:extLst>
                </a:gridCol>
                <a:gridCol w="2425082">
                  <a:extLst>
                    <a:ext uri="{9D8B030D-6E8A-4147-A177-3AD203B41FA5}">
                      <a16:colId xmlns:a16="http://schemas.microsoft.com/office/drawing/2014/main" val="1475585728"/>
                    </a:ext>
                  </a:extLst>
                </a:gridCol>
                <a:gridCol w="2425082">
                  <a:extLst>
                    <a:ext uri="{9D8B030D-6E8A-4147-A177-3AD203B41FA5}">
                      <a16:colId xmlns:a16="http://schemas.microsoft.com/office/drawing/2014/main" val="2573752956"/>
                    </a:ext>
                  </a:extLst>
                </a:gridCol>
              </a:tblGrid>
              <a:tr h="734387">
                <a:tc>
                  <a:txBody>
                    <a:bodyPr/>
                    <a:lstStyle/>
                    <a:p>
                      <a:pPr algn="ctr"/>
                      <a:endParaRPr lang="en-IN" dirty="0"/>
                    </a:p>
                  </a:txBody>
                  <a:tcPr/>
                </a:tc>
                <a:tc>
                  <a:txBody>
                    <a:bodyPr/>
                    <a:lstStyle/>
                    <a:p>
                      <a:pPr algn="ctr"/>
                      <a:r>
                        <a:rPr lang="en-US" b="1" dirty="0"/>
                        <a:t># Epochs</a:t>
                      </a:r>
                      <a:endParaRPr lang="en-IN" b="1" dirty="0"/>
                    </a:p>
                  </a:txBody>
                  <a:tcPr/>
                </a:tc>
                <a:tc>
                  <a:txBody>
                    <a:bodyPr/>
                    <a:lstStyle/>
                    <a:p>
                      <a:pPr algn="ctr"/>
                      <a:r>
                        <a:rPr lang="en-US" b="1" dirty="0"/>
                        <a:t>Training Accuracy</a:t>
                      </a:r>
                      <a:endParaRPr lang="en-IN" b="1" dirty="0"/>
                    </a:p>
                  </a:txBody>
                  <a:tcPr/>
                </a:tc>
                <a:tc>
                  <a:txBody>
                    <a:bodyPr/>
                    <a:lstStyle/>
                    <a:p>
                      <a:pPr algn="ctr"/>
                      <a:r>
                        <a:rPr lang="en-US" dirty="0"/>
                        <a:t>Validation Accuracy</a:t>
                      </a:r>
                      <a:endParaRPr lang="en-IN" dirty="0"/>
                    </a:p>
                  </a:txBody>
                  <a:tcPr/>
                </a:tc>
                <a:extLst>
                  <a:ext uri="{0D108BD9-81ED-4DB2-BD59-A6C34878D82A}">
                    <a16:rowId xmlns:a16="http://schemas.microsoft.com/office/drawing/2014/main" val="1582756733"/>
                  </a:ext>
                </a:extLst>
              </a:tr>
              <a:tr h="1229390">
                <a:tc>
                  <a:txBody>
                    <a:bodyPr/>
                    <a:lstStyle/>
                    <a:p>
                      <a:pPr algn="ctr"/>
                      <a:endParaRPr lang="en-US" b="1" dirty="0"/>
                    </a:p>
                    <a:p>
                      <a:pPr algn="ctr"/>
                      <a:r>
                        <a:rPr lang="en-US" b="1" dirty="0"/>
                        <a:t>LSTM (Trained on Custom IMDB Dataset with One-Hot Encoding)</a:t>
                      </a:r>
                      <a:endParaRPr lang="en-IN" b="1" dirty="0"/>
                    </a:p>
                  </a:txBody>
                  <a:tcPr/>
                </a:tc>
                <a:tc>
                  <a:txBody>
                    <a:bodyPr/>
                    <a:lstStyle/>
                    <a:p>
                      <a:pPr algn="ctr"/>
                      <a:endParaRPr lang="en-US" dirty="0"/>
                    </a:p>
                    <a:p>
                      <a:pPr algn="ctr"/>
                      <a:r>
                        <a:rPr lang="en-US" dirty="0"/>
                        <a:t>15</a:t>
                      </a:r>
                      <a:endParaRPr lang="en-IN" dirty="0"/>
                    </a:p>
                  </a:txBody>
                  <a:tcPr/>
                </a:tc>
                <a:tc>
                  <a:txBody>
                    <a:bodyPr/>
                    <a:lstStyle/>
                    <a:p>
                      <a:pPr algn="ctr"/>
                      <a:endParaRPr lang="en-US" dirty="0"/>
                    </a:p>
                    <a:p>
                      <a:pPr algn="ctr"/>
                      <a:r>
                        <a:rPr lang="en-US" dirty="0"/>
                        <a:t>99.85 %</a:t>
                      </a:r>
                      <a:endParaRPr lang="en-IN" dirty="0"/>
                    </a:p>
                  </a:txBody>
                  <a:tcPr/>
                </a:tc>
                <a:tc>
                  <a:txBody>
                    <a:bodyPr/>
                    <a:lstStyle/>
                    <a:p>
                      <a:pPr algn="ctr"/>
                      <a:endParaRPr lang="en-US" dirty="0"/>
                    </a:p>
                    <a:p>
                      <a:pPr algn="ctr"/>
                      <a:r>
                        <a:rPr lang="en-US" dirty="0"/>
                        <a:t>81.29 %</a:t>
                      </a:r>
                      <a:endParaRPr lang="en-IN" dirty="0"/>
                    </a:p>
                  </a:txBody>
                  <a:tcPr/>
                </a:tc>
                <a:extLst>
                  <a:ext uri="{0D108BD9-81ED-4DB2-BD59-A6C34878D82A}">
                    <a16:rowId xmlns:a16="http://schemas.microsoft.com/office/drawing/2014/main" val="3312662337"/>
                  </a:ext>
                </a:extLst>
              </a:tr>
              <a:tr h="1117915">
                <a:tc>
                  <a:txBody>
                    <a:bodyPr/>
                    <a:lstStyle/>
                    <a:p>
                      <a:pPr algn="ctr"/>
                      <a:endParaRPr lang="en-US" b="1" dirty="0"/>
                    </a:p>
                    <a:p>
                      <a:pPr algn="ctr"/>
                      <a:r>
                        <a:rPr lang="en-US" b="1" dirty="0"/>
                        <a:t>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85.42 %</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82.81 %</a:t>
                      </a:r>
                      <a:endParaRPr lang="en-IN" dirty="0"/>
                    </a:p>
                    <a:p>
                      <a:pPr algn="ctr"/>
                      <a:endParaRPr lang="en-IN" dirty="0"/>
                    </a:p>
                  </a:txBody>
                  <a:tcPr/>
                </a:tc>
                <a:extLst>
                  <a:ext uri="{0D108BD9-81ED-4DB2-BD59-A6C34878D82A}">
                    <a16:rowId xmlns:a16="http://schemas.microsoft.com/office/drawing/2014/main" val="1490070864"/>
                  </a:ext>
                </a:extLst>
              </a:tr>
              <a:tr h="1267572">
                <a:tc>
                  <a:txBody>
                    <a:bodyPr/>
                    <a:lstStyle/>
                    <a:p>
                      <a:pPr algn="ctr"/>
                      <a:endParaRPr lang="en-US" b="1" dirty="0"/>
                    </a:p>
                    <a:p>
                      <a:pPr algn="ctr"/>
                      <a:r>
                        <a:rPr lang="en-US" b="1" dirty="0"/>
                        <a:t>Bi-LSTM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highlight>
                            <a:srgbClr val="FFFF00"/>
                          </a:highlight>
                        </a:rPr>
                        <a:t>2</a:t>
                      </a:r>
                      <a:endParaRPr lang="en-IN" dirty="0">
                        <a:highlight>
                          <a:srgbClr val="FFFF00"/>
                        </a:highlight>
                      </a:endParaRPr>
                    </a:p>
                  </a:txBody>
                  <a:tcPr/>
                </a:tc>
                <a:tc>
                  <a:txBody>
                    <a:bodyPr/>
                    <a:lstStyle/>
                    <a:p>
                      <a:pPr algn="ctr"/>
                      <a:endParaRPr lang="en-US" dirty="0"/>
                    </a:p>
                    <a:p>
                      <a:pPr algn="ctr"/>
                      <a:r>
                        <a:rPr lang="en-US" dirty="0"/>
                        <a:t>89.98 %</a:t>
                      </a:r>
                      <a:endParaRPr lang="en-IN" dirty="0"/>
                    </a:p>
                  </a:txBody>
                  <a:tcPr/>
                </a:tc>
                <a:tc>
                  <a:txBody>
                    <a:bodyPr/>
                    <a:lstStyle/>
                    <a:p>
                      <a:pPr algn="ctr"/>
                      <a:endParaRPr lang="en-US" dirty="0"/>
                    </a:p>
                    <a:p>
                      <a:pPr algn="ctr"/>
                      <a:r>
                        <a:rPr lang="en-US" b="1" dirty="0">
                          <a:highlight>
                            <a:srgbClr val="FFFF00"/>
                          </a:highlight>
                        </a:rPr>
                        <a:t>86.89 %</a:t>
                      </a:r>
                      <a:endParaRPr lang="en-IN" b="1" dirty="0">
                        <a:highlight>
                          <a:srgbClr val="FFFF00"/>
                        </a:highlight>
                      </a:endParaRPr>
                    </a:p>
                  </a:txBody>
                  <a:tcPr/>
                </a:tc>
                <a:extLst>
                  <a:ext uri="{0D108BD9-81ED-4DB2-BD59-A6C34878D82A}">
                    <a16:rowId xmlns:a16="http://schemas.microsoft.com/office/drawing/2014/main" val="366186822"/>
                  </a:ext>
                </a:extLst>
              </a:tr>
            </a:tbl>
          </a:graphicData>
        </a:graphic>
      </p:graphicFrame>
      <p:sp>
        <p:nvSpPr>
          <p:cNvPr id="6" name="Footer Placeholder 3">
            <a:extLst>
              <a:ext uri="{FF2B5EF4-FFF2-40B4-BE49-F238E27FC236}">
                <a16:creationId xmlns:a16="http://schemas.microsoft.com/office/drawing/2014/main" id="{09965787-BDA7-4144-B0C4-E2AB5590D59D}"/>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248F2029-3502-4EFB-9108-32FD3D3B1523}"/>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24</a:t>
            </a:fld>
            <a:endParaRPr lang="en-IN" sz="1200" dirty="0"/>
          </a:p>
        </p:txBody>
      </p:sp>
      <p:sp>
        <p:nvSpPr>
          <p:cNvPr id="8" name="TextBox 7">
            <a:extLst>
              <a:ext uri="{FF2B5EF4-FFF2-40B4-BE49-F238E27FC236}">
                <a16:creationId xmlns:a16="http://schemas.microsoft.com/office/drawing/2014/main" id="{5704DDB9-B7C2-4C02-9718-4FD861B6C12F}"/>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18CA0E6B-C125-45CC-8AD3-26FB955DC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20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D2E79A-43B0-404A-B78F-2ECB9D8FCD7B}"/>
              </a:ext>
            </a:extLst>
          </p:cNvPr>
          <p:cNvSpPr>
            <a:spLocks noGrp="1"/>
          </p:cNvSpPr>
          <p:nvPr>
            <p:ph type="title" idx="4294967295"/>
          </p:nvPr>
        </p:nvSpPr>
        <p:spPr>
          <a:xfrm>
            <a:off x="1066800" y="2523021"/>
            <a:ext cx="10058400" cy="1065005"/>
          </a:xfrm>
        </p:spPr>
        <p:txBody>
          <a:bodyPr/>
          <a:lstStyle/>
          <a:p>
            <a:r>
              <a:rPr lang="en-IN" dirty="0"/>
              <a:t>				   Demo</a:t>
            </a:r>
          </a:p>
        </p:txBody>
      </p:sp>
      <p:sp>
        <p:nvSpPr>
          <p:cNvPr id="5" name="Footer Placeholder 3">
            <a:extLst>
              <a:ext uri="{FF2B5EF4-FFF2-40B4-BE49-F238E27FC236}">
                <a16:creationId xmlns:a16="http://schemas.microsoft.com/office/drawing/2014/main" id="{FA29DD3E-D48E-4B1E-BE08-F6E7240060B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6" name="Slide Number Placeholder 4">
            <a:extLst>
              <a:ext uri="{FF2B5EF4-FFF2-40B4-BE49-F238E27FC236}">
                <a16:creationId xmlns:a16="http://schemas.microsoft.com/office/drawing/2014/main" id="{52B0BB84-F6FE-4A98-9FF1-2ECD96A63C37}"/>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25</a:t>
            </a:fld>
            <a:endParaRPr lang="en-IN" sz="1200" dirty="0"/>
          </a:p>
        </p:txBody>
      </p:sp>
      <p:sp>
        <p:nvSpPr>
          <p:cNvPr id="7" name="TextBox 6">
            <a:extLst>
              <a:ext uri="{FF2B5EF4-FFF2-40B4-BE49-F238E27FC236}">
                <a16:creationId xmlns:a16="http://schemas.microsoft.com/office/drawing/2014/main" id="{5A46364A-F442-40CD-BC3A-2453E1A1D2B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9" name="Picture 2">
            <a:extLst>
              <a:ext uri="{FF2B5EF4-FFF2-40B4-BE49-F238E27FC236}">
                <a16:creationId xmlns:a16="http://schemas.microsoft.com/office/drawing/2014/main" id="{D4D899EB-13FF-4FE3-8FCA-7C43777F6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6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963B-FBA9-4198-948E-58381C54D8B2}"/>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232551D8-D5D9-402D-BE84-8851BDB7E948}"/>
              </a:ext>
            </a:extLst>
          </p:cNvPr>
          <p:cNvSpPr>
            <a:spLocks noGrp="1"/>
          </p:cNvSpPr>
          <p:nvPr>
            <p:ph idx="1"/>
          </p:nvPr>
        </p:nvSpPr>
        <p:spPr>
          <a:xfrm>
            <a:off x="1097280" y="2086892"/>
            <a:ext cx="10058400" cy="4023360"/>
          </a:xfrm>
        </p:spPr>
        <p:txBody>
          <a:bodyPr/>
          <a:lstStyle/>
          <a:p>
            <a:pPr>
              <a:buFont typeface="Wingdings" panose="05000000000000000000" pitchFamily="2" charset="2"/>
              <a:buChar char="q"/>
            </a:pPr>
            <a:r>
              <a:rPr lang="en-IN" dirty="0"/>
              <a:t> Context</a:t>
            </a:r>
          </a:p>
          <a:p>
            <a:pPr lvl="1">
              <a:buFont typeface="Wingdings" panose="05000000000000000000" pitchFamily="2" charset="2"/>
              <a:buChar char="q"/>
            </a:pPr>
            <a:r>
              <a:rPr lang="en-IN" dirty="0"/>
              <a:t> Irony</a:t>
            </a:r>
          </a:p>
          <a:p>
            <a:pPr lvl="1">
              <a:buFont typeface="Wingdings" panose="05000000000000000000" pitchFamily="2" charset="2"/>
              <a:buChar char="q"/>
            </a:pPr>
            <a:r>
              <a:rPr lang="en-IN" dirty="0"/>
              <a:t> Sarcasm</a:t>
            </a:r>
          </a:p>
          <a:p>
            <a:pPr lvl="1">
              <a:buFont typeface="Wingdings" panose="05000000000000000000" pitchFamily="2" charset="2"/>
              <a:buChar char="q"/>
            </a:pPr>
            <a:r>
              <a:rPr lang="en-IN" dirty="0"/>
              <a:t> Emojis (:D, </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 _ (</a:t>
            </a:r>
            <a:r>
              <a:rPr lang="ja-JP" altLang="en-US" sz="1800" dirty="0">
                <a:effectLst/>
                <a:latin typeface="Verdana" panose="020B0604030504040204" pitchFamily="34" charset="0"/>
                <a:ea typeface="Calibri" panose="020F0502020204030204" pitchFamily="34" charset="0"/>
                <a:cs typeface="Times New Roman" panose="02020603050405020304" pitchFamily="18" charset="0"/>
              </a:rPr>
              <a:t>ツ</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_ / ¯ etc.</a:t>
            </a:r>
            <a:r>
              <a:rPr lang="en-IN" dirty="0"/>
              <a:t>)</a:t>
            </a:r>
          </a:p>
          <a:p>
            <a:pPr lvl="1">
              <a:buFont typeface="Wingdings" panose="05000000000000000000" pitchFamily="2" charset="2"/>
              <a:buChar char="q"/>
            </a:pPr>
            <a:r>
              <a:rPr lang="en-IN" dirty="0"/>
              <a:t> Definition of Neutral</a:t>
            </a:r>
          </a:p>
          <a:p>
            <a:pPr>
              <a:buFont typeface="Wingdings" panose="05000000000000000000" pitchFamily="2" charset="2"/>
              <a:buChar char="q"/>
            </a:pPr>
            <a:r>
              <a:rPr lang="en-IN" dirty="0"/>
              <a:t> Overfitting</a:t>
            </a:r>
          </a:p>
          <a:p>
            <a:pPr>
              <a:buFont typeface="Wingdings" panose="05000000000000000000" pitchFamily="2" charset="2"/>
              <a:buChar char="q"/>
            </a:pPr>
            <a:r>
              <a:rPr lang="en-US" dirty="0"/>
              <a:t> Large difference between training and validation accuracy</a:t>
            </a:r>
          </a:p>
          <a:p>
            <a:pPr>
              <a:buFont typeface="Wingdings" panose="05000000000000000000" pitchFamily="2" charset="2"/>
              <a:buChar char="q"/>
            </a:pPr>
            <a:r>
              <a:rPr lang="en-US" dirty="0"/>
              <a:t> </a:t>
            </a:r>
            <a:r>
              <a:rPr lang="en-US" dirty="0" err="1"/>
              <a:t>Keras</a:t>
            </a:r>
            <a:r>
              <a:rPr lang="en-US" dirty="0"/>
              <a:t>’ feature updates!</a:t>
            </a: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
        <p:nvSpPr>
          <p:cNvPr id="6" name="Footer Placeholder 3">
            <a:extLst>
              <a:ext uri="{FF2B5EF4-FFF2-40B4-BE49-F238E27FC236}">
                <a16:creationId xmlns:a16="http://schemas.microsoft.com/office/drawing/2014/main" id="{33BA029F-C726-4262-A0A8-AF79A145637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4361218D-602C-4E15-B144-F94C87D757B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26</a:t>
            </a:fld>
            <a:endParaRPr lang="en-IN" sz="1200" dirty="0"/>
          </a:p>
        </p:txBody>
      </p:sp>
      <p:sp>
        <p:nvSpPr>
          <p:cNvPr id="8" name="TextBox 7">
            <a:extLst>
              <a:ext uri="{FF2B5EF4-FFF2-40B4-BE49-F238E27FC236}">
                <a16:creationId xmlns:a16="http://schemas.microsoft.com/office/drawing/2014/main" id="{19C0DAE2-34A9-46F7-A857-F94D09821E66}"/>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E90BBDF2-D2D0-4D2D-801D-DB35A119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91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ABE2-5017-4CFF-8752-D7ECB7E3ECAC}"/>
              </a:ext>
            </a:extLst>
          </p:cNvPr>
          <p:cNvSpPr>
            <a:spLocks noGrp="1"/>
          </p:cNvSpPr>
          <p:nvPr>
            <p:ph type="title"/>
          </p:nvPr>
        </p:nvSpPr>
        <p:spPr/>
        <p:txBody>
          <a:bodyPr/>
          <a:lstStyle/>
          <a:p>
            <a:r>
              <a:rPr lang="en-US" dirty="0"/>
              <a:t>Results - Correlation</a:t>
            </a:r>
            <a:endParaRPr lang="en-IN" dirty="0"/>
          </a:p>
        </p:txBody>
      </p:sp>
      <p:graphicFrame>
        <p:nvGraphicFramePr>
          <p:cNvPr id="4" name="Table 4">
            <a:extLst>
              <a:ext uri="{FF2B5EF4-FFF2-40B4-BE49-F238E27FC236}">
                <a16:creationId xmlns:a16="http://schemas.microsoft.com/office/drawing/2014/main" id="{48A33F92-AD1D-4362-8BAB-E18FAE1D449B}"/>
              </a:ext>
            </a:extLst>
          </p:cNvPr>
          <p:cNvGraphicFramePr>
            <a:graphicFrameLocks noGrp="1"/>
          </p:cNvGraphicFramePr>
          <p:nvPr>
            <p:ph idx="1"/>
            <p:extLst>
              <p:ext uri="{D42A27DB-BD31-4B8C-83A1-F6EECF244321}">
                <p14:modId xmlns:p14="http://schemas.microsoft.com/office/powerpoint/2010/main" val="4271430335"/>
              </p:ext>
            </p:extLst>
          </p:nvPr>
        </p:nvGraphicFramePr>
        <p:xfrm>
          <a:off x="1097282" y="2909951"/>
          <a:ext cx="10058398" cy="3080301"/>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1026767">
                <a:tc>
                  <a:txBody>
                    <a:bodyPr/>
                    <a:lstStyle/>
                    <a:p>
                      <a:pPr algn="ctr"/>
                      <a:endParaRPr lang="en-IN" dirty="0"/>
                    </a:p>
                    <a:p>
                      <a:pPr algn="ctr"/>
                      <a:r>
                        <a:rPr lang="en-IN" dirty="0"/>
                        <a:t>Correlation Coefficient Test</a:t>
                      </a:r>
                    </a:p>
                  </a:txBody>
                  <a:tcPr/>
                </a:tc>
                <a:tc>
                  <a:txBody>
                    <a:bodyPr/>
                    <a:lstStyle/>
                    <a:p>
                      <a:pPr algn="ctr"/>
                      <a:endParaRPr lang="en-IN" dirty="0"/>
                    </a:p>
                    <a:p>
                      <a:pPr algn="ctr"/>
                      <a:r>
                        <a:rPr lang="en-IN" dirty="0"/>
                        <a:t>LSTM and Actual sentiment</a:t>
                      </a:r>
                    </a:p>
                  </a:txBody>
                  <a:tcPr/>
                </a:tc>
                <a:extLst>
                  <a:ext uri="{0D108BD9-81ED-4DB2-BD59-A6C34878D82A}">
                    <a16:rowId xmlns:a16="http://schemas.microsoft.com/office/drawing/2014/main" val="4048768587"/>
                  </a:ext>
                </a:extLst>
              </a:tr>
              <a:tr h="1026767">
                <a:tc>
                  <a:txBody>
                    <a:bodyPr/>
                    <a:lstStyle/>
                    <a:p>
                      <a:pPr algn="ctr"/>
                      <a:endParaRPr lang="en-US" dirty="0"/>
                    </a:p>
                    <a:p>
                      <a:pPr algn="ctr"/>
                      <a:r>
                        <a:rPr lang="en-US" b="1" dirty="0"/>
                        <a:t>Pearson</a:t>
                      </a:r>
                      <a:endParaRPr lang="en-IN" b="1" dirty="0"/>
                    </a:p>
                  </a:txBody>
                  <a:tcPr/>
                </a:tc>
                <a:tc>
                  <a:txBody>
                    <a:bodyPr/>
                    <a:lstStyle/>
                    <a:p>
                      <a:pPr algn="ctr"/>
                      <a:endParaRPr lang="en-US" dirty="0"/>
                    </a:p>
                    <a:p>
                      <a:pPr algn="ctr"/>
                      <a:r>
                        <a:rPr lang="en-US" dirty="0"/>
                        <a:t>0.882</a:t>
                      </a:r>
                      <a:endParaRPr lang="en-IN" dirty="0"/>
                    </a:p>
                  </a:txBody>
                  <a:tcPr/>
                </a:tc>
                <a:extLst>
                  <a:ext uri="{0D108BD9-81ED-4DB2-BD59-A6C34878D82A}">
                    <a16:rowId xmlns:a16="http://schemas.microsoft.com/office/drawing/2014/main" val="2314431744"/>
                  </a:ext>
                </a:extLst>
              </a:tr>
              <a:tr h="1026767">
                <a:tc>
                  <a:txBody>
                    <a:bodyPr/>
                    <a:lstStyle/>
                    <a:p>
                      <a:pPr algn="ctr"/>
                      <a:endParaRPr lang="en-IN" sz="1800" b="0" i="0" u="none" strike="noStrike" kern="1200" dirty="0">
                        <a:solidFill>
                          <a:schemeClr val="dk1"/>
                        </a:solidFill>
                        <a:effectLst/>
                        <a:latin typeface="+mn-lt"/>
                        <a:ea typeface="+mn-ea"/>
                        <a:cs typeface="+mn-cs"/>
                      </a:endParaRPr>
                    </a:p>
                    <a:p>
                      <a:pPr algn="ctr"/>
                      <a:r>
                        <a:rPr lang="en-IN" sz="1800" b="1" i="0" u="none" strike="noStrike" kern="1200" dirty="0">
                          <a:solidFill>
                            <a:schemeClr val="dk1"/>
                          </a:solidFill>
                          <a:effectLst/>
                          <a:latin typeface="+mn-lt"/>
                          <a:ea typeface="+mn-ea"/>
                          <a:cs typeface="+mn-cs"/>
                        </a:rPr>
                        <a:t>Spearman Rank</a:t>
                      </a:r>
                      <a:endParaRPr lang="en-IN" b="1" dirty="0"/>
                    </a:p>
                  </a:txBody>
                  <a:tcPr/>
                </a:tc>
                <a:tc>
                  <a:txBody>
                    <a:bodyPr/>
                    <a:lstStyle/>
                    <a:p>
                      <a:pPr algn="ctr"/>
                      <a:endParaRPr lang="en-US" dirty="0"/>
                    </a:p>
                    <a:p>
                      <a:pPr algn="ctr"/>
                      <a:r>
                        <a:rPr lang="en-US" dirty="0"/>
                        <a:t>0.886</a:t>
                      </a:r>
                      <a:endParaRPr lang="en-IN" dirty="0"/>
                    </a:p>
                  </a:txBody>
                  <a:tcPr/>
                </a:tc>
                <a:extLst>
                  <a:ext uri="{0D108BD9-81ED-4DB2-BD59-A6C34878D82A}">
                    <a16:rowId xmlns:a16="http://schemas.microsoft.com/office/drawing/2014/main" val="3134548809"/>
                  </a:ext>
                </a:extLst>
              </a:tr>
            </a:tbl>
          </a:graphicData>
        </a:graphic>
      </p:graphicFrame>
      <p:sp>
        <p:nvSpPr>
          <p:cNvPr id="5" name="Content Placeholder 2">
            <a:extLst>
              <a:ext uri="{FF2B5EF4-FFF2-40B4-BE49-F238E27FC236}">
                <a16:creationId xmlns:a16="http://schemas.microsoft.com/office/drawing/2014/main" id="{46235D38-AFAB-4139-9FE7-9D6822B0CE14}"/>
              </a:ext>
            </a:extLst>
          </p:cNvPr>
          <p:cNvSpPr txBox="1">
            <a:spLocks/>
          </p:cNvSpPr>
          <p:nvPr/>
        </p:nvSpPr>
        <p:spPr>
          <a:xfrm>
            <a:off x="1097280" y="1856792"/>
            <a:ext cx="10058400" cy="130508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Performed correlation test –</a:t>
            </a:r>
          </a:p>
          <a:p>
            <a:pPr lvl="1">
              <a:buFont typeface="Wingdings" panose="05000000000000000000" pitchFamily="2" charset="2"/>
              <a:buChar char="q"/>
            </a:pPr>
            <a:r>
              <a:rPr lang="en-US" dirty="0"/>
              <a:t> between predicted values of LSTM and actual sentiments</a:t>
            </a:r>
          </a:p>
          <a:p>
            <a:pPr lvl="1">
              <a:buFont typeface="Wingdings" panose="05000000000000000000" pitchFamily="2" charset="2"/>
              <a:buChar char="q"/>
            </a:pPr>
            <a:r>
              <a:rPr lang="en-US" dirty="0"/>
              <a:t> on 4500 documents (sentiments)</a:t>
            </a:r>
            <a:endParaRPr lang="en-IN" dirty="0"/>
          </a:p>
        </p:txBody>
      </p:sp>
      <p:sp>
        <p:nvSpPr>
          <p:cNvPr id="7" name="Footer Placeholder 3">
            <a:extLst>
              <a:ext uri="{FF2B5EF4-FFF2-40B4-BE49-F238E27FC236}">
                <a16:creationId xmlns:a16="http://schemas.microsoft.com/office/drawing/2014/main" id="{24E6D883-8F5A-46E1-964E-2FE7A64EF4B8}"/>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D0C7673D-80C1-4758-ABB6-0548573CEF08}"/>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27</a:t>
            </a:fld>
            <a:endParaRPr lang="en-IN" sz="1200" dirty="0"/>
          </a:p>
        </p:txBody>
      </p:sp>
      <p:sp>
        <p:nvSpPr>
          <p:cNvPr id="9" name="TextBox 8">
            <a:extLst>
              <a:ext uri="{FF2B5EF4-FFF2-40B4-BE49-F238E27FC236}">
                <a16:creationId xmlns:a16="http://schemas.microsoft.com/office/drawing/2014/main" id="{47753372-6EA3-4FE2-B17B-FF76415ABA9A}"/>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1" name="Picture 2">
            <a:extLst>
              <a:ext uri="{FF2B5EF4-FFF2-40B4-BE49-F238E27FC236}">
                <a16:creationId xmlns:a16="http://schemas.microsoft.com/office/drawing/2014/main" id="{A1895C17-A1E0-463E-B3FD-14905AE89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3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A723-E566-4802-B64E-79D152BF2771}"/>
              </a:ext>
            </a:extLst>
          </p:cNvPr>
          <p:cNvSpPr>
            <a:spLocks noGrp="1"/>
          </p:cNvSpPr>
          <p:nvPr>
            <p:ph type="title"/>
          </p:nvPr>
        </p:nvSpPr>
        <p:spPr/>
        <p:txBody>
          <a:bodyPr/>
          <a:lstStyle/>
          <a:p>
            <a:r>
              <a:rPr lang="en-US" dirty="0"/>
              <a:t>Results – Characteristic Values</a:t>
            </a:r>
            <a:endParaRPr lang="en-IN" dirty="0"/>
          </a:p>
        </p:txBody>
      </p:sp>
      <p:graphicFrame>
        <p:nvGraphicFramePr>
          <p:cNvPr id="4" name="Table 4">
            <a:extLst>
              <a:ext uri="{FF2B5EF4-FFF2-40B4-BE49-F238E27FC236}">
                <a16:creationId xmlns:a16="http://schemas.microsoft.com/office/drawing/2014/main" id="{5FA428A6-2A71-4311-BD50-6D6D0CA1E1C6}"/>
              </a:ext>
            </a:extLst>
          </p:cNvPr>
          <p:cNvGraphicFramePr>
            <a:graphicFrameLocks/>
          </p:cNvGraphicFramePr>
          <p:nvPr>
            <p:extLst>
              <p:ext uri="{D42A27DB-BD31-4B8C-83A1-F6EECF244321}">
                <p14:modId xmlns:p14="http://schemas.microsoft.com/office/powerpoint/2010/main" val="3689156930"/>
              </p:ext>
            </p:extLst>
          </p:nvPr>
        </p:nvGraphicFramePr>
        <p:xfrm>
          <a:off x="1097282" y="1810137"/>
          <a:ext cx="10058398" cy="1618863"/>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539621">
                <a:tc>
                  <a:txBody>
                    <a:bodyPr/>
                    <a:lstStyle/>
                    <a:p>
                      <a:pPr algn="ctr"/>
                      <a:r>
                        <a:rPr lang="en-IN" dirty="0"/>
                        <a:t>Deviations</a:t>
                      </a:r>
                    </a:p>
                  </a:txBody>
                  <a:tcPr/>
                </a:tc>
                <a:tc>
                  <a:txBody>
                    <a:bodyPr/>
                    <a:lstStyle/>
                    <a:p>
                      <a:pPr algn="ctr"/>
                      <a:r>
                        <a:rPr lang="en-IN" dirty="0"/>
                        <a:t>LSTM and User sentiment</a:t>
                      </a:r>
                    </a:p>
                  </a:txBody>
                  <a:tcPr/>
                </a:tc>
                <a:extLst>
                  <a:ext uri="{0D108BD9-81ED-4DB2-BD59-A6C34878D82A}">
                    <a16:rowId xmlns:a16="http://schemas.microsoft.com/office/drawing/2014/main" val="4048768587"/>
                  </a:ext>
                </a:extLst>
              </a:tr>
              <a:tr h="539621">
                <a:tc>
                  <a:txBody>
                    <a:bodyPr/>
                    <a:lstStyle/>
                    <a:p>
                      <a:pPr algn="ctr"/>
                      <a:r>
                        <a:rPr lang="en-US" b="1" dirty="0"/>
                        <a:t>Mean</a:t>
                      </a:r>
                      <a:endParaRPr lang="en-IN" b="1" dirty="0"/>
                    </a:p>
                  </a:txBody>
                  <a:tcPr/>
                </a:tc>
                <a:tc>
                  <a:txBody>
                    <a:bodyPr/>
                    <a:lstStyle/>
                    <a:p>
                      <a:pPr algn="ctr"/>
                      <a:r>
                        <a:rPr lang="en-US" dirty="0"/>
                        <a:t>0.133</a:t>
                      </a:r>
                      <a:endParaRPr lang="en-IN" dirty="0"/>
                    </a:p>
                  </a:txBody>
                  <a:tcPr/>
                </a:tc>
                <a:extLst>
                  <a:ext uri="{0D108BD9-81ED-4DB2-BD59-A6C34878D82A}">
                    <a16:rowId xmlns:a16="http://schemas.microsoft.com/office/drawing/2014/main" val="2314431744"/>
                  </a:ext>
                </a:extLst>
              </a:tr>
              <a:tr h="539621">
                <a:tc>
                  <a:txBody>
                    <a:bodyPr/>
                    <a:lstStyle/>
                    <a:p>
                      <a:pPr algn="ctr"/>
                      <a:r>
                        <a:rPr lang="en-IN" sz="1800" b="1" i="0" u="none" strike="noStrike" kern="1200" dirty="0">
                          <a:solidFill>
                            <a:schemeClr val="dk1"/>
                          </a:solidFill>
                          <a:effectLst/>
                          <a:latin typeface="+mn-lt"/>
                          <a:ea typeface="+mn-ea"/>
                          <a:cs typeface="+mn-cs"/>
                        </a:rPr>
                        <a:t>Standard Deviation</a:t>
                      </a:r>
                      <a:endParaRPr lang="en-IN" b="1" dirty="0"/>
                    </a:p>
                  </a:txBody>
                  <a:tcPr/>
                </a:tc>
                <a:tc>
                  <a:txBody>
                    <a:bodyPr/>
                    <a:lstStyle/>
                    <a:p>
                      <a:pPr algn="ctr"/>
                      <a:r>
                        <a:rPr lang="en-US" dirty="0"/>
                        <a:t>0.147</a:t>
                      </a:r>
                      <a:endParaRPr lang="en-IN" dirty="0"/>
                    </a:p>
                  </a:txBody>
                  <a:tcPr/>
                </a:tc>
                <a:extLst>
                  <a:ext uri="{0D108BD9-81ED-4DB2-BD59-A6C34878D82A}">
                    <a16:rowId xmlns:a16="http://schemas.microsoft.com/office/drawing/2014/main" val="3134548809"/>
                  </a:ext>
                </a:extLst>
              </a:tr>
            </a:tbl>
          </a:graphicData>
        </a:graphic>
      </p:graphicFrame>
      <p:pic>
        <p:nvPicPr>
          <p:cNvPr id="7" name="Picture 6">
            <a:extLst>
              <a:ext uri="{FF2B5EF4-FFF2-40B4-BE49-F238E27FC236}">
                <a16:creationId xmlns:a16="http://schemas.microsoft.com/office/drawing/2014/main" id="{7D2C5639-0643-471A-BA4B-2DD95C967A3A}"/>
              </a:ext>
            </a:extLst>
          </p:cNvPr>
          <p:cNvPicPr/>
          <p:nvPr/>
        </p:nvPicPr>
        <p:blipFill>
          <a:blip r:embed="rId2"/>
          <a:stretch>
            <a:fillRect/>
          </a:stretch>
        </p:blipFill>
        <p:spPr>
          <a:xfrm>
            <a:off x="3654179" y="3702307"/>
            <a:ext cx="4883642" cy="2495550"/>
          </a:xfrm>
          <a:prstGeom prst="rect">
            <a:avLst/>
          </a:prstGeom>
        </p:spPr>
      </p:pic>
      <p:sp>
        <p:nvSpPr>
          <p:cNvPr id="8" name="Footer Placeholder 3">
            <a:extLst>
              <a:ext uri="{FF2B5EF4-FFF2-40B4-BE49-F238E27FC236}">
                <a16:creationId xmlns:a16="http://schemas.microsoft.com/office/drawing/2014/main" id="{FC9F067B-4C81-4165-AE3D-A7F43C2E925B}"/>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9" name="Slide Number Placeholder 4">
            <a:extLst>
              <a:ext uri="{FF2B5EF4-FFF2-40B4-BE49-F238E27FC236}">
                <a16:creationId xmlns:a16="http://schemas.microsoft.com/office/drawing/2014/main" id="{5E008066-A7F0-46E7-81E3-DEC6104D422C}"/>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28</a:t>
            </a:fld>
            <a:endParaRPr lang="en-IN" sz="1200" dirty="0"/>
          </a:p>
        </p:txBody>
      </p:sp>
      <p:sp>
        <p:nvSpPr>
          <p:cNvPr id="10" name="TextBox 9">
            <a:extLst>
              <a:ext uri="{FF2B5EF4-FFF2-40B4-BE49-F238E27FC236}">
                <a16:creationId xmlns:a16="http://schemas.microsoft.com/office/drawing/2014/main" id="{8053E00A-8AC8-4E64-ABDC-A2D2E3036EC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6FD5DABD-E76F-477D-A0FF-923E0E63A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1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9D91-EA36-41BA-A71E-1D2C86D324E6}"/>
              </a:ext>
            </a:extLst>
          </p:cNvPr>
          <p:cNvSpPr>
            <a:spLocks noGrp="1"/>
          </p:cNvSpPr>
          <p:nvPr>
            <p:ph type="title"/>
          </p:nvPr>
        </p:nvSpPr>
        <p:spPr/>
        <p:txBody>
          <a:bodyPr/>
          <a:lstStyle/>
          <a:p>
            <a:r>
              <a:rPr lang="en-IN" dirty="0"/>
              <a:t>Other Applications</a:t>
            </a:r>
          </a:p>
        </p:txBody>
      </p:sp>
      <p:sp>
        <p:nvSpPr>
          <p:cNvPr id="3" name="Content Placeholder 2">
            <a:extLst>
              <a:ext uri="{FF2B5EF4-FFF2-40B4-BE49-F238E27FC236}">
                <a16:creationId xmlns:a16="http://schemas.microsoft.com/office/drawing/2014/main" id="{B16B96E0-7B61-4E49-BB87-47B0FC79B9DD}"/>
              </a:ext>
            </a:extLst>
          </p:cNvPr>
          <p:cNvSpPr>
            <a:spLocks noGrp="1"/>
          </p:cNvSpPr>
          <p:nvPr>
            <p:ph idx="1"/>
          </p:nvPr>
        </p:nvSpPr>
        <p:spPr>
          <a:xfrm>
            <a:off x="1097280" y="1980065"/>
            <a:ext cx="10058400" cy="4237014"/>
          </a:xfrm>
        </p:spPr>
        <p:txBody>
          <a:bodyPr>
            <a:normAutofit fontScale="92500" lnSpcReduction="10000"/>
          </a:bodyPr>
          <a:lstStyle/>
          <a:p>
            <a:pPr marL="457200" indent="-457200">
              <a:buClrTx/>
              <a:buFont typeface="+mj-lt"/>
              <a:buAutoNum type="arabicPeriod"/>
            </a:pPr>
            <a:r>
              <a:rPr lang="en-IN" dirty="0"/>
              <a:t>Speech recognition</a:t>
            </a:r>
          </a:p>
          <a:p>
            <a:pPr marL="457200" indent="-457200">
              <a:buClrTx/>
              <a:buFont typeface="+mj-lt"/>
              <a:buAutoNum type="arabicPeriod"/>
            </a:pPr>
            <a:r>
              <a:rPr lang="en-IN" dirty="0"/>
              <a:t>Speech synthesis</a:t>
            </a:r>
          </a:p>
          <a:p>
            <a:pPr marL="457200" indent="-457200">
              <a:buClrTx/>
              <a:buFont typeface="+mj-lt"/>
              <a:buAutoNum type="arabicPeriod"/>
            </a:pPr>
            <a:r>
              <a:rPr lang="en-IN" dirty="0"/>
              <a:t>Text generation</a:t>
            </a:r>
          </a:p>
          <a:p>
            <a:pPr marL="457200" indent="-457200">
              <a:buClrTx/>
              <a:buFont typeface="+mj-lt"/>
              <a:buAutoNum type="arabicPeriod"/>
            </a:pPr>
            <a:r>
              <a:rPr lang="en-IN" dirty="0"/>
              <a:t>Video captioning</a:t>
            </a:r>
          </a:p>
          <a:p>
            <a:pPr marL="457200" indent="-457200">
              <a:buClrTx/>
              <a:buFont typeface="+mj-lt"/>
              <a:buAutoNum type="arabicPeriod"/>
            </a:pPr>
            <a:r>
              <a:rPr lang="en-IN" dirty="0"/>
              <a:t>Time series analysis</a:t>
            </a:r>
          </a:p>
          <a:p>
            <a:pPr marL="457200" indent="-457200">
              <a:buClrTx/>
              <a:buFont typeface="+mj-lt"/>
              <a:buAutoNum type="arabicPeriod"/>
            </a:pPr>
            <a:r>
              <a:rPr lang="en-IN" dirty="0"/>
              <a:t>Name entity recognition</a:t>
            </a:r>
          </a:p>
          <a:p>
            <a:pPr marL="457200" indent="-457200">
              <a:buClrTx/>
              <a:buFont typeface="+mj-lt"/>
              <a:buAutoNum type="arabicPeriod"/>
            </a:pPr>
            <a:r>
              <a:rPr lang="en-IN" dirty="0"/>
              <a:t>Video activity recognition</a:t>
            </a:r>
          </a:p>
          <a:p>
            <a:pPr marL="457200" indent="-457200">
              <a:buClrTx/>
              <a:buFont typeface="+mj-lt"/>
              <a:buAutoNum type="arabicPeriod"/>
            </a:pPr>
            <a:r>
              <a:rPr lang="en-IN" dirty="0"/>
              <a:t>Image captioning</a:t>
            </a:r>
          </a:p>
          <a:p>
            <a:pPr marL="457200" indent="-457200">
              <a:buClrTx/>
              <a:buFont typeface="+mj-lt"/>
              <a:buAutoNum type="arabicPeriod"/>
            </a:pPr>
            <a:r>
              <a:rPr lang="en-IN" dirty="0"/>
              <a:t>Machine translation</a:t>
            </a:r>
          </a:p>
          <a:p>
            <a:pPr marL="457200" indent="-457200">
              <a:buClrTx/>
              <a:buFont typeface="+mj-lt"/>
              <a:buAutoNum type="arabicPeriod"/>
            </a:pPr>
            <a:r>
              <a:rPr lang="en-IN" dirty="0"/>
              <a:t>Music generation</a:t>
            </a:r>
          </a:p>
        </p:txBody>
      </p:sp>
      <p:sp>
        <p:nvSpPr>
          <p:cNvPr id="6" name="Footer Placeholder 3">
            <a:extLst>
              <a:ext uri="{FF2B5EF4-FFF2-40B4-BE49-F238E27FC236}">
                <a16:creationId xmlns:a16="http://schemas.microsoft.com/office/drawing/2014/main" id="{CA1038C6-8F3B-4F8B-BBDA-033445DB7687}"/>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06A6D639-0307-48A2-82A6-3E7784FCC6F6}"/>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29</a:t>
            </a:fld>
            <a:endParaRPr lang="en-IN" sz="1200" dirty="0"/>
          </a:p>
        </p:txBody>
      </p:sp>
      <p:sp>
        <p:nvSpPr>
          <p:cNvPr id="8" name="TextBox 7">
            <a:extLst>
              <a:ext uri="{FF2B5EF4-FFF2-40B4-BE49-F238E27FC236}">
                <a16:creationId xmlns:a16="http://schemas.microsoft.com/office/drawing/2014/main" id="{7A952DF9-B263-4057-ACBB-43DF9C834B2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6A5D1FC0-5FE4-4D1A-89BE-D8436C6B9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3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2DF-86D0-4B03-81B2-BD19554AEB6B}"/>
              </a:ext>
            </a:extLst>
          </p:cNvPr>
          <p:cNvSpPr>
            <a:spLocks noGrp="1"/>
          </p:cNvSpPr>
          <p:nvPr>
            <p:ph type="title"/>
          </p:nvPr>
        </p:nvSpPr>
        <p:spPr/>
        <p:txBody>
          <a:bodyPr/>
          <a:lstStyle/>
          <a:p>
            <a:r>
              <a:rPr lang="en-IN" dirty="0"/>
              <a:t>Structure of RNN</a:t>
            </a:r>
          </a:p>
        </p:txBody>
      </p:sp>
      <p:pic>
        <p:nvPicPr>
          <p:cNvPr id="1026" name="Picture 2">
            <a:extLst>
              <a:ext uri="{FF2B5EF4-FFF2-40B4-BE49-F238E27FC236}">
                <a16:creationId xmlns:a16="http://schemas.microsoft.com/office/drawing/2014/main" id="{2344624A-1387-42D0-A96D-18F9B5AE47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6963" y="1882560"/>
            <a:ext cx="10058400" cy="376404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A6BAF59F-3257-426D-848A-6F1816CFD10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807AABA7-6759-4DF3-8997-F96071BB8A97}"/>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a:t>
            </a:fld>
            <a:endParaRPr lang="en-IN" sz="1200" dirty="0"/>
          </a:p>
        </p:txBody>
      </p:sp>
      <p:sp>
        <p:nvSpPr>
          <p:cNvPr id="8" name="TextBox 7">
            <a:extLst>
              <a:ext uri="{FF2B5EF4-FFF2-40B4-BE49-F238E27FC236}">
                <a16:creationId xmlns:a16="http://schemas.microsoft.com/office/drawing/2014/main" id="{45792B38-5B71-4F12-8126-8E678554AC9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5" name="Picture 2">
            <a:extLst>
              <a:ext uri="{FF2B5EF4-FFF2-40B4-BE49-F238E27FC236}">
                <a16:creationId xmlns:a16="http://schemas.microsoft.com/office/drawing/2014/main" id="{9476B120-EF46-458C-BB16-041F0A957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BD0198E-13A6-4207-BC35-6B713F1F6008}"/>
              </a:ext>
            </a:extLst>
          </p:cNvPr>
          <p:cNvSpPr txBox="1"/>
          <p:nvPr/>
        </p:nvSpPr>
        <p:spPr>
          <a:xfrm>
            <a:off x="4835950" y="5791809"/>
            <a:ext cx="2520099" cy="369332"/>
          </a:xfrm>
          <a:prstGeom prst="rect">
            <a:avLst/>
          </a:prstGeom>
          <a:noFill/>
        </p:spPr>
        <p:txBody>
          <a:bodyPr wrap="square" rtlCol="0">
            <a:spAutoFit/>
          </a:bodyPr>
          <a:lstStyle/>
          <a:p>
            <a:r>
              <a:rPr lang="en-IN" dirty="0"/>
              <a:t>Fig: RNN Architecture [1]</a:t>
            </a:r>
          </a:p>
        </p:txBody>
      </p:sp>
    </p:spTree>
    <p:extLst>
      <p:ext uri="{BB962C8B-B14F-4D97-AF65-F5344CB8AC3E}">
        <p14:creationId xmlns:p14="http://schemas.microsoft.com/office/powerpoint/2010/main" val="124979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0B2A-712C-4C70-BE61-0384FC337D1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26B23E-0255-429E-89D5-698B472FE676}"/>
              </a:ext>
            </a:extLst>
          </p:cNvPr>
          <p:cNvSpPr>
            <a:spLocks noGrp="1"/>
          </p:cNvSpPr>
          <p:nvPr>
            <p:ph idx="1"/>
          </p:nvPr>
        </p:nvSpPr>
        <p:spPr/>
        <p:txBody>
          <a:bodyPr/>
          <a:lstStyle/>
          <a:p>
            <a:r>
              <a:rPr lang="en-US" dirty="0"/>
              <a:t>[1] Colah, 2015. Understanding LSTM Networks. [Blog] Colah's Blog, Available at: &lt;http://colah.github.io/posts/2015-08-Understanding-LSTMs/&gt; [Accessed 11 September 2020].</a:t>
            </a:r>
          </a:p>
          <a:p>
            <a:r>
              <a:rPr lang="en-US" dirty="0"/>
              <a:t>[2] Phi, M., Medium. 2018. Illustrated Guide to LSTM’s and GRU’s: A step by step explanation. [Blog] Available at: &lt;https://towardsdatascience.com/illustrated-guide-to-lstms-and-gru-s-a-step-by-step-explanation-44e9eb85bf21&gt; [Accessed 11 September 2020].</a:t>
            </a:r>
          </a:p>
          <a:p>
            <a:r>
              <a:rPr lang="en-US" dirty="0"/>
              <a:t>[3] </a:t>
            </a:r>
            <a:r>
              <a:rPr lang="en-US" dirty="0" err="1"/>
              <a:t>Amidi</a:t>
            </a:r>
            <a:r>
              <a:rPr lang="en-US" dirty="0"/>
              <a:t>, A. and </a:t>
            </a:r>
            <a:r>
              <a:rPr lang="en-US" dirty="0" err="1"/>
              <a:t>Amidi</a:t>
            </a:r>
            <a:r>
              <a:rPr lang="en-US" dirty="0"/>
              <a:t>, S., n.d. CS 230 - Recurrent Neural Networks </a:t>
            </a:r>
            <a:r>
              <a:rPr lang="en-US" dirty="0" err="1"/>
              <a:t>Cheatsheet</a:t>
            </a:r>
            <a:r>
              <a:rPr lang="en-US" dirty="0"/>
              <a:t>. [online] Stanford.edu. Available at: &lt;https://stanford.edu/~shervine/teaching/cs-230/cheatsheet-recurrent-neural-networks&gt; [Accessed 14 September 2020].</a:t>
            </a:r>
          </a:p>
          <a:p>
            <a:r>
              <a:rPr lang="en-US" dirty="0"/>
              <a:t>[4] Andrew L. Maas, Raymond E. Daly, Peter T. Pham, Dan Huang, Andrew Y. Ng, and Christopher Potts. (2011). Learning Word Vectors for Sentiment Analysis. The 49th Annual Meeting of the Association for Computational Linguistics (ACL 2011).</a:t>
            </a:r>
            <a:endParaRPr lang="en-IN" dirty="0"/>
          </a:p>
        </p:txBody>
      </p:sp>
      <p:sp>
        <p:nvSpPr>
          <p:cNvPr id="6" name="Footer Placeholder 3">
            <a:extLst>
              <a:ext uri="{FF2B5EF4-FFF2-40B4-BE49-F238E27FC236}">
                <a16:creationId xmlns:a16="http://schemas.microsoft.com/office/drawing/2014/main" id="{6C80938A-8A9D-4342-AE50-7831C6BDC446}"/>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54E07632-41E1-460F-B71F-A6A52F16CFD9}"/>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30</a:t>
            </a:fld>
            <a:endParaRPr lang="en-IN" sz="1200" dirty="0"/>
          </a:p>
        </p:txBody>
      </p:sp>
      <p:sp>
        <p:nvSpPr>
          <p:cNvPr id="8" name="TextBox 7">
            <a:extLst>
              <a:ext uri="{FF2B5EF4-FFF2-40B4-BE49-F238E27FC236}">
                <a16:creationId xmlns:a16="http://schemas.microsoft.com/office/drawing/2014/main" id="{37FC9FD2-F0AA-49D5-A6BD-D95112A754E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057FD4E-6F34-4B0A-B8C9-7869E17F2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858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26EE-355C-4EBF-8A8A-98021C747D51}"/>
              </a:ext>
            </a:extLst>
          </p:cNvPr>
          <p:cNvSpPr>
            <a:spLocks noGrp="1"/>
          </p:cNvSpPr>
          <p:nvPr>
            <p:ph type="title"/>
          </p:nvPr>
        </p:nvSpPr>
        <p:spPr/>
        <p:txBody>
          <a:bodyPr/>
          <a:lstStyle/>
          <a:p>
            <a:r>
              <a:rPr lang="en-IN" dirty="0"/>
              <a:t>Thank you!</a:t>
            </a:r>
          </a:p>
        </p:txBody>
      </p:sp>
      <p:sp>
        <p:nvSpPr>
          <p:cNvPr id="5" name="Footer Placeholder 3">
            <a:extLst>
              <a:ext uri="{FF2B5EF4-FFF2-40B4-BE49-F238E27FC236}">
                <a16:creationId xmlns:a16="http://schemas.microsoft.com/office/drawing/2014/main" id="{98C5668C-B1D7-4004-8639-5ED2672B035E}"/>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6" name="Slide Number Placeholder 4">
            <a:extLst>
              <a:ext uri="{FF2B5EF4-FFF2-40B4-BE49-F238E27FC236}">
                <a16:creationId xmlns:a16="http://schemas.microsoft.com/office/drawing/2014/main" id="{62116FA1-2845-4464-B978-C82E35DCCB44}"/>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31</a:t>
            </a:fld>
            <a:endParaRPr lang="en-IN" sz="1200" dirty="0"/>
          </a:p>
        </p:txBody>
      </p:sp>
      <p:sp>
        <p:nvSpPr>
          <p:cNvPr id="7" name="TextBox 6">
            <a:extLst>
              <a:ext uri="{FF2B5EF4-FFF2-40B4-BE49-F238E27FC236}">
                <a16:creationId xmlns:a16="http://schemas.microsoft.com/office/drawing/2014/main" id="{A2525B31-52EC-4DCA-9894-AE82D3462C53}"/>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9" name="Picture 2">
            <a:extLst>
              <a:ext uri="{FF2B5EF4-FFF2-40B4-BE49-F238E27FC236}">
                <a16:creationId xmlns:a16="http://schemas.microsoft.com/office/drawing/2014/main" id="{AF75BC99-4B6F-414E-9CBD-B91AD1C4D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8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Hyperbolic Tangent</a:t>
            </a:r>
          </a:p>
        </p:txBody>
      </p:sp>
      <p:sp>
        <p:nvSpPr>
          <p:cNvPr id="6" name="Footer Placeholder 3">
            <a:extLst>
              <a:ext uri="{FF2B5EF4-FFF2-40B4-BE49-F238E27FC236}">
                <a16:creationId xmlns:a16="http://schemas.microsoft.com/office/drawing/2014/main" id="{52A87B1B-FC78-422C-88CB-5F934DD2FC42}"/>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5E90B5C5-09FC-4D7A-A15C-386552140B7F}"/>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4</a:t>
            </a:fld>
            <a:endParaRPr lang="en-IN" sz="1200" dirty="0"/>
          </a:p>
        </p:txBody>
      </p:sp>
      <p:sp>
        <p:nvSpPr>
          <p:cNvPr id="8" name="TextBox 7">
            <a:extLst>
              <a:ext uri="{FF2B5EF4-FFF2-40B4-BE49-F238E27FC236}">
                <a16:creationId xmlns:a16="http://schemas.microsoft.com/office/drawing/2014/main" id="{DEEBF957-5217-45E9-BB89-18FD490D940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26" name="Picture 2" descr="Image for post">
            <a:extLst>
              <a:ext uri="{FF2B5EF4-FFF2-40B4-BE49-F238E27FC236}">
                <a16:creationId xmlns:a16="http://schemas.microsoft.com/office/drawing/2014/main" id="{60B69EC7-33F0-42EA-838C-81B99FF5442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8390" y="2042649"/>
            <a:ext cx="904875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532B226-120B-4D6A-BB99-041A4BFC9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6233B8A-C662-4C54-A6D2-F1513163A588}"/>
              </a:ext>
            </a:extLst>
          </p:cNvPr>
          <p:cNvSpPr txBox="1"/>
          <p:nvPr/>
        </p:nvSpPr>
        <p:spPr>
          <a:xfrm>
            <a:off x="4536492" y="5785164"/>
            <a:ext cx="3179976" cy="369332"/>
          </a:xfrm>
          <a:prstGeom prst="rect">
            <a:avLst/>
          </a:prstGeom>
          <a:noFill/>
        </p:spPr>
        <p:txBody>
          <a:bodyPr wrap="square" rtlCol="0">
            <a:spAutoFit/>
          </a:bodyPr>
          <a:lstStyle/>
          <a:p>
            <a:r>
              <a:rPr lang="en-IN" dirty="0"/>
              <a:t>Fig: Tanh Activation Function [2]</a:t>
            </a:r>
          </a:p>
        </p:txBody>
      </p:sp>
      <p:pic>
        <p:nvPicPr>
          <p:cNvPr id="16" name="Picture 15">
            <a:extLst>
              <a:ext uri="{FF2B5EF4-FFF2-40B4-BE49-F238E27FC236}">
                <a16:creationId xmlns:a16="http://schemas.microsoft.com/office/drawing/2014/main" id="{8FA6D0F1-CE92-4924-87BB-8FE0582E0FCC}"/>
              </a:ext>
            </a:extLst>
          </p:cNvPr>
          <p:cNvPicPr>
            <a:picLocks noChangeAspect="1"/>
          </p:cNvPicPr>
          <p:nvPr/>
        </p:nvPicPr>
        <p:blipFill>
          <a:blip r:embed="rId5"/>
          <a:stretch>
            <a:fillRect/>
          </a:stretch>
        </p:blipFill>
        <p:spPr>
          <a:xfrm>
            <a:off x="6414203" y="4533032"/>
            <a:ext cx="3190875" cy="781050"/>
          </a:xfrm>
          <a:prstGeom prst="rect">
            <a:avLst/>
          </a:prstGeom>
        </p:spPr>
      </p:pic>
    </p:spTree>
    <p:extLst>
      <p:ext uri="{BB962C8B-B14F-4D97-AF65-F5344CB8AC3E}">
        <p14:creationId xmlns:p14="http://schemas.microsoft.com/office/powerpoint/2010/main" val="8747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5DE-4F37-42B3-8498-ADDF62ACA442}"/>
              </a:ext>
            </a:extLst>
          </p:cNvPr>
          <p:cNvSpPr>
            <a:spLocks noGrp="1"/>
          </p:cNvSpPr>
          <p:nvPr>
            <p:ph type="title"/>
          </p:nvPr>
        </p:nvSpPr>
        <p:spPr/>
        <p:txBody>
          <a:bodyPr/>
          <a:lstStyle/>
          <a:p>
            <a:r>
              <a:rPr lang="en-US" dirty="0"/>
              <a:t>Structure of RNN Cell</a:t>
            </a:r>
            <a:endParaRPr lang="en-IN" dirty="0"/>
          </a:p>
        </p:txBody>
      </p:sp>
      <p:pic>
        <p:nvPicPr>
          <p:cNvPr id="5" name="Picture 4">
            <a:extLst>
              <a:ext uri="{FF2B5EF4-FFF2-40B4-BE49-F238E27FC236}">
                <a16:creationId xmlns:a16="http://schemas.microsoft.com/office/drawing/2014/main" id="{E4EAD9D1-8101-4D88-89F1-02A2ACC2C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798" y="1882560"/>
            <a:ext cx="3802769" cy="3513951"/>
          </a:xfrm>
          <a:prstGeom prst="rect">
            <a:avLst/>
          </a:prstGeom>
        </p:spPr>
      </p:pic>
      <p:pic>
        <p:nvPicPr>
          <p:cNvPr id="7" name="Picture 6">
            <a:extLst>
              <a:ext uri="{FF2B5EF4-FFF2-40B4-BE49-F238E27FC236}">
                <a16:creationId xmlns:a16="http://schemas.microsoft.com/office/drawing/2014/main" id="{C928818D-E554-4149-A5E1-3D123B248778}"/>
              </a:ext>
            </a:extLst>
          </p:cNvPr>
          <p:cNvPicPr>
            <a:picLocks noChangeAspect="1"/>
          </p:cNvPicPr>
          <p:nvPr/>
        </p:nvPicPr>
        <p:blipFill>
          <a:blip r:embed="rId4"/>
          <a:stretch>
            <a:fillRect/>
          </a:stretch>
        </p:blipFill>
        <p:spPr>
          <a:xfrm>
            <a:off x="7014640" y="2290948"/>
            <a:ext cx="3276600" cy="2686050"/>
          </a:xfrm>
          <a:prstGeom prst="rect">
            <a:avLst/>
          </a:prstGeom>
        </p:spPr>
      </p:pic>
      <p:sp>
        <p:nvSpPr>
          <p:cNvPr id="8" name="Footer Placeholder 3">
            <a:extLst>
              <a:ext uri="{FF2B5EF4-FFF2-40B4-BE49-F238E27FC236}">
                <a16:creationId xmlns:a16="http://schemas.microsoft.com/office/drawing/2014/main" id="{51FCDF85-EA73-4CDE-82F1-2BA8274CB3D4}"/>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9" name="Slide Number Placeholder 4">
            <a:extLst>
              <a:ext uri="{FF2B5EF4-FFF2-40B4-BE49-F238E27FC236}">
                <a16:creationId xmlns:a16="http://schemas.microsoft.com/office/drawing/2014/main" id="{D230E18E-84B1-4916-B787-7D1C84033FAA}"/>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5</a:t>
            </a:fld>
            <a:endParaRPr lang="en-IN" sz="1200" dirty="0"/>
          </a:p>
        </p:txBody>
      </p:sp>
      <p:sp>
        <p:nvSpPr>
          <p:cNvPr id="10" name="TextBox 9">
            <a:extLst>
              <a:ext uri="{FF2B5EF4-FFF2-40B4-BE49-F238E27FC236}">
                <a16:creationId xmlns:a16="http://schemas.microsoft.com/office/drawing/2014/main" id="{E79D1F5B-A79F-4F19-AAEB-C522EFCA8AB9}"/>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6" name="Picture 2">
            <a:extLst>
              <a:ext uri="{FF2B5EF4-FFF2-40B4-BE49-F238E27FC236}">
                <a16:creationId xmlns:a16="http://schemas.microsoft.com/office/drawing/2014/main" id="{5B5C0A75-F450-436A-85F3-EBF89A978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37F33CF-6374-4A50-AF07-BD8D3BC138FB}"/>
              </a:ext>
            </a:extLst>
          </p:cNvPr>
          <p:cNvSpPr txBox="1"/>
          <p:nvPr/>
        </p:nvSpPr>
        <p:spPr>
          <a:xfrm>
            <a:off x="4812868" y="5743482"/>
            <a:ext cx="1687398" cy="369332"/>
          </a:xfrm>
          <a:prstGeom prst="rect">
            <a:avLst/>
          </a:prstGeom>
          <a:noFill/>
        </p:spPr>
        <p:txBody>
          <a:bodyPr wrap="square" rtlCol="0">
            <a:spAutoFit/>
          </a:bodyPr>
          <a:lstStyle/>
          <a:p>
            <a:r>
              <a:rPr lang="en-IN" dirty="0"/>
              <a:t>Fig: RNN Cell [2]</a:t>
            </a:r>
          </a:p>
        </p:txBody>
      </p:sp>
    </p:spTree>
    <p:extLst>
      <p:ext uri="{BB962C8B-B14F-4D97-AF65-F5344CB8AC3E}">
        <p14:creationId xmlns:p14="http://schemas.microsoft.com/office/powerpoint/2010/main" val="211101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F4A1-7703-4E4F-BFDF-060B7E3A8A6A}"/>
              </a:ext>
            </a:extLst>
          </p:cNvPr>
          <p:cNvSpPr>
            <a:spLocks noGrp="1"/>
          </p:cNvSpPr>
          <p:nvPr>
            <p:ph type="title"/>
          </p:nvPr>
        </p:nvSpPr>
        <p:spPr/>
        <p:txBody>
          <a:bodyPr/>
          <a:lstStyle/>
          <a:p>
            <a:r>
              <a:rPr lang="en-IN" dirty="0"/>
              <a:t>Gradient Problem in RNNs</a:t>
            </a:r>
          </a:p>
        </p:txBody>
      </p:sp>
      <p:sp>
        <p:nvSpPr>
          <p:cNvPr id="3" name="Content Placeholder 2">
            <a:extLst>
              <a:ext uri="{FF2B5EF4-FFF2-40B4-BE49-F238E27FC236}">
                <a16:creationId xmlns:a16="http://schemas.microsoft.com/office/drawing/2014/main" id="{C2CB4410-5B19-4E0A-BB5E-A110039EBB74}"/>
              </a:ext>
            </a:extLst>
          </p:cNvPr>
          <p:cNvSpPr>
            <a:spLocks noGrp="1"/>
          </p:cNvSpPr>
          <p:nvPr>
            <p:ph idx="1"/>
          </p:nvPr>
        </p:nvSpPr>
        <p:spPr>
          <a:xfrm>
            <a:off x="1097280" y="2102178"/>
            <a:ext cx="10058400" cy="3766916"/>
          </a:xfrm>
        </p:spPr>
        <p:txBody>
          <a:bodyPr/>
          <a:lstStyle/>
          <a:p>
            <a:pPr>
              <a:buFont typeface="Wingdings" panose="05000000000000000000" pitchFamily="2" charset="2"/>
              <a:buChar char="q"/>
            </a:pPr>
            <a:r>
              <a:rPr lang="en-IN" dirty="0"/>
              <a:t> What is Gradient?</a:t>
            </a:r>
          </a:p>
          <a:p>
            <a:pPr>
              <a:buFont typeface="Wingdings" panose="05000000000000000000" pitchFamily="2" charset="2"/>
              <a:buChar char="q"/>
            </a:pPr>
            <a:r>
              <a:rPr lang="en-IN" dirty="0"/>
              <a:t> BPTT </a:t>
            </a:r>
          </a:p>
          <a:p>
            <a:pPr>
              <a:buFont typeface="Wingdings" panose="05000000000000000000" pitchFamily="2" charset="2"/>
              <a:buChar char="q"/>
            </a:pPr>
            <a:r>
              <a:rPr lang="en-IN" dirty="0"/>
              <a:t> 2 major gradient problems in standard RNN structure:</a:t>
            </a:r>
          </a:p>
          <a:p>
            <a:pPr lvl="1">
              <a:buFont typeface="Wingdings" panose="05000000000000000000" pitchFamily="2" charset="2"/>
              <a:buChar char="q"/>
            </a:pPr>
            <a:r>
              <a:rPr lang="en-IN" dirty="0"/>
              <a:t> Vanishing gradient</a:t>
            </a:r>
          </a:p>
          <a:p>
            <a:pPr lvl="1">
              <a:buFont typeface="Wingdings" panose="05000000000000000000" pitchFamily="2" charset="2"/>
              <a:buChar char="q"/>
            </a:pPr>
            <a:r>
              <a:rPr lang="en-IN" dirty="0"/>
              <a:t> Exploding gradient</a:t>
            </a:r>
          </a:p>
          <a:p>
            <a:pPr>
              <a:buFont typeface="Wingdings" panose="05000000000000000000" pitchFamily="2" charset="2"/>
              <a:buChar char="q"/>
            </a:pPr>
            <a:r>
              <a:rPr lang="en-IN" dirty="0"/>
              <a:t> Learning algorithm can not reach at global minima in both problems</a:t>
            </a:r>
          </a:p>
          <a:p>
            <a:pPr marL="0" indent="0">
              <a:buClrTx/>
              <a:buNone/>
            </a:pPr>
            <a:endParaRPr lang="en-IN" dirty="0"/>
          </a:p>
        </p:txBody>
      </p:sp>
      <p:sp>
        <p:nvSpPr>
          <p:cNvPr id="6" name="Footer Placeholder 3">
            <a:extLst>
              <a:ext uri="{FF2B5EF4-FFF2-40B4-BE49-F238E27FC236}">
                <a16:creationId xmlns:a16="http://schemas.microsoft.com/office/drawing/2014/main" id="{CC546264-F9D7-4D1D-9B87-7DBBFA0680F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686B4628-44CD-42C8-A624-F565A7E7BA01}"/>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6</a:t>
            </a:fld>
            <a:endParaRPr lang="en-IN" sz="1200" dirty="0"/>
          </a:p>
        </p:txBody>
      </p:sp>
      <p:sp>
        <p:nvSpPr>
          <p:cNvPr id="8" name="TextBox 7">
            <a:extLst>
              <a:ext uri="{FF2B5EF4-FFF2-40B4-BE49-F238E27FC236}">
                <a16:creationId xmlns:a16="http://schemas.microsoft.com/office/drawing/2014/main" id="{18E88E02-8C50-44B2-86B3-037B24B4314E}"/>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9B7D5237-C16B-496A-A82E-F6338F9A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7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2F22-C8A2-446D-9052-E50E6A1412CB}"/>
              </a:ext>
            </a:extLst>
          </p:cNvPr>
          <p:cNvSpPr>
            <a:spLocks noGrp="1"/>
          </p:cNvSpPr>
          <p:nvPr>
            <p:ph type="title"/>
          </p:nvPr>
        </p:nvSpPr>
        <p:spPr/>
        <p:txBody>
          <a:bodyPr/>
          <a:lstStyle/>
          <a:p>
            <a:r>
              <a:rPr lang="en-IN" dirty="0"/>
              <a:t>Vanishing Gradient</a:t>
            </a:r>
          </a:p>
        </p:txBody>
      </p:sp>
      <p:pic>
        <p:nvPicPr>
          <p:cNvPr id="5" name="Content Placeholder 4">
            <a:extLst>
              <a:ext uri="{FF2B5EF4-FFF2-40B4-BE49-F238E27FC236}">
                <a16:creationId xmlns:a16="http://schemas.microsoft.com/office/drawing/2014/main" id="{030D2740-69D8-496A-8FE3-31209A67BD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5745" y="1875718"/>
            <a:ext cx="7088251" cy="1998698"/>
          </a:xfrm>
        </p:spPr>
      </p:pic>
      <p:sp>
        <p:nvSpPr>
          <p:cNvPr id="7" name="Footer Placeholder 3">
            <a:extLst>
              <a:ext uri="{FF2B5EF4-FFF2-40B4-BE49-F238E27FC236}">
                <a16:creationId xmlns:a16="http://schemas.microsoft.com/office/drawing/2014/main" id="{606D19CC-B803-41B1-899E-31F04A63F76A}"/>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8" name="Slide Number Placeholder 4">
            <a:extLst>
              <a:ext uri="{FF2B5EF4-FFF2-40B4-BE49-F238E27FC236}">
                <a16:creationId xmlns:a16="http://schemas.microsoft.com/office/drawing/2014/main" id="{46C6FE81-F325-4948-94C7-A5BB26A1DA4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7</a:t>
            </a:fld>
            <a:endParaRPr lang="en-IN" sz="1200" dirty="0"/>
          </a:p>
        </p:txBody>
      </p:sp>
      <p:sp>
        <p:nvSpPr>
          <p:cNvPr id="9" name="TextBox 8">
            <a:extLst>
              <a:ext uri="{FF2B5EF4-FFF2-40B4-BE49-F238E27FC236}">
                <a16:creationId xmlns:a16="http://schemas.microsoft.com/office/drawing/2014/main" id="{A23B5871-758E-4720-B15F-8B03A7FEC18B}"/>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1" name="Picture 2">
            <a:extLst>
              <a:ext uri="{FF2B5EF4-FFF2-40B4-BE49-F238E27FC236}">
                <a16:creationId xmlns:a16="http://schemas.microsoft.com/office/drawing/2014/main" id="{CF8B3A57-C064-4C64-88A3-EA46C8BA6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0A4102E1-097A-445E-BBA5-58D8F70EE507}"/>
              </a:ext>
            </a:extLst>
          </p:cNvPr>
          <p:cNvSpPr txBox="1">
            <a:spLocks/>
          </p:cNvSpPr>
          <p:nvPr/>
        </p:nvSpPr>
        <p:spPr>
          <a:xfrm>
            <a:off x="1097280" y="4662720"/>
            <a:ext cx="10922206" cy="165870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Gradient get minimal during back-propagation causing no effect on the learning of initial layers.</a:t>
            </a:r>
          </a:p>
          <a:p>
            <a:pPr>
              <a:buFont typeface="Wingdings" panose="05000000000000000000" pitchFamily="2" charset="2"/>
              <a:buChar char="q"/>
            </a:pPr>
            <a:r>
              <a:rPr lang="en-IN" dirty="0"/>
              <a:t> New weight = old weight – learning rate * gradient </a:t>
            </a:r>
          </a:p>
          <a:p>
            <a:pPr>
              <a:buFont typeface="Wingdings" panose="05000000000000000000" pitchFamily="2" charset="2"/>
              <a:buChar char="q"/>
            </a:pPr>
            <a:r>
              <a:rPr lang="en-IN" dirty="0"/>
              <a:t> 10.999 = 10.1 – 0.001</a:t>
            </a:r>
          </a:p>
          <a:p>
            <a:pPr>
              <a:buFont typeface="Wingdings" panose="05000000000000000000" pitchFamily="2" charset="2"/>
              <a:buChar char="q"/>
            </a:pPr>
            <a:r>
              <a:rPr lang="en-IN" dirty="0"/>
              <a:t> High chances In case of Sigmoid activation function. So Tanh is preferred one!</a:t>
            </a:r>
          </a:p>
        </p:txBody>
      </p:sp>
      <p:sp>
        <p:nvSpPr>
          <p:cNvPr id="14" name="TextBox 13">
            <a:extLst>
              <a:ext uri="{FF2B5EF4-FFF2-40B4-BE49-F238E27FC236}">
                <a16:creationId xmlns:a16="http://schemas.microsoft.com/office/drawing/2014/main" id="{30009B69-C491-4CD3-9A96-4AA34D2B7D27}"/>
              </a:ext>
            </a:extLst>
          </p:cNvPr>
          <p:cNvSpPr txBox="1"/>
          <p:nvPr/>
        </p:nvSpPr>
        <p:spPr>
          <a:xfrm>
            <a:off x="4814040" y="3874416"/>
            <a:ext cx="2624880" cy="369332"/>
          </a:xfrm>
          <a:prstGeom prst="rect">
            <a:avLst/>
          </a:prstGeom>
          <a:noFill/>
        </p:spPr>
        <p:txBody>
          <a:bodyPr wrap="square" rtlCol="0">
            <a:spAutoFit/>
          </a:bodyPr>
          <a:lstStyle/>
          <a:p>
            <a:r>
              <a:rPr lang="en-IN" dirty="0"/>
              <a:t>Fig: Vanishing Gradient [2]</a:t>
            </a:r>
          </a:p>
        </p:txBody>
      </p:sp>
    </p:spTree>
    <p:extLst>
      <p:ext uri="{BB962C8B-B14F-4D97-AF65-F5344CB8AC3E}">
        <p14:creationId xmlns:p14="http://schemas.microsoft.com/office/powerpoint/2010/main" val="5495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C217-1B39-4053-BEAA-6F7852BB026B}"/>
              </a:ext>
            </a:extLst>
          </p:cNvPr>
          <p:cNvSpPr>
            <a:spLocks noGrp="1"/>
          </p:cNvSpPr>
          <p:nvPr>
            <p:ph type="title"/>
          </p:nvPr>
        </p:nvSpPr>
        <p:spPr/>
        <p:txBody>
          <a:bodyPr/>
          <a:lstStyle/>
          <a:p>
            <a:r>
              <a:rPr lang="en-IN" dirty="0"/>
              <a:t>Exploding Gradient</a:t>
            </a:r>
          </a:p>
        </p:txBody>
      </p:sp>
      <p:sp>
        <p:nvSpPr>
          <p:cNvPr id="7" name="Slide Number Placeholder 4">
            <a:extLst>
              <a:ext uri="{FF2B5EF4-FFF2-40B4-BE49-F238E27FC236}">
                <a16:creationId xmlns:a16="http://schemas.microsoft.com/office/drawing/2014/main" id="{93B74AE0-59A0-4E3A-AE05-F69541BCF52B}"/>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8</a:t>
            </a:fld>
            <a:endParaRPr lang="en-IN" sz="1200" dirty="0"/>
          </a:p>
        </p:txBody>
      </p:sp>
      <p:sp>
        <p:nvSpPr>
          <p:cNvPr id="9" name="Footer Placeholder 3">
            <a:extLst>
              <a:ext uri="{FF2B5EF4-FFF2-40B4-BE49-F238E27FC236}">
                <a16:creationId xmlns:a16="http://schemas.microsoft.com/office/drawing/2014/main" id="{E7BC6ECC-A639-49E0-B79C-12FE7464B150}"/>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10" name="Slide Number Placeholder 4">
            <a:extLst>
              <a:ext uri="{FF2B5EF4-FFF2-40B4-BE49-F238E27FC236}">
                <a16:creationId xmlns:a16="http://schemas.microsoft.com/office/drawing/2014/main" id="{F708A1F9-81CE-42A9-BA48-E4A6F9198C11}"/>
              </a:ext>
            </a:extLst>
          </p:cNvPr>
          <p:cNvSpPr>
            <a:spLocks noGrp="1"/>
          </p:cNvSpPr>
          <p:nvPr>
            <p:ph type="sldNum" sz="quarter" idx="12"/>
          </p:nvPr>
        </p:nvSpPr>
        <p:spPr>
          <a:xfrm>
            <a:off x="10879975" y="6459784"/>
            <a:ext cx="1312025" cy="365125"/>
          </a:xfrm>
        </p:spPr>
        <p:txBody>
          <a:bodyPr/>
          <a:lstStyle/>
          <a:p>
            <a:fld id="{A44A4EFC-2442-42B4-818B-150907507D35}" type="slidenum">
              <a:rPr lang="en-IN" sz="1200" smtClean="0"/>
              <a:t>8</a:t>
            </a:fld>
            <a:endParaRPr lang="en-IN" sz="1200" dirty="0"/>
          </a:p>
        </p:txBody>
      </p:sp>
      <p:sp>
        <p:nvSpPr>
          <p:cNvPr id="11" name="TextBox 10">
            <a:extLst>
              <a:ext uri="{FF2B5EF4-FFF2-40B4-BE49-F238E27FC236}">
                <a16:creationId xmlns:a16="http://schemas.microsoft.com/office/drawing/2014/main" id="{B14FDAFA-2600-4A96-859D-02717B4CFC78}"/>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3" name="Picture 2">
            <a:extLst>
              <a:ext uri="{FF2B5EF4-FFF2-40B4-BE49-F238E27FC236}">
                <a16:creationId xmlns:a16="http://schemas.microsoft.com/office/drawing/2014/main" id="{582BB609-F51B-4A62-A507-FA9B10D71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DBEEAF9A-0AE4-4FBE-A9A1-BF8A334245D9}"/>
              </a:ext>
            </a:extLst>
          </p:cNvPr>
          <p:cNvSpPr txBox="1">
            <a:spLocks/>
          </p:cNvSpPr>
          <p:nvPr/>
        </p:nvSpPr>
        <p:spPr>
          <a:xfrm>
            <a:off x="1066800" y="2023566"/>
            <a:ext cx="10058400" cy="3766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a:t>
            </a:r>
            <a:r>
              <a:rPr lang="en-US" dirty="0"/>
              <a:t>Vanishing gradient tends to be the bigger problem with training RNNs, although when exploding gradients happens, it can be </a:t>
            </a:r>
            <a:r>
              <a:rPr lang="en-US" b="1" dirty="0"/>
              <a:t>catastrophic</a:t>
            </a:r>
            <a:r>
              <a:rPr lang="en-US" dirty="0"/>
              <a:t> because the exponentially large gradients can cause our parameters to become so large that your neural network parameters get really messed up</a:t>
            </a:r>
            <a:endParaRPr lang="en-IN" dirty="0"/>
          </a:p>
          <a:p>
            <a:pPr>
              <a:buFont typeface="Wingdings" panose="05000000000000000000" pitchFamily="2" charset="2"/>
              <a:buChar char="q"/>
            </a:pPr>
            <a:r>
              <a:rPr lang="en-IN" dirty="0"/>
              <a:t> In case of </a:t>
            </a:r>
            <a:r>
              <a:rPr lang="en-IN" dirty="0" err="1"/>
              <a:t>ReLU</a:t>
            </a:r>
            <a:r>
              <a:rPr lang="en-IN" dirty="0"/>
              <a:t> function, gradient can be &gt; 1 and on every successive layer it </a:t>
            </a:r>
            <a:r>
              <a:rPr lang="en-US" dirty="0"/>
              <a:t>increases exponentially</a:t>
            </a:r>
          </a:p>
          <a:p>
            <a:pPr>
              <a:buFont typeface="Wingdings" panose="05000000000000000000" pitchFamily="2" charset="2"/>
              <a:buChar char="q"/>
            </a:pPr>
            <a:r>
              <a:rPr lang="en-US" dirty="0"/>
              <a:t> But exploding gradients are easier to spot because the parameters just blow up and you might often see </a:t>
            </a:r>
            <a:r>
              <a:rPr lang="en-US" dirty="0" err="1"/>
              <a:t>NaNs</a:t>
            </a:r>
            <a:r>
              <a:rPr lang="en-US" dirty="0"/>
              <a:t>, or not a numbers, meaning results of a numerical overflow in your neural network computation.</a:t>
            </a:r>
            <a:endParaRPr lang="en-IN" dirty="0"/>
          </a:p>
        </p:txBody>
      </p:sp>
    </p:spTree>
    <p:extLst>
      <p:ext uri="{BB962C8B-B14F-4D97-AF65-F5344CB8AC3E}">
        <p14:creationId xmlns:p14="http://schemas.microsoft.com/office/powerpoint/2010/main" val="2943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AD6A-7093-4C58-A689-A84B964CB9E2}"/>
              </a:ext>
            </a:extLst>
          </p:cNvPr>
          <p:cNvSpPr>
            <a:spLocks noGrp="1"/>
          </p:cNvSpPr>
          <p:nvPr>
            <p:ph type="title"/>
          </p:nvPr>
        </p:nvSpPr>
        <p:spPr/>
        <p:txBody>
          <a:bodyPr/>
          <a:lstStyle/>
          <a:p>
            <a:r>
              <a:rPr lang="en-IN" dirty="0"/>
              <a:t>Solutions to Gradient Problem</a:t>
            </a:r>
          </a:p>
        </p:txBody>
      </p:sp>
      <p:sp>
        <p:nvSpPr>
          <p:cNvPr id="6" name="Footer Placeholder 3">
            <a:extLst>
              <a:ext uri="{FF2B5EF4-FFF2-40B4-BE49-F238E27FC236}">
                <a16:creationId xmlns:a16="http://schemas.microsoft.com/office/drawing/2014/main" id="{13EE1658-E36B-4E09-A605-DEC59D18D1EC}"/>
              </a:ext>
            </a:extLst>
          </p:cNvPr>
          <p:cNvSpPr>
            <a:spLocks noGrp="1"/>
          </p:cNvSpPr>
          <p:nvPr>
            <p:ph type="ftr" sz="quarter" idx="11"/>
          </p:nvPr>
        </p:nvSpPr>
        <p:spPr>
          <a:xfrm>
            <a:off x="0" y="6459785"/>
            <a:ext cx="12192000" cy="365125"/>
          </a:xfrm>
        </p:spPr>
        <p:txBody>
          <a:bodyPr/>
          <a:lstStyle/>
          <a:p>
            <a:pPr algn="l"/>
            <a:r>
              <a:rPr lang="en-US" sz="1200" dirty="0"/>
              <a:t>Shaikh Safir Mohammad</a:t>
            </a:r>
            <a:br>
              <a:rPr lang="en-US" sz="1200" dirty="0"/>
            </a:br>
            <a:r>
              <a:rPr lang="en-US" sz="1200" dirty="0" err="1"/>
              <a:t>Yelpale</a:t>
            </a:r>
            <a:r>
              <a:rPr lang="en-US" sz="1200" dirty="0"/>
              <a:t> </a:t>
            </a:r>
            <a:r>
              <a:rPr lang="en-US" sz="1200" dirty="0" err="1"/>
              <a:t>Kshitij</a:t>
            </a:r>
            <a:r>
              <a:rPr lang="en-US" sz="1200" dirty="0"/>
              <a:t> </a:t>
            </a:r>
          </a:p>
        </p:txBody>
      </p:sp>
      <p:sp>
        <p:nvSpPr>
          <p:cNvPr id="7" name="Slide Number Placeholder 4">
            <a:extLst>
              <a:ext uri="{FF2B5EF4-FFF2-40B4-BE49-F238E27FC236}">
                <a16:creationId xmlns:a16="http://schemas.microsoft.com/office/drawing/2014/main" id="{CEC074D6-6B40-4520-BFF7-29BD8AEFFECE}"/>
              </a:ext>
            </a:extLst>
          </p:cNvPr>
          <p:cNvSpPr txBox="1">
            <a:spLocks/>
          </p:cNvSpPr>
          <p:nvPr/>
        </p:nvSpPr>
        <p:spPr>
          <a:xfrm>
            <a:off x="10879975" y="645978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4A4EFC-2442-42B4-818B-150907507D35}" type="slidenum">
              <a:rPr lang="en-IN" sz="1200" smtClean="0"/>
              <a:pPr/>
              <a:t>9</a:t>
            </a:fld>
            <a:endParaRPr lang="en-IN" sz="1200" dirty="0"/>
          </a:p>
        </p:txBody>
      </p:sp>
      <p:sp>
        <p:nvSpPr>
          <p:cNvPr id="8" name="TextBox 7">
            <a:extLst>
              <a:ext uri="{FF2B5EF4-FFF2-40B4-BE49-F238E27FC236}">
                <a16:creationId xmlns:a16="http://schemas.microsoft.com/office/drawing/2014/main" id="{A958D9AD-77A6-42FB-B474-E4F00A4AF2CD}"/>
              </a:ext>
            </a:extLst>
          </p:cNvPr>
          <p:cNvSpPr txBox="1"/>
          <p:nvPr/>
        </p:nvSpPr>
        <p:spPr>
          <a:xfrm>
            <a:off x="4927862" y="6459785"/>
            <a:ext cx="2336276" cy="584775"/>
          </a:xfrm>
          <a:prstGeom prst="rect">
            <a:avLst/>
          </a:prstGeom>
          <a:noFill/>
        </p:spPr>
        <p:txBody>
          <a:bodyPr wrap="square" rtlCol="0">
            <a:spAutoFit/>
          </a:bodyPr>
          <a:lstStyle/>
          <a:p>
            <a:r>
              <a:rPr lang="en-US" sz="1400" dirty="0">
                <a:solidFill>
                  <a:schemeClr val="bg1"/>
                </a:solidFill>
              </a:rPr>
              <a:t>Applications of NN with LSTM</a:t>
            </a:r>
            <a:endParaRPr lang="en-IN" sz="1400" dirty="0">
              <a:solidFill>
                <a:schemeClr val="bg1"/>
              </a:solidFill>
            </a:endParaRPr>
          </a:p>
          <a:p>
            <a:endParaRPr lang="en-IN" dirty="0"/>
          </a:p>
        </p:txBody>
      </p:sp>
      <p:pic>
        <p:nvPicPr>
          <p:cNvPr id="10" name="Picture 2">
            <a:extLst>
              <a:ext uri="{FF2B5EF4-FFF2-40B4-BE49-F238E27FC236}">
                <a16:creationId xmlns:a16="http://schemas.microsoft.com/office/drawing/2014/main" id="{11EE0536-2C19-45AC-AA8B-2267D390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240" y="141403"/>
            <a:ext cx="1728246" cy="71308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B4AEDE37-C12F-45E4-8AEC-C851591D128F}"/>
              </a:ext>
            </a:extLst>
          </p:cNvPr>
          <p:cNvSpPr txBox="1">
            <a:spLocks/>
          </p:cNvSpPr>
          <p:nvPr/>
        </p:nvSpPr>
        <p:spPr>
          <a:xfrm>
            <a:off x="1097280" y="2131991"/>
            <a:ext cx="10058400" cy="37669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Exploding gradient</a:t>
            </a:r>
          </a:p>
          <a:p>
            <a:pPr lvl="1">
              <a:buFont typeface="Wingdings" panose="05000000000000000000" pitchFamily="2" charset="2"/>
              <a:buChar char="q"/>
            </a:pPr>
            <a:r>
              <a:rPr lang="en-IN" dirty="0"/>
              <a:t> Truncated Backpropagation</a:t>
            </a:r>
          </a:p>
          <a:p>
            <a:pPr lvl="1">
              <a:buFont typeface="Wingdings" panose="05000000000000000000" pitchFamily="2" charset="2"/>
              <a:buChar char="q"/>
            </a:pPr>
            <a:r>
              <a:rPr lang="en-IN" dirty="0"/>
              <a:t> Penalties</a:t>
            </a:r>
          </a:p>
          <a:p>
            <a:pPr lvl="1">
              <a:buFont typeface="Wingdings" panose="05000000000000000000" pitchFamily="2" charset="2"/>
              <a:buChar char="q"/>
            </a:pPr>
            <a:r>
              <a:rPr lang="en-IN" dirty="0"/>
              <a:t> Gradient Clipping</a:t>
            </a:r>
          </a:p>
          <a:p>
            <a:pPr>
              <a:buFont typeface="Wingdings" panose="05000000000000000000" pitchFamily="2" charset="2"/>
              <a:buChar char="q"/>
            </a:pPr>
            <a:r>
              <a:rPr lang="en-IN" dirty="0"/>
              <a:t> Vanishing gradient</a:t>
            </a:r>
          </a:p>
          <a:p>
            <a:pPr lvl="1">
              <a:buFont typeface="Wingdings" panose="05000000000000000000" pitchFamily="2" charset="2"/>
              <a:buChar char="q"/>
            </a:pPr>
            <a:r>
              <a:rPr lang="en-IN" dirty="0"/>
              <a:t> Weight Initialization</a:t>
            </a:r>
          </a:p>
          <a:p>
            <a:pPr lvl="1">
              <a:buFont typeface="Wingdings" panose="05000000000000000000" pitchFamily="2" charset="2"/>
              <a:buChar char="q"/>
            </a:pPr>
            <a:r>
              <a:rPr lang="en-IN" dirty="0"/>
              <a:t> Echo State Networks</a:t>
            </a:r>
          </a:p>
          <a:p>
            <a:pPr lvl="1">
              <a:buFont typeface="Wingdings" panose="05000000000000000000" pitchFamily="2" charset="2"/>
              <a:buChar char="q"/>
            </a:pPr>
            <a:r>
              <a:rPr lang="en-IN" dirty="0"/>
              <a:t> Long Short-Term Memory Networks (LSTM)</a:t>
            </a:r>
          </a:p>
        </p:txBody>
      </p:sp>
      <p:sp>
        <p:nvSpPr>
          <p:cNvPr id="15" name="Arrow: Left 14">
            <a:extLst>
              <a:ext uri="{FF2B5EF4-FFF2-40B4-BE49-F238E27FC236}">
                <a16:creationId xmlns:a16="http://schemas.microsoft.com/office/drawing/2014/main" id="{CAC09D90-A015-457B-A00C-DD0EA30E99EE}"/>
              </a:ext>
            </a:extLst>
          </p:cNvPr>
          <p:cNvSpPr/>
          <p:nvPr/>
        </p:nvSpPr>
        <p:spPr>
          <a:xfrm>
            <a:off x="5656082" y="4568704"/>
            <a:ext cx="546755" cy="245097"/>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03272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444</TotalTime>
  <Words>1840</Words>
  <Application>Microsoft Office PowerPoint</Application>
  <PresentationFormat>Widescreen</PresentationFormat>
  <Paragraphs>272</Paragraphs>
  <Slides>31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Open Sans</vt:lpstr>
      <vt:lpstr>Verdana</vt:lpstr>
      <vt:lpstr>Wingdings</vt:lpstr>
      <vt:lpstr>Retrospect</vt:lpstr>
      <vt:lpstr>Applications of Neural Networks with Long Short-Term Memory (LSTM)</vt:lpstr>
      <vt:lpstr>Introduction</vt:lpstr>
      <vt:lpstr>Structure of RNN</vt:lpstr>
      <vt:lpstr>Activation function – Hyperbolic Tangent</vt:lpstr>
      <vt:lpstr>Structure of RNN Cell</vt:lpstr>
      <vt:lpstr>Gradient Problem in RNNs</vt:lpstr>
      <vt:lpstr>Vanishing Gradient</vt:lpstr>
      <vt:lpstr>Exploding Gradient</vt:lpstr>
      <vt:lpstr>Solutions to Gradient Problem</vt:lpstr>
      <vt:lpstr>LSTMs mimic Human Memory</vt:lpstr>
      <vt:lpstr>LSTM Architecture</vt:lpstr>
      <vt:lpstr>Activation function – Sigmoid </vt:lpstr>
      <vt:lpstr>Forget Gate</vt:lpstr>
      <vt:lpstr>Input Gate</vt:lpstr>
      <vt:lpstr>Cell State</vt:lpstr>
      <vt:lpstr>Output Gate</vt:lpstr>
      <vt:lpstr>Pseudo Code</vt:lpstr>
      <vt:lpstr>Backpropagation in LSTMs</vt:lpstr>
      <vt:lpstr>Other variants – Bi directional RNN/LSTM</vt:lpstr>
      <vt:lpstr>Other variants – Deep RNN/LSTM</vt:lpstr>
      <vt:lpstr>Other variants – Gated Recurrent Unit (GRU)</vt:lpstr>
      <vt:lpstr>Application – Sentiment Analysis</vt:lpstr>
      <vt:lpstr>Implementation</vt:lpstr>
      <vt:lpstr>Performance Measures</vt:lpstr>
      <vt:lpstr>       Demo</vt:lpstr>
      <vt:lpstr>Challenges</vt:lpstr>
      <vt:lpstr>Results - Correlation</vt:lpstr>
      <vt:lpstr>Results – Characteristic Values</vt:lpstr>
      <vt:lpstr>Other 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Neural Networks with Long Short Term Memory</dc:title>
  <dc:creator>Safir Mohammad Shaikh</dc:creator>
  <cp:lastModifiedBy>Safir Mohammad Shaikh</cp:lastModifiedBy>
  <cp:revision>109</cp:revision>
  <dcterms:created xsi:type="dcterms:W3CDTF">2020-09-03T22:14:09Z</dcterms:created>
  <dcterms:modified xsi:type="dcterms:W3CDTF">2020-09-14T20:49:36Z</dcterms:modified>
</cp:coreProperties>
</file>