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0"/>
  </p:notesMasterIdLst>
  <p:sldIdLst>
    <p:sldId id="256" r:id="rId2"/>
    <p:sldId id="265" r:id="rId3"/>
    <p:sldId id="266" r:id="rId4"/>
    <p:sldId id="257" r:id="rId5"/>
    <p:sldId id="258" r:id="rId6"/>
    <p:sldId id="259" r:id="rId7"/>
    <p:sldId id="260" r:id="rId8"/>
    <p:sldId id="261" r:id="rId9"/>
    <p:sldId id="262" r:id="rId10"/>
    <p:sldId id="263" r:id="rId11"/>
    <p:sldId id="282" r:id="rId12"/>
    <p:sldId id="283" r:id="rId13"/>
    <p:sldId id="268" r:id="rId14"/>
    <p:sldId id="269" r:id="rId15"/>
    <p:sldId id="274" r:id="rId16"/>
    <p:sldId id="275" r:id="rId17"/>
    <p:sldId id="281"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07BD5-6FF2-4517-806C-0850975B6446}" type="datetimeFigureOut">
              <a:rPr lang="en-IN" smtClean="0"/>
              <a:t>11-09-2020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557C8-F147-4847-B78C-1FBF2B08520A}" type="slidenum">
              <a:rPr lang="en-IN" smtClean="0"/>
              <a:t>‹#›</a:t>
            </a:fld>
            <a:endParaRPr lang="en-IN"/>
          </a:p>
        </p:txBody>
      </p:sp>
    </p:spTree>
    <p:extLst>
      <p:ext uri="{BB962C8B-B14F-4D97-AF65-F5344CB8AC3E}">
        <p14:creationId xmlns:p14="http://schemas.microsoft.com/office/powerpoint/2010/main" val="156671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3</a:t>
            </a:fld>
            <a:endParaRPr lang="en-IN"/>
          </a:p>
        </p:txBody>
      </p:sp>
    </p:spTree>
    <p:extLst>
      <p:ext uri="{BB962C8B-B14F-4D97-AF65-F5344CB8AC3E}">
        <p14:creationId xmlns:p14="http://schemas.microsoft.com/office/powerpoint/2010/main" val="156804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12</a:t>
            </a:fld>
            <a:endParaRPr lang="en-IN"/>
          </a:p>
        </p:txBody>
      </p:sp>
    </p:spTree>
    <p:extLst>
      <p:ext uri="{BB962C8B-B14F-4D97-AF65-F5344CB8AC3E}">
        <p14:creationId xmlns:p14="http://schemas.microsoft.com/office/powerpoint/2010/main" val="174135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4</a:t>
            </a:fld>
            <a:endParaRPr lang="en-IN"/>
          </a:p>
        </p:txBody>
      </p:sp>
    </p:spTree>
    <p:extLst>
      <p:ext uri="{BB962C8B-B14F-4D97-AF65-F5344CB8AC3E}">
        <p14:creationId xmlns:p14="http://schemas.microsoft.com/office/powerpoint/2010/main" val="426472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5</a:t>
            </a:fld>
            <a:endParaRPr lang="en-IN"/>
          </a:p>
        </p:txBody>
      </p:sp>
    </p:spTree>
    <p:extLst>
      <p:ext uri="{BB962C8B-B14F-4D97-AF65-F5344CB8AC3E}">
        <p14:creationId xmlns:p14="http://schemas.microsoft.com/office/powerpoint/2010/main" val="2300051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Colah, 2015. Understanding LSTM Networks. [Blog] </a:t>
            </a:r>
            <a:r>
              <a:rPr lang="en-US" b="0" i="1" dirty="0">
                <a:solidFill>
                  <a:srgbClr val="000000"/>
                </a:solidFill>
                <a:effectLst/>
                <a:latin typeface="Open Sans"/>
              </a:rPr>
              <a:t>Colah's Blog</a:t>
            </a:r>
            <a:r>
              <a:rPr lang="en-US" b="0" i="0" dirty="0">
                <a:solidFill>
                  <a:srgbClr val="000000"/>
                </a:solidFill>
                <a:effectLst/>
                <a:latin typeface="Open Sans"/>
              </a:rPr>
              <a:t>, Available at: &lt;http://colah.github.io/posts/2015-08-Understanding-LSTMs/&gt; [Accessed 11 September 2020].</a:t>
            </a:r>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6</a:t>
            </a:fld>
            <a:endParaRPr lang="en-IN"/>
          </a:p>
        </p:txBody>
      </p:sp>
    </p:spTree>
    <p:extLst>
      <p:ext uri="{BB962C8B-B14F-4D97-AF65-F5344CB8AC3E}">
        <p14:creationId xmlns:p14="http://schemas.microsoft.com/office/powerpoint/2010/main" val="3972750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7</a:t>
            </a:fld>
            <a:endParaRPr lang="en-IN"/>
          </a:p>
        </p:txBody>
      </p:sp>
    </p:spTree>
    <p:extLst>
      <p:ext uri="{BB962C8B-B14F-4D97-AF65-F5344CB8AC3E}">
        <p14:creationId xmlns:p14="http://schemas.microsoft.com/office/powerpoint/2010/main" val="3414125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8</a:t>
            </a:fld>
            <a:endParaRPr lang="en-IN"/>
          </a:p>
        </p:txBody>
      </p:sp>
    </p:spTree>
    <p:extLst>
      <p:ext uri="{BB962C8B-B14F-4D97-AF65-F5344CB8AC3E}">
        <p14:creationId xmlns:p14="http://schemas.microsoft.com/office/powerpoint/2010/main" val="1693929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9</a:t>
            </a:fld>
            <a:endParaRPr lang="en-IN"/>
          </a:p>
        </p:txBody>
      </p:sp>
    </p:spTree>
    <p:extLst>
      <p:ext uri="{BB962C8B-B14F-4D97-AF65-F5344CB8AC3E}">
        <p14:creationId xmlns:p14="http://schemas.microsoft.com/office/powerpoint/2010/main" val="4253254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10</a:t>
            </a:fld>
            <a:endParaRPr lang="en-IN"/>
          </a:p>
        </p:txBody>
      </p:sp>
    </p:spTree>
    <p:extLst>
      <p:ext uri="{BB962C8B-B14F-4D97-AF65-F5344CB8AC3E}">
        <p14:creationId xmlns:p14="http://schemas.microsoft.com/office/powerpoint/2010/main" val="241556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11</a:t>
            </a:fld>
            <a:endParaRPr lang="en-IN"/>
          </a:p>
        </p:txBody>
      </p:sp>
    </p:spTree>
    <p:extLst>
      <p:ext uri="{BB962C8B-B14F-4D97-AF65-F5344CB8AC3E}">
        <p14:creationId xmlns:p14="http://schemas.microsoft.com/office/powerpoint/2010/main" val="298722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16CC1F-89E6-461A-B086-D8C59DB75E21}" type="datetimeFigureOut">
              <a:rPr lang="en-IN" smtClean="0"/>
              <a:t>11-09-2020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87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6CC1F-89E6-461A-B086-D8C59DB75E21}" type="datetimeFigureOut">
              <a:rPr lang="en-IN" smtClean="0"/>
              <a:t>11-09-2020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13448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6CC1F-89E6-461A-B086-D8C59DB75E21}" type="datetimeFigureOut">
              <a:rPr lang="en-IN" smtClean="0"/>
              <a:t>11-09-2020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99728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6CC1F-89E6-461A-B086-D8C59DB75E21}" type="datetimeFigureOut">
              <a:rPr lang="en-IN" smtClean="0"/>
              <a:t>11-09-2020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148020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6CC1F-89E6-461A-B086-D8C59DB75E21}" type="datetimeFigureOut">
              <a:rPr lang="en-IN" smtClean="0"/>
              <a:t>11-09-2020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099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6CC1F-89E6-461A-B086-D8C59DB75E21}" type="datetimeFigureOut">
              <a:rPr lang="en-IN" smtClean="0"/>
              <a:t>11-09-2020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92253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16CC1F-89E6-461A-B086-D8C59DB75E21}" type="datetimeFigureOut">
              <a:rPr lang="en-IN" smtClean="0"/>
              <a:t>11-09-2020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74506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16CC1F-89E6-461A-B086-D8C59DB75E21}" type="datetimeFigureOut">
              <a:rPr lang="en-IN" smtClean="0"/>
              <a:t>11-09-2020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7080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16CC1F-89E6-461A-B086-D8C59DB75E21}" type="datetimeFigureOut">
              <a:rPr lang="en-IN" smtClean="0"/>
              <a:t>11-09-2020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401125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B16CC1F-89E6-461A-B086-D8C59DB75E21}" type="datetimeFigureOut">
              <a:rPr lang="en-IN" smtClean="0"/>
              <a:t>11-09-2020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4A4EFC-2442-42B4-818B-150907507D35}" type="slidenum">
              <a:rPr lang="en-IN" smtClean="0"/>
              <a:t>‹#›</a:t>
            </a:fld>
            <a:endParaRPr lang="en-IN"/>
          </a:p>
        </p:txBody>
      </p:sp>
    </p:spTree>
    <p:extLst>
      <p:ext uri="{BB962C8B-B14F-4D97-AF65-F5344CB8AC3E}">
        <p14:creationId xmlns:p14="http://schemas.microsoft.com/office/powerpoint/2010/main" val="350727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16CC1F-89E6-461A-B086-D8C59DB75E21}" type="datetimeFigureOut">
              <a:rPr lang="en-IN" smtClean="0"/>
              <a:t>11-09-2020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367391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16CC1F-89E6-461A-B086-D8C59DB75E21}" type="datetimeFigureOut">
              <a:rPr lang="en-IN" smtClean="0"/>
              <a:t>11-09-2020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4A4EFC-2442-42B4-818B-150907507D3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93703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A831-4223-4803-930B-F02F9EF32D3E}"/>
              </a:ext>
            </a:extLst>
          </p:cNvPr>
          <p:cNvSpPr>
            <a:spLocks noGrp="1"/>
          </p:cNvSpPr>
          <p:nvPr>
            <p:ph type="ctrTitle"/>
          </p:nvPr>
        </p:nvSpPr>
        <p:spPr/>
        <p:txBody>
          <a:bodyPr/>
          <a:lstStyle/>
          <a:p>
            <a:r>
              <a:rPr lang="en-US" sz="6000" b="1" dirty="0"/>
              <a:t>Applications of Neural Networks with</a:t>
            </a:r>
            <a:r>
              <a:rPr lang="en-US" b="1" dirty="0"/>
              <a:t> Long Short Term Memory (LSTM)</a:t>
            </a:r>
            <a:endParaRPr lang="en-IN" b="1" dirty="0"/>
          </a:p>
        </p:txBody>
      </p:sp>
      <p:sp>
        <p:nvSpPr>
          <p:cNvPr id="4" name="Subtitle 2">
            <a:extLst>
              <a:ext uri="{FF2B5EF4-FFF2-40B4-BE49-F238E27FC236}">
                <a16:creationId xmlns:a16="http://schemas.microsoft.com/office/drawing/2014/main" id="{C4B3116E-E132-4EBF-BFE2-4BE09C3A2582}"/>
              </a:ext>
            </a:extLst>
          </p:cNvPr>
          <p:cNvSpPr txBox="1">
            <a:spLocks/>
          </p:cNvSpPr>
          <p:nvPr/>
        </p:nvSpPr>
        <p:spPr>
          <a:xfrm>
            <a:off x="1097280" y="4562669"/>
            <a:ext cx="10058400" cy="1536379"/>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b="1" dirty="0"/>
              <a:t>Guidance-</a:t>
            </a:r>
            <a:r>
              <a:rPr lang="en-US" dirty="0"/>
              <a:t>				</a:t>
            </a:r>
            <a:r>
              <a:rPr lang="en-US" b="1" dirty="0"/>
              <a:t>by-</a:t>
            </a:r>
            <a:br>
              <a:rPr lang="en-US" dirty="0"/>
            </a:br>
            <a:r>
              <a:rPr lang="en-US" sz="2000" dirty="0"/>
              <a:t>Prof. Dr. </a:t>
            </a:r>
            <a:r>
              <a:rPr lang="en-US" sz="2000" dirty="0" err="1"/>
              <a:t>Jörg</a:t>
            </a:r>
            <a:r>
              <a:rPr lang="en-US" sz="2000" dirty="0"/>
              <a:t> Schäfer		</a:t>
            </a:r>
            <a:r>
              <a:rPr lang="en-IN" sz="2000" dirty="0"/>
              <a:t>1. shaikh </a:t>
            </a:r>
            <a:r>
              <a:rPr lang="en-IN" sz="2000" dirty="0" err="1"/>
              <a:t>safir</a:t>
            </a:r>
            <a:r>
              <a:rPr lang="en-IN" sz="2000" dirty="0"/>
              <a:t> Mohammad (1322554)</a:t>
            </a:r>
            <a:br>
              <a:rPr lang="en-IN" sz="2000" dirty="0"/>
            </a:br>
            <a:r>
              <a:rPr lang="en-IN" sz="2000" dirty="0"/>
              <a:t>Ms. Fatima butt			2. </a:t>
            </a:r>
            <a:r>
              <a:rPr lang="en-IN" sz="2000" dirty="0" err="1"/>
              <a:t>Yelpale</a:t>
            </a:r>
            <a:r>
              <a:rPr lang="en-IN" sz="2000" dirty="0"/>
              <a:t> </a:t>
            </a:r>
            <a:r>
              <a:rPr lang="en-IN" sz="2000" dirty="0" err="1"/>
              <a:t>Kshitij</a:t>
            </a:r>
            <a:r>
              <a:rPr lang="en-IN" sz="2000" dirty="0"/>
              <a:t> (1322509)</a:t>
            </a:r>
            <a:endParaRPr lang="en-US" sz="2000" dirty="0"/>
          </a:p>
          <a:p>
            <a:endParaRPr lang="en-IN" dirty="0"/>
          </a:p>
        </p:txBody>
      </p:sp>
    </p:spTree>
    <p:extLst>
      <p:ext uri="{BB962C8B-B14F-4D97-AF65-F5344CB8AC3E}">
        <p14:creationId xmlns:p14="http://schemas.microsoft.com/office/powerpoint/2010/main" val="19495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F3E8-ADD5-4647-8413-620A0E2F6604}"/>
              </a:ext>
            </a:extLst>
          </p:cNvPr>
          <p:cNvSpPr>
            <a:spLocks noGrp="1"/>
          </p:cNvSpPr>
          <p:nvPr>
            <p:ph type="title"/>
          </p:nvPr>
        </p:nvSpPr>
        <p:spPr/>
        <p:txBody>
          <a:bodyPr/>
          <a:lstStyle/>
          <a:p>
            <a:r>
              <a:rPr lang="en-IN" dirty="0"/>
              <a:t>Output Gate</a:t>
            </a:r>
          </a:p>
        </p:txBody>
      </p:sp>
      <p:pic>
        <p:nvPicPr>
          <p:cNvPr id="5" name="Content Placeholder 4">
            <a:extLst>
              <a:ext uri="{FF2B5EF4-FFF2-40B4-BE49-F238E27FC236}">
                <a16:creationId xmlns:a16="http://schemas.microsoft.com/office/drawing/2014/main" id="{2DADAF21-D070-4D78-884D-520F0A67CA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9953" y="1846263"/>
            <a:ext cx="8492419" cy="4367925"/>
          </a:xfrm>
        </p:spPr>
      </p:pic>
    </p:spTree>
    <p:extLst>
      <p:ext uri="{BB962C8B-B14F-4D97-AF65-F5344CB8AC3E}">
        <p14:creationId xmlns:p14="http://schemas.microsoft.com/office/powerpoint/2010/main" val="20191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E5A1-DB6E-4E1A-972D-9E5CE68F3B23}"/>
              </a:ext>
            </a:extLst>
          </p:cNvPr>
          <p:cNvSpPr>
            <a:spLocks noGrp="1"/>
          </p:cNvSpPr>
          <p:nvPr>
            <p:ph type="title"/>
          </p:nvPr>
        </p:nvSpPr>
        <p:spPr/>
        <p:txBody>
          <a:bodyPr/>
          <a:lstStyle/>
          <a:p>
            <a:r>
              <a:rPr lang="en-US" dirty="0"/>
              <a:t>Application – Sentiment Analysis</a:t>
            </a:r>
            <a:endParaRPr lang="en-IN" dirty="0"/>
          </a:p>
        </p:txBody>
      </p:sp>
      <p:sp>
        <p:nvSpPr>
          <p:cNvPr id="3" name="Content Placeholder 2">
            <a:extLst>
              <a:ext uri="{FF2B5EF4-FFF2-40B4-BE49-F238E27FC236}">
                <a16:creationId xmlns:a16="http://schemas.microsoft.com/office/drawing/2014/main" id="{59390695-9957-4C39-A179-ACCD5B97ABEE}"/>
              </a:ext>
            </a:extLst>
          </p:cNvPr>
          <p:cNvSpPr>
            <a:spLocks noGrp="1"/>
          </p:cNvSpPr>
          <p:nvPr>
            <p:ph idx="1"/>
          </p:nvPr>
        </p:nvSpPr>
        <p:spPr>
          <a:xfrm>
            <a:off x="1097280" y="2043404"/>
            <a:ext cx="10058400" cy="3825690"/>
          </a:xfrm>
        </p:spPr>
        <p:txBody>
          <a:bodyPr/>
          <a:lstStyle/>
          <a:p>
            <a:pPr>
              <a:buFont typeface="Wingdings" panose="05000000000000000000" pitchFamily="2" charset="2"/>
              <a:buChar char="q"/>
            </a:pPr>
            <a:r>
              <a:rPr lang="en-IN" dirty="0"/>
              <a:t> Sentiment Analysis is -</a:t>
            </a:r>
          </a:p>
          <a:p>
            <a:pPr lvl="1">
              <a:buFont typeface="Wingdings" panose="05000000000000000000" pitchFamily="2" charset="2"/>
              <a:buChar char="q"/>
            </a:pPr>
            <a:r>
              <a:rPr lang="en-US" dirty="0"/>
              <a:t> the term which is used very often in web-based business sites, social networks and different fields.</a:t>
            </a:r>
          </a:p>
          <a:p>
            <a:pPr lvl="1">
              <a:buFont typeface="Wingdings" panose="05000000000000000000" pitchFamily="2" charset="2"/>
              <a:buChar char="q"/>
            </a:pPr>
            <a:r>
              <a:rPr lang="en-US" dirty="0"/>
              <a:t> an examination field to analyze people’s subjective sentiments.</a:t>
            </a:r>
            <a:endParaRPr lang="en-IN" dirty="0"/>
          </a:p>
          <a:p>
            <a:pPr>
              <a:buFont typeface="Wingdings" panose="05000000000000000000" pitchFamily="2" charset="2"/>
              <a:buChar char="q"/>
            </a:pPr>
            <a:r>
              <a:rPr lang="en-IN" dirty="0"/>
              <a:t> More Advanced, Focus on “Beyond Polarity”</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91709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6A8A-C10E-4F8C-99C4-192628EA6A26}"/>
              </a:ext>
            </a:extLst>
          </p:cNvPr>
          <p:cNvSpPr>
            <a:spLocks noGrp="1"/>
          </p:cNvSpPr>
          <p:nvPr>
            <p:ph type="title"/>
          </p:nvPr>
        </p:nvSpPr>
        <p:spPr/>
        <p:txBody>
          <a:bodyPr/>
          <a:lstStyle/>
          <a:p>
            <a:r>
              <a:rPr lang="en-IN" dirty="0"/>
              <a:t>Implementation</a:t>
            </a:r>
          </a:p>
        </p:txBody>
      </p:sp>
      <p:sp>
        <p:nvSpPr>
          <p:cNvPr id="5" name="Content Placeholder 4">
            <a:extLst>
              <a:ext uri="{FF2B5EF4-FFF2-40B4-BE49-F238E27FC236}">
                <a16:creationId xmlns:a16="http://schemas.microsoft.com/office/drawing/2014/main" id="{1CCD826B-69BF-4F37-8A83-B6D3962BCBBA}"/>
              </a:ext>
            </a:extLst>
          </p:cNvPr>
          <p:cNvSpPr>
            <a:spLocks noGrp="1"/>
          </p:cNvSpPr>
          <p:nvPr>
            <p:ph idx="1"/>
          </p:nvPr>
        </p:nvSpPr>
        <p:spPr>
          <a:xfrm>
            <a:off x="1097280" y="2099388"/>
            <a:ext cx="10058400" cy="3769705"/>
          </a:xfrm>
        </p:spPr>
        <p:txBody>
          <a:bodyPr/>
          <a:lstStyle/>
          <a:p>
            <a:pPr lvl="0">
              <a:buFont typeface="Wingdings" panose="05000000000000000000" pitchFamily="2" charset="2"/>
              <a:buChar char="q"/>
            </a:pPr>
            <a:r>
              <a:rPr lang="en-IN" dirty="0"/>
              <a:t> Dataset: IMDB Movie Reviews [1]</a:t>
            </a:r>
          </a:p>
          <a:p>
            <a:pPr lvl="0">
              <a:buFont typeface="Wingdings" panose="05000000000000000000" pitchFamily="2" charset="2"/>
              <a:buChar char="q"/>
            </a:pPr>
            <a:r>
              <a:rPr lang="en-IN" dirty="0"/>
              <a:t> Data Pre-processing</a:t>
            </a:r>
          </a:p>
          <a:p>
            <a:pPr lvl="0">
              <a:buFont typeface="Wingdings" panose="05000000000000000000" pitchFamily="2" charset="2"/>
              <a:buChar char="q"/>
            </a:pPr>
            <a:r>
              <a:rPr lang="en-IN" dirty="0"/>
              <a:t> Library: </a:t>
            </a:r>
            <a:r>
              <a:rPr lang="en-IN" dirty="0" err="1"/>
              <a:t>Keras</a:t>
            </a:r>
            <a:endParaRPr lang="en-IN" dirty="0"/>
          </a:p>
          <a:p>
            <a:pPr lvl="0">
              <a:buFont typeface="Wingdings" panose="05000000000000000000" pitchFamily="2" charset="2"/>
              <a:buChar char="q"/>
            </a:pPr>
            <a:r>
              <a:rPr lang="en-IN" dirty="0"/>
              <a:t> Word Embedding: One-Hot representation + </a:t>
            </a:r>
            <a:r>
              <a:rPr lang="en-IN" dirty="0" err="1"/>
              <a:t>Keras</a:t>
            </a:r>
            <a:r>
              <a:rPr lang="en-IN" dirty="0"/>
              <a:t> encoded </a:t>
            </a:r>
            <a:r>
              <a:rPr lang="en-IN" dirty="0" err="1"/>
              <a:t>Imdb</a:t>
            </a:r>
            <a:r>
              <a:rPr lang="en-IN" dirty="0"/>
              <a:t> format</a:t>
            </a:r>
          </a:p>
          <a:p>
            <a:pPr lvl="0">
              <a:buFont typeface="Wingdings" panose="05000000000000000000" pitchFamily="2" charset="2"/>
              <a:buChar char="q"/>
            </a:pPr>
            <a:r>
              <a:rPr lang="en-IN" dirty="0"/>
              <a:t> Model: (Embedding + Bidirectional(LSTM( )) + Bidirectional(LSTM( )) + Dense)</a:t>
            </a:r>
          </a:p>
          <a:p>
            <a:endParaRPr lang="en-IN" dirty="0"/>
          </a:p>
        </p:txBody>
      </p:sp>
    </p:spTree>
    <p:extLst>
      <p:ext uri="{BB962C8B-B14F-4D97-AF65-F5344CB8AC3E}">
        <p14:creationId xmlns:p14="http://schemas.microsoft.com/office/powerpoint/2010/main" val="74437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A056-C886-4289-8979-FB1C7003BE2C}"/>
              </a:ext>
            </a:extLst>
          </p:cNvPr>
          <p:cNvSpPr>
            <a:spLocks noGrp="1"/>
          </p:cNvSpPr>
          <p:nvPr>
            <p:ph type="title"/>
          </p:nvPr>
        </p:nvSpPr>
        <p:spPr/>
        <p:txBody>
          <a:bodyPr/>
          <a:lstStyle/>
          <a:p>
            <a:r>
              <a:rPr lang="en-IN" dirty="0"/>
              <a:t>Performance Measures</a:t>
            </a:r>
          </a:p>
        </p:txBody>
      </p:sp>
      <p:graphicFrame>
        <p:nvGraphicFramePr>
          <p:cNvPr id="4" name="Table 4">
            <a:extLst>
              <a:ext uri="{FF2B5EF4-FFF2-40B4-BE49-F238E27FC236}">
                <a16:creationId xmlns:a16="http://schemas.microsoft.com/office/drawing/2014/main" id="{FA1F8374-9713-48C9-A226-65464F0B1C2E}"/>
              </a:ext>
            </a:extLst>
          </p:cNvPr>
          <p:cNvGraphicFramePr>
            <a:graphicFrameLocks noGrp="1"/>
          </p:cNvGraphicFramePr>
          <p:nvPr>
            <p:ph idx="1"/>
          </p:nvPr>
        </p:nvGraphicFramePr>
        <p:xfrm>
          <a:off x="1096963" y="1846263"/>
          <a:ext cx="10058399" cy="4349264"/>
        </p:xfrm>
        <a:graphic>
          <a:graphicData uri="http://schemas.openxmlformats.org/drawingml/2006/table">
            <a:tbl>
              <a:tblPr firstRow="1" bandRow="1">
                <a:tableStyleId>{5C22544A-7EE6-4342-B048-85BDC9FD1C3A}</a:tableStyleId>
              </a:tblPr>
              <a:tblGrid>
                <a:gridCol w="3111143">
                  <a:extLst>
                    <a:ext uri="{9D8B030D-6E8A-4147-A177-3AD203B41FA5}">
                      <a16:colId xmlns:a16="http://schemas.microsoft.com/office/drawing/2014/main" val="1087068912"/>
                    </a:ext>
                  </a:extLst>
                </a:gridCol>
                <a:gridCol w="2097092">
                  <a:extLst>
                    <a:ext uri="{9D8B030D-6E8A-4147-A177-3AD203B41FA5}">
                      <a16:colId xmlns:a16="http://schemas.microsoft.com/office/drawing/2014/main" val="821414282"/>
                    </a:ext>
                  </a:extLst>
                </a:gridCol>
                <a:gridCol w="2425082">
                  <a:extLst>
                    <a:ext uri="{9D8B030D-6E8A-4147-A177-3AD203B41FA5}">
                      <a16:colId xmlns:a16="http://schemas.microsoft.com/office/drawing/2014/main" val="1475585728"/>
                    </a:ext>
                  </a:extLst>
                </a:gridCol>
                <a:gridCol w="2425082">
                  <a:extLst>
                    <a:ext uri="{9D8B030D-6E8A-4147-A177-3AD203B41FA5}">
                      <a16:colId xmlns:a16="http://schemas.microsoft.com/office/drawing/2014/main" val="2573752956"/>
                    </a:ext>
                  </a:extLst>
                </a:gridCol>
              </a:tblGrid>
              <a:tr h="734387">
                <a:tc>
                  <a:txBody>
                    <a:bodyPr/>
                    <a:lstStyle/>
                    <a:p>
                      <a:pPr algn="ctr"/>
                      <a:endParaRPr lang="en-IN" dirty="0"/>
                    </a:p>
                  </a:txBody>
                  <a:tcPr/>
                </a:tc>
                <a:tc>
                  <a:txBody>
                    <a:bodyPr/>
                    <a:lstStyle/>
                    <a:p>
                      <a:pPr algn="ctr"/>
                      <a:r>
                        <a:rPr lang="en-US" b="1" dirty="0"/>
                        <a:t># Epochs</a:t>
                      </a:r>
                      <a:endParaRPr lang="en-IN" b="1" dirty="0"/>
                    </a:p>
                  </a:txBody>
                  <a:tcPr/>
                </a:tc>
                <a:tc>
                  <a:txBody>
                    <a:bodyPr/>
                    <a:lstStyle/>
                    <a:p>
                      <a:pPr algn="ctr"/>
                      <a:r>
                        <a:rPr lang="en-US" b="1" dirty="0"/>
                        <a:t>Training Accuracy</a:t>
                      </a:r>
                      <a:endParaRPr lang="en-IN" b="1" dirty="0"/>
                    </a:p>
                  </a:txBody>
                  <a:tcPr/>
                </a:tc>
                <a:tc>
                  <a:txBody>
                    <a:bodyPr/>
                    <a:lstStyle/>
                    <a:p>
                      <a:pPr algn="ctr"/>
                      <a:r>
                        <a:rPr lang="en-US" dirty="0"/>
                        <a:t>Validation Accuracy</a:t>
                      </a:r>
                      <a:endParaRPr lang="en-IN" dirty="0"/>
                    </a:p>
                  </a:txBody>
                  <a:tcPr/>
                </a:tc>
                <a:extLst>
                  <a:ext uri="{0D108BD9-81ED-4DB2-BD59-A6C34878D82A}">
                    <a16:rowId xmlns:a16="http://schemas.microsoft.com/office/drawing/2014/main" val="1582756733"/>
                  </a:ext>
                </a:extLst>
              </a:tr>
              <a:tr h="1229390">
                <a:tc>
                  <a:txBody>
                    <a:bodyPr/>
                    <a:lstStyle/>
                    <a:p>
                      <a:pPr algn="ctr"/>
                      <a:endParaRPr lang="en-US" b="1" dirty="0"/>
                    </a:p>
                    <a:p>
                      <a:pPr algn="ctr"/>
                      <a:r>
                        <a:rPr lang="en-US" b="1" dirty="0"/>
                        <a:t>LSTM (Trained on Custom IMDB Dataset with One-Hot Encoding)</a:t>
                      </a:r>
                      <a:endParaRPr lang="en-IN" b="1" dirty="0"/>
                    </a:p>
                  </a:txBody>
                  <a:tcPr/>
                </a:tc>
                <a:tc>
                  <a:txBody>
                    <a:bodyPr/>
                    <a:lstStyle/>
                    <a:p>
                      <a:pPr algn="ctr"/>
                      <a:endParaRPr lang="en-US" dirty="0"/>
                    </a:p>
                    <a:p>
                      <a:pPr algn="ctr"/>
                      <a:r>
                        <a:rPr lang="en-US" dirty="0"/>
                        <a:t>15</a:t>
                      </a:r>
                      <a:endParaRPr lang="en-IN" dirty="0"/>
                    </a:p>
                  </a:txBody>
                  <a:tcPr/>
                </a:tc>
                <a:tc>
                  <a:txBody>
                    <a:bodyPr/>
                    <a:lstStyle/>
                    <a:p>
                      <a:pPr algn="ctr"/>
                      <a:endParaRPr lang="en-US" dirty="0"/>
                    </a:p>
                    <a:p>
                      <a:pPr algn="ctr"/>
                      <a:r>
                        <a:rPr lang="en-US" dirty="0"/>
                        <a:t>99.85 %</a:t>
                      </a:r>
                      <a:endParaRPr lang="en-IN" dirty="0"/>
                    </a:p>
                  </a:txBody>
                  <a:tcPr/>
                </a:tc>
                <a:tc>
                  <a:txBody>
                    <a:bodyPr/>
                    <a:lstStyle/>
                    <a:p>
                      <a:pPr algn="ctr"/>
                      <a:endParaRPr lang="en-US" dirty="0"/>
                    </a:p>
                    <a:p>
                      <a:pPr algn="ctr"/>
                      <a:r>
                        <a:rPr lang="en-US" dirty="0"/>
                        <a:t>81.29 %</a:t>
                      </a:r>
                      <a:endParaRPr lang="en-IN" dirty="0"/>
                    </a:p>
                  </a:txBody>
                  <a:tcPr/>
                </a:tc>
                <a:extLst>
                  <a:ext uri="{0D108BD9-81ED-4DB2-BD59-A6C34878D82A}">
                    <a16:rowId xmlns:a16="http://schemas.microsoft.com/office/drawing/2014/main" val="3312662337"/>
                  </a:ext>
                </a:extLst>
              </a:tr>
              <a:tr h="1117915">
                <a:tc>
                  <a:txBody>
                    <a:bodyPr/>
                    <a:lstStyle/>
                    <a:p>
                      <a:pPr algn="ctr"/>
                      <a:endParaRPr lang="en-US" b="1" dirty="0"/>
                    </a:p>
                    <a:p>
                      <a:pPr algn="ctr"/>
                      <a:r>
                        <a:rPr lang="en-US" b="1" dirty="0"/>
                        <a:t>LSTM (Trained on </a:t>
                      </a:r>
                      <a:r>
                        <a:rPr lang="en-US" b="1" dirty="0" err="1"/>
                        <a:t>Keras</a:t>
                      </a:r>
                      <a:r>
                        <a:rPr lang="en-US" b="1" dirty="0"/>
                        <a:t>’ IMDB Dataset)</a:t>
                      </a:r>
                      <a:endParaRPr lang="en-IN" b="1" dirty="0"/>
                    </a:p>
                  </a:txBody>
                  <a:tcPr/>
                </a:tc>
                <a:tc>
                  <a:txBody>
                    <a:bodyPr/>
                    <a:lstStyle/>
                    <a:p>
                      <a:pPr algn="ctr"/>
                      <a:endParaRPr lang="en-US" dirty="0"/>
                    </a:p>
                    <a:p>
                      <a:pPr algn="ctr"/>
                      <a:r>
                        <a:rPr lang="en-US" dirty="0"/>
                        <a:t>3</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85.42 %</a:t>
                      </a:r>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82.81 %</a:t>
                      </a:r>
                      <a:endParaRPr lang="en-IN" dirty="0"/>
                    </a:p>
                    <a:p>
                      <a:pPr algn="ctr"/>
                      <a:endParaRPr lang="en-IN" dirty="0"/>
                    </a:p>
                  </a:txBody>
                  <a:tcPr/>
                </a:tc>
                <a:extLst>
                  <a:ext uri="{0D108BD9-81ED-4DB2-BD59-A6C34878D82A}">
                    <a16:rowId xmlns:a16="http://schemas.microsoft.com/office/drawing/2014/main" val="1490070864"/>
                  </a:ext>
                </a:extLst>
              </a:tr>
              <a:tr h="1267572">
                <a:tc>
                  <a:txBody>
                    <a:bodyPr/>
                    <a:lstStyle/>
                    <a:p>
                      <a:pPr algn="ctr"/>
                      <a:endParaRPr lang="en-US" b="1" dirty="0"/>
                    </a:p>
                    <a:p>
                      <a:pPr algn="ctr"/>
                      <a:r>
                        <a:rPr lang="en-US" b="1" dirty="0"/>
                        <a:t>Bi-LSTM (Trained on </a:t>
                      </a:r>
                      <a:r>
                        <a:rPr lang="en-US" b="1" dirty="0" err="1"/>
                        <a:t>Keras</a:t>
                      </a:r>
                      <a:r>
                        <a:rPr lang="en-US" b="1" dirty="0"/>
                        <a:t>’ IMDB Dataset)</a:t>
                      </a:r>
                      <a:endParaRPr lang="en-IN" b="1" dirty="0"/>
                    </a:p>
                  </a:txBody>
                  <a:tcPr/>
                </a:tc>
                <a:tc>
                  <a:txBody>
                    <a:bodyPr/>
                    <a:lstStyle/>
                    <a:p>
                      <a:pPr algn="ctr"/>
                      <a:endParaRPr lang="en-US" dirty="0"/>
                    </a:p>
                    <a:p>
                      <a:pPr algn="ctr"/>
                      <a:r>
                        <a:rPr lang="en-US" dirty="0">
                          <a:highlight>
                            <a:srgbClr val="FFFF00"/>
                          </a:highlight>
                        </a:rPr>
                        <a:t>2</a:t>
                      </a:r>
                      <a:endParaRPr lang="en-IN" dirty="0">
                        <a:highlight>
                          <a:srgbClr val="FFFF00"/>
                        </a:highlight>
                      </a:endParaRPr>
                    </a:p>
                  </a:txBody>
                  <a:tcPr/>
                </a:tc>
                <a:tc>
                  <a:txBody>
                    <a:bodyPr/>
                    <a:lstStyle/>
                    <a:p>
                      <a:pPr algn="ctr"/>
                      <a:endParaRPr lang="en-US" dirty="0"/>
                    </a:p>
                    <a:p>
                      <a:pPr algn="ctr"/>
                      <a:r>
                        <a:rPr lang="en-US" dirty="0"/>
                        <a:t>89.98 %</a:t>
                      </a:r>
                      <a:endParaRPr lang="en-IN" dirty="0"/>
                    </a:p>
                  </a:txBody>
                  <a:tcPr/>
                </a:tc>
                <a:tc>
                  <a:txBody>
                    <a:bodyPr/>
                    <a:lstStyle/>
                    <a:p>
                      <a:pPr algn="ctr"/>
                      <a:endParaRPr lang="en-US" dirty="0"/>
                    </a:p>
                    <a:p>
                      <a:pPr algn="ctr"/>
                      <a:r>
                        <a:rPr lang="en-US" b="1" dirty="0">
                          <a:highlight>
                            <a:srgbClr val="FFFF00"/>
                          </a:highlight>
                        </a:rPr>
                        <a:t>86.89 %</a:t>
                      </a:r>
                      <a:endParaRPr lang="en-IN" b="1" dirty="0">
                        <a:highlight>
                          <a:srgbClr val="FFFF00"/>
                        </a:highlight>
                      </a:endParaRPr>
                    </a:p>
                  </a:txBody>
                  <a:tcPr/>
                </a:tc>
                <a:extLst>
                  <a:ext uri="{0D108BD9-81ED-4DB2-BD59-A6C34878D82A}">
                    <a16:rowId xmlns:a16="http://schemas.microsoft.com/office/drawing/2014/main" val="366186822"/>
                  </a:ext>
                </a:extLst>
              </a:tr>
            </a:tbl>
          </a:graphicData>
        </a:graphic>
      </p:graphicFrame>
    </p:spTree>
    <p:extLst>
      <p:ext uri="{BB962C8B-B14F-4D97-AF65-F5344CB8AC3E}">
        <p14:creationId xmlns:p14="http://schemas.microsoft.com/office/powerpoint/2010/main" val="1479201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963B-FBA9-4198-948E-58381C54D8B2}"/>
              </a:ext>
            </a:extLst>
          </p:cNvPr>
          <p:cNvSpPr>
            <a:spLocks noGrp="1"/>
          </p:cNvSpPr>
          <p:nvPr>
            <p:ph type="title"/>
          </p:nvPr>
        </p:nvSpPr>
        <p:spPr/>
        <p:txBody>
          <a:bodyPr/>
          <a:lstStyle/>
          <a:p>
            <a:r>
              <a:rPr lang="en-IN" dirty="0"/>
              <a:t>Problems / Challenges</a:t>
            </a:r>
          </a:p>
        </p:txBody>
      </p:sp>
      <p:sp>
        <p:nvSpPr>
          <p:cNvPr id="3" name="Content Placeholder 2">
            <a:extLst>
              <a:ext uri="{FF2B5EF4-FFF2-40B4-BE49-F238E27FC236}">
                <a16:creationId xmlns:a16="http://schemas.microsoft.com/office/drawing/2014/main" id="{232551D8-D5D9-402D-BE84-8851BDB7E948}"/>
              </a:ext>
            </a:extLst>
          </p:cNvPr>
          <p:cNvSpPr>
            <a:spLocks noGrp="1"/>
          </p:cNvSpPr>
          <p:nvPr>
            <p:ph idx="1"/>
          </p:nvPr>
        </p:nvSpPr>
        <p:spPr/>
        <p:txBody>
          <a:bodyPr/>
          <a:lstStyle/>
          <a:p>
            <a:pPr>
              <a:buFont typeface="Wingdings" panose="05000000000000000000" pitchFamily="2" charset="2"/>
              <a:buChar char="q"/>
            </a:pPr>
            <a:r>
              <a:rPr lang="en-IN" dirty="0"/>
              <a:t> Context</a:t>
            </a:r>
          </a:p>
          <a:p>
            <a:pPr lvl="1">
              <a:buFont typeface="Wingdings" panose="05000000000000000000" pitchFamily="2" charset="2"/>
              <a:buChar char="q"/>
            </a:pPr>
            <a:r>
              <a:rPr lang="en-IN" dirty="0"/>
              <a:t> Irony</a:t>
            </a:r>
          </a:p>
          <a:p>
            <a:pPr lvl="1">
              <a:buFont typeface="Wingdings" panose="05000000000000000000" pitchFamily="2" charset="2"/>
              <a:buChar char="q"/>
            </a:pPr>
            <a:r>
              <a:rPr lang="en-IN" dirty="0"/>
              <a:t> Sarcasm</a:t>
            </a:r>
          </a:p>
          <a:p>
            <a:pPr lvl="1">
              <a:buFont typeface="Wingdings" panose="05000000000000000000" pitchFamily="2" charset="2"/>
              <a:buChar char="q"/>
            </a:pPr>
            <a:r>
              <a:rPr lang="en-IN" dirty="0"/>
              <a:t> Emojis (:D, </a:t>
            </a:r>
            <a:r>
              <a:rPr lang="en-US" altLang="ja-JP" sz="1800" dirty="0">
                <a:effectLst/>
                <a:latin typeface="Verdana" panose="020B0604030504040204" pitchFamily="34" charset="0"/>
                <a:ea typeface="Calibri" panose="020F0502020204030204" pitchFamily="34" charset="0"/>
                <a:cs typeface="Times New Roman" panose="02020603050405020304" pitchFamily="18" charset="0"/>
              </a:rPr>
              <a:t>¯ \ _ (</a:t>
            </a:r>
            <a:r>
              <a:rPr lang="ja-JP" altLang="en-US" sz="1800" dirty="0">
                <a:effectLst/>
                <a:latin typeface="Verdana" panose="020B0604030504040204" pitchFamily="34" charset="0"/>
                <a:ea typeface="Calibri" panose="020F0502020204030204" pitchFamily="34" charset="0"/>
                <a:cs typeface="Times New Roman" panose="02020603050405020304" pitchFamily="18" charset="0"/>
              </a:rPr>
              <a:t>ツ</a:t>
            </a:r>
            <a:r>
              <a:rPr lang="en-US" altLang="ja-JP" sz="1800" dirty="0">
                <a:effectLst/>
                <a:latin typeface="Verdana" panose="020B0604030504040204" pitchFamily="34" charset="0"/>
                <a:ea typeface="Calibri" panose="020F0502020204030204" pitchFamily="34" charset="0"/>
                <a:cs typeface="Times New Roman" panose="02020603050405020304" pitchFamily="18" charset="0"/>
              </a:rPr>
              <a:t>) _ / ¯ etc.</a:t>
            </a:r>
            <a:r>
              <a:rPr lang="en-IN" dirty="0"/>
              <a:t>)</a:t>
            </a:r>
          </a:p>
          <a:p>
            <a:pPr lvl="1">
              <a:buFont typeface="Wingdings" panose="05000000000000000000" pitchFamily="2" charset="2"/>
              <a:buChar char="q"/>
            </a:pPr>
            <a:r>
              <a:rPr lang="en-IN" dirty="0"/>
              <a:t> Definition of Neutral</a:t>
            </a:r>
          </a:p>
          <a:p>
            <a:pPr>
              <a:buFont typeface="Wingdings" panose="05000000000000000000" pitchFamily="2" charset="2"/>
              <a:buChar char="q"/>
            </a:pPr>
            <a:r>
              <a:rPr lang="en-IN" dirty="0"/>
              <a:t> Overfitting</a:t>
            </a:r>
          </a:p>
          <a:p>
            <a:pPr>
              <a:buFont typeface="Wingdings" panose="05000000000000000000" pitchFamily="2" charset="2"/>
              <a:buChar char="q"/>
            </a:pPr>
            <a:r>
              <a:rPr lang="en-US" dirty="0"/>
              <a:t> Large difference between training and validation accuracy</a:t>
            </a:r>
          </a:p>
          <a:p>
            <a:pPr>
              <a:buFont typeface="Wingdings" panose="05000000000000000000" pitchFamily="2" charset="2"/>
              <a:buChar char="q"/>
            </a:pPr>
            <a:r>
              <a:rPr lang="en-US" dirty="0"/>
              <a:t> </a:t>
            </a:r>
            <a:r>
              <a:rPr lang="en-US" dirty="0" err="1"/>
              <a:t>Keras</a:t>
            </a:r>
            <a:r>
              <a:rPr lang="en-US" dirty="0"/>
              <a:t>’ feature updates!</a:t>
            </a: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723691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ABE2-5017-4CFF-8752-D7ECB7E3ECAC}"/>
              </a:ext>
            </a:extLst>
          </p:cNvPr>
          <p:cNvSpPr>
            <a:spLocks noGrp="1"/>
          </p:cNvSpPr>
          <p:nvPr>
            <p:ph type="title"/>
          </p:nvPr>
        </p:nvSpPr>
        <p:spPr/>
        <p:txBody>
          <a:bodyPr/>
          <a:lstStyle/>
          <a:p>
            <a:r>
              <a:rPr lang="en-US" dirty="0"/>
              <a:t>Results - Correlation</a:t>
            </a:r>
            <a:endParaRPr lang="en-IN" dirty="0"/>
          </a:p>
        </p:txBody>
      </p:sp>
      <p:graphicFrame>
        <p:nvGraphicFramePr>
          <p:cNvPr id="4" name="Table 4">
            <a:extLst>
              <a:ext uri="{FF2B5EF4-FFF2-40B4-BE49-F238E27FC236}">
                <a16:creationId xmlns:a16="http://schemas.microsoft.com/office/drawing/2014/main" id="{48A33F92-AD1D-4362-8BAB-E18FAE1D449B}"/>
              </a:ext>
            </a:extLst>
          </p:cNvPr>
          <p:cNvGraphicFramePr>
            <a:graphicFrameLocks noGrp="1"/>
          </p:cNvGraphicFramePr>
          <p:nvPr>
            <p:ph idx="1"/>
            <p:extLst>
              <p:ext uri="{D42A27DB-BD31-4B8C-83A1-F6EECF244321}">
                <p14:modId xmlns:p14="http://schemas.microsoft.com/office/powerpoint/2010/main" val="4271430335"/>
              </p:ext>
            </p:extLst>
          </p:nvPr>
        </p:nvGraphicFramePr>
        <p:xfrm>
          <a:off x="1097282" y="2909951"/>
          <a:ext cx="10058398" cy="3080301"/>
        </p:xfrm>
        <a:graphic>
          <a:graphicData uri="http://schemas.openxmlformats.org/drawingml/2006/table">
            <a:tbl>
              <a:tblPr firstRow="1" bandRow="1">
                <a:tableStyleId>{5C22544A-7EE6-4342-B048-85BDC9FD1C3A}</a:tableStyleId>
              </a:tblPr>
              <a:tblGrid>
                <a:gridCol w="5029199">
                  <a:extLst>
                    <a:ext uri="{9D8B030D-6E8A-4147-A177-3AD203B41FA5}">
                      <a16:colId xmlns:a16="http://schemas.microsoft.com/office/drawing/2014/main" val="1751390694"/>
                    </a:ext>
                  </a:extLst>
                </a:gridCol>
                <a:gridCol w="5029199">
                  <a:extLst>
                    <a:ext uri="{9D8B030D-6E8A-4147-A177-3AD203B41FA5}">
                      <a16:colId xmlns:a16="http://schemas.microsoft.com/office/drawing/2014/main" val="3117942810"/>
                    </a:ext>
                  </a:extLst>
                </a:gridCol>
              </a:tblGrid>
              <a:tr h="1026767">
                <a:tc>
                  <a:txBody>
                    <a:bodyPr/>
                    <a:lstStyle/>
                    <a:p>
                      <a:pPr algn="ctr"/>
                      <a:endParaRPr lang="en-IN" dirty="0"/>
                    </a:p>
                    <a:p>
                      <a:pPr algn="ctr"/>
                      <a:r>
                        <a:rPr lang="en-IN" dirty="0"/>
                        <a:t>Correlation Coefficient Test</a:t>
                      </a:r>
                    </a:p>
                  </a:txBody>
                  <a:tcPr/>
                </a:tc>
                <a:tc>
                  <a:txBody>
                    <a:bodyPr/>
                    <a:lstStyle/>
                    <a:p>
                      <a:pPr algn="ctr"/>
                      <a:endParaRPr lang="en-IN" dirty="0"/>
                    </a:p>
                    <a:p>
                      <a:pPr algn="ctr"/>
                      <a:r>
                        <a:rPr lang="en-IN" dirty="0"/>
                        <a:t>LSTM and Actual sentiment</a:t>
                      </a:r>
                    </a:p>
                  </a:txBody>
                  <a:tcPr/>
                </a:tc>
                <a:extLst>
                  <a:ext uri="{0D108BD9-81ED-4DB2-BD59-A6C34878D82A}">
                    <a16:rowId xmlns:a16="http://schemas.microsoft.com/office/drawing/2014/main" val="4048768587"/>
                  </a:ext>
                </a:extLst>
              </a:tr>
              <a:tr h="1026767">
                <a:tc>
                  <a:txBody>
                    <a:bodyPr/>
                    <a:lstStyle/>
                    <a:p>
                      <a:pPr algn="ctr"/>
                      <a:endParaRPr lang="en-US" dirty="0"/>
                    </a:p>
                    <a:p>
                      <a:pPr algn="ctr"/>
                      <a:r>
                        <a:rPr lang="en-US" b="1" dirty="0"/>
                        <a:t>Pearson</a:t>
                      </a:r>
                      <a:endParaRPr lang="en-IN" b="1" dirty="0"/>
                    </a:p>
                  </a:txBody>
                  <a:tcPr/>
                </a:tc>
                <a:tc>
                  <a:txBody>
                    <a:bodyPr/>
                    <a:lstStyle/>
                    <a:p>
                      <a:pPr algn="ctr"/>
                      <a:endParaRPr lang="en-US" dirty="0"/>
                    </a:p>
                    <a:p>
                      <a:pPr algn="ctr"/>
                      <a:r>
                        <a:rPr lang="en-US" dirty="0"/>
                        <a:t>0.882</a:t>
                      </a:r>
                      <a:endParaRPr lang="en-IN" dirty="0"/>
                    </a:p>
                  </a:txBody>
                  <a:tcPr/>
                </a:tc>
                <a:extLst>
                  <a:ext uri="{0D108BD9-81ED-4DB2-BD59-A6C34878D82A}">
                    <a16:rowId xmlns:a16="http://schemas.microsoft.com/office/drawing/2014/main" val="2314431744"/>
                  </a:ext>
                </a:extLst>
              </a:tr>
              <a:tr h="1026767">
                <a:tc>
                  <a:txBody>
                    <a:bodyPr/>
                    <a:lstStyle/>
                    <a:p>
                      <a:pPr algn="ctr"/>
                      <a:endParaRPr lang="en-IN" sz="1800" b="0" i="0" u="none" strike="noStrike" kern="1200" dirty="0">
                        <a:solidFill>
                          <a:schemeClr val="dk1"/>
                        </a:solidFill>
                        <a:effectLst/>
                        <a:latin typeface="+mn-lt"/>
                        <a:ea typeface="+mn-ea"/>
                        <a:cs typeface="+mn-cs"/>
                      </a:endParaRPr>
                    </a:p>
                    <a:p>
                      <a:pPr algn="ctr"/>
                      <a:r>
                        <a:rPr lang="en-IN" sz="1800" b="1" i="0" u="none" strike="noStrike" kern="1200" dirty="0">
                          <a:solidFill>
                            <a:schemeClr val="dk1"/>
                          </a:solidFill>
                          <a:effectLst/>
                          <a:latin typeface="+mn-lt"/>
                          <a:ea typeface="+mn-ea"/>
                          <a:cs typeface="+mn-cs"/>
                        </a:rPr>
                        <a:t>Spearman Rank</a:t>
                      </a:r>
                      <a:endParaRPr lang="en-IN" b="1" dirty="0"/>
                    </a:p>
                  </a:txBody>
                  <a:tcPr/>
                </a:tc>
                <a:tc>
                  <a:txBody>
                    <a:bodyPr/>
                    <a:lstStyle/>
                    <a:p>
                      <a:pPr algn="ctr"/>
                      <a:endParaRPr lang="en-US" dirty="0"/>
                    </a:p>
                    <a:p>
                      <a:pPr algn="ctr"/>
                      <a:r>
                        <a:rPr lang="en-US" dirty="0"/>
                        <a:t>0.886</a:t>
                      </a:r>
                      <a:endParaRPr lang="en-IN" dirty="0"/>
                    </a:p>
                  </a:txBody>
                  <a:tcPr/>
                </a:tc>
                <a:extLst>
                  <a:ext uri="{0D108BD9-81ED-4DB2-BD59-A6C34878D82A}">
                    <a16:rowId xmlns:a16="http://schemas.microsoft.com/office/drawing/2014/main" val="3134548809"/>
                  </a:ext>
                </a:extLst>
              </a:tr>
            </a:tbl>
          </a:graphicData>
        </a:graphic>
      </p:graphicFrame>
      <p:sp>
        <p:nvSpPr>
          <p:cNvPr id="5" name="Content Placeholder 2">
            <a:extLst>
              <a:ext uri="{FF2B5EF4-FFF2-40B4-BE49-F238E27FC236}">
                <a16:creationId xmlns:a16="http://schemas.microsoft.com/office/drawing/2014/main" id="{46235D38-AFAB-4139-9FE7-9D6822B0CE14}"/>
              </a:ext>
            </a:extLst>
          </p:cNvPr>
          <p:cNvSpPr txBox="1">
            <a:spLocks/>
          </p:cNvSpPr>
          <p:nvPr/>
        </p:nvSpPr>
        <p:spPr>
          <a:xfrm>
            <a:off x="1097280" y="1856792"/>
            <a:ext cx="10058400" cy="130508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Performed correlation test –</a:t>
            </a:r>
          </a:p>
          <a:p>
            <a:pPr lvl="1">
              <a:buFont typeface="Wingdings" panose="05000000000000000000" pitchFamily="2" charset="2"/>
              <a:buChar char="q"/>
            </a:pPr>
            <a:r>
              <a:rPr lang="en-US" dirty="0"/>
              <a:t> between predicted values of LSTM and actual sentiments</a:t>
            </a:r>
          </a:p>
          <a:p>
            <a:pPr lvl="1">
              <a:buFont typeface="Wingdings" panose="05000000000000000000" pitchFamily="2" charset="2"/>
              <a:buChar char="q"/>
            </a:pPr>
            <a:r>
              <a:rPr lang="en-US" dirty="0"/>
              <a:t> on 4500 documents (sentiments)</a:t>
            </a:r>
            <a:endParaRPr lang="en-IN" dirty="0"/>
          </a:p>
        </p:txBody>
      </p:sp>
    </p:spTree>
    <p:extLst>
      <p:ext uri="{BB962C8B-B14F-4D97-AF65-F5344CB8AC3E}">
        <p14:creationId xmlns:p14="http://schemas.microsoft.com/office/powerpoint/2010/main" val="2650533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A723-E566-4802-B64E-79D152BF2771}"/>
              </a:ext>
            </a:extLst>
          </p:cNvPr>
          <p:cNvSpPr>
            <a:spLocks noGrp="1"/>
          </p:cNvSpPr>
          <p:nvPr>
            <p:ph type="title"/>
          </p:nvPr>
        </p:nvSpPr>
        <p:spPr/>
        <p:txBody>
          <a:bodyPr/>
          <a:lstStyle/>
          <a:p>
            <a:r>
              <a:rPr lang="en-US" dirty="0"/>
              <a:t>Results – Characteristic Values</a:t>
            </a:r>
            <a:endParaRPr lang="en-IN" dirty="0"/>
          </a:p>
        </p:txBody>
      </p:sp>
      <p:graphicFrame>
        <p:nvGraphicFramePr>
          <p:cNvPr id="4" name="Table 4">
            <a:extLst>
              <a:ext uri="{FF2B5EF4-FFF2-40B4-BE49-F238E27FC236}">
                <a16:creationId xmlns:a16="http://schemas.microsoft.com/office/drawing/2014/main" id="{5FA428A6-2A71-4311-BD50-6D6D0CA1E1C6}"/>
              </a:ext>
            </a:extLst>
          </p:cNvPr>
          <p:cNvGraphicFramePr>
            <a:graphicFrameLocks/>
          </p:cNvGraphicFramePr>
          <p:nvPr>
            <p:extLst>
              <p:ext uri="{D42A27DB-BD31-4B8C-83A1-F6EECF244321}">
                <p14:modId xmlns:p14="http://schemas.microsoft.com/office/powerpoint/2010/main" val="3689156930"/>
              </p:ext>
            </p:extLst>
          </p:nvPr>
        </p:nvGraphicFramePr>
        <p:xfrm>
          <a:off x="1097282" y="1810137"/>
          <a:ext cx="10058398" cy="1618863"/>
        </p:xfrm>
        <a:graphic>
          <a:graphicData uri="http://schemas.openxmlformats.org/drawingml/2006/table">
            <a:tbl>
              <a:tblPr firstRow="1" bandRow="1">
                <a:tableStyleId>{5C22544A-7EE6-4342-B048-85BDC9FD1C3A}</a:tableStyleId>
              </a:tblPr>
              <a:tblGrid>
                <a:gridCol w="5029199">
                  <a:extLst>
                    <a:ext uri="{9D8B030D-6E8A-4147-A177-3AD203B41FA5}">
                      <a16:colId xmlns:a16="http://schemas.microsoft.com/office/drawing/2014/main" val="1751390694"/>
                    </a:ext>
                  </a:extLst>
                </a:gridCol>
                <a:gridCol w="5029199">
                  <a:extLst>
                    <a:ext uri="{9D8B030D-6E8A-4147-A177-3AD203B41FA5}">
                      <a16:colId xmlns:a16="http://schemas.microsoft.com/office/drawing/2014/main" val="3117942810"/>
                    </a:ext>
                  </a:extLst>
                </a:gridCol>
              </a:tblGrid>
              <a:tr h="539621">
                <a:tc>
                  <a:txBody>
                    <a:bodyPr/>
                    <a:lstStyle/>
                    <a:p>
                      <a:pPr algn="ctr"/>
                      <a:r>
                        <a:rPr lang="en-IN" dirty="0"/>
                        <a:t>Deviations</a:t>
                      </a:r>
                    </a:p>
                  </a:txBody>
                  <a:tcPr/>
                </a:tc>
                <a:tc>
                  <a:txBody>
                    <a:bodyPr/>
                    <a:lstStyle/>
                    <a:p>
                      <a:pPr algn="ctr"/>
                      <a:r>
                        <a:rPr lang="en-IN" dirty="0"/>
                        <a:t>LSTM and User sentiment</a:t>
                      </a:r>
                    </a:p>
                  </a:txBody>
                  <a:tcPr/>
                </a:tc>
                <a:extLst>
                  <a:ext uri="{0D108BD9-81ED-4DB2-BD59-A6C34878D82A}">
                    <a16:rowId xmlns:a16="http://schemas.microsoft.com/office/drawing/2014/main" val="4048768587"/>
                  </a:ext>
                </a:extLst>
              </a:tr>
              <a:tr h="539621">
                <a:tc>
                  <a:txBody>
                    <a:bodyPr/>
                    <a:lstStyle/>
                    <a:p>
                      <a:pPr algn="ctr"/>
                      <a:r>
                        <a:rPr lang="en-US" b="1" dirty="0"/>
                        <a:t>Mean</a:t>
                      </a:r>
                      <a:endParaRPr lang="en-IN" b="1" dirty="0"/>
                    </a:p>
                  </a:txBody>
                  <a:tcPr/>
                </a:tc>
                <a:tc>
                  <a:txBody>
                    <a:bodyPr/>
                    <a:lstStyle/>
                    <a:p>
                      <a:pPr algn="ctr"/>
                      <a:r>
                        <a:rPr lang="en-US" dirty="0"/>
                        <a:t>0.133</a:t>
                      </a:r>
                      <a:endParaRPr lang="en-IN" dirty="0"/>
                    </a:p>
                  </a:txBody>
                  <a:tcPr/>
                </a:tc>
                <a:extLst>
                  <a:ext uri="{0D108BD9-81ED-4DB2-BD59-A6C34878D82A}">
                    <a16:rowId xmlns:a16="http://schemas.microsoft.com/office/drawing/2014/main" val="2314431744"/>
                  </a:ext>
                </a:extLst>
              </a:tr>
              <a:tr h="539621">
                <a:tc>
                  <a:txBody>
                    <a:bodyPr/>
                    <a:lstStyle/>
                    <a:p>
                      <a:pPr algn="ctr"/>
                      <a:r>
                        <a:rPr lang="en-IN" sz="1800" b="1" i="0" u="none" strike="noStrike" kern="1200" dirty="0">
                          <a:solidFill>
                            <a:schemeClr val="dk1"/>
                          </a:solidFill>
                          <a:effectLst/>
                          <a:latin typeface="+mn-lt"/>
                          <a:ea typeface="+mn-ea"/>
                          <a:cs typeface="+mn-cs"/>
                        </a:rPr>
                        <a:t>Standard Deviation</a:t>
                      </a:r>
                      <a:endParaRPr lang="en-IN" b="1" dirty="0"/>
                    </a:p>
                  </a:txBody>
                  <a:tcPr/>
                </a:tc>
                <a:tc>
                  <a:txBody>
                    <a:bodyPr/>
                    <a:lstStyle/>
                    <a:p>
                      <a:pPr algn="ctr"/>
                      <a:r>
                        <a:rPr lang="en-US" dirty="0"/>
                        <a:t>0.147</a:t>
                      </a:r>
                      <a:endParaRPr lang="en-IN" dirty="0"/>
                    </a:p>
                  </a:txBody>
                  <a:tcPr/>
                </a:tc>
                <a:extLst>
                  <a:ext uri="{0D108BD9-81ED-4DB2-BD59-A6C34878D82A}">
                    <a16:rowId xmlns:a16="http://schemas.microsoft.com/office/drawing/2014/main" val="3134548809"/>
                  </a:ext>
                </a:extLst>
              </a:tr>
            </a:tbl>
          </a:graphicData>
        </a:graphic>
      </p:graphicFrame>
      <p:pic>
        <p:nvPicPr>
          <p:cNvPr id="7" name="Picture 6">
            <a:extLst>
              <a:ext uri="{FF2B5EF4-FFF2-40B4-BE49-F238E27FC236}">
                <a16:creationId xmlns:a16="http://schemas.microsoft.com/office/drawing/2014/main" id="{7D2C5639-0643-471A-BA4B-2DD95C967A3A}"/>
              </a:ext>
            </a:extLst>
          </p:cNvPr>
          <p:cNvPicPr/>
          <p:nvPr/>
        </p:nvPicPr>
        <p:blipFill>
          <a:blip r:embed="rId2"/>
          <a:stretch>
            <a:fillRect/>
          </a:stretch>
        </p:blipFill>
        <p:spPr>
          <a:xfrm>
            <a:off x="3654179" y="3702307"/>
            <a:ext cx="4883642" cy="2495550"/>
          </a:xfrm>
          <a:prstGeom prst="rect">
            <a:avLst/>
          </a:prstGeom>
        </p:spPr>
      </p:pic>
    </p:spTree>
    <p:extLst>
      <p:ext uri="{BB962C8B-B14F-4D97-AF65-F5344CB8AC3E}">
        <p14:creationId xmlns:p14="http://schemas.microsoft.com/office/powerpoint/2010/main" val="2291112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26EE-355C-4EBF-8A8A-98021C747D51}"/>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644776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0B2A-712C-4C70-BE61-0384FC337D1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426B23E-0255-429E-89D5-698B472FE676}"/>
              </a:ext>
            </a:extLst>
          </p:cNvPr>
          <p:cNvSpPr>
            <a:spLocks noGrp="1"/>
          </p:cNvSpPr>
          <p:nvPr>
            <p:ph idx="1"/>
          </p:nvPr>
        </p:nvSpPr>
        <p:spPr/>
        <p:txBody>
          <a:bodyPr/>
          <a:lstStyle/>
          <a:p>
            <a:r>
              <a:rPr lang="en-US" dirty="0"/>
              <a:t>[1] Andrew L. Maas, Raymond E. Daly, Peter T. Pham, Dan Huang, Andrew Y. Ng, and Christopher Potts. (2011). Learning Word Vectors for Sentiment Analysis. The 49th Annual Meeting of the Association for Computational Linguistics (ACL 2011).</a:t>
            </a:r>
            <a:endParaRPr lang="en-IN" dirty="0"/>
          </a:p>
        </p:txBody>
      </p:sp>
    </p:spTree>
    <p:extLst>
      <p:ext uri="{BB962C8B-B14F-4D97-AF65-F5344CB8AC3E}">
        <p14:creationId xmlns:p14="http://schemas.microsoft.com/office/powerpoint/2010/main" val="214085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FCE9-3CE1-418A-9429-4FCB88EE7E8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8156B32-C8E0-42B8-BB2B-6477C2DBFDF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05430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5DE-4F37-42B3-8498-ADDF62ACA442}"/>
              </a:ext>
            </a:extLst>
          </p:cNvPr>
          <p:cNvSpPr>
            <a:spLocks noGrp="1"/>
          </p:cNvSpPr>
          <p:nvPr>
            <p:ph type="title"/>
          </p:nvPr>
        </p:nvSpPr>
        <p:spPr/>
        <p:txBody>
          <a:bodyPr/>
          <a:lstStyle/>
          <a:p>
            <a:r>
              <a:rPr lang="en-US" dirty="0"/>
              <a:t>Structure of RNN</a:t>
            </a:r>
            <a:endParaRPr lang="en-IN" dirty="0"/>
          </a:p>
        </p:txBody>
      </p:sp>
      <p:pic>
        <p:nvPicPr>
          <p:cNvPr id="5" name="Picture 4">
            <a:extLst>
              <a:ext uri="{FF2B5EF4-FFF2-40B4-BE49-F238E27FC236}">
                <a16:creationId xmlns:a16="http://schemas.microsoft.com/office/drawing/2014/main" id="{E4EAD9D1-8101-4D88-89F1-02A2ACC2C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195" y="2292071"/>
            <a:ext cx="3802769" cy="3513951"/>
          </a:xfrm>
          <a:prstGeom prst="rect">
            <a:avLst/>
          </a:prstGeom>
        </p:spPr>
      </p:pic>
      <p:pic>
        <p:nvPicPr>
          <p:cNvPr id="7" name="Picture 6">
            <a:extLst>
              <a:ext uri="{FF2B5EF4-FFF2-40B4-BE49-F238E27FC236}">
                <a16:creationId xmlns:a16="http://schemas.microsoft.com/office/drawing/2014/main" id="{C928818D-E554-4149-A5E1-3D123B248778}"/>
              </a:ext>
            </a:extLst>
          </p:cNvPr>
          <p:cNvPicPr>
            <a:picLocks noChangeAspect="1"/>
          </p:cNvPicPr>
          <p:nvPr/>
        </p:nvPicPr>
        <p:blipFill>
          <a:blip r:embed="rId4"/>
          <a:stretch>
            <a:fillRect/>
          </a:stretch>
        </p:blipFill>
        <p:spPr>
          <a:xfrm>
            <a:off x="6775037" y="2700459"/>
            <a:ext cx="3276600" cy="2686050"/>
          </a:xfrm>
          <a:prstGeom prst="rect">
            <a:avLst/>
          </a:prstGeom>
        </p:spPr>
      </p:pic>
    </p:spTree>
    <p:extLst>
      <p:ext uri="{BB962C8B-B14F-4D97-AF65-F5344CB8AC3E}">
        <p14:creationId xmlns:p14="http://schemas.microsoft.com/office/powerpoint/2010/main" val="2111011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2F22-C8A2-446D-9052-E50E6A1412CB}"/>
              </a:ext>
            </a:extLst>
          </p:cNvPr>
          <p:cNvSpPr>
            <a:spLocks noGrp="1"/>
          </p:cNvSpPr>
          <p:nvPr>
            <p:ph type="title"/>
          </p:nvPr>
        </p:nvSpPr>
        <p:spPr/>
        <p:txBody>
          <a:bodyPr/>
          <a:lstStyle/>
          <a:p>
            <a:r>
              <a:rPr lang="en-IN" dirty="0"/>
              <a:t>Vanishing Gradient Problem in RNNs</a:t>
            </a:r>
          </a:p>
        </p:txBody>
      </p:sp>
      <p:pic>
        <p:nvPicPr>
          <p:cNvPr id="5" name="Content Placeholder 4">
            <a:extLst>
              <a:ext uri="{FF2B5EF4-FFF2-40B4-BE49-F238E27FC236}">
                <a16:creationId xmlns:a16="http://schemas.microsoft.com/office/drawing/2014/main" id="{030D2740-69D8-496A-8FE3-31209A67BD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1874" y="1940766"/>
            <a:ext cx="7088251" cy="4217437"/>
          </a:xfrm>
        </p:spPr>
      </p:pic>
    </p:spTree>
    <p:extLst>
      <p:ext uri="{BB962C8B-B14F-4D97-AF65-F5344CB8AC3E}">
        <p14:creationId xmlns:p14="http://schemas.microsoft.com/office/powerpoint/2010/main" val="54958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E9CA-90B6-437A-B349-112EE3E6C47A}"/>
              </a:ext>
            </a:extLst>
          </p:cNvPr>
          <p:cNvSpPr>
            <a:spLocks noGrp="1"/>
          </p:cNvSpPr>
          <p:nvPr>
            <p:ph type="title"/>
          </p:nvPr>
        </p:nvSpPr>
        <p:spPr/>
        <p:txBody>
          <a:bodyPr/>
          <a:lstStyle/>
          <a:p>
            <a:r>
              <a:rPr lang="en-IN" dirty="0"/>
              <a:t>LSTMs mimic Human Memory</a:t>
            </a:r>
          </a:p>
        </p:txBody>
      </p:sp>
      <p:pic>
        <p:nvPicPr>
          <p:cNvPr id="5" name="Content Placeholder 4">
            <a:extLst>
              <a:ext uri="{FF2B5EF4-FFF2-40B4-BE49-F238E27FC236}">
                <a16:creationId xmlns:a16="http://schemas.microsoft.com/office/drawing/2014/main" id="{2FBEA463-8557-47AD-9911-E00DDEBE18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0244" y="1940767"/>
            <a:ext cx="7151511" cy="4211203"/>
          </a:xfrm>
        </p:spPr>
      </p:pic>
    </p:spTree>
    <p:extLst>
      <p:ext uri="{BB962C8B-B14F-4D97-AF65-F5344CB8AC3E}">
        <p14:creationId xmlns:p14="http://schemas.microsoft.com/office/powerpoint/2010/main" val="265496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6D1E-EA3B-4E68-85D3-116706F0F248}"/>
              </a:ext>
            </a:extLst>
          </p:cNvPr>
          <p:cNvSpPr>
            <a:spLocks noGrp="1"/>
          </p:cNvSpPr>
          <p:nvPr>
            <p:ph type="title"/>
          </p:nvPr>
        </p:nvSpPr>
        <p:spPr/>
        <p:txBody>
          <a:bodyPr/>
          <a:lstStyle/>
          <a:p>
            <a:r>
              <a:rPr lang="en-IN" dirty="0"/>
              <a:t>LSTM Architecture</a:t>
            </a:r>
          </a:p>
        </p:txBody>
      </p:sp>
      <p:pic>
        <p:nvPicPr>
          <p:cNvPr id="5" name="Content Placeholder 4">
            <a:extLst>
              <a:ext uri="{FF2B5EF4-FFF2-40B4-BE49-F238E27FC236}">
                <a16:creationId xmlns:a16="http://schemas.microsoft.com/office/drawing/2014/main" id="{40CC5B6A-E13E-472B-A205-DCDCEA5023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63" y="1968015"/>
            <a:ext cx="10058400" cy="3779220"/>
          </a:xfrm>
        </p:spPr>
      </p:pic>
    </p:spTree>
    <p:extLst>
      <p:ext uri="{BB962C8B-B14F-4D97-AF65-F5344CB8AC3E}">
        <p14:creationId xmlns:p14="http://schemas.microsoft.com/office/powerpoint/2010/main" val="424808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56E4-D9DE-448D-B4AB-AE41D834DCE2}"/>
              </a:ext>
            </a:extLst>
          </p:cNvPr>
          <p:cNvSpPr>
            <a:spLocks noGrp="1"/>
          </p:cNvSpPr>
          <p:nvPr>
            <p:ph type="title"/>
          </p:nvPr>
        </p:nvSpPr>
        <p:spPr/>
        <p:txBody>
          <a:bodyPr/>
          <a:lstStyle/>
          <a:p>
            <a:r>
              <a:rPr lang="en-IN" dirty="0"/>
              <a:t>Forget Gate</a:t>
            </a:r>
          </a:p>
        </p:txBody>
      </p:sp>
      <p:pic>
        <p:nvPicPr>
          <p:cNvPr id="5" name="Content Placeholder 4">
            <a:extLst>
              <a:ext uri="{FF2B5EF4-FFF2-40B4-BE49-F238E27FC236}">
                <a16:creationId xmlns:a16="http://schemas.microsoft.com/office/drawing/2014/main" id="{855357E3-5AA4-447E-BCB4-53740FEFC1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4411" y="1846262"/>
            <a:ext cx="7643177" cy="4377255"/>
          </a:xfrm>
        </p:spPr>
      </p:pic>
    </p:spTree>
    <p:extLst>
      <p:ext uri="{BB962C8B-B14F-4D97-AF65-F5344CB8AC3E}">
        <p14:creationId xmlns:p14="http://schemas.microsoft.com/office/powerpoint/2010/main" val="176646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6EB0-F9B2-498D-AEB3-D4D16FAAE067}"/>
              </a:ext>
            </a:extLst>
          </p:cNvPr>
          <p:cNvSpPr>
            <a:spLocks noGrp="1"/>
          </p:cNvSpPr>
          <p:nvPr>
            <p:ph type="title"/>
          </p:nvPr>
        </p:nvSpPr>
        <p:spPr/>
        <p:txBody>
          <a:bodyPr/>
          <a:lstStyle/>
          <a:p>
            <a:r>
              <a:rPr lang="en-IN" dirty="0"/>
              <a:t>Input Gate</a:t>
            </a:r>
          </a:p>
        </p:txBody>
      </p:sp>
      <p:pic>
        <p:nvPicPr>
          <p:cNvPr id="5" name="Content Placeholder 4">
            <a:extLst>
              <a:ext uri="{FF2B5EF4-FFF2-40B4-BE49-F238E27FC236}">
                <a16:creationId xmlns:a16="http://schemas.microsoft.com/office/drawing/2014/main" id="{654C553C-0341-4B5C-BE32-18BCCBEEC4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9790" y="1846263"/>
            <a:ext cx="8492419" cy="4349264"/>
          </a:xfrm>
        </p:spPr>
      </p:pic>
    </p:spTree>
    <p:extLst>
      <p:ext uri="{BB962C8B-B14F-4D97-AF65-F5344CB8AC3E}">
        <p14:creationId xmlns:p14="http://schemas.microsoft.com/office/powerpoint/2010/main" val="2806399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2E01C-0BCF-407B-BBB0-1A3AC69720C1}"/>
              </a:ext>
            </a:extLst>
          </p:cNvPr>
          <p:cNvSpPr>
            <a:spLocks noGrp="1"/>
          </p:cNvSpPr>
          <p:nvPr>
            <p:ph type="title"/>
          </p:nvPr>
        </p:nvSpPr>
        <p:spPr/>
        <p:txBody>
          <a:bodyPr/>
          <a:lstStyle/>
          <a:p>
            <a:r>
              <a:rPr lang="en-IN" dirty="0"/>
              <a:t>Cell State</a:t>
            </a:r>
          </a:p>
        </p:txBody>
      </p:sp>
      <p:pic>
        <p:nvPicPr>
          <p:cNvPr id="5" name="Content Placeholder 4">
            <a:extLst>
              <a:ext uri="{FF2B5EF4-FFF2-40B4-BE49-F238E27FC236}">
                <a16:creationId xmlns:a16="http://schemas.microsoft.com/office/drawing/2014/main" id="{4352B401-0986-47ED-8DE9-C401F2DB95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4574" y="1846263"/>
            <a:ext cx="7643177" cy="4358594"/>
          </a:xfrm>
        </p:spPr>
      </p:pic>
    </p:spTree>
    <p:extLst>
      <p:ext uri="{BB962C8B-B14F-4D97-AF65-F5344CB8AC3E}">
        <p14:creationId xmlns:p14="http://schemas.microsoft.com/office/powerpoint/2010/main" val="239659978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86</TotalTime>
  <Words>714</Words>
  <Application>Microsoft Office PowerPoint</Application>
  <PresentationFormat>Widescreen</PresentationFormat>
  <Paragraphs>103</Paragraphs>
  <Slides>18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Open Sans</vt:lpstr>
      <vt:lpstr>Verdana</vt:lpstr>
      <vt:lpstr>Wingdings</vt:lpstr>
      <vt:lpstr>Retrospect</vt:lpstr>
      <vt:lpstr>Applications of Neural Networks with Long Short Term Memory (LSTM)</vt:lpstr>
      <vt:lpstr>Introduction</vt:lpstr>
      <vt:lpstr>Structure of RNN</vt:lpstr>
      <vt:lpstr>Vanishing Gradient Problem in RNNs</vt:lpstr>
      <vt:lpstr>LSTMs mimic Human Memory</vt:lpstr>
      <vt:lpstr>LSTM Architecture</vt:lpstr>
      <vt:lpstr>Forget Gate</vt:lpstr>
      <vt:lpstr>Input Gate</vt:lpstr>
      <vt:lpstr>Cell State</vt:lpstr>
      <vt:lpstr>Output Gate</vt:lpstr>
      <vt:lpstr>Application – Sentiment Analysis</vt:lpstr>
      <vt:lpstr>Implementation</vt:lpstr>
      <vt:lpstr>Performance Measures</vt:lpstr>
      <vt:lpstr>Problems / Challenges</vt:lpstr>
      <vt:lpstr>Results - Correlation</vt:lpstr>
      <vt:lpstr>Results – Characteristic Values</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Neural Networks with Long Short Term Memory</dc:title>
  <dc:creator>Safir Mohammad Shaikh</dc:creator>
  <cp:lastModifiedBy>Safir Mohammad</cp:lastModifiedBy>
  <cp:revision>29</cp:revision>
  <dcterms:created xsi:type="dcterms:W3CDTF">2020-09-03T22:14:09Z</dcterms:created>
  <dcterms:modified xsi:type="dcterms:W3CDTF">2020-09-11T15:16:35Z</dcterms:modified>
</cp:coreProperties>
</file>