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8f424af8_0_3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a8f424af8_0_3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8f424af8_0_4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a8f424af8_0_4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8f424af8_0_5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a8f424af8_0_5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8f424af8_0_6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a8f424af8_0_6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you can see in the slide shown</a:t>
            </a:r>
            <a:endParaRPr/>
          </a:p>
        </p:txBody>
      </p:sp>
      <p:sp>
        <p:nvSpPr>
          <p:cNvPr id="64" name="Google Shape;64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8dd110f1_0_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a8dd110f1_0_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8f424af8_0_1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a8f424af8_0_1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8f424af8_0_2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a8f424af8_0_2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ab5f2c59_1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ab5f2c59_1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8f424af8_0_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a8f424af8_0_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81681" y="4714298"/>
            <a:ext cx="7180636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236324" y="1837994"/>
            <a:ext cx="8671350" cy="2862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4695890"/>
            <a:ext cx="9144000" cy="447675"/>
          </a:xfrm>
          <a:custGeom>
            <a:rect b="b" l="l" r="r" t="t"/>
            <a:pathLst>
              <a:path extrusionOk="0" h="120000" w="120000">
                <a:moveTo>
                  <a:pt x="0" y="119979"/>
                </a:moveTo>
                <a:lnTo>
                  <a:pt x="119999" y="119979"/>
                </a:lnTo>
                <a:lnTo>
                  <a:pt x="119999" y="0"/>
                </a:lnTo>
                <a:lnTo>
                  <a:pt x="0" y="0"/>
                </a:lnTo>
                <a:lnTo>
                  <a:pt x="0" y="119979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981681" y="4714298"/>
            <a:ext cx="7180636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4571991" y="0"/>
            <a:ext cx="4572000" cy="51435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19999" y="119999"/>
                </a:lnTo>
                <a:lnTo>
                  <a:pt x="119999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4"/>
          <p:cNvSpPr/>
          <p:nvPr/>
        </p:nvSpPr>
        <p:spPr>
          <a:xfrm>
            <a:off x="0" y="0"/>
            <a:ext cx="4572000" cy="5143500"/>
          </a:xfrm>
          <a:custGeom>
            <a:rect b="b" l="l" r="r" t="t"/>
            <a:pathLst>
              <a:path extrusionOk="0" h="120000" w="120000">
                <a:moveTo>
                  <a:pt x="119999" y="0"/>
                </a:moveTo>
                <a:lnTo>
                  <a:pt x="0" y="0"/>
                </a:lnTo>
                <a:lnTo>
                  <a:pt x="0" y="119999"/>
                </a:lnTo>
                <a:lnTo>
                  <a:pt x="119999" y="119999"/>
                </a:lnTo>
                <a:lnTo>
                  <a:pt x="119999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981681" y="4714298"/>
            <a:ext cx="7180636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81681" y="4714298"/>
            <a:ext cx="7180636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6324" y="1837994"/>
            <a:ext cx="8671350" cy="2862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" name="Google Shape;47;p7"/>
          <p:cNvSpPr/>
          <p:nvPr/>
        </p:nvSpPr>
        <p:spPr>
          <a:xfrm>
            <a:off x="8246383" y="4245916"/>
            <a:ext cx="897890" cy="897890"/>
          </a:xfrm>
          <a:custGeom>
            <a:rect b="b" l="l" r="r" t="t"/>
            <a:pathLst>
              <a:path extrusionOk="0" h="120000" w="120000">
                <a:moveTo>
                  <a:pt x="119960" y="119961"/>
                </a:moveTo>
                <a:lnTo>
                  <a:pt x="0" y="119961"/>
                </a:lnTo>
                <a:lnTo>
                  <a:pt x="119960" y="0"/>
                </a:lnTo>
                <a:lnTo>
                  <a:pt x="119960" y="1199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7"/>
          <p:cNvSpPr/>
          <p:nvPr/>
        </p:nvSpPr>
        <p:spPr>
          <a:xfrm>
            <a:off x="8246383" y="4245866"/>
            <a:ext cx="897890" cy="897890"/>
          </a:xfrm>
          <a:custGeom>
            <a:rect b="b" l="l" r="r" t="t"/>
            <a:pathLst>
              <a:path extrusionOk="0" h="120000" w="120000">
                <a:moveTo>
                  <a:pt x="119960" y="119961"/>
                </a:moveTo>
                <a:lnTo>
                  <a:pt x="0" y="119961"/>
                </a:lnTo>
                <a:lnTo>
                  <a:pt x="0" y="19993"/>
                </a:lnTo>
                <a:lnTo>
                  <a:pt x="1521" y="12342"/>
                </a:lnTo>
                <a:lnTo>
                  <a:pt x="5856" y="5856"/>
                </a:lnTo>
                <a:lnTo>
                  <a:pt x="12342" y="1521"/>
                </a:lnTo>
                <a:lnTo>
                  <a:pt x="19993" y="0"/>
                </a:lnTo>
                <a:lnTo>
                  <a:pt x="119960" y="0"/>
                </a:lnTo>
                <a:lnTo>
                  <a:pt x="119960" y="119961"/>
                </a:lnTo>
                <a:close/>
              </a:path>
            </a:pathLst>
          </a:custGeom>
          <a:solidFill>
            <a:srgbClr val="FFFFFF">
              <a:alpha val="6784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942596" y="728707"/>
            <a:ext cx="7103109" cy="753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noAutofit/>
          </a:bodyPr>
          <a:lstStyle/>
          <a:p>
            <a:pPr indent="-889000" lvl="0" marL="8890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AUTOMATED DIABETIC RETINOPATHY DETECTION  AND GRADING USING DEEP LEARNING</a:t>
            </a:r>
            <a:endParaRPr/>
          </a:p>
        </p:txBody>
      </p:sp>
      <p:sp>
        <p:nvSpPr>
          <p:cNvPr id="50" name="Google Shape;50;p7"/>
          <p:cNvSpPr txBox="1"/>
          <p:nvPr/>
        </p:nvSpPr>
        <p:spPr>
          <a:xfrm>
            <a:off x="463549" y="2853004"/>
            <a:ext cx="3164840" cy="1404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Mentor: Dr. Lavanya 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463549" y="4234127"/>
            <a:ext cx="1341755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0" lvl="0" marL="127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Kshitij Zutshi 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1948725" y="4234125"/>
            <a:ext cx="1933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124460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CB.EN.U4EIE14026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981681" y="4714298"/>
            <a:ext cx="7180636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540" lvl="0" marL="27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STATISTICAL DATA PROVIDED BY	IAPB Vision Atlas</a:t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0" y="0"/>
            <a:ext cx="9143981" cy="46968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0"/>
            <a:ext cx="9144000" cy="1686600"/>
          </a:xfrm>
          <a:custGeom>
            <a:rect b="b" l="l" r="r" t="t"/>
            <a:pathLst>
              <a:path extrusionOk="0" h="120000" w="120000">
                <a:moveTo>
                  <a:pt x="0" y="119959"/>
                </a:moveTo>
                <a:lnTo>
                  <a:pt x="119999" y="119959"/>
                </a:lnTo>
                <a:lnTo>
                  <a:pt x="119999" y="0"/>
                </a:lnTo>
                <a:lnTo>
                  <a:pt x="0" y="0"/>
                </a:lnTo>
                <a:lnTo>
                  <a:pt x="0" y="119959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" name="Google Shape;138;p17"/>
          <p:cNvSpPr/>
          <p:nvPr/>
        </p:nvSpPr>
        <p:spPr>
          <a:xfrm>
            <a:off x="0" y="1685996"/>
            <a:ext cx="9144000" cy="3457500"/>
          </a:xfrm>
          <a:custGeom>
            <a:rect b="b" l="l" r="r" t="t"/>
            <a:pathLst>
              <a:path extrusionOk="0" h="120000" w="120000">
                <a:moveTo>
                  <a:pt x="0" y="119997"/>
                </a:moveTo>
                <a:lnTo>
                  <a:pt x="119999" y="119997"/>
                </a:lnTo>
                <a:lnTo>
                  <a:pt x="119999" y="0"/>
                </a:lnTo>
                <a:lnTo>
                  <a:pt x="0" y="0"/>
                </a:lnTo>
                <a:lnTo>
                  <a:pt x="0" y="119997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17"/>
          <p:cNvSpPr txBox="1"/>
          <p:nvPr>
            <p:ph type="title"/>
          </p:nvPr>
        </p:nvSpPr>
        <p:spPr>
          <a:xfrm>
            <a:off x="369738" y="704191"/>
            <a:ext cx="6334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Need for CAD?</a:t>
            </a:r>
            <a:endParaRPr sz="3200"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40" name="Google Shape;140;p17"/>
          <p:cNvSpPr txBox="1"/>
          <p:nvPr/>
        </p:nvSpPr>
        <p:spPr>
          <a:xfrm>
            <a:off x="635448" y="1872969"/>
            <a:ext cx="7844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5080" rtl="0" algn="l">
              <a:lnSpc>
                <a:spcPct val="1145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5080" rtl="0" algn="l">
              <a:lnSpc>
                <a:spcPct val="1145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200"/>
              <a:t>“ Improved accuracy and overall system performance”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>
            <a:off x="6703286" y="1639996"/>
            <a:ext cx="2131695" cy="332105"/>
          </a:xfrm>
          <a:custGeom>
            <a:rect b="b" l="l" r="r" t="t"/>
            <a:pathLst>
              <a:path extrusionOk="0" h="120000" w="120000">
                <a:moveTo>
                  <a:pt x="0" y="119997"/>
                </a:moveTo>
                <a:lnTo>
                  <a:pt x="119987" y="119997"/>
                </a:lnTo>
                <a:lnTo>
                  <a:pt x="119987" y="0"/>
                </a:lnTo>
                <a:lnTo>
                  <a:pt x="0" y="0"/>
                </a:lnTo>
                <a:lnTo>
                  <a:pt x="0" y="119997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305574" y="945975"/>
            <a:ext cx="237172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MOTIVATION?</a:t>
            </a:r>
            <a:endParaRPr b="0" i="0" sz="2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305574" y="2309871"/>
            <a:ext cx="2451735" cy="968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Automated CAD system  reduces the cost of  diagnosis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3299564" y="2309871"/>
            <a:ext cx="2639695" cy="159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Reduces the human  resource required in  disease diagnosis, Hence  increasing accessibility to  general population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6213570" y="2309871"/>
            <a:ext cx="2320290" cy="968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Reduces ambiguities --  Two doctors need not  give same diagnosis.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0" y="0"/>
            <a:ext cx="9144000" cy="1686560"/>
          </a:xfrm>
          <a:custGeom>
            <a:rect b="b" l="l" r="r" t="t"/>
            <a:pathLst>
              <a:path extrusionOk="0" h="120000" w="120000">
                <a:moveTo>
                  <a:pt x="0" y="119959"/>
                </a:moveTo>
                <a:lnTo>
                  <a:pt x="119999" y="119959"/>
                </a:lnTo>
                <a:lnTo>
                  <a:pt x="119999" y="0"/>
                </a:lnTo>
                <a:lnTo>
                  <a:pt x="0" y="0"/>
                </a:lnTo>
                <a:lnTo>
                  <a:pt x="0" y="119959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19"/>
          <p:cNvSpPr/>
          <p:nvPr/>
        </p:nvSpPr>
        <p:spPr>
          <a:xfrm>
            <a:off x="0" y="1685996"/>
            <a:ext cx="9144000" cy="3457575"/>
          </a:xfrm>
          <a:custGeom>
            <a:rect b="b" l="l" r="r" t="t"/>
            <a:pathLst>
              <a:path extrusionOk="0" h="120000" w="120000">
                <a:moveTo>
                  <a:pt x="0" y="119997"/>
                </a:moveTo>
                <a:lnTo>
                  <a:pt x="119999" y="119997"/>
                </a:lnTo>
                <a:lnTo>
                  <a:pt x="119999" y="0"/>
                </a:lnTo>
                <a:lnTo>
                  <a:pt x="0" y="0"/>
                </a:lnTo>
                <a:lnTo>
                  <a:pt x="0" y="119997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Blood Vessels extraction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Microaneurysms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Hemorrhages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Exudates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Optic Disk ( Cup to disk Ratios.,)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Fovea (Area of high concentration of cones in retina)</a:t>
            </a:r>
            <a:endParaRPr sz="1800"/>
          </a:p>
        </p:txBody>
      </p:sp>
      <p:sp>
        <p:nvSpPr>
          <p:cNvPr id="156" name="Google Shape;156;p19"/>
          <p:cNvSpPr txBox="1"/>
          <p:nvPr/>
        </p:nvSpPr>
        <p:spPr>
          <a:xfrm>
            <a:off x="210200" y="272000"/>
            <a:ext cx="69363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Fundamental Steps in Automated Analysing system : 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0" y="0"/>
            <a:ext cx="9144000" cy="1686600"/>
          </a:xfrm>
          <a:custGeom>
            <a:rect b="b" l="l" r="r" t="t"/>
            <a:pathLst>
              <a:path extrusionOk="0" h="120000" w="120000">
                <a:moveTo>
                  <a:pt x="0" y="119959"/>
                </a:moveTo>
                <a:lnTo>
                  <a:pt x="119999" y="119959"/>
                </a:lnTo>
                <a:lnTo>
                  <a:pt x="119999" y="0"/>
                </a:lnTo>
                <a:lnTo>
                  <a:pt x="0" y="0"/>
                </a:lnTo>
                <a:lnTo>
                  <a:pt x="0" y="119959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20"/>
          <p:cNvSpPr/>
          <p:nvPr/>
        </p:nvSpPr>
        <p:spPr>
          <a:xfrm>
            <a:off x="0" y="1685996"/>
            <a:ext cx="9144000" cy="3457500"/>
          </a:xfrm>
          <a:custGeom>
            <a:rect b="b" l="l" r="r" t="t"/>
            <a:pathLst>
              <a:path extrusionOk="0" h="120000" w="120000">
                <a:moveTo>
                  <a:pt x="0" y="119997"/>
                </a:moveTo>
                <a:lnTo>
                  <a:pt x="119999" y="119997"/>
                </a:lnTo>
                <a:lnTo>
                  <a:pt x="119999" y="0"/>
                </a:lnTo>
                <a:lnTo>
                  <a:pt x="0" y="0"/>
                </a:lnTo>
                <a:lnTo>
                  <a:pt x="0" y="119997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369738" y="704191"/>
            <a:ext cx="6334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ANN In Medical Diagnosis</a:t>
            </a:r>
            <a:endParaRPr sz="3200"/>
          </a:p>
        </p:txBody>
      </p:sp>
      <p:sp>
        <p:nvSpPr>
          <p:cNvPr id="164" name="Google Shape;164;p20"/>
          <p:cNvSpPr txBox="1"/>
          <p:nvPr/>
        </p:nvSpPr>
        <p:spPr>
          <a:xfrm>
            <a:off x="635448" y="1872969"/>
            <a:ext cx="7844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5080" rtl="0" algn="l">
              <a:lnSpc>
                <a:spcPct val="1145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50" y="1786437"/>
            <a:ext cx="4240500" cy="22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900" y="1781125"/>
            <a:ext cx="329565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4970400" y="4180700"/>
            <a:ext cx="40554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 sz="1100"/>
              <a:t>Example of training database structure. Each row refers to a different patient labeled with a numerical code. The element datak,i refers to the i-th medical data (symptom, laboratory data, etc.) of the k-th patient.</a:t>
            </a:r>
            <a:endParaRPr b="1" sz="1100"/>
          </a:p>
        </p:txBody>
      </p:sp>
      <p:sp>
        <p:nvSpPr>
          <p:cNvPr id="168" name="Google Shape;168;p20"/>
          <p:cNvSpPr txBox="1"/>
          <p:nvPr/>
        </p:nvSpPr>
        <p:spPr>
          <a:xfrm>
            <a:off x="296750" y="4307450"/>
            <a:ext cx="43275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 Details of input and output items concerning ANNs-based diagnosis (ANN architecture is often hidden and it is indicated here as a black box</a:t>
            </a:r>
            <a:endParaRPr b="1"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>
            <a:off x="0" y="0"/>
            <a:ext cx="9144000" cy="1686600"/>
          </a:xfrm>
          <a:custGeom>
            <a:rect b="b" l="l" r="r" t="t"/>
            <a:pathLst>
              <a:path extrusionOk="0" h="120000" w="120000">
                <a:moveTo>
                  <a:pt x="0" y="119959"/>
                </a:moveTo>
                <a:lnTo>
                  <a:pt x="119999" y="119959"/>
                </a:lnTo>
                <a:lnTo>
                  <a:pt x="119999" y="0"/>
                </a:lnTo>
                <a:lnTo>
                  <a:pt x="0" y="0"/>
                </a:lnTo>
                <a:lnTo>
                  <a:pt x="0" y="119959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21"/>
          <p:cNvSpPr txBox="1"/>
          <p:nvPr/>
        </p:nvSpPr>
        <p:spPr>
          <a:xfrm>
            <a:off x="210200" y="272000"/>
            <a:ext cx="69363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Fundamental Steps in ANNs based Medical Diagnosis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75" y="1876100"/>
            <a:ext cx="3952500" cy="28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4896225" y="1941175"/>
            <a:ext cx="40308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major steps can be summarized as: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Features selection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Building the database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Data cleaning and preprocessing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Data homoscedasticity(data with same Varience)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Training and verification of database using ANN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Network type and architecture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Training algorithm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Verification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Robustness of ANN-based approaches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Testing in medical practice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/>
          <p:nvPr/>
        </p:nvSpPr>
        <p:spPr>
          <a:xfrm>
            <a:off x="0" y="0"/>
            <a:ext cx="9144000" cy="1686600"/>
          </a:xfrm>
          <a:custGeom>
            <a:rect b="b" l="l" r="r" t="t"/>
            <a:pathLst>
              <a:path extrusionOk="0" h="120000" w="120000">
                <a:moveTo>
                  <a:pt x="0" y="119959"/>
                </a:moveTo>
                <a:lnTo>
                  <a:pt x="119999" y="119959"/>
                </a:lnTo>
                <a:lnTo>
                  <a:pt x="119999" y="0"/>
                </a:lnTo>
                <a:lnTo>
                  <a:pt x="0" y="0"/>
                </a:lnTo>
                <a:lnTo>
                  <a:pt x="0" y="119959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22"/>
          <p:cNvSpPr/>
          <p:nvPr/>
        </p:nvSpPr>
        <p:spPr>
          <a:xfrm>
            <a:off x="0" y="1685996"/>
            <a:ext cx="9144000" cy="3457500"/>
          </a:xfrm>
          <a:custGeom>
            <a:rect b="b" l="l" r="r" t="t"/>
            <a:pathLst>
              <a:path extrusionOk="0" h="120000" w="120000">
                <a:moveTo>
                  <a:pt x="0" y="119997"/>
                </a:moveTo>
                <a:lnTo>
                  <a:pt x="119999" y="119997"/>
                </a:lnTo>
                <a:lnTo>
                  <a:pt x="119999" y="0"/>
                </a:lnTo>
                <a:lnTo>
                  <a:pt x="0" y="0"/>
                </a:lnTo>
                <a:lnTo>
                  <a:pt x="0" y="119997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ANNs represent a powerful tool to help physicians perform diagnosis and other   enforcements. In this regard, ANNs have several advantages including: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ability to process large amount of data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Reduced likelihood of overlooking relevant information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Reduction of diagnosis time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369738" y="704191"/>
            <a:ext cx="6334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Conclusions</a:t>
            </a:r>
            <a:endParaRPr sz="3200"/>
          </a:p>
        </p:txBody>
      </p:sp>
      <p:sp>
        <p:nvSpPr>
          <p:cNvPr id="184" name="Google Shape;184;p22"/>
          <p:cNvSpPr txBox="1"/>
          <p:nvPr/>
        </p:nvSpPr>
        <p:spPr>
          <a:xfrm>
            <a:off x="210200" y="3128125"/>
            <a:ext cx="8617800" cy="1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rgbClr val="333333"/>
                </a:solidFill>
              </a:rPr>
              <a:t>Convolutional neural networks allow networks to have fewer weights and they are given a very effective tool - convolutions - for </a:t>
            </a:r>
            <a:r>
              <a:rPr i="1" lang="en-US" sz="1800">
                <a:solidFill>
                  <a:srgbClr val="333333"/>
                </a:solidFill>
              </a:rPr>
              <a:t>image processing.</a:t>
            </a:r>
            <a:endParaRPr i="1" sz="1800">
              <a:solidFill>
                <a:srgbClr val="33333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en-US" sz="1800">
                <a:solidFill>
                  <a:srgbClr val="333333"/>
                </a:solidFill>
              </a:rPr>
              <a:t>For instance, we know that images contain a lot of redundant information, and that for object recognition, edges are often all we need. We have used this insight to give the neural network a simple way to do edge detection, though convolution. </a:t>
            </a:r>
            <a:endParaRPr i="1"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/>
        </p:nvSpPr>
        <p:spPr>
          <a:xfrm>
            <a:off x="0" y="599"/>
            <a:ext cx="4464050" cy="51435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5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" lvl="0" marL="7550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5103042" y="481000"/>
            <a:ext cx="3023870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66395" lvl="0" marL="379095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an automated CAD  diagnostic system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5103042" y="1309671"/>
            <a:ext cx="3440429" cy="654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66395" lvl="0" marL="379095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Classifications done based on  deep learning techniques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5103042" y="2138350"/>
            <a:ext cx="3215005" cy="968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66395" lvl="0" marL="379095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create a multi class  classification to determine  stage of disease - GRADING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5103042" y="3281347"/>
            <a:ext cx="3293745" cy="159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66395" lvl="0" marL="379095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Grading of diseases enables  one to determine course of  action to be taken in order to  minimise damage caused by  disease.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9"/>
          <p:cNvSpPr/>
          <p:nvPr/>
        </p:nvSpPr>
        <p:spPr>
          <a:xfrm>
            <a:off x="5446739" y="0"/>
            <a:ext cx="3697604" cy="1061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6" y="0"/>
                </a:lnTo>
                <a:lnTo>
                  <a:pt x="119986" y="119963"/>
                </a:lnTo>
                <a:lnTo>
                  <a:pt x="0" y="119963"/>
                </a:lnTo>
                <a:lnTo>
                  <a:pt x="0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5519742" y="285050"/>
            <a:ext cx="34815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400">
            <a:noAutofit/>
          </a:bodyPr>
          <a:lstStyle/>
          <a:p>
            <a:pPr indent="0" lvl="0" marL="12700" marR="5080" rtl="0" algn="l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Diabetic </a:t>
            </a:r>
            <a:r>
              <a:rPr lang="en-US" sz="2200"/>
              <a:t>Retinopathy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RrdfedfRRetinopathy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5519749" y="1085275"/>
            <a:ext cx="3481500" cy="3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80645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Diabetic retinopathy is a  diabetes complication that  affects eyes. It's caused by  damage to the blood vessels of  retina.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EFFECTS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MACULAR EDEMA-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608965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In which retinal blood vessels  develop tiny leaks.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VITREOUS HEMORRHAGE-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Where abnormal blood vessels  begin to grow on the surface of your  retina.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76199" y="70649"/>
            <a:ext cx="1822196" cy="50021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9"/>
          <p:cNvSpPr/>
          <p:nvPr/>
        </p:nvSpPr>
        <p:spPr>
          <a:xfrm>
            <a:off x="1939418" y="70649"/>
            <a:ext cx="1822198" cy="500218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9"/>
          <p:cNvSpPr/>
          <p:nvPr/>
        </p:nvSpPr>
        <p:spPr>
          <a:xfrm>
            <a:off x="0" y="3374"/>
            <a:ext cx="5446739" cy="514011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10"/>
          <p:cNvSpPr/>
          <p:nvPr/>
        </p:nvSpPr>
        <p:spPr>
          <a:xfrm>
            <a:off x="824543" y="293460"/>
            <a:ext cx="74949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0" y="0"/>
                </a:lnTo>
              </a:path>
            </a:pathLst>
          </a:custGeom>
          <a:noFill/>
          <a:ln cap="flat" cmpd="sng" w="76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905623" y="428909"/>
            <a:ext cx="67959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STAGES OF Diabetic Retinopathy</a:t>
            </a:r>
            <a:endParaRPr b="0" i="0" sz="3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999716" y="2373614"/>
            <a:ext cx="1887900" cy="17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5915" lvl="0" marL="348615" marR="5080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Does not affect eye  sight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915" lvl="0" marL="348615" marR="23495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Microaneurysms in  retina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915" lvl="0" marL="348615" marR="243204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Consultation of  ophthalmologist  recommended.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3591213" y="2299447"/>
            <a:ext cx="2336100" cy="17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5915" lvl="0" marL="348615" marR="325120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Widespread bleeding  and vision blurring  detected.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915" lvl="0" marL="348615" marR="178435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High risk of permanent  damage.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915" lvl="0" marL="348615" marR="5080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Treatments-laser  treatment, eye injections.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999730" y="1693147"/>
            <a:ext cx="711898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</a:rPr>
              <a:t>Diabetes without </a:t>
            </a:r>
            <a:r>
              <a:rPr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Retinopathy	</a:t>
            </a:r>
            <a:r>
              <a:rPr lang="en-US" sz="1500">
                <a:solidFill>
                  <a:srgbClr val="FFFFFF"/>
                </a:solidFill>
              </a:rPr>
              <a:t>Preproliferative</a:t>
            </a:r>
            <a:r>
              <a:rPr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Retinopathy	Proliferative retinopathy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6106058" y="2212516"/>
            <a:ext cx="18687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5915" lvl="0" marL="348615" marR="5080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Formation of blood  vessels and scar  tissues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915" lvl="0" marL="34861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Patchy vision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 txBox="1"/>
          <p:nvPr/>
        </p:nvSpPr>
        <p:spPr>
          <a:xfrm>
            <a:off x="6106058" y="3611488"/>
            <a:ext cx="21375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5915" lvl="0" marL="348615" marR="5080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Treatment- Eye  injections , Surgery if  Maculopathy Detected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>
            <a:off x="0" y="0"/>
            <a:ext cx="9144000" cy="1686600"/>
          </a:xfrm>
          <a:custGeom>
            <a:rect b="b" l="l" r="r" t="t"/>
            <a:pathLst>
              <a:path extrusionOk="0" h="120000" w="120000">
                <a:moveTo>
                  <a:pt x="0" y="119959"/>
                </a:moveTo>
                <a:lnTo>
                  <a:pt x="119999" y="119959"/>
                </a:lnTo>
                <a:lnTo>
                  <a:pt x="119999" y="0"/>
                </a:lnTo>
                <a:lnTo>
                  <a:pt x="0" y="0"/>
                </a:lnTo>
                <a:lnTo>
                  <a:pt x="0" y="119959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" name="Google Shape;90;p11"/>
          <p:cNvSpPr/>
          <p:nvPr/>
        </p:nvSpPr>
        <p:spPr>
          <a:xfrm>
            <a:off x="0" y="1685996"/>
            <a:ext cx="9144000" cy="3457500"/>
          </a:xfrm>
          <a:custGeom>
            <a:rect b="b" l="l" r="r" t="t"/>
            <a:pathLst>
              <a:path extrusionOk="0" h="120000" w="120000">
                <a:moveTo>
                  <a:pt x="0" y="119997"/>
                </a:moveTo>
                <a:lnTo>
                  <a:pt x="119999" y="119997"/>
                </a:lnTo>
                <a:lnTo>
                  <a:pt x="119999" y="0"/>
                </a:lnTo>
                <a:lnTo>
                  <a:pt x="0" y="0"/>
                </a:lnTo>
                <a:lnTo>
                  <a:pt x="0" y="119997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" name="Google Shape;91;p11"/>
          <p:cNvSpPr txBox="1"/>
          <p:nvPr>
            <p:ph type="title"/>
          </p:nvPr>
        </p:nvSpPr>
        <p:spPr>
          <a:xfrm>
            <a:off x="369738" y="432191"/>
            <a:ext cx="6334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Stage -1 Diabetes without Retinopathy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649948" y="2132619"/>
            <a:ext cx="7844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66395" lvl="0" marL="379095" marR="5080" rtl="0" algn="l">
              <a:lnSpc>
                <a:spcPct val="114599"/>
              </a:lnSpc>
              <a:spcBef>
                <a:spcPts val="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/>
              <a:t>It is dictated by Underlying Pathology and not the Clinical Presentation.</a:t>
            </a:r>
            <a:endParaRPr sz="1800"/>
          </a:p>
          <a:p>
            <a:pPr indent="-366395" lvl="0" marL="379095" marR="5080" rtl="0" algn="l">
              <a:lnSpc>
                <a:spcPct val="114599"/>
              </a:lnSpc>
              <a:spcBef>
                <a:spcPts val="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/>
              <a:t>Hyperglycemia/high blood sugar levels - causes damage to cells called Pericytes which regulate the blood flow in the Brain.</a:t>
            </a:r>
            <a:endParaRPr sz="1800"/>
          </a:p>
          <a:p>
            <a:pPr indent="-366395" lvl="0" marL="379095" marR="5080" rtl="0" algn="l">
              <a:lnSpc>
                <a:spcPct val="114599"/>
              </a:lnSpc>
              <a:spcBef>
                <a:spcPts val="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/>
              <a:t>The diagnosis in this stage is possible by fundus images with ease.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/>
          <p:nvPr/>
        </p:nvSpPr>
        <p:spPr>
          <a:xfrm>
            <a:off x="0" y="0"/>
            <a:ext cx="9144000" cy="1686600"/>
          </a:xfrm>
          <a:custGeom>
            <a:rect b="b" l="l" r="r" t="t"/>
            <a:pathLst>
              <a:path extrusionOk="0" h="120000" w="120000">
                <a:moveTo>
                  <a:pt x="0" y="119959"/>
                </a:moveTo>
                <a:lnTo>
                  <a:pt x="119999" y="119959"/>
                </a:lnTo>
                <a:lnTo>
                  <a:pt x="119999" y="0"/>
                </a:lnTo>
                <a:lnTo>
                  <a:pt x="0" y="0"/>
                </a:lnTo>
                <a:lnTo>
                  <a:pt x="0" y="119959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12"/>
          <p:cNvSpPr/>
          <p:nvPr/>
        </p:nvSpPr>
        <p:spPr>
          <a:xfrm>
            <a:off x="0" y="1685996"/>
            <a:ext cx="9144000" cy="3457500"/>
          </a:xfrm>
          <a:custGeom>
            <a:rect b="b" l="l" r="r" t="t"/>
            <a:pathLst>
              <a:path extrusionOk="0" h="120000" w="120000">
                <a:moveTo>
                  <a:pt x="0" y="119997"/>
                </a:moveTo>
                <a:lnTo>
                  <a:pt x="119999" y="119997"/>
                </a:lnTo>
                <a:lnTo>
                  <a:pt x="119999" y="0"/>
                </a:lnTo>
                <a:lnTo>
                  <a:pt x="0" y="0"/>
                </a:lnTo>
                <a:lnTo>
                  <a:pt x="0" y="119997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2"/>
          <p:cNvSpPr txBox="1"/>
          <p:nvPr>
            <p:ph type="title"/>
          </p:nvPr>
        </p:nvSpPr>
        <p:spPr>
          <a:xfrm>
            <a:off x="345013" y="296166"/>
            <a:ext cx="6334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Stage -2 Non (pre-) Proliferative Diabetic Retinopathy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180748" y="2107869"/>
            <a:ext cx="7844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66395" lvl="0" marL="379095" marR="5080" rtl="0" algn="l">
              <a:lnSpc>
                <a:spcPct val="114599"/>
              </a:lnSpc>
              <a:spcBef>
                <a:spcPts val="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/>
              <a:t>The damage to the pericytes in stage 1 causes the weakening of the capillary walls.</a:t>
            </a:r>
            <a:endParaRPr sz="1800"/>
          </a:p>
          <a:p>
            <a:pPr indent="-366395" lvl="0" marL="379095" marR="5080" rtl="0" algn="l">
              <a:lnSpc>
                <a:spcPct val="114599"/>
              </a:lnSpc>
              <a:spcBef>
                <a:spcPts val="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/>
              <a:t>This forms Microaneurysms         which are the focal dilations of the weakened blood vessel walls. [First clinical sign - Red dots ]</a:t>
            </a:r>
            <a:endParaRPr sz="1800"/>
          </a:p>
          <a:p>
            <a:pPr indent="-366395" lvl="0" marL="379095" marR="5080" rtl="0" algn="l">
              <a:lnSpc>
                <a:spcPct val="114599"/>
              </a:lnSpc>
              <a:spcBef>
                <a:spcPts val="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/>
              <a:t>Damage to Pericytes causes increase in Vascular Permeability ie., Capillaries become leaky.</a:t>
            </a:r>
            <a:endParaRPr sz="1800"/>
          </a:p>
          <a:p>
            <a:pPr indent="-366395" lvl="0" marL="379095" marR="5080" rtl="0" algn="l">
              <a:lnSpc>
                <a:spcPct val="114599"/>
              </a:lnSpc>
              <a:spcBef>
                <a:spcPts val="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/>
              <a:t>These leaks allow large molecules of lipids and proteins formation in retina.</a:t>
            </a:r>
            <a:endParaRPr sz="1800"/>
          </a:p>
          <a:p>
            <a:pPr indent="-366395" lvl="0" marL="379095" marR="5080" rtl="0" algn="l">
              <a:lnSpc>
                <a:spcPct val="114599"/>
              </a:lnSpc>
              <a:spcBef>
                <a:spcPts val="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/>
              <a:t>Yellow flakes of such formations         Hard exudates</a:t>
            </a:r>
            <a:endParaRPr sz="1800"/>
          </a:p>
        </p:txBody>
      </p:sp>
      <p:sp>
        <p:nvSpPr>
          <p:cNvPr id="101" name="Google Shape;101;p12"/>
          <p:cNvSpPr/>
          <p:nvPr/>
        </p:nvSpPr>
        <p:spPr>
          <a:xfrm>
            <a:off x="3911100" y="4740675"/>
            <a:ext cx="383400" cy="9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3394625" y="2835350"/>
            <a:ext cx="383400" cy="9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7542150" y="2744850"/>
            <a:ext cx="173100" cy="2114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7888350" y="2884875"/>
            <a:ext cx="1199100" cy="1855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2nd stage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Clinical findings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/>
          <p:nvPr/>
        </p:nvSpPr>
        <p:spPr>
          <a:xfrm>
            <a:off x="0" y="0"/>
            <a:ext cx="9144000" cy="1686600"/>
          </a:xfrm>
          <a:custGeom>
            <a:rect b="b" l="l" r="r" t="t"/>
            <a:pathLst>
              <a:path extrusionOk="0" h="120000" w="120000">
                <a:moveTo>
                  <a:pt x="0" y="119959"/>
                </a:moveTo>
                <a:lnTo>
                  <a:pt x="119999" y="119959"/>
                </a:lnTo>
                <a:lnTo>
                  <a:pt x="119999" y="0"/>
                </a:lnTo>
                <a:lnTo>
                  <a:pt x="0" y="0"/>
                </a:lnTo>
                <a:lnTo>
                  <a:pt x="0" y="119959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13"/>
          <p:cNvSpPr/>
          <p:nvPr/>
        </p:nvSpPr>
        <p:spPr>
          <a:xfrm>
            <a:off x="0" y="1685996"/>
            <a:ext cx="9144000" cy="3457500"/>
          </a:xfrm>
          <a:custGeom>
            <a:rect b="b" l="l" r="r" t="t"/>
            <a:pathLst>
              <a:path extrusionOk="0" h="120000" w="120000">
                <a:moveTo>
                  <a:pt x="0" y="119997"/>
                </a:moveTo>
                <a:lnTo>
                  <a:pt x="119999" y="119997"/>
                </a:lnTo>
                <a:lnTo>
                  <a:pt x="119999" y="0"/>
                </a:lnTo>
                <a:lnTo>
                  <a:pt x="0" y="0"/>
                </a:lnTo>
                <a:lnTo>
                  <a:pt x="0" y="119997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13"/>
          <p:cNvSpPr txBox="1"/>
          <p:nvPr>
            <p:ph type="title"/>
          </p:nvPr>
        </p:nvSpPr>
        <p:spPr>
          <a:xfrm>
            <a:off x="369738" y="432191"/>
            <a:ext cx="6334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3F3F3"/>
                </a:solidFill>
              </a:rPr>
              <a:t>Stage -3 Proliferative Diabetic Retinopathy</a:t>
            </a:r>
            <a:endParaRPr b="0" i="0" sz="3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369748" y="2070794"/>
            <a:ext cx="7844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66395" lvl="0" marL="379095" marR="5080" rtl="0" algn="l">
              <a:lnSpc>
                <a:spcPct val="114599"/>
              </a:lnSpc>
              <a:spcBef>
                <a:spcPts val="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/>
              <a:t>Can be asymptomatic, its uncommon and most individuals that reach this stage of DR usually have at least Blurry vision or presence of floaters.</a:t>
            </a:r>
            <a:endParaRPr sz="1800"/>
          </a:p>
          <a:p>
            <a:pPr indent="-366395" lvl="0" marL="379095" marR="5080" rtl="0" algn="l">
              <a:lnSpc>
                <a:spcPct val="114599"/>
              </a:lnSpc>
              <a:spcBef>
                <a:spcPts val="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/>
              <a:t>Characterised by :</a:t>
            </a:r>
            <a:endParaRPr sz="1800"/>
          </a:p>
          <a:p>
            <a:pPr indent="0" lvl="0" marL="0" marR="5080" rtl="0" algn="l">
              <a:lnSpc>
                <a:spcPct val="1145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/>
              <a:t>            Vascular Proliferation within the retina.</a:t>
            </a:r>
            <a:endParaRPr sz="1800"/>
          </a:p>
          <a:p>
            <a:pPr indent="-342900" lvl="0" marL="457200" marR="5080" rtl="0" algn="l">
              <a:lnSpc>
                <a:spcPct val="114599"/>
              </a:lnSpc>
              <a:spcBef>
                <a:spcPts val="5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microvascular damage that occurs in 1st and 2nd stage of DR, </a:t>
            </a:r>
            <a:endParaRPr sz="1800"/>
          </a:p>
          <a:p>
            <a:pPr indent="0" lvl="0" marL="0" marR="5080" rtl="0" algn="l">
              <a:lnSpc>
                <a:spcPct val="1145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/>
              <a:t>Results in </a:t>
            </a:r>
            <a:r>
              <a:rPr b="1" lang="en-US" sz="1800"/>
              <a:t>ischemia </a:t>
            </a:r>
            <a:r>
              <a:rPr lang="en-US" sz="1800"/>
              <a:t>(lack of blood supply to tissues) and </a:t>
            </a:r>
            <a:r>
              <a:rPr b="1" lang="en-US" sz="1800"/>
              <a:t>Hypoxia.</a:t>
            </a:r>
            <a:endParaRPr b="1" sz="1800"/>
          </a:p>
          <a:p>
            <a:pPr indent="-342900" lvl="0" marL="457200" marR="5080" rtl="0" algn="l">
              <a:lnSpc>
                <a:spcPct val="114599"/>
              </a:lnSpc>
              <a:spcBef>
                <a:spcPts val="5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At this stage the diagnosis can be examined on a dilated eye exam.</a:t>
            </a:r>
            <a:endParaRPr sz="1800"/>
          </a:p>
        </p:txBody>
      </p:sp>
      <p:sp>
        <p:nvSpPr>
          <p:cNvPr id="113" name="Google Shape;113;p13"/>
          <p:cNvSpPr/>
          <p:nvPr/>
        </p:nvSpPr>
        <p:spPr>
          <a:xfrm>
            <a:off x="754225" y="3091050"/>
            <a:ext cx="2226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25" y="1088050"/>
            <a:ext cx="8608350" cy="36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0" y="0"/>
            <a:ext cx="9144000" cy="1686600"/>
          </a:xfrm>
          <a:custGeom>
            <a:rect b="b" l="l" r="r" t="t"/>
            <a:pathLst>
              <a:path extrusionOk="0" h="120000" w="120000">
                <a:moveTo>
                  <a:pt x="0" y="119959"/>
                </a:moveTo>
                <a:lnTo>
                  <a:pt x="119999" y="119959"/>
                </a:lnTo>
                <a:lnTo>
                  <a:pt x="119999" y="0"/>
                </a:lnTo>
                <a:lnTo>
                  <a:pt x="0" y="0"/>
                </a:lnTo>
                <a:lnTo>
                  <a:pt x="0" y="119959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15"/>
          <p:cNvSpPr/>
          <p:nvPr/>
        </p:nvSpPr>
        <p:spPr>
          <a:xfrm>
            <a:off x="0" y="1685996"/>
            <a:ext cx="9144000" cy="3457500"/>
          </a:xfrm>
          <a:custGeom>
            <a:rect b="b" l="l" r="r" t="t"/>
            <a:pathLst>
              <a:path extrusionOk="0" h="120000" w="120000">
                <a:moveTo>
                  <a:pt x="0" y="119997"/>
                </a:moveTo>
                <a:lnTo>
                  <a:pt x="119999" y="119997"/>
                </a:lnTo>
                <a:lnTo>
                  <a:pt x="119999" y="0"/>
                </a:lnTo>
                <a:lnTo>
                  <a:pt x="0" y="0"/>
                </a:lnTo>
                <a:lnTo>
                  <a:pt x="0" y="119997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15"/>
          <p:cNvSpPr txBox="1"/>
          <p:nvPr>
            <p:ph type="title"/>
          </p:nvPr>
        </p:nvSpPr>
        <p:spPr>
          <a:xfrm>
            <a:off x="369738" y="704191"/>
            <a:ext cx="6334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ORIGIN- Why Diabetic Retinopathy?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635448" y="1872969"/>
            <a:ext cx="7844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66395" lvl="0" marL="379095" marR="142875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DR is the leading cause of vision loss in working-age adults so it has  profound economic consequences from lost productivity and the cost of  ongoing care.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1365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50"/>
              <a:buFont typeface="Arial"/>
              <a:buNone/>
            </a:pPr>
            <a:r>
              <a:t/>
            </a:r>
            <a:endParaRPr sz="2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395" lvl="0" marL="379095" marR="97155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Approximately one in three people living with diabetes have some degree  of DR and one in 10 will develop a vision-threatening form of the disease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1365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50"/>
              <a:buFont typeface="Arial"/>
              <a:buNone/>
            </a:pPr>
            <a:r>
              <a:t/>
            </a:r>
            <a:endParaRPr sz="2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395" lvl="0" marL="379095" marR="5080" rtl="0" algn="l">
              <a:lnSpc>
                <a:spcPct val="114599"/>
              </a:lnSpc>
              <a:spcBef>
                <a:spcPts val="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Damage to the retina is often irreversible in the later stages of the disease  and results in blindness.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