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4" name="Gabriel Rey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6-12-11T22:02:21.433">
    <p:pos x="6000" y="0"/>
    <p:text>Show video a few times</p:text>
  </p:cm>
  <p:cm authorId="0" idx="2" dt="2016-12-11T21:58:54.743">
    <p:pos x="6000" y="100"/>
    <p:text>Too fast, wasn't clear what's happening</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3" dt="2016-12-11T22:00:07.731">
    <p:pos x="6000" y="0"/>
    <p:text>What does illumination mean? IR led illuminates the scene and the skin is reflective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4" dt="2016-12-11T22:08:46.188">
    <p:pos x="6000" y="0"/>
    <p:text>Noise in depth map... working on cleaning up depth and integrating it onto our application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rPr lang="en"/>
              <a:t>Today, I will be presenting my research on GRID, gesture Recognition via infrared and depth detection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10:00</a:t>
            </a:r>
          </a:p>
          <a:p>
            <a:pPr lvl="0">
              <a:spcBef>
                <a:spcPts val="0"/>
              </a:spcBef>
              <a:buNone/>
            </a:pPr>
            <a:r>
              <a:t/>
            </a:r>
            <a:endParaRPr>
              <a:solidFill>
                <a:schemeClr val="dk1"/>
              </a:solidFill>
            </a:endParaRPr>
          </a:p>
          <a:p>
            <a:pPr lvl="0">
              <a:spcBef>
                <a:spcPts val="0"/>
              </a:spcBef>
              <a:buNone/>
            </a:pPr>
            <a:r>
              <a:rPr lang="en">
                <a:solidFill>
                  <a:schemeClr val="dk1"/>
                </a:solidFill>
              </a:rPr>
              <a:t>More importantly though, let’s talk about the bigger picture, what does all these mean for us. This expanded forms of interaction changes the way we can interact with our gadget. We no longer are bounded by the 2 dimension surface of our smart watches and this means an exponential increase in the way we can input data. </a:t>
            </a:r>
          </a:p>
          <a:p>
            <a:pPr lvl="0">
              <a:spcBef>
                <a:spcPts val="0"/>
              </a:spcBef>
              <a:buNone/>
            </a:pPr>
            <a:r>
              <a:t/>
            </a:r>
            <a:endParaRPr>
              <a:solidFill>
                <a:schemeClr val="dk1"/>
              </a:solidFill>
            </a:endParaRPr>
          </a:p>
          <a:p>
            <a:pPr lv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1:02 		0:40</a:t>
            </a:r>
          </a:p>
          <a:p>
            <a:pPr lvl="0">
              <a:spcBef>
                <a:spcPts val="0"/>
              </a:spcBef>
              <a:buNone/>
            </a:pPr>
            <a:r>
              <a:t/>
            </a:r>
            <a:endParaRPr/>
          </a:p>
          <a:p>
            <a:pPr lvl="0">
              <a:spcBef>
                <a:spcPts val="0"/>
              </a:spcBef>
              <a:buNone/>
            </a:pPr>
            <a:r>
              <a:rPr lang="en"/>
              <a:t>With our current technology, our current modes of interaction is through </a:t>
            </a:r>
            <a:r>
              <a:rPr b="1" lang="en"/>
              <a:t>touch, tap and drag</a:t>
            </a:r>
            <a:r>
              <a:rPr lang="en"/>
              <a:t>. There are problems associated with this, especially with the small size of wearables in the market. </a:t>
            </a:r>
          </a:p>
          <a:p>
            <a:pPr lvl="0">
              <a:spcBef>
                <a:spcPts val="0"/>
              </a:spcBef>
              <a:buNone/>
            </a:pPr>
            <a:r>
              <a:rPr lang="en"/>
              <a:t>One is Occulsion. Once our finger enters the interaction zone, we cannot see much of where we are tapping. This also relates to the fat finger problem where our fingers are usually bigger than the buttons we are clicking and we end up clicking the wrong one.</a:t>
            </a:r>
          </a:p>
          <a:p>
            <a:pPr lvl="0">
              <a:spcBef>
                <a:spcPts val="0"/>
              </a:spcBef>
              <a:buNone/>
            </a:pPr>
            <a:r>
              <a:t/>
            </a:r>
            <a:endParaRPr/>
          </a:p>
          <a:p>
            <a:pPr lvl="0">
              <a:spcBef>
                <a:spcPts val="0"/>
              </a:spcBef>
              <a:buNone/>
            </a:pPr>
            <a:r>
              <a:rPr lang="en"/>
              <a:t>One alternative is using speech. However, it usually doesn’t work when theres alot of ambient noise and usually makes for awkward encounters with potential breaches of privacy.</a:t>
            </a:r>
          </a:p>
          <a:p>
            <a:pPr lvl="0">
              <a:spcBef>
                <a:spcPts val="0"/>
              </a:spcBef>
              <a:buNone/>
            </a:pPr>
            <a:r>
              <a:t/>
            </a:r>
            <a:endParaRPr/>
          </a:p>
          <a:p>
            <a:pPr lvl="0">
              <a:spcBef>
                <a:spcPts val="0"/>
              </a:spcBef>
              <a:buNone/>
            </a:pPr>
            <a:r>
              <a:rPr lang="en"/>
              <a:t>Then, there is the problem of using gloves on touch screen which sparked people to start selling touchscreen gloves. Since touch screens generally use capacitive technology, people will find it difficult to use their watch or phones if their hands are wet or while wearing gloves.</a:t>
            </a: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1:17		1:00</a:t>
            </a:r>
          </a:p>
          <a:p>
            <a:pPr lvl="0">
              <a:spcBef>
                <a:spcPts val="0"/>
              </a:spcBef>
              <a:buNone/>
            </a:pPr>
            <a:r>
              <a:t/>
            </a:r>
            <a:endParaRPr/>
          </a:p>
          <a:p>
            <a:pPr lvl="0">
              <a:spcBef>
                <a:spcPts val="0"/>
              </a:spcBef>
              <a:buNone/>
            </a:pPr>
            <a:r>
              <a:rPr lang="en"/>
              <a:t>The biggest way we can counter this problem is to expand the interaction space. </a:t>
            </a:r>
          </a:p>
          <a:p>
            <a:pPr lvl="0">
              <a:spcBef>
                <a:spcPts val="0"/>
              </a:spcBef>
              <a:buNone/>
            </a:pPr>
            <a:r>
              <a:t/>
            </a:r>
            <a:endParaRPr/>
          </a:p>
          <a:p>
            <a:pPr lvl="0">
              <a:spcBef>
                <a:spcPts val="0"/>
              </a:spcBef>
              <a:buNone/>
            </a:pPr>
            <a:r>
              <a:rPr lang="en"/>
              <a:t>To overcome the occlusion and fat finger problem, we have to somehow increase the area of interaction. Alternatively, we could also increase the dimensions of interaction.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2:20		2:00</a:t>
            </a:r>
          </a:p>
          <a:p>
            <a:pPr lvl="0">
              <a:spcBef>
                <a:spcPts val="0"/>
              </a:spcBef>
              <a:buNone/>
            </a:pPr>
            <a:r>
              <a:t/>
            </a:r>
            <a:endParaRPr/>
          </a:p>
          <a:p>
            <a:pPr lvl="0">
              <a:spcBef>
                <a:spcPts val="0"/>
              </a:spcBef>
              <a:buNone/>
            </a:pPr>
            <a:r>
              <a:rPr b="1" lang="en">
                <a:solidFill>
                  <a:srgbClr val="FF9900"/>
                </a:solidFill>
              </a:rPr>
              <a:t>CUT DOWN</a:t>
            </a:r>
          </a:p>
          <a:p>
            <a:pPr lvl="0">
              <a:spcBef>
                <a:spcPts val="0"/>
              </a:spcBef>
              <a:buNone/>
            </a:pPr>
            <a:r>
              <a:t/>
            </a:r>
            <a:endParaRPr/>
          </a:p>
          <a:p>
            <a:pPr lvl="0">
              <a:spcBef>
                <a:spcPts val="0"/>
              </a:spcBef>
              <a:buNone/>
            </a:pPr>
            <a:r>
              <a:rPr lang="en"/>
              <a:t>What do I mean. Lets take a look at some of the research that have come out very recently. </a:t>
            </a:r>
          </a:p>
          <a:p>
            <a:pPr lvl="0">
              <a:spcBef>
                <a:spcPts val="0"/>
              </a:spcBef>
              <a:buNone/>
            </a:pPr>
            <a:r>
              <a:t/>
            </a:r>
            <a:endParaRPr/>
          </a:p>
          <a:p>
            <a:pPr lvl="0">
              <a:spcBef>
                <a:spcPts val="0"/>
              </a:spcBef>
              <a:buNone/>
            </a:pPr>
            <a:r>
              <a:rPr lang="en"/>
              <a:t>In 2012, Kent Lyons published his research on Facet, where he came up with the most intuitive solution to solve the small size of interaction surface. His solution was to increase the number of screens such that the screens surrounds the user’s wrist. </a:t>
            </a:r>
          </a:p>
          <a:p>
            <a:pPr lvl="0">
              <a:spcBef>
                <a:spcPts val="0"/>
              </a:spcBef>
              <a:buNone/>
            </a:pPr>
            <a:r>
              <a:rPr lang="en"/>
              <a:t>However, we can see that this is bulky and definitely expensive.</a:t>
            </a:r>
          </a:p>
          <a:p>
            <a:pPr lvl="0">
              <a:spcBef>
                <a:spcPts val="0"/>
              </a:spcBef>
              <a:buNone/>
            </a:pPr>
            <a:r>
              <a:rPr lang="en"/>
              <a:t>In 2015, a few people from Autodesk integrated a solution used in tablet and phones on watches - a stylus. This isn’t exactly bulky, but not many people would appreciate wearing a pointer thingy on their finger everytime they want to use their watch.</a:t>
            </a:r>
          </a:p>
          <a:p>
            <a:pPr lvl="0">
              <a:spcBef>
                <a:spcPts val="0"/>
              </a:spcBef>
              <a:buNone/>
            </a:pPr>
            <a:r>
              <a:rPr lang="en"/>
              <a:t>Then people started coming up with more ingenious solutions.</a:t>
            </a:r>
          </a:p>
          <a:p>
            <a:pPr lvl="0">
              <a:spcBef>
                <a:spcPts val="0"/>
              </a:spcBef>
              <a:buNone/>
            </a:pPr>
            <a:r>
              <a:rPr lang="en"/>
              <a:t>Both in CHI 2016, SkinTrack used the electric signals from a ring worn by a user to measure the distance and FingerIO uses echolocation to detect the finger location. While the ring required the user to wear another wearable for it to work, a ring is certainly less troublesome than a pointer but lets try to get rid of that too.</a:t>
            </a:r>
          </a:p>
          <a:p>
            <a:pPr lvl="0">
              <a:spcBef>
                <a:spcPts val="0"/>
              </a:spcBef>
              <a:buNone/>
            </a:pPr>
            <a:r>
              <a:rPr lang="en"/>
              <a:t>Normal watches uses tactile feedback, FingerIO uses sound. Whats left?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3:42</a:t>
            </a:r>
          </a:p>
          <a:p>
            <a:pPr lvl="0">
              <a:spcBef>
                <a:spcPts val="0"/>
              </a:spcBef>
              <a:buNone/>
            </a:pPr>
            <a:r>
              <a:t/>
            </a:r>
            <a:endParaRPr/>
          </a:p>
          <a:p>
            <a:pPr lvl="0">
              <a:spcBef>
                <a:spcPts val="0"/>
              </a:spcBef>
              <a:buNone/>
            </a:pPr>
            <a:r>
              <a:rPr lang="en"/>
              <a:t>With our curent technology, smart watches allows for this. Some are easier, (the green ones), some harder. But admittedly, still possible.</a:t>
            </a:r>
          </a:p>
          <a:p>
            <a:pPr lvl="0">
              <a:spcBef>
                <a:spcPts val="0"/>
              </a:spcBef>
              <a:buNone/>
            </a:pPr>
            <a:r>
              <a:rPr lang="en"/>
              <a:t>We want to expand the interactive surface to make existing interactions easier and allow for more of other interactions. In particular, we want to achieve - this (update green and yellow highlights).</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4:10</a:t>
            </a:r>
          </a:p>
          <a:p>
            <a:pPr lvl="0">
              <a:spcBef>
                <a:spcPts val="0"/>
              </a:spcBef>
              <a:buNone/>
            </a:pPr>
            <a:r>
              <a:t/>
            </a:r>
            <a:endParaRPr/>
          </a:p>
          <a:p>
            <a:pPr lvl="0" rtl="0">
              <a:spcBef>
                <a:spcPts val="0"/>
              </a:spcBef>
              <a:buNone/>
            </a:pPr>
            <a:r>
              <a:rPr lang="en"/>
              <a:t>The green ones are the ones we managed to achieve, while the light yellow ones are the ones that are easily achievable with the algorithms and techniques that we are currently using. The darker ones are the ones which with a slight extension, will be doable as well.</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solidFill>
                <a:schemeClr val="dk1"/>
              </a:solidFill>
            </a:endParaRPr>
          </a:p>
          <a:p>
            <a:pPr lv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6:30</a:t>
            </a:r>
          </a:p>
          <a:p>
            <a:pPr lvl="0">
              <a:spcBef>
                <a:spcPts val="0"/>
              </a:spcBef>
              <a:buNone/>
            </a:pPr>
            <a:r>
              <a:t/>
            </a:r>
            <a:endParaRPr/>
          </a:p>
          <a:p>
            <a:pPr lvl="0">
              <a:spcBef>
                <a:spcPts val="0"/>
              </a:spcBef>
              <a:buClr>
                <a:schemeClr val="dk1"/>
              </a:buClr>
              <a:buSzPct val="100000"/>
              <a:buFont typeface="Arial"/>
              <a:buNone/>
            </a:pPr>
            <a:r>
              <a:rPr b="1" lang="en">
                <a:solidFill>
                  <a:srgbClr val="FF9900"/>
                </a:solidFill>
              </a:rPr>
              <a:t>CUT DOWN</a:t>
            </a:r>
          </a:p>
          <a:p>
            <a:pPr lvl="0">
              <a:spcBef>
                <a:spcPts val="0"/>
              </a:spcBef>
              <a:buNone/>
            </a:pPr>
            <a:r>
              <a:t/>
            </a:r>
            <a:endParaRPr/>
          </a:p>
          <a:p>
            <a:pPr lvl="0">
              <a:spcBef>
                <a:spcPts val="0"/>
              </a:spcBef>
              <a:buNone/>
            </a:pPr>
            <a:r>
              <a:rPr lang="en"/>
              <a:t>We saw that the Depth was noisy. However, the illumination data was much more stable</a:t>
            </a:r>
          </a:p>
          <a:p>
            <a:pPr lvl="0">
              <a:spcBef>
                <a:spcPts val="0"/>
              </a:spcBef>
              <a:buNone/>
            </a:pPr>
            <a:r>
              <a:t/>
            </a:r>
            <a:endParaRPr/>
          </a:p>
          <a:p>
            <a:pPr lvl="0">
              <a:spcBef>
                <a:spcPts val="0"/>
              </a:spcBef>
              <a:buClr>
                <a:schemeClr val="dk1"/>
              </a:buClr>
              <a:buSzPct val="100000"/>
              <a:buFont typeface="Arial"/>
              <a:buNone/>
            </a:pPr>
            <a:r>
              <a:rPr lang="en">
                <a:solidFill>
                  <a:schemeClr val="dk1"/>
                </a:solidFill>
              </a:rPr>
              <a:t>Filtering -&gt; Rotation &amp; Reflection -&gt;</a:t>
            </a:r>
          </a:p>
          <a:p>
            <a:pPr lvl="0">
              <a:spcBef>
                <a:spcPts val="0"/>
              </a:spcBef>
              <a:buClr>
                <a:schemeClr val="dk1"/>
              </a:buClr>
              <a:buSzPct val="100000"/>
              <a:buFont typeface="Arial"/>
              <a:buNone/>
            </a:pPr>
            <a:r>
              <a:rPr lang="en">
                <a:solidFill>
                  <a:schemeClr val="dk1"/>
                </a:solidFill>
              </a:rPr>
              <a:t>Setting Interest Region-&gt;Getting X Maximal graph -&gt; Finding 80th Percentile of value-&gt;Getting Y Maximal Graph-&gt;</a:t>
            </a:r>
          </a:p>
          <a:p>
            <a:pPr lvl="0">
              <a:spcBef>
                <a:spcPts val="0"/>
              </a:spcBef>
              <a:buClr>
                <a:schemeClr val="dk1"/>
              </a:buClr>
              <a:buSzPct val="100000"/>
              <a:buFont typeface="Arial"/>
              <a:buNone/>
            </a:pPr>
            <a:r>
              <a:rPr lang="en">
                <a:solidFill>
                  <a:schemeClr val="dk1"/>
                </a:solidFill>
              </a:rPr>
              <a:t>Getting Depth of Interest Region-&gt;</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en">
                <a:solidFill>
                  <a:schemeClr val="dk1"/>
                </a:solidFill>
              </a:rPr>
              <a:t>Detecting Finger-&gt;Sobel Filtering with Threshold based on Depth-&gt; Getting Direction and Magnitude -&gt; Getting Centers -&gt;</a:t>
            </a:r>
          </a:p>
          <a:p>
            <a:pPr lvl="0">
              <a:spcBef>
                <a:spcPts val="0"/>
              </a:spcBef>
              <a:buClr>
                <a:schemeClr val="dk1"/>
              </a:buClr>
              <a:buSzPct val="100000"/>
              <a:buFont typeface="Arial"/>
              <a:buNone/>
            </a:pPr>
            <a:r>
              <a:rPr lang="en">
                <a:solidFill>
                  <a:schemeClr val="dk1"/>
                </a:solidFill>
              </a:rPr>
              <a:t>Distinguishing Fingers -&gt; Local Comparison -&gt;</a:t>
            </a:r>
          </a:p>
          <a:p>
            <a:pPr lvl="0">
              <a:spcBef>
                <a:spcPts val="0"/>
              </a:spcBef>
              <a:buClr>
                <a:schemeClr val="dk1"/>
              </a:buClr>
              <a:buSzPct val="100000"/>
              <a:buFont typeface="Arial"/>
              <a:buNone/>
            </a:pPr>
            <a:r>
              <a:rPr lang="en">
                <a:solidFill>
                  <a:schemeClr val="dk1"/>
                </a:solidFill>
              </a:rPr>
              <a:t>Monitoring States -&gt; Getting local State and duration -&gt;</a:t>
            </a:r>
          </a:p>
          <a:p>
            <a:pPr lvl="0">
              <a:spcBef>
                <a:spcPts val="0"/>
              </a:spcBef>
              <a:buClr>
                <a:schemeClr val="dk1"/>
              </a:buClr>
              <a:buSzPct val="100000"/>
              <a:buFont typeface="Arial"/>
              <a:buNone/>
            </a:pPr>
            <a:r>
              <a:rPr lang="en">
                <a:solidFill>
                  <a:schemeClr val="dk1"/>
                </a:solidFill>
              </a:rPr>
              <a:t>Getting Gestures from State -&gt; Using State Diagram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9 -9.45</a:t>
            </a:r>
          </a:p>
          <a:p>
            <a:pPr lvl="0">
              <a:spcBef>
                <a:spcPts val="0"/>
              </a:spcBef>
              <a:buNone/>
            </a:pPr>
            <a:r>
              <a:t/>
            </a:r>
            <a:endParaRPr/>
          </a:p>
          <a:p>
            <a:pPr lvl="0">
              <a:spcBef>
                <a:spcPts val="0"/>
              </a:spcBef>
              <a:buNone/>
            </a:pPr>
            <a:r>
              <a:rPr lang="en"/>
              <a:t>There were a number of challenges faced in this research. </a:t>
            </a:r>
          </a:p>
          <a:p>
            <a:pPr lvl="0">
              <a:spcBef>
                <a:spcPts val="0"/>
              </a:spcBef>
              <a:buNone/>
            </a:pPr>
            <a:r>
              <a:t/>
            </a:r>
            <a:endParaRPr/>
          </a:p>
          <a:p>
            <a:pPr lvl="0">
              <a:spcBef>
                <a:spcPts val="0"/>
              </a:spcBef>
              <a:buNone/>
            </a:pPr>
            <a:r>
              <a:rPr lang="en"/>
              <a:t>Depth map is noisy, will add to our recognition, integrate illumination+depth</a:t>
            </a:r>
          </a:p>
          <a:p>
            <a:pPr lvl="0">
              <a:spcBef>
                <a:spcPts val="0"/>
              </a:spcBef>
              <a:buNone/>
            </a:pPr>
            <a:r>
              <a:rPr lang="en"/>
              <a:t>We started off using the depth which we obtain a fairly good result for several gestures and detections which we showed in the GVU showcase. However, meeting our goal proved challenging due to the amount of noise in the depth sensing, especially at close proximity. To solve this problem, we decided to make use of the illumination which we observed had much stabler inputs.</a:t>
            </a:r>
          </a:p>
          <a:p>
            <a:pPr lvl="0">
              <a:spcBef>
                <a:spcPts val="0"/>
              </a:spcBef>
              <a:buNone/>
            </a:pPr>
            <a:r>
              <a:t/>
            </a:r>
            <a:endParaRPr/>
          </a:p>
          <a:p>
            <a:pPr lvl="0">
              <a:spcBef>
                <a:spcPts val="0"/>
              </a:spcBef>
              <a:buNone/>
            </a:pPr>
            <a:r>
              <a:rPr lang="en"/>
              <a:t>(</a:t>
            </a:r>
            <a:r>
              <a:rPr lang="en">
                <a:solidFill>
                  <a:schemeClr val="dk1"/>
                </a:solidFill>
              </a:rPr>
              <a:t>Now that illumination has worked to quite a good degree, I believe that the next step is to filter depth (if possible) and integrate the two to improve recognition.</a:t>
            </a:r>
          </a:p>
          <a:p>
            <a:pPr lvl="0">
              <a:spcBef>
                <a:spcPts val="0"/>
              </a:spcBef>
              <a:buClr>
                <a:schemeClr val="dk1"/>
              </a:buClr>
              <a:buSzPct val="100000"/>
              <a:buFont typeface="Arial"/>
              <a:buNone/>
            </a:pPr>
            <a:r>
              <a:rPr lang="en">
                <a:solidFill>
                  <a:schemeClr val="dk1"/>
                </a:solidFill>
              </a:rPr>
              <a:t>One idea I had was to use the depth mean of the interest region detected to compare against the amplitude depth to either improve recognition results. Together, it may help to stabilise the detection of the coordinates of the finger detected</a:t>
            </a:r>
          </a:p>
          <a:p>
            <a:pPr lvl="0">
              <a:spcBef>
                <a:spcPts val="0"/>
              </a:spcBef>
              <a:buNone/>
            </a:pPr>
            <a:r>
              <a:rPr lang="en"/>
              <a:t>)</a:t>
            </a:r>
          </a:p>
          <a:p>
            <a:pPr lvl="0">
              <a:spcBef>
                <a:spcPts val="0"/>
              </a:spcBef>
              <a:buNone/>
            </a:pPr>
            <a:r>
              <a:t/>
            </a:r>
            <a:endParaRPr/>
          </a:p>
          <a:p>
            <a:pPr lvl="0">
              <a:spcBef>
                <a:spcPts val="0"/>
              </a:spcBef>
              <a:buNone/>
            </a:pPr>
            <a:r>
              <a:rPr lang="en"/>
              <a:t>Secondly, there was the characteristic of our intended interaction platform, i.e. the hand. For one, the curvature of the hand caused some parts of the hand to be less illuminated than others. This cause occasional wrong detection of the gesture state.</a:t>
            </a:r>
          </a:p>
          <a:p>
            <a:pPr lvl="0">
              <a:spcBef>
                <a:spcPts val="0"/>
              </a:spcBef>
              <a:buNone/>
            </a:pPr>
            <a:r>
              <a:t/>
            </a:r>
            <a:endParaRPr/>
          </a:p>
          <a:p>
            <a:pPr lvl="0">
              <a:spcBef>
                <a:spcPts val="0"/>
              </a:spcBef>
              <a:buNone/>
            </a:pPr>
            <a:r>
              <a:rPr lang="en"/>
              <a:t>Lastly, due to the amount of input and computation, lots of processing power was required. Granted, the program wasn’t optimised to its best but several optimisation tricks were done such as multi-threading and tweaking our algorithm to use as many already optimised functions as possible. This latency causes jumpy detections and may sometime break the flow of the states.</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07.png"/><Relationship Id="rId5" Type="http://schemas.openxmlformats.org/officeDocument/2006/relationships/image" Target="../media/image0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13.png"/><Relationship Id="rId6"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2.png"/><Relationship Id="rId4" Type="http://schemas.openxmlformats.org/officeDocument/2006/relationships/image" Target="../media/image03.png"/><Relationship Id="rId5"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png"/><Relationship Id="rId4" Type="http://schemas.openxmlformats.org/officeDocument/2006/relationships/image" Target="../media/image16.png"/><Relationship Id="rId5" Type="http://schemas.openxmlformats.org/officeDocument/2006/relationships/image" Target="../media/image06.png"/><Relationship Id="rId6"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08.png"/><Relationship Id="rId5" Type="http://schemas.openxmlformats.org/officeDocument/2006/relationships/hyperlink" Target="http://youtube.com/v/7gGnIqwrhhA" TargetMode="External"/><Relationship Id="rId6" Type="http://schemas.openxmlformats.org/officeDocument/2006/relationships/image" Target="../media/image0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image" Target="../media/image09.png"/><Relationship Id="rId5" Type="http://schemas.openxmlformats.org/officeDocument/2006/relationships/image" Target="../media/image22.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3.xml"/><Relationship Id="rId4" Type="http://schemas.openxmlformats.org/officeDocument/2006/relationships/image" Target="../media/image11.png"/><Relationship Id="rId5" Type="http://schemas.openxmlformats.org/officeDocument/2006/relationships/image" Target="../media/image07.png"/><Relationship Id="rId6" Type="http://schemas.openxmlformats.org/officeDocument/2006/relationships/image" Target="../media/image12.png"/><Relationship Id="rId7"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mt="48000"/>
          </a:blip>
          <a:stretch>
            <a:fillRect/>
          </a:stretch>
        </p:blipFill>
        <p:spPr>
          <a:xfrm>
            <a:off x="0" y="0"/>
            <a:ext cx="9144000" cy="5143500"/>
          </a:xfrm>
          <a:prstGeom prst="rect">
            <a:avLst/>
          </a:prstGeom>
          <a:noFill/>
          <a:ln>
            <a:noFill/>
          </a:ln>
        </p:spPr>
      </p:pic>
      <p:sp>
        <p:nvSpPr>
          <p:cNvPr id="55" name="Shape 55"/>
          <p:cNvSpPr txBox="1"/>
          <p:nvPr>
            <p:ph type="ctrTitle"/>
          </p:nvPr>
        </p:nvSpPr>
        <p:spPr>
          <a:xfrm>
            <a:off x="311708" y="-444125"/>
            <a:ext cx="8520600" cy="2052600"/>
          </a:xfrm>
          <a:prstGeom prst="rect">
            <a:avLst/>
          </a:prstGeom>
        </p:spPr>
        <p:txBody>
          <a:bodyPr anchorCtr="0" anchor="b" bIns="91425" lIns="91425" rIns="91425" tIns="91425">
            <a:noAutofit/>
          </a:bodyPr>
          <a:lstStyle/>
          <a:p>
            <a:pPr lvl="0" rtl="0">
              <a:spcBef>
                <a:spcPts val="0"/>
              </a:spcBef>
              <a:buClr>
                <a:schemeClr val="dk1"/>
              </a:buClr>
              <a:buSzPct val="30555"/>
              <a:buFont typeface="Arial"/>
              <a:buNone/>
            </a:pPr>
            <a:r>
              <a:rPr lang="en" sz="3600"/>
              <a:t>GRIDS: G</a:t>
            </a:r>
            <a:r>
              <a:rPr lang="en" sz="3600">
                <a:solidFill>
                  <a:srgbClr val="999999"/>
                </a:solidFill>
              </a:rPr>
              <a:t>esture</a:t>
            </a:r>
            <a:r>
              <a:rPr lang="en" sz="3600"/>
              <a:t> R</a:t>
            </a:r>
            <a:r>
              <a:rPr lang="en" sz="3600">
                <a:solidFill>
                  <a:srgbClr val="999999"/>
                </a:solidFill>
              </a:rPr>
              <a:t>ecognition</a:t>
            </a:r>
            <a:r>
              <a:rPr lang="en" sz="3600"/>
              <a:t> </a:t>
            </a:r>
            <a:r>
              <a:rPr lang="en" sz="3600">
                <a:solidFill>
                  <a:srgbClr val="999999"/>
                </a:solidFill>
              </a:rPr>
              <a:t>via </a:t>
            </a:r>
            <a:r>
              <a:rPr lang="en" sz="3600"/>
              <a:t>I</a:t>
            </a:r>
            <a:r>
              <a:rPr lang="en" sz="3600">
                <a:solidFill>
                  <a:srgbClr val="999999"/>
                </a:solidFill>
              </a:rPr>
              <a:t>nfrared</a:t>
            </a:r>
            <a:r>
              <a:rPr lang="en" sz="3600"/>
              <a:t> &amp; D</a:t>
            </a:r>
            <a:r>
              <a:rPr lang="en" sz="3600">
                <a:solidFill>
                  <a:srgbClr val="999999"/>
                </a:solidFill>
              </a:rPr>
              <a:t>epth </a:t>
            </a:r>
            <a:r>
              <a:rPr lang="en" sz="3600">
                <a:solidFill>
                  <a:srgbClr val="000000"/>
                </a:solidFill>
              </a:rPr>
              <a:t>S</a:t>
            </a:r>
            <a:r>
              <a:rPr lang="en" sz="3600">
                <a:solidFill>
                  <a:srgbClr val="999999"/>
                </a:solidFill>
              </a:rPr>
              <a:t>ensing</a:t>
            </a:r>
          </a:p>
        </p:txBody>
      </p:sp>
      <p:sp>
        <p:nvSpPr>
          <p:cNvPr id="56" name="Shape 56"/>
          <p:cNvSpPr txBox="1"/>
          <p:nvPr>
            <p:ph idx="1" type="subTitle"/>
          </p:nvPr>
        </p:nvSpPr>
        <p:spPr>
          <a:xfrm>
            <a:off x="5405150" y="2150500"/>
            <a:ext cx="3966300" cy="2309400"/>
          </a:xfrm>
          <a:prstGeom prst="rect">
            <a:avLst/>
          </a:prstGeom>
        </p:spPr>
        <p:txBody>
          <a:bodyPr anchorCtr="0" anchor="t" bIns="91425" lIns="91425" rIns="91425" tIns="91425">
            <a:noAutofit/>
          </a:bodyPr>
          <a:lstStyle/>
          <a:p>
            <a:pPr lvl="0" rtl="0">
              <a:spcBef>
                <a:spcPts val="0"/>
              </a:spcBef>
              <a:buNone/>
            </a:pPr>
            <a:r>
              <a:rPr lang="en" sz="2000"/>
              <a:t>Wei Yang Quek</a:t>
            </a:r>
          </a:p>
          <a:p>
            <a:pPr lvl="0">
              <a:spcBef>
                <a:spcPts val="0"/>
              </a:spcBef>
              <a:buNone/>
            </a:pPr>
            <a:r>
              <a:rPr lang="en" sz="2000"/>
              <a:t>Gabriel Reyes</a:t>
            </a:r>
          </a:p>
          <a:p>
            <a:pPr lvl="0" rtl="0">
              <a:spcBef>
                <a:spcPts val="0"/>
              </a:spcBef>
              <a:buNone/>
            </a:pPr>
            <a:r>
              <a:rPr lang="en" sz="2000"/>
              <a:t>Kshitish Deo</a:t>
            </a:r>
          </a:p>
          <a:p>
            <a:pPr lvl="0" rtl="0">
              <a:spcBef>
                <a:spcPts val="0"/>
              </a:spcBef>
              <a:buNone/>
            </a:pPr>
            <a:r>
              <a:t/>
            </a:r>
            <a:endParaRPr sz="2000"/>
          </a:p>
          <a:p>
            <a:pPr lvl="0" rtl="0">
              <a:spcBef>
                <a:spcPts val="0"/>
              </a:spcBef>
              <a:buNone/>
            </a:pPr>
            <a:r>
              <a:rPr b="1" lang="en" sz="2000"/>
              <a:t>Advisors</a:t>
            </a:r>
            <a:r>
              <a:rPr lang="en" sz="2000"/>
              <a:t>:</a:t>
            </a:r>
          </a:p>
          <a:p>
            <a:pPr lvl="0" rtl="0">
              <a:spcBef>
                <a:spcPts val="0"/>
              </a:spcBef>
              <a:buNone/>
            </a:pPr>
            <a:r>
              <a:rPr lang="en" sz="1800"/>
              <a:t>W. Keith Edwards</a:t>
            </a:r>
            <a:br>
              <a:rPr lang="en" sz="1800"/>
            </a:br>
            <a:r>
              <a:rPr lang="en" sz="1800"/>
              <a:t>Thad Starner</a:t>
            </a:r>
            <a:br>
              <a:rPr lang="en" sz="1800"/>
            </a:br>
            <a:r>
              <a:rPr lang="en" sz="1800"/>
              <a:t>Gregory D. Abowd</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Hand from depth frame and finger from Illumination</a:t>
            </a:r>
          </a:p>
        </p:txBody>
      </p:sp>
      <p:pic>
        <p:nvPicPr>
          <p:cNvPr id="159" name="Shape 159"/>
          <p:cNvPicPr preferRelativeResize="0"/>
          <p:nvPr/>
        </p:nvPicPr>
        <p:blipFill>
          <a:blip r:embed="rId3">
            <a:alphaModFix/>
          </a:blip>
          <a:stretch>
            <a:fillRect/>
          </a:stretch>
        </p:blipFill>
        <p:spPr>
          <a:xfrm>
            <a:off x="311700" y="1409599"/>
            <a:ext cx="2533575" cy="2203099"/>
          </a:xfrm>
          <a:prstGeom prst="rect">
            <a:avLst/>
          </a:prstGeom>
          <a:noFill/>
          <a:ln>
            <a:noFill/>
          </a:ln>
        </p:spPr>
      </p:pic>
      <p:pic>
        <p:nvPicPr>
          <p:cNvPr id="160" name="Shape 160"/>
          <p:cNvPicPr preferRelativeResize="0"/>
          <p:nvPr/>
        </p:nvPicPr>
        <p:blipFill>
          <a:blip r:embed="rId4">
            <a:alphaModFix/>
          </a:blip>
          <a:stretch>
            <a:fillRect/>
          </a:stretch>
        </p:blipFill>
        <p:spPr>
          <a:xfrm>
            <a:off x="3802950" y="1419524"/>
            <a:ext cx="2533575" cy="2183250"/>
          </a:xfrm>
          <a:prstGeom prst="rect">
            <a:avLst/>
          </a:prstGeom>
          <a:noFill/>
          <a:ln>
            <a:noFill/>
          </a:ln>
        </p:spPr>
      </p:pic>
      <p:pic>
        <p:nvPicPr>
          <p:cNvPr id="161" name="Shape 161"/>
          <p:cNvPicPr preferRelativeResize="0"/>
          <p:nvPr/>
        </p:nvPicPr>
        <p:blipFill rotWithShape="1">
          <a:blip r:embed="rId5">
            <a:alphaModFix/>
          </a:blip>
          <a:srcRect b="0" l="0" r="50949" t="0"/>
          <a:stretch/>
        </p:blipFill>
        <p:spPr>
          <a:xfrm>
            <a:off x="6420075" y="1419525"/>
            <a:ext cx="2105974" cy="2183250"/>
          </a:xfrm>
          <a:prstGeom prst="rect">
            <a:avLst/>
          </a:prstGeom>
          <a:noFill/>
          <a:ln>
            <a:noFill/>
          </a:ln>
        </p:spPr>
      </p:pic>
      <p:sp>
        <p:nvSpPr>
          <p:cNvPr id="162" name="Shape 162"/>
          <p:cNvSpPr txBox="1"/>
          <p:nvPr/>
        </p:nvSpPr>
        <p:spPr>
          <a:xfrm>
            <a:off x="311700" y="3762600"/>
            <a:ext cx="2184000" cy="1013400"/>
          </a:xfrm>
          <a:prstGeom prst="rect">
            <a:avLst/>
          </a:prstGeom>
          <a:noFill/>
          <a:ln>
            <a:noFill/>
          </a:ln>
        </p:spPr>
        <p:txBody>
          <a:bodyPr anchorCtr="0" anchor="t" bIns="91425" lIns="91425" rIns="91425" tIns="91425">
            <a:noAutofit/>
          </a:bodyPr>
          <a:lstStyle/>
          <a:p>
            <a:pPr lvl="0" algn="ctr">
              <a:spcBef>
                <a:spcPts val="0"/>
              </a:spcBef>
              <a:buNone/>
            </a:pPr>
            <a:r>
              <a:rPr b="1" lang="en"/>
              <a:t>Depth frame:</a:t>
            </a:r>
          </a:p>
          <a:p>
            <a:pPr lvl="0" rtl="0" algn="ctr">
              <a:spcBef>
                <a:spcPts val="0"/>
              </a:spcBef>
              <a:buNone/>
            </a:pPr>
            <a:r>
              <a:rPr lang="en"/>
              <a:t>Bad mix of finger and hand </a:t>
            </a:r>
          </a:p>
          <a:p>
            <a:pPr lvl="0" algn="ctr">
              <a:spcBef>
                <a:spcPts val="0"/>
              </a:spcBef>
              <a:buNone/>
            </a:pPr>
            <a:r>
              <a:rPr lang="en"/>
              <a:t>BUT GOOD HAND</a:t>
            </a:r>
          </a:p>
        </p:txBody>
      </p:sp>
      <p:sp>
        <p:nvSpPr>
          <p:cNvPr id="163" name="Shape 163"/>
          <p:cNvSpPr txBox="1"/>
          <p:nvPr/>
        </p:nvSpPr>
        <p:spPr>
          <a:xfrm>
            <a:off x="3610575" y="3762600"/>
            <a:ext cx="5221800" cy="1013400"/>
          </a:xfrm>
          <a:prstGeom prst="rect">
            <a:avLst/>
          </a:prstGeom>
          <a:noFill/>
          <a:ln>
            <a:noFill/>
          </a:ln>
        </p:spPr>
        <p:txBody>
          <a:bodyPr anchorCtr="0" anchor="t" bIns="91425" lIns="91425" rIns="91425" tIns="91425">
            <a:noAutofit/>
          </a:bodyPr>
          <a:lstStyle/>
          <a:p>
            <a:pPr lvl="0" rtl="0" algn="ctr">
              <a:spcBef>
                <a:spcPts val="0"/>
              </a:spcBef>
              <a:buNone/>
            </a:pPr>
            <a:r>
              <a:rPr b="1" lang="en"/>
              <a:t>Illumination</a:t>
            </a:r>
            <a:r>
              <a:rPr b="1" lang="en"/>
              <a:t> frame:</a:t>
            </a:r>
          </a:p>
          <a:p>
            <a:pPr lvl="0" rtl="0" algn="ctr">
              <a:spcBef>
                <a:spcPts val="0"/>
              </a:spcBef>
              <a:buNone/>
            </a:pPr>
            <a:r>
              <a:rPr lang="en"/>
              <a:t>Poor </a:t>
            </a:r>
            <a:r>
              <a:rPr lang="en"/>
              <a:t>hand </a:t>
            </a:r>
          </a:p>
          <a:p>
            <a:pPr lvl="0" rtl="0" algn="ctr">
              <a:spcBef>
                <a:spcPts val="0"/>
              </a:spcBef>
              <a:buNone/>
            </a:pPr>
            <a:r>
              <a:rPr lang="en"/>
              <a:t>BUT GOOD Fingers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Depth frame of hand</a:t>
            </a:r>
          </a:p>
        </p:txBody>
      </p:sp>
      <p:sp>
        <p:nvSpPr>
          <p:cNvPr id="169" name="Shape 169"/>
          <p:cNvSpPr/>
          <p:nvPr/>
        </p:nvSpPr>
        <p:spPr>
          <a:xfrm>
            <a:off x="490225" y="2404450"/>
            <a:ext cx="1556400" cy="840300"/>
          </a:xfrm>
          <a:prstGeom prst="rect">
            <a:avLst/>
          </a:prstGeom>
          <a:solidFill>
            <a:srgbClr val="FFB6B8">
              <a:alpha val="40770"/>
            </a:srgbClr>
          </a:solidFill>
          <a:ln>
            <a:noFill/>
          </a:ln>
        </p:spPr>
        <p:txBody>
          <a:bodyPr anchorCtr="0" anchor="ctr" bIns="91425" lIns="91425" rIns="91425" tIns="91425">
            <a:noAutofit/>
          </a:bodyPr>
          <a:lstStyle/>
          <a:p>
            <a:pPr lvl="0" rtl="0" algn="ctr">
              <a:spcBef>
                <a:spcPts val="0"/>
              </a:spcBef>
              <a:buNone/>
            </a:pPr>
            <a:r>
              <a:rPr lang="en"/>
              <a:t>Raw depth image</a:t>
            </a:r>
          </a:p>
        </p:txBody>
      </p:sp>
      <p:sp>
        <p:nvSpPr>
          <p:cNvPr id="170" name="Shape 170"/>
          <p:cNvSpPr/>
          <p:nvPr/>
        </p:nvSpPr>
        <p:spPr>
          <a:xfrm>
            <a:off x="2509500" y="2404450"/>
            <a:ext cx="1556400" cy="840300"/>
          </a:xfrm>
          <a:prstGeom prst="rect">
            <a:avLst/>
          </a:prstGeom>
          <a:solidFill>
            <a:srgbClr val="FFD966">
              <a:alpha val="45380"/>
            </a:srgbClr>
          </a:solidFill>
          <a:ln>
            <a:noFill/>
          </a:ln>
        </p:spPr>
        <p:txBody>
          <a:bodyPr anchorCtr="0" anchor="ctr" bIns="91425" lIns="91425" rIns="91425" tIns="91425">
            <a:noAutofit/>
          </a:bodyPr>
          <a:lstStyle/>
          <a:p>
            <a:pPr lvl="0" rtl="0" algn="ctr">
              <a:spcBef>
                <a:spcPts val="0"/>
              </a:spcBef>
              <a:buNone/>
            </a:pPr>
            <a:r>
              <a:rPr lang="en"/>
              <a:t>Removing noise</a:t>
            </a:r>
          </a:p>
        </p:txBody>
      </p:sp>
      <p:cxnSp>
        <p:nvCxnSpPr>
          <p:cNvPr id="171" name="Shape 171"/>
          <p:cNvCxnSpPr>
            <a:stCxn id="169" idx="3"/>
            <a:endCxn id="170" idx="1"/>
          </p:cNvCxnSpPr>
          <p:nvPr/>
        </p:nvCxnSpPr>
        <p:spPr>
          <a:xfrm>
            <a:off x="2046625" y="2824600"/>
            <a:ext cx="462900" cy="0"/>
          </a:xfrm>
          <a:prstGeom prst="straightConnector1">
            <a:avLst/>
          </a:prstGeom>
          <a:noFill/>
          <a:ln cap="flat" cmpd="sng" w="9525">
            <a:solidFill>
              <a:schemeClr val="dk2"/>
            </a:solidFill>
            <a:prstDash val="solid"/>
            <a:round/>
            <a:headEnd len="lg" w="lg" type="none"/>
            <a:tailEnd len="lg" w="lg" type="triangle"/>
          </a:ln>
        </p:spPr>
      </p:cxnSp>
      <p:sp>
        <p:nvSpPr>
          <p:cNvPr id="172" name="Shape 172"/>
          <p:cNvSpPr/>
          <p:nvPr/>
        </p:nvSpPr>
        <p:spPr>
          <a:xfrm>
            <a:off x="4528775" y="2404450"/>
            <a:ext cx="1556400" cy="840300"/>
          </a:xfrm>
          <a:prstGeom prst="rect">
            <a:avLst/>
          </a:prstGeom>
          <a:solidFill>
            <a:srgbClr val="FFFE93">
              <a:alpha val="58459"/>
            </a:srgbClr>
          </a:solidFill>
          <a:ln>
            <a:noFill/>
          </a:ln>
        </p:spPr>
        <p:txBody>
          <a:bodyPr anchorCtr="0" anchor="ctr" bIns="91425" lIns="91425" rIns="91425" tIns="91425">
            <a:noAutofit/>
          </a:bodyPr>
          <a:lstStyle/>
          <a:p>
            <a:pPr lvl="0" rtl="0" algn="ctr">
              <a:spcBef>
                <a:spcPts val="0"/>
              </a:spcBef>
              <a:buNone/>
            </a:pPr>
            <a:r>
              <a:rPr lang="en"/>
              <a:t>Distinguishing</a:t>
            </a:r>
            <a:r>
              <a:rPr lang="en"/>
              <a:t> hand from finger</a:t>
            </a:r>
          </a:p>
        </p:txBody>
      </p:sp>
      <p:sp>
        <p:nvSpPr>
          <p:cNvPr id="173" name="Shape 173"/>
          <p:cNvSpPr/>
          <p:nvPr/>
        </p:nvSpPr>
        <p:spPr>
          <a:xfrm>
            <a:off x="6548050" y="2404450"/>
            <a:ext cx="1556400" cy="840300"/>
          </a:xfrm>
          <a:prstGeom prst="rect">
            <a:avLst/>
          </a:prstGeom>
          <a:solidFill>
            <a:srgbClr val="C2FFEC">
              <a:alpha val="40770"/>
            </a:srgbClr>
          </a:solidFill>
          <a:ln>
            <a:noFill/>
          </a:ln>
        </p:spPr>
        <p:txBody>
          <a:bodyPr anchorCtr="0" anchor="ctr" bIns="91425" lIns="91425" rIns="91425" tIns="91425">
            <a:noAutofit/>
          </a:bodyPr>
          <a:lstStyle/>
          <a:p>
            <a:pPr lvl="0" rtl="0" algn="ctr">
              <a:spcBef>
                <a:spcPts val="0"/>
              </a:spcBef>
              <a:buNone/>
            </a:pPr>
            <a:r>
              <a:rPr lang="en"/>
              <a:t>Contour of the hand</a:t>
            </a:r>
          </a:p>
        </p:txBody>
      </p:sp>
      <p:sp>
        <p:nvSpPr>
          <p:cNvPr id="174" name="Shape 174"/>
          <p:cNvSpPr/>
          <p:nvPr/>
        </p:nvSpPr>
        <p:spPr>
          <a:xfrm>
            <a:off x="6548050" y="3742850"/>
            <a:ext cx="1556400" cy="840300"/>
          </a:xfrm>
          <a:prstGeom prst="rect">
            <a:avLst/>
          </a:prstGeom>
          <a:solidFill>
            <a:srgbClr val="C4E2FF">
              <a:alpha val="40770"/>
            </a:srgbClr>
          </a:solidFill>
          <a:ln>
            <a:noFill/>
          </a:ln>
        </p:spPr>
        <p:txBody>
          <a:bodyPr anchorCtr="0" anchor="ctr" bIns="91425" lIns="91425" rIns="91425" tIns="91425">
            <a:noAutofit/>
          </a:bodyPr>
          <a:lstStyle/>
          <a:p>
            <a:pPr lvl="0" rtl="0" algn="ctr">
              <a:spcBef>
                <a:spcPts val="0"/>
              </a:spcBef>
              <a:buNone/>
            </a:pPr>
            <a:r>
              <a:rPr lang="en"/>
              <a:t>Storing the contour</a:t>
            </a:r>
          </a:p>
        </p:txBody>
      </p:sp>
      <p:cxnSp>
        <p:nvCxnSpPr>
          <p:cNvPr id="175" name="Shape 175"/>
          <p:cNvCxnSpPr/>
          <p:nvPr/>
        </p:nvCxnSpPr>
        <p:spPr>
          <a:xfrm>
            <a:off x="4065887" y="2824600"/>
            <a:ext cx="462900" cy="0"/>
          </a:xfrm>
          <a:prstGeom prst="straightConnector1">
            <a:avLst/>
          </a:prstGeom>
          <a:noFill/>
          <a:ln cap="flat" cmpd="sng" w="9525">
            <a:solidFill>
              <a:schemeClr val="dk2"/>
            </a:solidFill>
            <a:prstDash val="solid"/>
            <a:round/>
            <a:headEnd len="lg" w="lg" type="none"/>
            <a:tailEnd len="lg" w="lg" type="triangle"/>
          </a:ln>
        </p:spPr>
      </p:cxnSp>
      <p:cxnSp>
        <p:nvCxnSpPr>
          <p:cNvPr id="176" name="Shape 176"/>
          <p:cNvCxnSpPr>
            <a:stCxn id="173" idx="2"/>
            <a:endCxn id="174" idx="0"/>
          </p:cNvCxnSpPr>
          <p:nvPr/>
        </p:nvCxnSpPr>
        <p:spPr>
          <a:xfrm>
            <a:off x="7326250" y="3244750"/>
            <a:ext cx="0" cy="498000"/>
          </a:xfrm>
          <a:prstGeom prst="straightConnector1">
            <a:avLst/>
          </a:prstGeom>
          <a:noFill/>
          <a:ln cap="flat" cmpd="sng" w="9525">
            <a:solidFill>
              <a:schemeClr val="dk2"/>
            </a:solidFill>
            <a:prstDash val="solid"/>
            <a:round/>
            <a:headEnd len="lg" w="lg" type="none"/>
            <a:tailEnd len="lg" w="lg" type="triangle"/>
          </a:ln>
        </p:spPr>
      </p:cxnSp>
      <p:cxnSp>
        <p:nvCxnSpPr>
          <p:cNvPr id="177" name="Shape 177"/>
          <p:cNvCxnSpPr/>
          <p:nvPr/>
        </p:nvCxnSpPr>
        <p:spPr>
          <a:xfrm>
            <a:off x="6085162" y="2824600"/>
            <a:ext cx="462900" cy="0"/>
          </a:xfrm>
          <a:prstGeom prst="straightConnector1">
            <a:avLst/>
          </a:prstGeom>
          <a:noFill/>
          <a:ln cap="flat" cmpd="sng" w="9525">
            <a:solidFill>
              <a:schemeClr val="dk2"/>
            </a:solidFill>
            <a:prstDash val="solid"/>
            <a:round/>
            <a:headEnd len="lg" w="lg" type="none"/>
            <a:tailEnd len="lg" w="lg" type="triangle"/>
          </a:ln>
        </p:spPr>
      </p:cxnSp>
      <p:pic>
        <p:nvPicPr>
          <p:cNvPr id="178" name="Shape 178"/>
          <p:cNvPicPr preferRelativeResize="0"/>
          <p:nvPr/>
        </p:nvPicPr>
        <p:blipFill>
          <a:blip r:embed="rId3">
            <a:alphaModFix/>
          </a:blip>
          <a:stretch>
            <a:fillRect/>
          </a:stretch>
        </p:blipFill>
        <p:spPr>
          <a:xfrm>
            <a:off x="509400" y="1130600"/>
            <a:ext cx="1535525" cy="1085050"/>
          </a:xfrm>
          <a:prstGeom prst="rect">
            <a:avLst/>
          </a:prstGeom>
          <a:noFill/>
          <a:ln>
            <a:noFill/>
          </a:ln>
        </p:spPr>
      </p:pic>
      <p:pic>
        <p:nvPicPr>
          <p:cNvPr id="179" name="Shape 179"/>
          <p:cNvPicPr preferRelativeResize="0"/>
          <p:nvPr/>
        </p:nvPicPr>
        <p:blipFill>
          <a:blip r:embed="rId4">
            <a:alphaModFix/>
          </a:blip>
          <a:stretch>
            <a:fillRect/>
          </a:stretch>
        </p:blipFill>
        <p:spPr>
          <a:xfrm>
            <a:off x="4505375" y="1130600"/>
            <a:ext cx="1646274" cy="1032899"/>
          </a:xfrm>
          <a:prstGeom prst="rect">
            <a:avLst/>
          </a:prstGeom>
          <a:noFill/>
          <a:ln>
            <a:noFill/>
          </a:ln>
        </p:spPr>
      </p:pic>
      <p:pic>
        <p:nvPicPr>
          <p:cNvPr id="180" name="Shape 180"/>
          <p:cNvPicPr preferRelativeResize="0"/>
          <p:nvPr/>
        </p:nvPicPr>
        <p:blipFill>
          <a:blip r:embed="rId5">
            <a:alphaModFix/>
          </a:blip>
          <a:stretch>
            <a:fillRect/>
          </a:stretch>
        </p:blipFill>
        <p:spPr>
          <a:xfrm>
            <a:off x="6563350" y="1130599"/>
            <a:ext cx="1646275" cy="1032899"/>
          </a:xfrm>
          <a:prstGeom prst="rect">
            <a:avLst/>
          </a:prstGeom>
          <a:noFill/>
          <a:ln>
            <a:noFill/>
          </a:ln>
        </p:spPr>
      </p:pic>
      <p:pic>
        <p:nvPicPr>
          <p:cNvPr id="181" name="Shape 181"/>
          <p:cNvPicPr preferRelativeResize="0"/>
          <p:nvPr/>
        </p:nvPicPr>
        <p:blipFill>
          <a:blip r:embed="rId6">
            <a:alphaModFix/>
          </a:blip>
          <a:stretch>
            <a:fillRect/>
          </a:stretch>
        </p:blipFill>
        <p:spPr>
          <a:xfrm>
            <a:off x="2530374" y="1130599"/>
            <a:ext cx="1535525" cy="1085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3957600" cy="572700"/>
          </a:xfrm>
          <a:prstGeom prst="rect">
            <a:avLst/>
          </a:prstGeom>
        </p:spPr>
        <p:txBody>
          <a:bodyPr anchorCtr="0" anchor="t" bIns="91425" lIns="91425" rIns="91425" tIns="91425">
            <a:noAutofit/>
          </a:bodyPr>
          <a:lstStyle/>
          <a:p>
            <a:pPr lvl="0">
              <a:spcBef>
                <a:spcPts val="0"/>
              </a:spcBef>
              <a:buNone/>
            </a:pPr>
            <a:r>
              <a:rPr lang="en"/>
              <a:t>Hand and Finger Problems: </a:t>
            </a:r>
          </a:p>
        </p:txBody>
      </p:sp>
      <p:sp>
        <p:nvSpPr>
          <p:cNvPr id="187" name="Shape 187"/>
          <p:cNvSpPr txBox="1"/>
          <p:nvPr>
            <p:ph idx="1" type="body"/>
          </p:nvPr>
        </p:nvSpPr>
        <p:spPr>
          <a:xfrm>
            <a:off x="311700" y="1469575"/>
            <a:ext cx="3780300" cy="3099300"/>
          </a:xfrm>
          <a:prstGeom prst="rect">
            <a:avLst/>
          </a:prstGeom>
        </p:spPr>
        <p:txBody>
          <a:bodyPr anchorCtr="0" anchor="t" bIns="91425" lIns="91425" rIns="91425" tIns="91425">
            <a:noAutofit/>
          </a:bodyPr>
          <a:lstStyle/>
          <a:p>
            <a:pPr indent="-228600" lvl="0" marL="457200">
              <a:spcBef>
                <a:spcPts val="0"/>
              </a:spcBef>
              <a:buAutoNum type="arabicPeriod"/>
            </a:pPr>
            <a:r>
              <a:rPr lang="en"/>
              <a:t>Even if we consider finger from illumination, depth frame changes</a:t>
            </a:r>
          </a:p>
        </p:txBody>
      </p:sp>
      <p:pic>
        <p:nvPicPr>
          <p:cNvPr id="188" name="Shape 188"/>
          <p:cNvPicPr preferRelativeResize="0"/>
          <p:nvPr/>
        </p:nvPicPr>
        <p:blipFill>
          <a:blip r:embed="rId3">
            <a:alphaModFix/>
          </a:blip>
          <a:stretch>
            <a:fillRect/>
          </a:stretch>
        </p:blipFill>
        <p:spPr>
          <a:xfrm>
            <a:off x="649437" y="2677475"/>
            <a:ext cx="1685925" cy="1524000"/>
          </a:xfrm>
          <a:prstGeom prst="rect">
            <a:avLst/>
          </a:prstGeom>
          <a:noFill/>
          <a:ln>
            <a:noFill/>
          </a:ln>
        </p:spPr>
      </p:pic>
      <p:pic>
        <p:nvPicPr>
          <p:cNvPr id="189" name="Shape 189"/>
          <p:cNvPicPr preferRelativeResize="0"/>
          <p:nvPr/>
        </p:nvPicPr>
        <p:blipFill>
          <a:blip r:embed="rId4">
            <a:alphaModFix/>
          </a:blip>
          <a:stretch>
            <a:fillRect/>
          </a:stretch>
        </p:blipFill>
        <p:spPr>
          <a:xfrm>
            <a:off x="2592900" y="2706050"/>
            <a:ext cx="1676400" cy="1466850"/>
          </a:xfrm>
          <a:prstGeom prst="rect">
            <a:avLst/>
          </a:prstGeom>
          <a:noFill/>
          <a:ln>
            <a:noFill/>
          </a:ln>
        </p:spPr>
      </p:pic>
      <p:sp>
        <p:nvSpPr>
          <p:cNvPr id="190" name="Shape 190"/>
          <p:cNvSpPr txBox="1"/>
          <p:nvPr/>
        </p:nvSpPr>
        <p:spPr>
          <a:xfrm>
            <a:off x="4826800" y="1469575"/>
            <a:ext cx="3572700" cy="851400"/>
          </a:xfrm>
          <a:prstGeom prst="rect">
            <a:avLst/>
          </a:prstGeom>
          <a:noFill/>
          <a:ln>
            <a:noFill/>
          </a:ln>
        </p:spPr>
        <p:txBody>
          <a:bodyPr anchorCtr="0" anchor="t" bIns="91425" lIns="91425" rIns="91425" tIns="91425">
            <a:noAutofit/>
          </a:bodyPr>
          <a:lstStyle/>
          <a:p>
            <a:pPr indent="-330200" lvl="0" marL="457200" rtl="0">
              <a:spcBef>
                <a:spcPts val="0"/>
              </a:spcBef>
              <a:buSzPct val="100000"/>
              <a:buAutoNum type="arabicPeriod"/>
            </a:pPr>
            <a:r>
              <a:rPr lang="en" sz="1600"/>
              <a:t>Use the previous depth frame when your fingers come closer</a:t>
            </a:r>
          </a:p>
          <a:p>
            <a:pPr indent="457200" lvl="0" rtl="0">
              <a:spcBef>
                <a:spcPts val="0"/>
              </a:spcBef>
              <a:buNone/>
            </a:pPr>
            <a:r>
              <a:t/>
            </a:r>
            <a:endParaRPr sz="1600"/>
          </a:p>
          <a:p>
            <a:pPr indent="0" lvl="0" marL="457200" rtl="0">
              <a:spcBef>
                <a:spcPts val="0"/>
              </a:spcBef>
              <a:buNone/>
            </a:pPr>
            <a:r>
              <a:rPr lang="en" sz="1600"/>
              <a:t>This will freeze the hand when the finger is closer! </a:t>
            </a:r>
          </a:p>
          <a:p>
            <a:pPr indent="457200" lvl="0" rtl="0">
              <a:spcBef>
                <a:spcPts val="0"/>
              </a:spcBef>
              <a:buNone/>
            </a:pPr>
            <a:r>
              <a:t/>
            </a:r>
            <a:endParaRPr sz="1600"/>
          </a:p>
          <a:p>
            <a:pPr indent="0" lvl="0" marL="457200" rtl="0">
              <a:spcBef>
                <a:spcPts val="0"/>
              </a:spcBef>
              <a:buNone/>
            </a:pPr>
            <a:r>
              <a:rPr lang="en" sz="1600"/>
              <a:t>Limitation: Movement of hand while tapping or movement of hand while touch movement restricted!</a:t>
            </a:r>
          </a:p>
        </p:txBody>
      </p:sp>
      <p:sp>
        <p:nvSpPr>
          <p:cNvPr id="191" name="Shape 191"/>
          <p:cNvSpPr txBox="1"/>
          <p:nvPr>
            <p:ph type="title"/>
          </p:nvPr>
        </p:nvSpPr>
        <p:spPr>
          <a:xfrm>
            <a:off x="5113350" y="445025"/>
            <a:ext cx="3957600" cy="572700"/>
          </a:xfrm>
          <a:prstGeom prst="rect">
            <a:avLst/>
          </a:prstGeom>
        </p:spPr>
        <p:txBody>
          <a:bodyPr anchorCtr="0" anchor="t" bIns="91425" lIns="91425" rIns="91425" tIns="91425">
            <a:noAutofit/>
          </a:bodyPr>
          <a:lstStyle/>
          <a:p>
            <a:pPr lvl="0" rtl="0">
              <a:spcBef>
                <a:spcPts val="0"/>
              </a:spcBef>
              <a:buNone/>
            </a:pPr>
            <a:r>
              <a:rPr lang="en"/>
              <a:t>Hand and Finger Solutions: </a:t>
            </a:r>
          </a:p>
        </p:txBody>
      </p:sp>
      <p:sp>
        <p:nvSpPr>
          <p:cNvPr id="192" name="Shape 192"/>
          <p:cNvSpPr txBox="1"/>
          <p:nvPr/>
        </p:nvSpPr>
        <p:spPr>
          <a:xfrm>
            <a:off x="4915475" y="4472050"/>
            <a:ext cx="4155600" cy="851400"/>
          </a:xfrm>
          <a:prstGeom prst="rect">
            <a:avLst/>
          </a:prstGeom>
          <a:noFill/>
          <a:ln>
            <a:noFill/>
          </a:ln>
        </p:spPr>
        <p:txBody>
          <a:bodyPr anchorCtr="0" anchor="t" bIns="91425" lIns="91425" rIns="91425" tIns="91425">
            <a:noAutofit/>
          </a:bodyPr>
          <a:lstStyle/>
          <a:p>
            <a:pPr lvl="0" algn="ctr">
              <a:spcBef>
                <a:spcPts val="0"/>
              </a:spcBef>
              <a:buNone/>
            </a:pPr>
            <a:r>
              <a:rPr lang="en"/>
              <a:t>SORRY NO SCREEN SHOT! BOTH HAND TIED WHILE TAKING SCREENSHOT!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445025"/>
            <a:ext cx="3957600" cy="572700"/>
          </a:xfrm>
          <a:prstGeom prst="rect">
            <a:avLst/>
          </a:prstGeom>
        </p:spPr>
        <p:txBody>
          <a:bodyPr anchorCtr="0" anchor="t" bIns="91425" lIns="91425" rIns="91425" tIns="91425">
            <a:noAutofit/>
          </a:bodyPr>
          <a:lstStyle/>
          <a:p>
            <a:pPr lvl="0" rtl="0">
              <a:spcBef>
                <a:spcPts val="0"/>
              </a:spcBef>
              <a:buNone/>
            </a:pPr>
            <a:r>
              <a:rPr lang="en"/>
              <a:t>Hand and Finger Problems: </a:t>
            </a:r>
          </a:p>
        </p:txBody>
      </p:sp>
      <p:sp>
        <p:nvSpPr>
          <p:cNvPr id="198" name="Shape 198"/>
          <p:cNvSpPr txBox="1"/>
          <p:nvPr>
            <p:ph type="title"/>
          </p:nvPr>
        </p:nvSpPr>
        <p:spPr>
          <a:xfrm>
            <a:off x="5113350" y="445025"/>
            <a:ext cx="3957600" cy="572700"/>
          </a:xfrm>
          <a:prstGeom prst="rect">
            <a:avLst/>
          </a:prstGeom>
        </p:spPr>
        <p:txBody>
          <a:bodyPr anchorCtr="0" anchor="t" bIns="91425" lIns="91425" rIns="91425" tIns="91425">
            <a:noAutofit/>
          </a:bodyPr>
          <a:lstStyle/>
          <a:p>
            <a:pPr lvl="0" rtl="0">
              <a:spcBef>
                <a:spcPts val="0"/>
              </a:spcBef>
              <a:buNone/>
            </a:pPr>
            <a:r>
              <a:rPr lang="en"/>
              <a:t>Hand and Finger Solutions: </a:t>
            </a:r>
          </a:p>
        </p:txBody>
      </p:sp>
      <p:sp>
        <p:nvSpPr>
          <p:cNvPr id="199" name="Shape 199"/>
          <p:cNvSpPr txBox="1"/>
          <p:nvPr/>
        </p:nvSpPr>
        <p:spPr>
          <a:xfrm>
            <a:off x="311700" y="1824300"/>
            <a:ext cx="3382500" cy="572700"/>
          </a:xfrm>
          <a:prstGeom prst="rect">
            <a:avLst/>
          </a:prstGeom>
          <a:noFill/>
          <a:ln>
            <a:noFill/>
          </a:ln>
        </p:spPr>
        <p:txBody>
          <a:bodyPr anchorCtr="0" anchor="t" bIns="91425" lIns="91425" rIns="91425" tIns="91425">
            <a:noAutofit/>
          </a:bodyPr>
          <a:lstStyle/>
          <a:p>
            <a:pPr indent="-330200" lvl="0" marL="457200" rtl="0">
              <a:spcBef>
                <a:spcPts val="0"/>
              </a:spcBef>
              <a:buSzPct val="100000"/>
              <a:buAutoNum type="arabicPeriod"/>
            </a:pPr>
            <a:r>
              <a:rPr lang="en" sz="1600"/>
              <a:t>Inaccurate tapping detection</a:t>
            </a:r>
          </a:p>
          <a:p>
            <a:pPr indent="-330200" lvl="0" marL="457200" rtl="0">
              <a:spcBef>
                <a:spcPts val="0"/>
              </a:spcBef>
              <a:buSzPct val="100000"/>
              <a:buAutoNum type="arabicPeriod"/>
            </a:pPr>
            <a:r>
              <a:rPr lang="en" sz="1600"/>
              <a:t>Tip detection not possible with color canny</a:t>
            </a:r>
          </a:p>
          <a:p>
            <a:pPr lvl="0">
              <a:spcBef>
                <a:spcPts val="0"/>
              </a:spcBef>
              <a:buNone/>
            </a:pPr>
            <a:r>
              <a:t/>
            </a:r>
            <a:endParaRPr/>
          </a:p>
        </p:txBody>
      </p:sp>
      <p:pic>
        <p:nvPicPr>
          <p:cNvPr id="200" name="Shape 200"/>
          <p:cNvPicPr preferRelativeResize="0"/>
          <p:nvPr/>
        </p:nvPicPr>
        <p:blipFill rotWithShape="1">
          <a:blip r:embed="rId3">
            <a:alphaModFix/>
          </a:blip>
          <a:srcRect b="0" l="0" r="0" t="4260"/>
          <a:stretch/>
        </p:blipFill>
        <p:spPr>
          <a:xfrm>
            <a:off x="311700" y="2964474"/>
            <a:ext cx="1535524" cy="1552349"/>
          </a:xfrm>
          <a:prstGeom prst="rect">
            <a:avLst/>
          </a:prstGeom>
          <a:noFill/>
          <a:ln>
            <a:noFill/>
          </a:ln>
        </p:spPr>
      </p:pic>
      <p:pic>
        <p:nvPicPr>
          <p:cNvPr id="201" name="Shape 201"/>
          <p:cNvPicPr preferRelativeResize="0"/>
          <p:nvPr/>
        </p:nvPicPr>
        <p:blipFill>
          <a:blip r:embed="rId4">
            <a:alphaModFix/>
          </a:blip>
          <a:stretch>
            <a:fillRect/>
          </a:stretch>
        </p:blipFill>
        <p:spPr>
          <a:xfrm>
            <a:off x="2298075" y="2964474"/>
            <a:ext cx="1646274" cy="1552349"/>
          </a:xfrm>
          <a:prstGeom prst="rect">
            <a:avLst/>
          </a:prstGeom>
          <a:noFill/>
          <a:ln>
            <a:noFill/>
          </a:ln>
        </p:spPr>
      </p:pic>
      <p:pic>
        <p:nvPicPr>
          <p:cNvPr id="202" name="Shape 202"/>
          <p:cNvPicPr preferRelativeResize="0"/>
          <p:nvPr/>
        </p:nvPicPr>
        <p:blipFill>
          <a:blip r:embed="rId5">
            <a:alphaModFix/>
          </a:blip>
          <a:stretch>
            <a:fillRect/>
          </a:stretch>
        </p:blipFill>
        <p:spPr>
          <a:xfrm>
            <a:off x="4497350" y="2964475"/>
            <a:ext cx="1951050" cy="1552349"/>
          </a:xfrm>
          <a:prstGeom prst="rect">
            <a:avLst/>
          </a:prstGeom>
          <a:noFill/>
          <a:ln>
            <a:noFill/>
          </a:ln>
        </p:spPr>
      </p:pic>
      <p:pic>
        <p:nvPicPr>
          <p:cNvPr id="203" name="Shape 203"/>
          <p:cNvPicPr preferRelativeResize="0"/>
          <p:nvPr/>
        </p:nvPicPr>
        <p:blipFill>
          <a:blip r:embed="rId6">
            <a:alphaModFix/>
          </a:blip>
          <a:stretch>
            <a:fillRect/>
          </a:stretch>
        </p:blipFill>
        <p:spPr>
          <a:xfrm>
            <a:off x="6802750" y="2959600"/>
            <a:ext cx="1951049" cy="1562100"/>
          </a:xfrm>
          <a:prstGeom prst="rect">
            <a:avLst/>
          </a:prstGeom>
          <a:noFill/>
          <a:ln>
            <a:noFill/>
          </a:ln>
        </p:spPr>
      </p:pic>
      <p:sp>
        <p:nvSpPr>
          <p:cNvPr id="204" name="Shape 204"/>
          <p:cNvSpPr txBox="1"/>
          <p:nvPr/>
        </p:nvSpPr>
        <p:spPr>
          <a:xfrm>
            <a:off x="4953475" y="1684950"/>
            <a:ext cx="3572700" cy="851400"/>
          </a:xfrm>
          <a:prstGeom prst="rect">
            <a:avLst/>
          </a:prstGeom>
          <a:noFill/>
          <a:ln>
            <a:noFill/>
          </a:ln>
        </p:spPr>
        <p:txBody>
          <a:bodyPr anchorCtr="0" anchor="t" bIns="91425" lIns="91425" rIns="91425" tIns="91425">
            <a:noAutofit/>
          </a:bodyPr>
          <a:lstStyle/>
          <a:p>
            <a:pPr indent="-330200" lvl="0" marL="457200" rtl="0">
              <a:spcBef>
                <a:spcPts val="0"/>
              </a:spcBef>
              <a:buSzPct val="100000"/>
              <a:buAutoNum type="arabicPeriod"/>
            </a:pPr>
            <a:r>
              <a:rPr lang="en" sz="1600"/>
              <a:t>Contour looks great</a:t>
            </a:r>
          </a:p>
          <a:p>
            <a:pPr indent="-330200" lvl="0" marL="457200" rtl="0">
              <a:spcBef>
                <a:spcPts val="0"/>
              </a:spcBef>
              <a:buSzPct val="100000"/>
              <a:buAutoNum type="arabicPeriod"/>
            </a:pPr>
            <a:r>
              <a:rPr lang="en" sz="1600"/>
              <a:t>But how to recognize it ?</a:t>
            </a:r>
          </a:p>
          <a:p>
            <a:pPr indent="-330200" lvl="0" marL="457200" rtl="0">
              <a:spcBef>
                <a:spcPts val="0"/>
              </a:spcBef>
              <a:buSzPct val="100000"/>
              <a:buAutoNum type="arabicPeriod"/>
            </a:pPr>
            <a:r>
              <a:rPr lang="en" sz="1600"/>
              <a:t>Check area surrounding the color canny tip</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45025"/>
            <a:ext cx="3729600" cy="572700"/>
          </a:xfrm>
          <a:prstGeom prst="rect">
            <a:avLst/>
          </a:prstGeom>
        </p:spPr>
        <p:txBody>
          <a:bodyPr anchorCtr="0" anchor="t" bIns="91425" lIns="91425" rIns="91425" tIns="91425">
            <a:noAutofit/>
          </a:bodyPr>
          <a:lstStyle/>
          <a:p>
            <a:pPr lvl="0">
              <a:spcBef>
                <a:spcPts val="0"/>
              </a:spcBef>
              <a:buNone/>
            </a:pPr>
            <a:r>
              <a:rPr lang="en"/>
              <a:t>Hand and Finger problem</a:t>
            </a:r>
          </a:p>
        </p:txBody>
      </p:sp>
      <p:sp>
        <p:nvSpPr>
          <p:cNvPr id="210" name="Shape 210"/>
          <p:cNvSpPr txBox="1"/>
          <p:nvPr/>
        </p:nvSpPr>
        <p:spPr>
          <a:xfrm>
            <a:off x="453600" y="2001675"/>
            <a:ext cx="3445800" cy="851400"/>
          </a:xfrm>
          <a:prstGeom prst="rect">
            <a:avLst/>
          </a:prstGeom>
          <a:noFill/>
          <a:ln>
            <a:noFill/>
          </a:ln>
        </p:spPr>
        <p:txBody>
          <a:bodyPr anchorCtr="0" anchor="t" bIns="91425" lIns="91425" rIns="91425" tIns="91425">
            <a:noAutofit/>
          </a:bodyPr>
          <a:lstStyle/>
          <a:p>
            <a:pPr lvl="0">
              <a:spcBef>
                <a:spcPts val="0"/>
              </a:spcBef>
              <a:buNone/>
            </a:pPr>
            <a:r>
              <a:rPr b="1" lang="en" sz="1600"/>
              <a:t>2. Tilt :</a:t>
            </a:r>
          </a:p>
          <a:p>
            <a:pPr lvl="0">
              <a:spcBef>
                <a:spcPts val="0"/>
              </a:spcBef>
              <a:buNone/>
            </a:pPr>
            <a:r>
              <a:t/>
            </a:r>
            <a:endParaRPr sz="1600"/>
          </a:p>
          <a:p>
            <a:pPr lvl="0">
              <a:spcBef>
                <a:spcPts val="0"/>
              </a:spcBef>
              <a:buNone/>
            </a:pPr>
            <a:r>
              <a:rPr lang="en" sz="1600"/>
              <a:t>What if hand is tilted upward. </a:t>
            </a:r>
          </a:p>
          <a:p>
            <a:pPr lvl="0">
              <a:spcBef>
                <a:spcPts val="0"/>
              </a:spcBef>
              <a:buNone/>
            </a:pPr>
            <a:r>
              <a:t/>
            </a:r>
            <a:endParaRPr sz="1600"/>
          </a:p>
          <a:p>
            <a:pPr lvl="0">
              <a:spcBef>
                <a:spcPts val="0"/>
              </a:spcBef>
              <a:buNone/>
            </a:pPr>
            <a:r>
              <a:rPr lang="en" sz="1600"/>
              <a:t>Finger will infron of the hand but not touch it!</a:t>
            </a:r>
          </a:p>
        </p:txBody>
      </p:sp>
      <p:sp>
        <p:nvSpPr>
          <p:cNvPr id="211" name="Shape 211"/>
          <p:cNvSpPr txBox="1"/>
          <p:nvPr>
            <p:ph type="title"/>
          </p:nvPr>
        </p:nvSpPr>
        <p:spPr>
          <a:xfrm>
            <a:off x="4814075" y="521025"/>
            <a:ext cx="3957600" cy="572700"/>
          </a:xfrm>
          <a:prstGeom prst="rect">
            <a:avLst/>
          </a:prstGeom>
        </p:spPr>
        <p:txBody>
          <a:bodyPr anchorCtr="0" anchor="t" bIns="91425" lIns="91425" rIns="91425" tIns="91425">
            <a:noAutofit/>
          </a:bodyPr>
          <a:lstStyle/>
          <a:p>
            <a:pPr lvl="0" rtl="0">
              <a:spcBef>
                <a:spcPts val="0"/>
              </a:spcBef>
              <a:buNone/>
            </a:pPr>
            <a:r>
              <a:rPr lang="en"/>
              <a:t>Hand and Finger Solutions: </a:t>
            </a:r>
          </a:p>
        </p:txBody>
      </p:sp>
      <p:sp>
        <p:nvSpPr>
          <p:cNvPr id="212" name="Shape 212"/>
          <p:cNvSpPr txBox="1"/>
          <p:nvPr/>
        </p:nvSpPr>
        <p:spPr>
          <a:xfrm>
            <a:off x="4875375" y="2001675"/>
            <a:ext cx="3445800" cy="851400"/>
          </a:xfrm>
          <a:prstGeom prst="rect">
            <a:avLst/>
          </a:prstGeom>
          <a:noFill/>
          <a:ln>
            <a:noFill/>
          </a:ln>
        </p:spPr>
        <p:txBody>
          <a:bodyPr anchorCtr="0" anchor="t" bIns="91425" lIns="91425" rIns="91425" tIns="91425">
            <a:noAutofit/>
          </a:bodyPr>
          <a:lstStyle/>
          <a:p>
            <a:pPr lvl="0" rtl="0">
              <a:spcBef>
                <a:spcPts val="0"/>
              </a:spcBef>
              <a:buNone/>
            </a:pPr>
            <a:r>
              <a:rPr b="1" lang="en" sz="1600"/>
              <a:t>2. Tilt :</a:t>
            </a:r>
          </a:p>
          <a:p>
            <a:pPr lvl="0" rtl="0">
              <a:spcBef>
                <a:spcPts val="0"/>
              </a:spcBef>
              <a:buNone/>
            </a:pPr>
            <a:r>
              <a:t/>
            </a:r>
            <a:endParaRPr sz="1600"/>
          </a:p>
          <a:p>
            <a:pPr lvl="0">
              <a:spcBef>
                <a:spcPts val="0"/>
              </a:spcBef>
              <a:buNone/>
            </a:pPr>
            <a:r>
              <a:rPr lang="en" sz="1600"/>
              <a:t>Here depth map actually comes into play!!</a:t>
            </a:r>
          </a:p>
          <a:p>
            <a:pPr lvl="0">
              <a:spcBef>
                <a:spcPts val="0"/>
              </a:spcBef>
              <a:buNone/>
            </a:pPr>
            <a:r>
              <a:t/>
            </a:r>
            <a:endParaRPr sz="1600"/>
          </a:p>
          <a:p>
            <a:pPr lvl="0">
              <a:spcBef>
                <a:spcPts val="0"/>
              </a:spcBef>
              <a:buNone/>
            </a:pPr>
            <a:r>
              <a:rPr lang="en" sz="1600"/>
              <a:t>We can get the depth of each point of hand and lowest point of finger. </a:t>
            </a:r>
          </a:p>
          <a:p>
            <a:pPr lvl="0">
              <a:spcBef>
                <a:spcPts val="0"/>
              </a:spcBef>
              <a:buNone/>
            </a:pPr>
            <a:r>
              <a:t/>
            </a:r>
            <a:endParaRPr sz="1600"/>
          </a:p>
          <a:p>
            <a:pPr lvl="0" rtl="0">
              <a:spcBef>
                <a:spcPts val="0"/>
              </a:spcBef>
              <a:buNone/>
            </a:pPr>
            <a:r>
              <a:rPr lang="en" sz="1600"/>
              <a:t>Then there is simple calculation!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a:t>
            </a:r>
          </a:p>
        </p:txBody>
      </p:sp>
      <p:pic>
        <p:nvPicPr>
          <p:cNvPr id="218" name="Shape 218"/>
          <p:cNvPicPr preferRelativeResize="0"/>
          <p:nvPr/>
        </p:nvPicPr>
        <p:blipFill>
          <a:blip r:embed="rId3">
            <a:alphaModFix/>
          </a:blip>
          <a:stretch>
            <a:fillRect/>
          </a:stretch>
        </p:blipFill>
        <p:spPr>
          <a:xfrm>
            <a:off x="152400" y="1170125"/>
            <a:ext cx="8839201" cy="35883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Immediate plan (this week):</a:t>
            </a:r>
          </a:p>
        </p:txBody>
      </p:sp>
      <p:sp>
        <p:nvSpPr>
          <p:cNvPr id="224" name="Shape 224"/>
          <p:cNvSpPr txBox="1"/>
          <p:nvPr>
            <p:ph idx="1" type="body"/>
          </p:nvPr>
        </p:nvSpPr>
        <p:spPr>
          <a:xfrm>
            <a:off x="805775" y="1380525"/>
            <a:ext cx="6529500" cy="3416400"/>
          </a:xfrm>
          <a:prstGeom prst="rect">
            <a:avLst/>
          </a:prstGeom>
        </p:spPr>
        <p:txBody>
          <a:bodyPr anchorCtr="0" anchor="t" bIns="91425" lIns="91425" rIns="91425" tIns="91425">
            <a:noAutofit/>
          </a:bodyPr>
          <a:lstStyle/>
          <a:p>
            <a:pPr indent="-355600" lvl="0" marL="457200" rtl="0">
              <a:lnSpc>
                <a:spcPct val="200000"/>
              </a:lnSpc>
              <a:spcBef>
                <a:spcPts val="0"/>
              </a:spcBef>
              <a:buSzPct val="100000"/>
              <a:buAutoNum type="arabicPeriod"/>
            </a:pPr>
            <a:r>
              <a:rPr lang="en" sz="2000"/>
              <a:t>Hand Tilt problem solving</a:t>
            </a:r>
          </a:p>
          <a:p>
            <a:pPr indent="-355600" lvl="0" marL="457200" rtl="0">
              <a:lnSpc>
                <a:spcPct val="200000"/>
              </a:lnSpc>
              <a:spcBef>
                <a:spcPts val="0"/>
              </a:spcBef>
              <a:buSzPct val="100000"/>
              <a:buAutoNum type="arabicPeriod"/>
            </a:pPr>
            <a:r>
              <a:rPr lang="en" sz="2000"/>
              <a:t>Increasing the accuracy of tapping using contours coupled with color canny</a:t>
            </a:r>
          </a:p>
          <a:p>
            <a:pPr indent="-355600" lvl="0" marL="457200" rtl="0">
              <a:lnSpc>
                <a:spcPct val="200000"/>
              </a:lnSpc>
              <a:spcBef>
                <a:spcPts val="0"/>
              </a:spcBef>
              <a:buSzPct val="100000"/>
              <a:buAutoNum type="arabicPeriod"/>
            </a:pPr>
            <a:r>
              <a:rPr lang="en" sz="2000"/>
              <a:t>Spikes problem solving : Freeze the previous frame when spikes come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970475" y="432350"/>
            <a:ext cx="8520600" cy="572700"/>
          </a:xfrm>
          <a:prstGeom prst="rect">
            <a:avLst/>
          </a:prstGeom>
        </p:spPr>
        <p:txBody>
          <a:bodyPr anchorCtr="0" anchor="t" bIns="91425" lIns="91425" rIns="91425" tIns="91425">
            <a:noAutofit/>
          </a:bodyPr>
          <a:lstStyle/>
          <a:p>
            <a:pPr lvl="0">
              <a:spcBef>
                <a:spcPts val="0"/>
              </a:spcBef>
              <a:buNone/>
            </a:pPr>
            <a:r>
              <a:rPr lang="en"/>
              <a:t>Future plan:</a:t>
            </a:r>
          </a:p>
        </p:txBody>
      </p:sp>
      <p:sp>
        <p:nvSpPr>
          <p:cNvPr id="230" name="Shape 230"/>
          <p:cNvSpPr txBox="1"/>
          <p:nvPr>
            <p:ph idx="1" type="body"/>
          </p:nvPr>
        </p:nvSpPr>
        <p:spPr>
          <a:xfrm>
            <a:off x="1059175" y="1177825"/>
            <a:ext cx="6086100" cy="3416400"/>
          </a:xfrm>
          <a:prstGeom prst="rect">
            <a:avLst/>
          </a:prstGeom>
        </p:spPr>
        <p:txBody>
          <a:bodyPr anchorCtr="0" anchor="t" bIns="91425" lIns="91425" rIns="91425" tIns="91425">
            <a:noAutofit/>
          </a:bodyPr>
          <a:lstStyle/>
          <a:p>
            <a:pPr indent="-355600" lvl="0" marL="457200" rtl="0">
              <a:spcBef>
                <a:spcPts val="0"/>
              </a:spcBef>
              <a:buSzPct val="100000"/>
              <a:buAutoNum type="arabicPeriod"/>
            </a:pPr>
            <a:r>
              <a:rPr lang="en" sz="2000"/>
              <a:t>Checking the accuracy by dividing the hand in grids</a:t>
            </a:r>
          </a:p>
          <a:p>
            <a:pPr indent="-355600" lvl="0" marL="457200" rtl="0">
              <a:spcBef>
                <a:spcPts val="0"/>
              </a:spcBef>
              <a:buSzPct val="100000"/>
              <a:buAutoNum type="arabicPeriod"/>
            </a:pPr>
            <a:r>
              <a:rPr lang="en" sz="2000"/>
              <a:t>Designing applications:</a:t>
            </a:r>
          </a:p>
          <a:p>
            <a:pPr indent="-355600" lvl="1" marL="914400" rtl="0">
              <a:spcBef>
                <a:spcPts val="0"/>
              </a:spcBef>
              <a:buSzPct val="100000"/>
              <a:buAutoNum type="alphaLcPeriod"/>
            </a:pPr>
            <a:r>
              <a:rPr lang="en" sz="2000"/>
              <a:t>Paint</a:t>
            </a:r>
          </a:p>
          <a:p>
            <a:pPr indent="-355600" lvl="1" marL="914400" rtl="0">
              <a:spcBef>
                <a:spcPts val="0"/>
              </a:spcBef>
              <a:buSzPct val="100000"/>
              <a:buAutoNum type="alphaLcPeriod"/>
            </a:pPr>
            <a:r>
              <a:rPr lang="en" sz="2000"/>
              <a:t>Calculator</a:t>
            </a:r>
          </a:p>
          <a:p>
            <a:pPr indent="0" lvl="0" marL="0" rtl="0">
              <a:spcBef>
                <a:spcPts val="0"/>
              </a:spcBef>
              <a:buNone/>
            </a:pPr>
            <a:r>
              <a:rPr lang="en" sz="2000"/>
              <a:t>3.     Smart watch integration</a:t>
            </a:r>
          </a:p>
          <a:p>
            <a:pPr indent="0" lvl="0" marL="0" rt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Summary</a:t>
            </a:r>
          </a:p>
        </p:txBody>
      </p:sp>
      <p:sp>
        <p:nvSpPr>
          <p:cNvPr id="236" name="Shape 23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rgbClr val="000000"/>
              </a:buClr>
              <a:buSzPct val="61111"/>
              <a:buFont typeface="Arial"/>
              <a:buNone/>
            </a:pPr>
            <a:r>
              <a:t/>
            </a:r>
            <a:endParaRPr/>
          </a:p>
          <a:p>
            <a:pPr lvl="0">
              <a:spcBef>
                <a:spcPts val="0"/>
              </a:spcBef>
              <a:buNone/>
            </a:pPr>
            <a:r>
              <a:rPr lang="en"/>
              <a:t>Interaction technique using a hybrid IR illumination and depth sensing camera</a:t>
            </a:r>
          </a:p>
          <a:p>
            <a:pPr lvl="0">
              <a:spcBef>
                <a:spcPts val="0"/>
              </a:spcBef>
              <a:buClr>
                <a:schemeClr val="dk1"/>
              </a:buClr>
              <a:buSzPct val="61111"/>
              <a:buFont typeface="Arial"/>
              <a:buNone/>
            </a:pPr>
            <a:r>
              <a:rPr lang="en"/>
              <a:t>Demonstrated a number of discrete and continuous gestures</a:t>
            </a:r>
          </a:p>
          <a:p>
            <a:pPr lvl="0">
              <a:spcBef>
                <a:spcPts val="0"/>
              </a:spcBef>
              <a:buNone/>
            </a:pPr>
            <a:r>
              <a:rPr lang="en"/>
              <a:t>Increase the surface area and volume of interaction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Related Work</a:t>
            </a:r>
          </a:p>
        </p:txBody>
      </p:sp>
      <p:sp>
        <p:nvSpPr>
          <p:cNvPr id="242" name="Shape 24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400">
                <a:solidFill>
                  <a:srgbClr val="000000"/>
                </a:solidFill>
              </a:rPr>
              <a:t>B. R. J. D. F. B. P. B. G. M. Rajinder S. Sodhi, "</a:t>
            </a:r>
            <a:r>
              <a:rPr b="1" lang="en" sz="1400">
                <a:solidFill>
                  <a:srgbClr val="000000"/>
                </a:solidFill>
              </a:rPr>
              <a:t>BeThere: 3D Mobile Collaboration with Spatial Input</a:t>
            </a:r>
            <a:r>
              <a:rPr lang="en" sz="1400">
                <a:solidFill>
                  <a:srgbClr val="000000"/>
                </a:solidFill>
              </a:rPr>
              <a:t>," in </a:t>
            </a:r>
            <a:r>
              <a:rPr i="1" lang="en" sz="1400">
                <a:solidFill>
                  <a:srgbClr val="000000"/>
                </a:solidFill>
              </a:rPr>
              <a:t>CHI</a:t>
            </a:r>
            <a:r>
              <a:rPr lang="en" sz="1400">
                <a:solidFill>
                  <a:srgbClr val="000000"/>
                </a:solidFill>
              </a:rPr>
              <a:t>, 2013.</a:t>
            </a:r>
          </a:p>
          <a:p>
            <a:pPr lvl="0" rtl="0">
              <a:lnSpc>
                <a:spcPct val="100000"/>
              </a:lnSpc>
              <a:spcBef>
                <a:spcPts val="0"/>
              </a:spcBef>
              <a:spcAft>
                <a:spcPts val="0"/>
              </a:spcAft>
              <a:buNone/>
            </a:pPr>
            <a:r>
              <a:t/>
            </a:r>
            <a:endParaRPr sz="1400">
              <a:solidFill>
                <a:srgbClr val="000000"/>
              </a:solidFill>
            </a:endParaRPr>
          </a:p>
          <a:p>
            <a:pPr lvl="0" rtl="0">
              <a:lnSpc>
                <a:spcPct val="100000"/>
              </a:lnSpc>
              <a:spcBef>
                <a:spcPts val="0"/>
              </a:spcBef>
              <a:spcAft>
                <a:spcPts val="0"/>
              </a:spcAft>
              <a:buNone/>
            </a:pPr>
            <a:r>
              <a:rPr lang="en" sz="1400">
                <a:solidFill>
                  <a:schemeClr val="dk1"/>
                </a:solidFill>
              </a:rPr>
              <a:t>H. B. A. D. W. Chris Harrison, "</a:t>
            </a:r>
            <a:r>
              <a:rPr b="1" lang="en" sz="1400">
                <a:solidFill>
                  <a:schemeClr val="dk1"/>
                </a:solidFill>
              </a:rPr>
              <a:t>OmniTouch: Wearable Multitouch Interaction Everywhere</a:t>
            </a:r>
            <a:r>
              <a:rPr lang="en" sz="1400">
                <a:solidFill>
                  <a:schemeClr val="dk1"/>
                </a:solidFill>
              </a:rPr>
              <a:t>," in </a:t>
            </a:r>
            <a:r>
              <a:rPr i="1" lang="en" sz="1400">
                <a:solidFill>
                  <a:schemeClr val="dk1"/>
                </a:solidFill>
              </a:rPr>
              <a:t>UIST</a:t>
            </a:r>
            <a:r>
              <a:rPr lang="en" sz="1400">
                <a:solidFill>
                  <a:schemeClr val="dk1"/>
                </a:solidFill>
              </a:rPr>
              <a:t>, Santa Barbara, CA, USA, 2011.</a:t>
            </a:r>
          </a:p>
          <a:p>
            <a:pPr lvl="0" rtl="0">
              <a:spcBef>
                <a:spcPts val="0"/>
              </a:spcBef>
              <a:buNone/>
            </a:pPr>
            <a:r>
              <a:t/>
            </a:r>
            <a:endParaRPr sz="1400">
              <a:solidFill>
                <a:srgbClr val="000000"/>
              </a:solidFill>
            </a:endParaRPr>
          </a:p>
          <a:p>
            <a:pPr lvl="0" rtl="0">
              <a:spcBef>
                <a:spcPts val="0"/>
              </a:spcBef>
              <a:buNone/>
            </a:pPr>
            <a:r>
              <a:rPr lang="en" sz="1400">
                <a:solidFill>
                  <a:srgbClr val="000000"/>
                </a:solidFill>
              </a:rPr>
              <a:t>S. H. C. H. Robert Xiao, "</a:t>
            </a:r>
            <a:r>
              <a:rPr b="1" lang="en" sz="1400">
                <a:solidFill>
                  <a:srgbClr val="000000"/>
                </a:solidFill>
              </a:rPr>
              <a:t>DIRECT: Making Touch Tracking on Ordinary Surfaces Practical with Hybrid Depth-Infrared Sensing</a:t>
            </a:r>
            <a:r>
              <a:rPr lang="en" sz="1400">
                <a:solidFill>
                  <a:srgbClr val="000000"/>
                </a:solidFill>
              </a:rPr>
              <a:t>," in </a:t>
            </a:r>
            <a:r>
              <a:rPr i="1" lang="en" sz="1400">
                <a:solidFill>
                  <a:srgbClr val="000000"/>
                </a:solidFill>
              </a:rPr>
              <a:t>ISS</a:t>
            </a:r>
            <a:r>
              <a:rPr lang="en" sz="1400">
                <a:solidFill>
                  <a:srgbClr val="000000"/>
                </a:solidFill>
              </a:rPr>
              <a:t>, Niagara Falls, ON, Canada, 2016.</a:t>
            </a:r>
          </a:p>
          <a:p>
            <a:pPr lvl="0">
              <a:lnSpc>
                <a:spcPct val="100000"/>
              </a:lnSpc>
              <a:spcBef>
                <a:spcPts val="0"/>
              </a:spcBef>
              <a:spcAft>
                <a:spcPts val="0"/>
              </a:spcAft>
              <a:buNone/>
            </a:pPr>
            <a:r>
              <a:rPr lang="en" sz="1400">
                <a:solidFill>
                  <a:srgbClr val="000000"/>
                </a:solidFill>
              </a:rPr>
              <a:t>G. P. I. P. Tomasz Klopot, "</a:t>
            </a:r>
            <a:r>
              <a:rPr b="1" lang="en" sz="1400">
                <a:solidFill>
                  <a:srgbClr val="000000"/>
                </a:solidFill>
              </a:rPr>
              <a:t>Optical PMD 3D sensor evaluation for motion detection and tracking application</a:t>
            </a:r>
            <a:r>
              <a:rPr b="1" lang="en" sz="1400">
                <a:solidFill>
                  <a:srgbClr val="000000"/>
                </a:solidFill>
              </a:rPr>
              <a:t>,</a:t>
            </a:r>
            <a:r>
              <a:rPr lang="en" sz="1400">
                <a:solidFill>
                  <a:srgbClr val="000000"/>
                </a:solidFill>
              </a:rPr>
              <a:t>" in </a:t>
            </a:r>
            <a:r>
              <a:rPr i="1" lang="en" sz="1400">
                <a:solidFill>
                  <a:srgbClr val="000000"/>
                </a:solidFill>
              </a:rPr>
              <a:t>IEEE</a:t>
            </a:r>
            <a:r>
              <a:rPr lang="en" sz="1400">
                <a:solidFill>
                  <a:srgbClr val="000000"/>
                </a:solidFill>
              </a:rPr>
              <a:t>, 2016.</a:t>
            </a:r>
          </a:p>
          <a:p>
            <a:pPr lvl="0" rtl="0">
              <a:lnSpc>
                <a:spcPct val="100000"/>
              </a:lnSpc>
              <a:spcBef>
                <a:spcPts val="0"/>
              </a:spcBef>
              <a:spcAft>
                <a:spcPts val="0"/>
              </a:spcAft>
              <a:buNone/>
            </a:pPr>
            <a:r>
              <a:t/>
            </a:r>
            <a:endParaRPr sz="1400">
              <a:solidFill>
                <a:srgbClr val="000000"/>
              </a:solidFill>
            </a:endParaRPr>
          </a:p>
          <a:p>
            <a:pPr lvl="0">
              <a:lnSpc>
                <a:spcPct val="100000"/>
              </a:lnSpc>
              <a:spcBef>
                <a:spcPts val="0"/>
              </a:spcBef>
              <a:spcAft>
                <a:spcPts val="0"/>
              </a:spcAft>
              <a:buNone/>
            </a:pPr>
            <a:r>
              <a:rPr lang="en" sz="1400">
                <a:solidFill>
                  <a:srgbClr val="000000"/>
                </a:solidFill>
              </a:rPr>
              <a:t>V. S. C. G. B. S. B. I. S. I. Dan Ionescu, "</a:t>
            </a:r>
            <a:r>
              <a:rPr b="1" lang="en" sz="1400">
                <a:solidFill>
                  <a:srgbClr val="000000"/>
                </a:solidFill>
              </a:rPr>
              <a:t>An Infrared-Based Depth Camera for Gesture-Based Control of Virtual Environments</a:t>
            </a:r>
            <a:r>
              <a:rPr lang="en" sz="1400">
                <a:solidFill>
                  <a:srgbClr val="000000"/>
                </a:solidFill>
              </a:rPr>
              <a:t>,</a:t>
            </a:r>
            <a:r>
              <a:rPr lang="en" sz="1400">
                <a:solidFill>
                  <a:srgbClr val="000000"/>
                </a:solidFill>
              </a:rPr>
              <a:t>" in </a:t>
            </a:r>
            <a:r>
              <a:rPr i="1" lang="en" sz="1400">
                <a:solidFill>
                  <a:srgbClr val="000000"/>
                </a:solidFill>
              </a:rPr>
              <a:t>IEEE</a:t>
            </a:r>
            <a:r>
              <a:rPr lang="en" sz="1400">
                <a:solidFill>
                  <a:srgbClr val="000000"/>
                </a:solidFill>
              </a:rPr>
              <a:t>, 2013.</a:t>
            </a:r>
          </a:p>
          <a:p>
            <a:pPr lvl="0">
              <a:spcBef>
                <a:spcPts val="0"/>
              </a:spcBef>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Size on small surfaces</a:t>
            </a:r>
          </a:p>
          <a:p>
            <a:pPr indent="457200" lvl="0">
              <a:spcBef>
                <a:spcPts val="0"/>
              </a:spcBef>
              <a:buNone/>
            </a:pPr>
            <a:r>
              <a:rPr lang="en"/>
              <a:t>Occlusion and fat finger problem</a:t>
            </a:r>
          </a:p>
          <a:p>
            <a:pPr lvl="0">
              <a:spcBef>
                <a:spcPts val="0"/>
              </a:spcBef>
              <a:buNone/>
            </a:pPr>
            <a:r>
              <a:rPr lang="en"/>
              <a:t>Speech (privacy &amp; noise)</a:t>
            </a:r>
          </a:p>
          <a:p>
            <a:pPr lvl="0">
              <a:spcBef>
                <a:spcPts val="0"/>
              </a:spcBef>
              <a:buNone/>
            </a:pPr>
            <a:r>
              <a:rPr lang="en"/>
              <a:t>Capacitive touch of screens</a:t>
            </a:r>
          </a:p>
          <a:p>
            <a:pPr lvl="0">
              <a:spcBef>
                <a:spcPts val="0"/>
              </a:spcBef>
              <a:buNone/>
            </a:pPr>
            <a:r>
              <a:t/>
            </a:r>
            <a:endParaRPr/>
          </a:p>
        </p:txBody>
      </p:sp>
      <p:pic>
        <p:nvPicPr>
          <p:cNvPr id="63" name="Shape 63"/>
          <p:cNvPicPr preferRelativeResize="0"/>
          <p:nvPr/>
        </p:nvPicPr>
        <p:blipFill>
          <a:blip r:embed="rId3">
            <a:alphaModFix/>
          </a:blip>
          <a:stretch>
            <a:fillRect/>
          </a:stretch>
        </p:blipFill>
        <p:spPr>
          <a:xfrm>
            <a:off x="4961756" y="1391375"/>
            <a:ext cx="1336487" cy="1554050"/>
          </a:xfrm>
          <a:prstGeom prst="rect">
            <a:avLst/>
          </a:prstGeom>
          <a:noFill/>
          <a:ln>
            <a:noFill/>
          </a:ln>
        </p:spPr>
      </p:pic>
      <p:pic>
        <p:nvPicPr>
          <p:cNvPr id="64" name="Shape 64"/>
          <p:cNvPicPr preferRelativeResize="0"/>
          <p:nvPr/>
        </p:nvPicPr>
        <p:blipFill>
          <a:blip r:embed="rId4">
            <a:alphaModFix/>
          </a:blip>
          <a:stretch>
            <a:fillRect/>
          </a:stretch>
        </p:blipFill>
        <p:spPr>
          <a:xfrm>
            <a:off x="5936300" y="3068498"/>
            <a:ext cx="2249350" cy="1729524"/>
          </a:xfrm>
          <a:prstGeom prst="rect">
            <a:avLst/>
          </a:prstGeom>
          <a:noFill/>
          <a:ln>
            <a:noFill/>
          </a:ln>
        </p:spPr>
      </p:pic>
      <p:pic>
        <p:nvPicPr>
          <p:cNvPr id="65" name="Shape 65"/>
          <p:cNvPicPr preferRelativeResize="0"/>
          <p:nvPr/>
        </p:nvPicPr>
        <p:blipFill>
          <a:blip r:embed="rId5">
            <a:alphaModFix/>
          </a:blip>
          <a:stretch>
            <a:fillRect/>
          </a:stretch>
        </p:blipFill>
        <p:spPr>
          <a:xfrm>
            <a:off x="6926337" y="668875"/>
            <a:ext cx="1539145" cy="18172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Solution Overview	</a:t>
            </a:r>
          </a:p>
        </p:txBody>
      </p:sp>
      <p:sp>
        <p:nvSpPr>
          <p:cNvPr id="71" name="Shape 7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nSpc>
                <a:spcPct val="200000"/>
              </a:lnSpc>
              <a:spcBef>
                <a:spcPts val="0"/>
              </a:spcBef>
              <a:buClr>
                <a:schemeClr val="dk1"/>
              </a:buClr>
              <a:buSzPct val="61111"/>
              <a:buFont typeface="Arial"/>
              <a:buNone/>
            </a:pPr>
            <a:r>
              <a:rPr lang="en"/>
              <a:t>Dimensions of interactivity</a:t>
            </a:r>
          </a:p>
          <a:p>
            <a:pPr lvl="0">
              <a:lnSpc>
                <a:spcPct val="200000"/>
              </a:lnSpc>
              <a:spcBef>
                <a:spcPts val="0"/>
              </a:spcBef>
              <a:buClr>
                <a:schemeClr val="dk1"/>
              </a:buClr>
              <a:buSzPct val="61111"/>
              <a:buFont typeface="Arial"/>
              <a:buNone/>
            </a:pPr>
            <a:r>
              <a:rPr lang="en"/>
              <a:t>	Increase the surface area of possible interaction by extending out to the skin</a:t>
            </a:r>
          </a:p>
          <a:p>
            <a:pPr indent="387350" lvl="0">
              <a:lnSpc>
                <a:spcPct val="200000"/>
              </a:lnSpc>
              <a:spcBef>
                <a:spcPts val="0"/>
              </a:spcBef>
              <a:buClr>
                <a:schemeClr val="dk1"/>
              </a:buClr>
              <a:buSzPct val="61111"/>
              <a:buFont typeface="Arial"/>
              <a:buNone/>
            </a:pPr>
            <a:r>
              <a:rPr lang="en"/>
              <a:t>Increase the volume of the possible interaction space</a:t>
            </a:r>
          </a:p>
          <a:p>
            <a:pPr lvl="0">
              <a:spcBef>
                <a:spcPts val="0"/>
              </a:spcBef>
              <a:buClr>
                <a:schemeClr val="dk1"/>
              </a:buClr>
              <a:buSzPct val="61111"/>
              <a:buFont typeface="Arial"/>
              <a:buNone/>
            </a:pPr>
            <a:r>
              <a:t/>
            </a:r>
            <a:endParaRP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Related Work</a:t>
            </a:r>
          </a:p>
        </p:txBody>
      </p:sp>
      <p:pic>
        <p:nvPicPr>
          <p:cNvPr id="77" name="Shape 77"/>
          <p:cNvPicPr preferRelativeResize="0"/>
          <p:nvPr/>
        </p:nvPicPr>
        <p:blipFill rotWithShape="1">
          <a:blip r:embed="rId3">
            <a:alphaModFix/>
          </a:blip>
          <a:srcRect b="0" l="0" r="30352" t="0"/>
          <a:stretch/>
        </p:blipFill>
        <p:spPr>
          <a:xfrm>
            <a:off x="802675" y="1783575"/>
            <a:ext cx="1538700" cy="1148824"/>
          </a:xfrm>
          <a:prstGeom prst="rect">
            <a:avLst/>
          </a:prstGeom>
          <a:noFill/>
          <a:ln>
            <a:noFill/>
          </a:ln>
        </p:spPr>
      </p:pic>
      <p:pic>
        <p:nvPicPr>
          <p:cNvPr id="78" name="Shape 78"/>
          <p:cNvPicPr preferRelativeResize="0"/>
          <p:nvPr/>
        </p:nvPicPr>
        <p:blipFill>
          <a:blip r:embed="rId4">
            <a:alphaModFix/>
          </a:blip>
          <a:stretch>
            <a:fillRect/>
          </a:stretch>
        </p:blipFill>
        <p:spPr>
          <a:xfrm>
            <a:off x="2790475" y="1783574"/>
            <a:ext cx="1538584" cy="1148825"/>
          </a:xfrm>
          <a:prstGeom prst="rect">
            <a:avLst/>
          </a:prstGeom>
          <a:noFill/>
          <a:ln>
            <a:noFill/>
          </a:ln>
        </p:spPr>
      </p:pic>
      <p:sp>
        <p:nvSpPr>
          <p:cNvPr id="79" name="Shape 79"/>
          <p:cNvSpPr txBox="1"/>
          <p:nvPr>
            <p:ph idx="1" type="body"/>
          </p:nvPr>
        </p:nvSpPr>
        <p:spPr>
          <a:xfrm>
            <a:off x="2790412" y="2932400"/>
            <a:ext cx="1538700" cy="999300"/>
          </a:xfrm>
          <a:prstGeom prst="rect">
            <a:avLst/>
          </a:prstGeom>
        </p:spPr>
        <p:txBody>
          <a:bodyPr anchorCtr="0" anchor="t" bIns="91425" lIns="91425" rIns="91425" tIns="91425">
            <a:noAutofit/>
          </a:bodyPr>
          <a:lstStyle/>
          <a:p>
            <a:pPr lvl="0" rtl="0" algn="ctr">
              <a:spcBef>
                <a:spcPts val="0"/>
              </a:spcBef>
              <a:buNone/>
            </a:pPr>
            <a:r>
              <a:rPr b="1" lang="en"/>
              <a:t>NanoStylus</a:t>
            </a:r>
            <a:br>
              <a:rPr lang="en"/>
            </a:br>
            <a:r>
              <a:rPr lang="en" sz="1200"/>
              <a:t>UIST 2015</a:t>
            </a:r>
            <a:br>
              <a:rPr lang="en" sz="1200"/>
            </a:br>
            <a:r>
              <a:rPr lang="en" sz="1200"/>
              <a:t>Xia</a:t>
            </a:r>
            <a:r>
              <a:rPr lang="en" sz="1200"/>
              <a:t> et. al.</a:t>
            </a:r>
          </a:p>
        </p:txBody>
      </p:sp>
      <p:sp>
        <p:nvSpPr>
          <p:cNvPr id="80" name="Shape 80"/>
          <p:cNvSpPr txBox="1"/>
          <p:nvPr>
            <p:ph idx="1" type="body"/>
          </p:nvPr>
        </p:nvSpPr>
        <p:spPr>
          <a:xfrm>
            <a:off x="802675" y="2932400"/>
            <a:ext cx="1538700" cy="1281000"/>
          </a:xfrm>
          <a:prstGeom prst="rect">
            <a:avLst/>
          </a:prstGeom>
        </p:spPr>
        <p:txBody>
          <a:bodyPr anchorCtr="0" anchor="t" bIns="91425" lIns="91425" rIns="91425" tIns="91425">
            <a:noAutofit/>
          </a:bodyPr>
          <a:lstStyle/>
          <a:p>
            <a:pPr lvl="0" rtl="0" algn="ctr">
              <a:spcBef>
                <a:spcPts val="0"/>
              </a:spcBef>
              <a:buNone/>
            </a:pPr>
            <a:r>
              <a:rPr b="1" lang="en"/>
              <a:t>Facet</a:t>
            </a:r>
            <a:br>
              <a:rPr b="1" lang="en"/>
            </a:br>
            <a:r>
              <a:rPr lang="en" sz="1200"/>
              <a:t>UIST 2012</a:t>
            </a:r>
            <a:br>
              <a:rPr lang="en" sz="1200"/>
            </a:br>
            <a:r>
              <a:rPr lang="en" sz="1200"/>
              <a:t>Lyons et. al.</a:t>
            </a:r>
          </a:p>
        </p:txBody>
      </p:sp>
      <p:pic>
        <p:nvPicPr>
          <p:cNvPr id="81" name="Shape 81"/>
          <p:cNvPicPr preferRelativeResize="0"/>
          <p:nvPr/>
        </p:nvPicPr>
        <p:blipFill rotWithShape="1">
          <a:blip r:embed="rId5">
            <a:alphaModFix/>
          </a:blip>
          <a:srcRect b="0" l="13580" r="28380" t="0"/>
          <a:stretch/>
        </p:blipFill>
        <p:spPr>
          <a:xfrm>
            <a:off x="4784199" y="1783575"/>
            <a:ext cx="1465549" cy="1148825"/>
          </a:xfrm>
          <a:prstGeom prst="rect">
            <a:avLst/>
          </a:prstGeom>
          <a:noFill/>
          <a:ln>
            <a:noFill/>
          </a:ln>
        </p:spPr>
      </p:pic>
      <p:sp>
        <p:nvSpPr>
          <p:cNvPr id="82" name="Shape 82"/>
          <p:cNvSpPr txBox="1"/>
          <p:nvPr>
            <p:ph idx="1" type="body"/>
          </p:nvPr>
        </p:nvSpPr>
        <p:spPr>
          <a:xfrm>
            <a:off x="4852512" y="2932400"/>
            <a:ext cx="1538700" cy="999300"/>
          </a:xfrm>
          <a:prstGeom prst="rect">
            <a:avLst/>
          </a:prstGeom>
        </p:spPr>
        <p:txBody>
          <a:bodyPr anchorCtr="0" anchor="t" bIns="91425" lIns="91425" rIns="91425" tIns="91425">
            <a:noAutofit/>
          </a:bodyPr>
          <a:lstStyle/>
          <a:p>
            <a:pPr lvl="0" rtl="0" algn="ctr">
              <a:spcBef>
                <a:spcPts val="0"/>
              </a:spcBef>
              <a:buNone/>
            </a:pPr>
            <a:r>
              <a:rPr b="1" lang="en"/>
              <a:t>SkinTrack</a:t>
            </a:r>
            <a:br>
              <a:rPr lang="en"/>
            </a:br>
            <a:r>
              <a:rPr lang="en" sz="1200"/>
              <a:t>CHI 2016</a:t>
            </a:r>
            <a:br>
              <a:rPr lang="en" sz="1200"/>
            </a:br>
            <a:r>
              <a:rPr lang="en" sz="1200"/>
              <a:t>Zhang et. al.</a:t>
            </a:r>
          </a:p>
        </p:txBody>
      </p:sp>
      <p:sp>
        <p:nvSpPr>
          <p:cNvPr id="83" name="Shape 83"/>
          <p:cNvSpPr txBox="1"/>
          <p:nvPr>
            <p:ph idx="1" type="body"/>
          </p:nvPr>
        </p:nvSpPr>
        <p:spPr>
          <a:xfrm>
            <a:off x="6941287" y="2932400"/>
            <a:ext cx="1538700" cy="999300"/>
          </a:xfrm>
          <a:prstGeom prst="rect">
            <a:avLst/>
          </a:prstGeom>
        </p:spPr>
        <p:txBody>
          <a:bodyPr anchorCtr="0" anchor="t" bIns="91425" lIns="91425" rIns="91425" tIns="91425">
            <a:noAutofit/>
          </a:bodyPr>
          <a:lstStyle/>
          <a:p>
            <a:pPr lvl="0" rtl="0" algn="ctr">
              <a:spcBef>
                <a:spcPts val="0"/>
              </a:spcBef>
              <a:buNone/>
            </a:pPr>
            <a:r>
              <a:rPr b="1" lang="en"/>
              <a:t>FingerIO</a:t>
            </a:r>
            <a:br>
              <a:rPr lang="en"/>
            </a:br>
            <a:r>
              <a:rPr lang="en" sz="1200"/>
              <a:t>CHI 2016</a:t>
            </a:r>
            <a:br>
              <a:rPr lang="en" sz="1200"/>
            </a:br>
            <a:r>
              <a:rPr lang="en" sz="1200"/>
              <a:t>Nandakumar et. al.</a:t>
            </a:r>
          </a:p>
        </p:txBody>
      </p:sp>
      <p:pic>
        <p:nvPicPr>
          <p:cNvPr id="84" name="Shape 84"/>
          <p:cNvPicPr preferRelativeResize="0"/>
          <p:nvPr/>
        </p:nvPicPr>
        <p:blipFill>
          <a:blip r:embed="rId6">
            <a:alphaModFix/>
          </a:blip>
          <a:stretch>
            <a:fillRect/>
          </a:stretch>
        </p:blipFill>
        <p:spPr>
          <a:xfrm>
            <a:off x="6996400" y="1651400"/>
            <a:ext cx="1338363" cy="1280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751114" y="0"/>
            <a:ext cx="7641772" cy="5143500"/>
          </a:xfrm>
          <a:prstGeom prst="rect">
            <a:avLst/>
          </a:prstGeom>
          <a:noFill/>
          <a:ln>
            <a:noFill/>
          </a:ln>
        </p:spPr>
      </p:pic>
      <p:sp>
        <p:nvSpPr>
          <p:cNvPr id="90" name="Shape 90"/>
          <p:cNvSpPr/>
          <p:nvPr/>
        </p:nvSpPr>
        <p:spPr>
          <a:xfrm>
            <a:off x="960050" y="1667650"/>
            <a:ext cx="2857500" cy="716400"/>
          </a:xfrm>
          <a:prstGeom prst="rect">
            <a:avLst/>
          </a:prstGeom>
          <a:solidFill>
            <a:srgbClr val="D9EAD3">
              <a:alpha val="56919"/>
            </a:srgbClr>
          </a:solidFill>
          <a:ln>
            <a:noFill/>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960050" y="3098200"/>
            <a:ext cx="2857500" cy="411300"/>
          </a:xfrm>
          <a:prstGeom prst="rect">
            <a:avLst/>
          </a:prstGeom>
          <a:solidFill>
            <a:srgbClr val="D9EAD3">
              <a:alpha val="56919"/>
            </a:srgbClr>
          </a:solidFill>
          <a:ln>
            <a:noFill/>
          </a:ln>
        </p:spPr>
        <p:txBody>
          <a:bodyPr anchorCtr="0" anchor="ctr" bIns="91425" lIns="91425" rIns="91425" tIns="91425">
            <a:noAutofit/>
          </a:bodyPr>
          <a:lstStyle/>
          <a:p>
            <a:pPr lvl="0" rtl="0">
              <a:spcBef>
                <a:spcPts val="0"/>
              </a:spcBef>
              <a:buNone/>
            </a:pPr>
            <a:r>
              <a:t/>
            </a:r>
            <a:endParaRPr/>
          </a:p>
        </p:txBody>
      </p:sp>
      <p:sp>
        <p:nvSpPr>
          <p:cNvPr id="92" name="Shape 92"/>
          <p:cNvSpPr/>
          <p:nvPr/>
        </p:nvSpPr>
        <p:spPr>
          <a:xfrm>
            <a:off x="960050" y="3519250"/>
            <a:ext cx="2857500" cy="716400"/>
          </a:xfrm>
          <a:prstGeom prst="rect">
            <a:avLst/>
          </a:prstGeom>
          <a:solidFill>
            <a:srgbClr val="FFF2CC">
              <a:alpha val="40770"/>
            </a:srgbClr>
          </a:solidFill>
          <a:ln>
            <a:noFill/>
          </a:ln>
        </p:spPr>
        <p:txBody>
          <a:bodyPr anchorCtr="0" anchor="ctr" bIns="91425" lIns="91425" rIns="91425" tIns="91425">
            <a:noAutofit/>
          </a:bodyPr>
          <a:lstStyle/>
          <a:p>
            <a:pPr lvl="0" rtl="0">
              <a:spcBef>
                <a:spcPts val="0"/>
              </a:spcBef>
              <a:buNone/>
            </a:pPr>
            <a:r>
              <a:t/>
            </a:r>
            <a:endParaRPr/>
          </a:p>
        </p:txBody>
      </p:sp>
      <p:sp>
        <p:nvSpPr>
          <p:cNvPr id="93" name="Shape 93"/>
          <p:cNvSpPr txBox="1"/>
          <p:nvPr/>
        </p:nvSpPr>
        <p:spPr>
          <a:xfrm>
            <a:off x="887450" y="556725"/>
            <a:ext cx="5579100" cy="629400"/>
          </a:xfrm>
          <a:prstGeom prst="rect">
            <a:avLst/>
          </a:prstGeom>
          <a:noFill/>
          <a:ln>
            <a:noFill/>
          </a:ln>
        </p:spPr>
        <p:txBody>
          <a:bodyPr anchorCtr="0" anchor="t" bIns="91425" lIns="91425" rIns="91425" tIns="91425">
            <a:noAutofit/>
          </a:bodyPr>
          <a:lstStyle/>
          <a:p>
            <a:pPr lvl="0">
              <a:spcBef>
                <a:spcPts val="0"/>
              </a:spcBef>
              <a:buNone/>
            </a:pPr>
            <a:r>
              <a:rPr lang="en" sz="2400">
                <a:solidFill>
                  <a:srgbClr val="666666"/>
                </a:solidFill>
              </a:rPr>
              <a:t>Current Technology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pic>
        <p:nvPicPr>
          <p:cNvPr id="98" name="Shape 98"/>
          <p:cNvPicPr preferRelativeResize="0"/>
          <p:nvPr/>
        </p:nvPicPr>
        <p:blipFill>
          <a:blip r:embed="rId3">
            <a:alphaModFix/>
          </a:blip>
          <a:stretch>
            <a:fillRect/>
          </a:stretch>
        </p:blipFill>
        <p:spPr>
          <a:xfrm>
            <a:off x="751114" y="0"/>
            <a:ext cx="7641772" cy="5143500"/>
          </a:xfrm>
          <a:prstGeom prst="rect">
            <a:avLst/>
          </a:prstGeom>
          <a:noFill/>
          <a:ln>
            <a:noFill/>
          </a:ln>
        </p:spPr>
      </p:pic>
      <p:sp>
        <p:nvSpPr>
          <p:cNvPr id="99" name="Shape 99"/>
          <p:cNvSpPr/>
          <p:nvPr/>
        </p:nvSpPr>
        <p:spPr>
          <a:xfrm>
            <a:off x="960050" y="1667650"/>
            <a:ext cx="2857500" cy="1055400"/>
          </a:xfrm>
          <a:prstGeom prst="rect">
            <a:avLst/>
          </a:prstGeom>
          <a:solidFill>
            <a:srgbClr val="D9EAD3">
              <a:alpha val="56919"/>
            </a:srgbClr>
          </a:solidFill>
          <a:ln>
            <a:noFill/>
          </a:ln>
        </p:spPr>
        <p:txBody>
          <a:bodyPr anchorCtr="0" anchor="ctr" bIns="91425" lIns="91425" rIns="91425" tIns="91425">
            <a:noAutofit/>
          </a:bodyPr>
          <a:lstStyle/>
          <a:p>
            <a:pPr lvl="0" rtl="0">
              <a:spcBef>
                <a:spcPts val="0"/>
              </a:spcBef>
              <a:buNone/>
            </a:pPr>
            <a:r>
              <a:t/>
            </a:r>
            <a:endParaRPr/>
          </a:p>
        </p:txBody>
      </p:sp>
      <p:sp>
        <p:nvSpPr>
          <p:cNvPr id="100" name="Shape 100"/>
          <p:cNvSpPr/>
          <p:nvPr/>
        </p:nvSpPr>
        <p:spPr>
          <a:xfrm>
            <a:off x="960050" y="3098200"/>
            <a:ext cx="2857500" cy="411300"/>
          </a:xfrm>
          <a:prstGeom prst="rect">
            <a:avLst/>
          </a:prstGeom>
          <a:solidFill>
            <a:srgbClr val="D9EAD3">
              <a:alpha val="56919"/>
            </a:srgbClr>
          </a:solidFill>
          <a:ln>
            <a:noFill/>
          </a:ln>
        </p:spPr>
        <p:txBody>
          <a:bodyPr anchorCtr="0" anchor="ctr" bIns="91425" lIns="91425" rIns="91425" tIns="91425">
            <a:noAutofit/>
          </a:bodyPr>
          <a:lstStyle/>
          <a:p>
            <a:pPr lvl="0" rtl="0">
              <a:spcBef>
                <a:spcPts val="0"/>
              </a:spcBef>
              <a:buNone/>
            </a:pPr>
            <a:r>
              <a:t/>
            </a:r>
            <a:endParaRPr/>
          </a:p>
        </p:txBody>
      </p:sp>
      <p:sp>
        <p:nvSpPr>
          <p:cNvPr id="101" name="Shape 101"/>
          <p:cNvSpPr/>
          <p:nvPr/>
        </p:nvSpPr>
        <p:spPr>
          <a:xfrm>
            <a:off x="960050" y="2723050"/>
            <a:ext cx="2857500" cy="411300"/>
          </a:xfrm>
          <a:prstGeom prst="rect">
            <a:avLst/>
          </a:prstGeom>
          <a:solidFill>
            <a:srgbClr val="FFF2CC">
              <a:alpha val="40770"/>
            </a:srgbClr>
          </a:solidFill>
          <a:ln>
            <a:noFill/>
          </a:ln>
        </p:spPr>
        <p:txBody>
          <a:bodyPr anchorCtr="0" anchor="ctr" bIns="91425" lIns="91425" rIns="91425" tIns="91425">
            <a:noAutofit/>
          </a:bodyPr>
          <a:lstStyle/>
          <a:p>
            <a:pPr lvl="0" rtl="0">
              <a:spcBef>
                <a:spcPts val="0"/>
              </a:spcBef>
              <a:buNone/>
            </a:pPr>
            <a:r>
              <a:t/>
            </a:r>
            <a:endParaRPr/>
          </a:p>
        </p:txBody>
      </p:sp>
      <p:sp>
        <p:nvSpPr>
          <p:cNvPr id="102" name="Shape 102"/>
          <p:cNvSpPr/>
          <p:nvPr/>
        </p:nvSpPr>
        <p:spPr>
          <a:xfrm>
            <a:off x="4021950" y="1972750"/>
            <a:ext cx="2857500" cy="411300"/>
          </a:xfrm>
          <a:prstGeom prst="rect">
            <a:avLst/>
          </a:prstGeom>
          <a:solidFill>
            <a:srgbClr val="FFF2CC">
              <a:alpha val="40770"/>
            </a:srgbClr>
          </a:solidFill>
          <a:ln>
            <a:noFill/>
          </a:ln>
        </p:spPr>
        <p:txBody>
          <a:bodyPr anchorCtr="0" anchor="ctr" bIns="91425" lIns="91425" rIns="91425" tIns="91425">
            <a:noAutofit/>
          </a:bodyPr>
          <a:lstStyle/>
          <a:p>
            <a:pPr lvl="0" rtl="0">
              <a:spcBef>
                <a:spcPts val="0"/>
              </a:spcBef>
              <a:buNone/>
            </a:pPr>
            <a:r>
              <a:t/>
            </a:r>
            <a:endParaRPr/>
          </a:p>
        </p:txBody>
      </p:sp>
      <p:sp>
        <p:nvSpPr>
          <p:cNvPr id="103" name="Shape 103"/>
          <p:cNvSpPr txBox="1"/>
          <p:nvPr/>
        </p:nvSpPr>
        <p:spPr>
          <a:xfrm>
            <a:off x="887450" y="556725"/>
            <a:ext cx="5579100" cy="6294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666666"/>
                </a:solidFill>
              </a:rPr>
              <a:t>Our </a:t>
            </a:r>
            <a:r>
              <a:rPr lang="en" sz="2400">
                <a:solidFill>
                  <a:srgbClr val="666666"/>
                </a:solidFill>
              </a:rPr>
              <a:t>Technology</a:t>
            </a:r>
          </a:p>
        </p:txBody>
      </p:sp>
      <p:sp>
        <p:nvSpPr>
          <p:cNvPr id="104" name="Shape 104"/>
          <p:cNvSpPr/>
          <p:nvPr/>
        </p:nvSpPr>
        <p:spPr>
          <a:xfrm>
            <a:off x="960050" y="3884650"/>
            <a:ext cx="2857500" cy="714300"/>
          </a:xfrm>
          <a:prstGeom prst="rect">
            <a:avLst/>
          </a:prstGeom>
          <a:solidFill>
            <a:srgbClr val="D9EAD3">
              <a:alpha val="56919"/>
            </a:srgbClr>
          </a:solidFill>
          <a:ln>
            <a:noFill/>
          </a:ln>
        </p:spPr>
        <p:txBody>
          <a:bodyPr anchorCtr="0" anchor="ctr" bIns="91425" lIns="91425" rIns="91425" tIns="91425">
            <a:noAutofit/>
          </a:bodyPr>
          <a:lstStyle/>
          <a:p>
            <a:pPr lvl="0" rtl="0">
              <a:spcBef>
                <a:spcPts val="0"/>
              </a:spcBef>
              <a:buNone/>
            </a:pPr>
            <a:r>
              <a:t/>
            </a:r>
            <a:endParaRPr/>
          </a:p>
        </p:txBody>
      </p:sp>
      <p:sp>
        <p:nvSpPr>
          <p:cNvPr id="105" name="Shape 105"/>
          <p:cNvSpPr/>
          <p:nvPr/>
        </p:nvSpPr>
        <p:spPr>
          <a:xfrm>
            <a:off x="960050" y="3509500"/>
            <a:ext cx="2857500" cy="411300"/>
          </a:xfrm>
          <a:prstGeom prst="rect">
            <a:avLst/>
          </a:prstGeom>
          <a:solidFill>
            <a:srgbClr val="FFF2CC">
              <a:alpha val="40770"/>
            </a:srgbClr>
          </a:solidFill>
          <a:ln>
            <a:noFill/>
          </a:ln>
        </p:spPr>
        <p:txBody>
          <a:bodyPr anchorCtr="0" anchor="ctr" bIns="91425" lIns="91425" rIns="91425" tIns="91425">
            <a:noAutofit/>
          </a:bodyPr>
          <a:lstStyle/>
          <a:p>
            <a:pPr lvl="0" rtl="0">
              <a:spcBef>
                <a:spcPts val="0"/>
              </a:spcBef>
              <a:buNone/>
            </a:pPr>
            <a:r>
              <a:t/>
            </a:r>
            <a:endParaRPr/>
          </a:p>
        </p:txBody>
      </p:sp>
      <p:sp>
        <p:nvSpPr>
          <p:cNvPr id="106" name="Shape 106"/>
          <p:cNvSpPr/>
          <p:nvPr/>
        </p:nvSpPr>
        <p:spPr>
          <a:xfrm>
            <a:off x="4021950" y="2366100"/>
            <a:ext cx="2857500" cy="411300"/>
          </a:xfrm>
          <a:prstGeom prst="rect">
            <a:avLst/>
          </a:prstGeom>
          <a:solidFill>
            <a:srgbClr val="FFF2CC">
              <a:alpha val="40770"/>
            </a:srgbClr>
          </a:solidFill>
          <a:ln>
            <a:noFill/>
          </a:ln>
        </p:spPr>
        <p:txBody>
          <a:bodyPr anchorCtr="0" anchor="ctr" bIns="91425" lIns="91425" rIns="91425" tIns="91425">
            <a:noAutofit/>
          </a:bodyPr>
          <a:lstStyle/>
          <a:p>
            <a:pPr lvl="0" rtl="0">
              <a:spcBef>
                <a:spcPts val="0"/>
              </a:spcBef>
              <a:buNone/>
            </a:pPr>
            <a:r>
              <a:t/>
            </a:r>
            <a:endParaRPr/>
          </a:p>
        </p:txBody>
      </p:sp>
      <p:sp>
        <p:nvSpPr>
          <p:cNvPr id="107" name="Shape 107"/>
          <p:cNvSpPr/>
          <p:nvPr/>
        </p:nvSpPr>
        <p:spPr>
          <a:xfrm>
            <a:off x="4021950" y="3098200"/>
            <a:ext cx="2857500" cy="411300"/>
          </a:xfrm>
          <a:prstGeom prst="rect">
            <a:avLst/>
          </a:prstGeom>
          <a:solidFill>
            <a:srgbClr val="FFF2CC">
              <a:alpha val="40770"/>
            </a:srgbClr>
          </a:solidFill>
          <a:ln>
            <a:noFill/>
          </a:ln>
        </p:spPr>
        <p:txBody>
          <a:bodyPr anchorCtr="0" anchor="ctr" bIns="91425" lIns="91425" rIns="91425" tIns="91425">
            <a:noAutofit/>
          </a:bodyPr>
          <a:lstStyle/>
          <a:p>
            <a:pPr lvl="0" rtl="0">
              <a:spcBef>
                <a:spcPts val="0"/>
              </a:spcBef>
              <a:buNone/>
            </a:pPr>
            <a:r>
              <a:t/>
            </a:r>
            <a:endParaRPr/>
          </a:p>
        </p:txBody>
      </p:sp>
      <p:sp>
        <p:nvSpPr>
          <p:cNvPr id="108" name="Shape 108"/>
          <p:cNvSpPr/>
          <p:nvPr/>
        </p:nvSpPr>
        <p:spPr>
          <a:xfrm>
            <a:off x="4021950" y="2777400"/>
            <a:ext cx="2857500" cy="320700"/>
          </a:xfrm>
          <a:prstGeom prst="rect">
            <a:avLst/>
          </a:prstGeom>
          <a:solidFill>
            <a:srgbClr val="D9EAD3">
              <a:alpha val="56919"/>
            </a:srgbClr>
          </a:solidFill>
          <a:ln>
            <a:noFill/>
          </a:ln>
        </p:spPr>
        <p:txBody>
          <a:bodyPr anchorCtr="0" anchor="ctr" bIns="91425" lIns="91425" rIns="91425" tIns="91425">
            <a:noAutofit/>
          </a:bodyPr>
          <a:lstStyle/>
          <a:p>
            <a:pPr lvl="0" rtl="0">
              <a:spcBef>
                <a:spcPts val="0"/>
              </a:spcBef>
              <a:buNone/>
            </a:pPr>
            <a:r>
              <a:t/>
            </a:r>
            <a:endParaRPr/>
          </a:p>
        </p:txBody>
      </p:sp>
      <p:sp>
        <p:nvSpPr>
          <p:cNvPr id="109" name="Shape 109"/>
          <p:cNvSpPr/>
          <p:nvPr/>
        </p:nvSpPr>
        <p:spPr>
          <a:xfrm>
            <a:off x="9832200" y="3098200"/>
            <a:ext cx="1882800" cy="411300"/>
          </a:xfrm>
          <a:prstGeom prst="rect">
            <a:avLst/>
          </a:prstGeom>
          <a:solidFill>
            <a:srgbClr val="FFF2CC">
              <a:alpha val="40770"/>
            </a:srgbClr>
          </a:solidFill>
          <a:ln>
            <a:noFill/>
          </a:ln>
        </p:spPr>
        <p:txBody>
          <a:bodyPr anchorCtr="0" anchor="ctr" bIns="91425" lIns="91425" rIns="91425" tIns="91425">
            <a:noAutofit/>
          </a:bodyPr>
          <a:lstStyle/>
          <a:p>
            <a:pPr lvl="0" rtl="0">
              <a:spcBef>
                <a:spcPts val="0"/>
              </a:spcBef>
              <a:buNone/>
            </a:pPr>
            <a:r>
              <a:t/>
            </a:r>
            <a:endParaRPr/>
          </a:p>
        </p:txBody>
      </p:sp>
      <p:sp>
        <p:nvSpPr>
          <p:cNvPr id="110" name="Shape 110"/>
          <p:cNvSpPr/>
          <p:nvPr/>
        </p:nvSpPr>
        <p:spPr>
          <a:xfrm>
            <a:off x="6879450" y="1972750"/>
            <a:ext cx="1882800" cy="804600"/>
          </a:xfrm>
          <a:prstGeom prst="rect">
            <a:avLst/>
          </a:prstGeom>
          <a:solidFill>
            <a:srgbClr val="FFD966">
              <a:alpha val="45380"/>
            </a:srgbClr>
          </a:solidFill>
          <a:ln>
            <a:noFill/>
          </a:ln>
        </p:spPr>
        <p:txBody>
          <a:bodyPr anchorCtr="0" anchor="ctr" bIns="91425" lIns="91425" rIns="91425" tIns="91425">
            <a:noAutofit/>
          </a:bodyPr>
          <a:lstStyle/>
          <a:p>
            <a:pPr lvl="0" rtl="0">
              <a:spcBef>
                <a:spcPts val="0"/>
              </a:spcBef>
              <a:buNone/>
            </a:pPr>
            <a:r>
              <a:t/>
            </a:r>
            <a:endParaRPr/>
          </a:p>
        </p:txBody>
      </p:sp>
      <p:sp>
        <p:nvSpPr>
          <p:cNvPr id="111" name="Shape 111"/>
          <p:cNvSpPr/>
          <p:nvPr/>
        </p:nvSpPr>
        <p:spPr>
          <a:xfrm>
            <a:off x="4021950" y="3491450"/>
            <a:ext cx="2857500" cy="411300"/>
          </a:xfrm>
          <a:prstGeom prst="rect">
            <a:avLst/>
          </a:prstGeom>
          <a:solidFill>
            <a:srgbClr val="FFD966">
              <a:alpha val="45380"/>
            </a:srgbClr>
          </a:solidFill>
          <a:ln>
            <a:noFill/>
          </a:ln>
        </p:spPr>
        <p:txBody>
          <a:bodyPr anchorCtr="0" anchor="ctr" bIns="91425" lIns="91425" rIns="91425" tIns="91425">
            <a:noAutofit/>
          </a:bodyPr>
          <a:lstStyle/>
          <a:p>
            <a:pPr lvl="0" rtl="0">
              <a:spcBef>
                <a:spcPts val="0"/>
              </a:spcBef>
              <a:buNone/>
            </a:pPr>
            <a:r>
              <a:t/>
            </a:r>
            <a:endParaRPr/>
          </a:p>
        </p:txBody>
      </p:sp>
      <p:sp>
        <p:nvSpPr>
          <p:cNvPr id="112" name="Shape 112"/>
          <p:cNvSpPr/>
          <p:nvPr/>
        </p:nvSpPr>
        <p:spPr>
          <a:xfrm>
            <a:off x="6879450" y="3098200"/>
            <a:ext cx="1882800" cy="804600"/>
          </a:xfrm>
          <a:prstGeom prst="rect">
            <a:avLst/>
          </a:prstGeom>
          <a:solidFill>
            <a:srgbClr val="FFD966">
              <a:alpha val="45380"/>
            </a:srgbClr>
          </a:solid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95700"/>
            <a:ext cx="8520600" cy="572700"/>
          </a:xfrm>
          <a:prstGeom prst="rect">
            <a:avLst/>
          </a:prstGeom>
        </p:spPr>
        <p:txBody>
          <a:bodyPr anchorCtr="0" anchor="t" bIns="91425" lIns="91425" rIns="91425" tIns="91425">
            <a:noAutofit/>
          </a:bodyPr>
          <a:lstStyle/>
          <a:p>
            <a:pPr lvl="0">
              <a:spcBef>
                <a:spcPts val="0"/>
              </a:spcBef>
              <a:buNone/>
            </a:pPr>
            <a:r>
              <a:rPr lang="en"/>
              <a:t>What we managed to achieve (Aaron’s slide)</a:t>
            </a:r>
          </a:p>
        </p:txBody>
      </p:sp>
      <p:sp>
        <p:nvSpPr>
          <p:cNvPr id="118" name="Shape 118"/>
          <p:cNvSpPr txBox="1"/>
          <p:nvPr>
            <p:ph idx="1" type="body"/>
          </p:nvPr>
        </p:nvSpPr>
        <p:spPr>
          <a:xfrm>
            <a:off x="6407700" y="1223875"/>
            <a:ext cx="2736300" cy="3305100"/>
          </a:xfrm>
          <a:prstGeom prst="rect">
            <a:avLst/>
          </a:prstGeom>
        </p:spPr>
        <p:txBody>
          <a:bodyPr anchorCtr="0" anchor="t" bIns="91425" lIns="91425" rIns="91425" tIns="91425">
            <a:noAutofit/>
          </a:bodyPr>
          <a:lstStyle/>
          <a:p>
            <a:pPr lvl="0">
              <a:lnSpc>
                <a:spcPct val="150000"/>
              </a:lnSpc>
              <a:spcBef>
                <a:spcPts val="0"/>
              </a:spcBef>
              <a:buNone/>
            </a:pPr>
            <a:r>
              <a:rPr lang="en"/>
              <a:t>NONE</a:t>
            </a:r>
            <a:br>
              <a:rPr lang="en"/>
            </a:br>
            <a:r>
              <a:rPr lang="en"/>
              <a:t>HOVER / LONG HOVER</a:t>
            </a:r>
            <a:br>
              <a:rPr lang="en"/>
            </a:br>
            <a:r>
              <a:rPr lang="en"/>
              <a:t>PRESS / LONG PRESS</a:t>
            </a:r>
            <a:br>
              <a:rPr lang="en"/>
            </a:br>
            <a:r>
              <a:rPr lang="en"/>
              <a:t>TAP / LONG TAP</a:t>
            </a:r>
            <a:br>
              <a:rPr lang="en"/>
            </a:br>
            <a:r>
              <a:rPr lang="en"/>
              <a:t>TAP &amp; PRESS</a:t>
            </a:r>
            <a:br>
              <a:rPr lang="en"/>
            </a:br>
            <a:r>
              <a:rPr lang="en"/>
              <a:t>DOUBLE TAP</a:t>
            </a:r>
          </a:p>
        </p:txBody>
      </p:sp>
      <p:pic>
        <p:nvPicPr>
          <p:cNvPr id="119" name="Shape 119"/>
          <p:cNvPicPr preferRelativeResize="0"/>
          <p:nvPr/>
        </p:nvPicPr>
        <p:blipFill>
          <a:blip r:embed="rId4">
            <a:alphaModFix/>
          </a:blip>
          <a:stretch>
            <a:fillRect/>
          </a:stretch>
        </p:blipFill>
        <p:spPr>
          <a:xfrm>
            <a:off x="12018674" y="3612999"/>
            <a:ext cx="2845399" cy="2414549"/>
          </a:xfrm>
          <a:prstGeom prst="rect">
            <a:avLst/>
          </a:prstGeom>
          <a:noFill/>
          <a:ln>
            <a:noFill/>
          </a:ln>
        </p:spPr>
      </p:pic>
      <p:sp>
        <p:nvSpPr>
          <p:cNvPr descr="GRID Presentation: State Demo 13 Dec 2016" id="120" name="Shape 120" title="State Demo">
            <a:hlinkClick r:id="rId5"/>
          </p:cNvPr>
          <p:cNvSpPr/>
          <p:nvPr/>
        </p:nvSpPr>
        <p:spPr>
          <a:xfrm>
            <a:off x="311700" y="1403201"/>
            <a:ext cx="5715724" cy="2337100"/>
          </a:xfrm>
          <a:prstGeom prst="rect">
            <a:avLst/>
          </a:prstGeom>
          <a:blipFill>
            <a:blip r:embed="rId6">
              <a:alphaModFix/>
            </a:blip>
            <a:stretch>
              <a:fillRect/>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IR Illumination Pipeline</a:t>
            </a:r>
          </a:p>
        </p:txBody>
      </p:sp>
      <p:sp>
        <p:nvSpPr>
          <p:cNvPr id="126" name="Shape 126"/>
          <p:cNvSpPr/>
          <p:nvPr/>
        </p:nvSpPr>
        <p:spPr>
          <a:xfrm>
            <a:off x="490225" y="2404450"/>
            <a:ext cx="1556400" cy="840300"/>
          </a:xfrm>
          <a:prstGeom prst="rect">
            <a:avLst/>
          </a:prstGeom>
          <a:solidFill>
            <a:srgbClr val="FFB6B8">
              <a:alpha val="40770"/>
            </a:srgbClr>
          </a:solidFill>
          <a:ln>
            <a:noFill/>
          </a:ln>
        </p:spPr>
        <p:txBody>
          <a:bodyPr anchorCtr="0" anchor="ctr" bIns="91425" lIns="91425" rIns="91425" tIns="91425">
            <a:noAutofit/>
          </a:bodyPr>
          <a:lstStyle/>
          <a:p>
            <a:pPr lvl="0" algn="ctr">
              <a:spcBef>
                <a:spcPts val="0"/>
              </a:spcBef>
              <a:buNone/>
            </a:pPr>
            <a:r>
              <a:rPr lang="en"/>
              <a:t>Filtering and Transformation</a:t>
            </a:r>
          </a:p>
        </p:txBody>
      </p:sp>
      <p:sp>
        <p:nvSpPr>
          <p:cNvPr id="127" name="Shape 127"/>
          <p:cNvSpPr/>
          <p:nvPr/>
        </p:nvSpPr>
        <p:spPr>
          <a:xfrm>
            <a:off x="2509500" y="2404450"/>
            <a:ext cx="1556400" cy="840300"/>
          </a:xfrm>
          <a:prstGeom prst="rect">
            <a:avLst/>
          </a:prstGeom>
          <a:solidFill>
            <a:srgbClr val="FFD966">
              <a:alpha val="45380"/>
            </a:srgbClr>
          </a:solidFill>
          <a:ln>
            <a:noFill/>
          </a:ln>
        </p:spPr>
        <p:txBody>
          <a:bodyPr anchorCtr="0" anchor="ctr" bIns="91425" lIns="91425" rIns="91425" tIns="91425">
            <a:noAutofit/>
          </a:bodyPr>
          <a:lstStyle/>
          <a:p>
            <a:pPr lvl="0" rtl="0" algn="ctr">
              <a:spcBef>
                <a:spcPts val="0"/>
              </a:spcBef>
              <a:buNone/>
            </a:pPr>
            <a:r>
              <a:rPr lang="en"/>
              <a:t>Setting Interest Region</a:t>
            </a:r>
          </a:p>
        </p:txBody>
      </p:sp>
      <p:cxnSp>
        <p:nvCxnSpPr>
          <p:cNvPr id="128" name="Shape 128"/>
          <p:cNvCxnSpPr>
            <a:stCxn id="126" idx="3"/>
            <a:endCxn id="127" idx="1"/>
          </p:cNvCxnSpPr>
          <p:nvPr/>
        </p:nvCxnSpPr>
        <p:spPr>
          <a:xfrm>
            <a:off x="2046625" y="2824600"/>
            <a:ext cx="462900" cy="0"/>
          </a:xfrm>
          <a:prstGeom prst="straightConnector1">
            <a:avLst/>
          </a:prstGeom>
          <a:noFill/>
          <a:ln cap="flat" cmpd="sng" w="9525">
            <a:solidFill>
              <a:schemeClr val="dk2"/>
            </a:solidFill>
            <a:prstDash val="solid"/>
            <a:round/>
            <a:headEnd len="lg" w="lg" type="none"/>
            <a:tailEnd len="lg" w="lg" type="triangle"/>
          </a:ln>
        </p:spPr>
      </p:cxnSp>
      <p:sp>
        <p:nvSpPr>
          <p:cNvPr id="129" name="Shape 129"/>
          <p:cNvSpPr/>
          <p:nvPr/>
        </p:nvSpPr>
        <p:spPr>
          <a:xfrm>
            <a:off x="4528775" y="2404450"/>
            <a:ext cx="1556400" cy="840300"/>
          </a:xfrm>
          <a:prstGeom prst="rect">
            <a:avLst/>
          </a:prstGeom>
          <a:solidFill>
            <a:srgbClr val="FFFE93">
              <a:alpha val="58459"/>
            </a:srgbClr>
          </a:solidFill>
          <a:ln>
            <a:noFill/>
          </a:ln>
        </p:spPr>
        <p:txBody>
          <a:bodyPr anchorCtr="0" anchor="ctr" bIns="91425" lIns="91425" rIns="91425" tIns="91425">
            <a:noAutofit/>
          </a:bodyPr>
          <a:lstStyle/>
          <a:p>
            <a:pPr lvl="0" rtl="0" algn="ctr">
              <a:spcBef>
                <a:spcPts val="0"/>
              </a:spcBef>
              <a:buNone/>
            </a:pPr>
            <a:r>
              <a:rPr lang="en"/>
              <a:t>Detecting Finger</a:t>
            </a:r>
          </a:p>
        </p:txBody>
      </p:sp>
      <p:sp>
        <p:nvSpPr>
          <p:cNvPr id="130" name="Shape 130"/>
          <p:cNvSpPr/>
          <p:nvPr/>
        </p:nvSpPr>
        <p:spPr>
          <a:xfrm>
            <a:off x="6548050" y="2404450"/>
            <a:ext cx="1556400" cy="840300"/>
          </a:xfrm>
          <a:prstGeom prst="rect">
            <a:avLst/>
          </a:prstGeom>
          <a:solidFill>
            <a:srgbClr val="C2FFEC">
              <a:alpha val="40770"/>
            </a:srgbClr>
          </a:solidFill>
          <a:ln>
            <a:noFill/>
          </a:ln>
        </p:spPr>
        <p:txBody>
          <a:bodyPr anchorCtr="0" anchor="ctr" bIns="91425" lIns="91425" rIns="91425" tIns="91425">
            <a:noAutofit/>
          </a:bodyPr>
          <a:lstStyle/>
          <a:p>
            <a:pPr lvl="0" rtl="0" algn="ctr">
              <a:spcBef>
                <a:spcPts val="0"/>
              </a:spcBef>
              <a:buNone/>
            </a:pPr>
            <a:r>
              <a:rPr lang="en"/>
              <a:t>Distinguishing Fingers</a:t>
            </a:r>
          </a:p>
        </p:txBody>
      </p:sp>
      <p:sp>
        <p:nvSpPr>
          <p:cNvPr id="131" name="Shape 131"/>
          <p:cNvSpPr/>
          <p:nvPr/>
        </p:nvSpPr>
        <p:spPr>
          <a:xfrm>
            <a:off x="6548050" y="3742850"/>
            <a:ext cx="1556400" cy="840300"/>
          </a:xfrm>
          <a:prstGeom prst="rect">
            <a:avLst/>
          </a:prstGeom>
          <a:solidFill>
            <a:srgbClr val="C4E2FF">
              <a:alpha val="40770"/>
            </a:srgbClr>
          </a:solidFill>
          <a:ln>
            <a:noFill/>
          </a:ln>
        </p:spPr>
        <p:txBody>
          <a:bodyPr anchorCtr="0" anchor="ctr" bIns="91425" lIns="91425" rIns="91425" tIns="91425">
            <a:noAutofit/>
          </a:bodyPr>
          <a:lstStyle/>
          <a:p>
            <a:pPr lvl="0" rtl="0" algn="ctr">
              <a:spcBef>
                <a:spcPts val="0"/>
              </a:spcBef>
              <a:buNone/>
            </a:pPr>
            <a:r>
              <a:rPr lang="en"/>
              <a:t>Monitoring States</a:t>
            </a:r>
          </a:p>
        </p:txBody>
      </p:sp>
      <p:sp>
        <p:nvSpPr>
          <p:cNvPr id="132" name="Shape 132"/>
          <p:cNvSpPr/>
          <p:nvPr/>
        </p:nvSpPr>
        <p:spPr>
          <a:xfrm>
            <a:off x="4528775" y="3742850"/>
            <a:ext cx="1556400" cy="840300"/>
          </a:xfrm>
          <a:prstGeom prst="rect">
            <a:avLst/>
          </a:prstGeom>
          <a:solidFill>
            <a:srgbClr val="DBBEFF">
              <a:alpha val="40770"/>
            </a:srgbClr>
          </a:solidFill>
          <a:ln>
            <a:noFill/>
          </a:ln>
        </p:spPr>
        <p:txBody>
          <a:bodyPr anchorCtr="0" anchor="ctr" bIns="91425" lIns="91425" rIns="91425" tIns="91425">
            <a:noAutofit/>
          </a:bodyPr>
          <a:lstStyle/>
          <a:p>
            <a:pPr lvl="0" rtl="0" algn="ctr">
              <a:spcBef>
                <a:spcPts val="0"/>
              </a:spcBef>
              <a:buNone/>
            </a:pPr>
            <a:r>
              <a:rPr lang="en"/>
              <a:t>Getting Gesture State</a:t>
            </a:r>
          </a:p>
        </p:txBody>
      </p:sp>
      <p:cxnSp>
        <p:nvCxnSpPr>
          <p:cNvPr id="133" name="Shape 133"/>
          <p:cNvCxnSpPr/>
          <p:nvPr/>
        </p:nvCxnSpPr>
        <p:spPr>
          <a:xfrm>
            <a:off x="4065887" y="2824600"/>
            <a:ext cx="462900" cy="0"/>
          </a:xfrm>
          <a:prstGeom prst="straightConnector1">
            <a:avLst/>
          </a:prstGeom>
          <a:noFill/>
          <a:ln cap="flat" cmpd="sng" w="9525">
            <a:solidFill>
              <a:schemeClr val="dk2"/>
            </a:solidFill>
            <a:prstDash val="solid"/>
            <a:round/>
            <a:headEnd len="lg" w="lg" type="none"/>
            <a:tailEnd len="lg" w="lg" type="triangle"/>
          </a:ln>
        </p:spPr>
      </p:cxnSp>
      <p:cxnSp>
        <p:nvCxnSpPr>
          <p:cNvPr id="134" name="Shape 134"/>
          <p:cNvCxnSpPr>
            <a:stCxn id="130" idx="2"/>
            <a:endCxn id="131" idx="0"/>
          </p:cNvCxnSpPr>
          <p:nvPr/>
        </p:nvCxnSpPr>
        <p:spPr>
          <a:xfrm>
            <a:off x="7326250" y="3244750"/>
            <a:ext cx="0" cy="498000"/>
          </a:xfrm>
          <a:prstGeom prst="straightConnector1">
            <a:avLst/>
          </a:prstGeom>
          <a:noFill/>
          <a:ln cap="flat" cmpd="sng" w="9525">
            <a:solidFill>
              <a:schemeClr val="dk2"/>
            </a:solidFill>
            <a:prstDash val="solid"/>
            <a:round/>
            <a:headEnd len="lg" w="lg" type="none"/>
            <a:tailEnd len="lg" w="lg" type="triangle"/>
          </a:ln>
        </p:spPr>
      </p:cxnSp>
      <p:cxnSp>
        <p:nvCxnSpPr>
          <p:cNvPr id="135" name="Shape 135"/>
          <p:cNvCxnSpPr/>
          <p:nvPr/>
        </p:nvCxnSpPr>
        <p:spPr>
          <a:xfrm>
            <a:off x="6085162" y="2824600"/>
            <a:ext cx="462900" cy="0"/>
          </a:xfrm>
          <a:prstGeom prst="straightConnector1">
            <a:avLst/>
          </a:prstGeom>
          <a:noFill/>
          <a:ln cap="flat" cmpd="sng" w="9525">
            <a:solidFill>
              <a:schemeClr val="dk2"/>
            </a:solidFill>
            <a:prstDash val="solid"/>
            <a:round/>
            <a:headEnd len="lg" w="lg" type="none"/>
            <a:tailEnd len="lg" w="lg" type="triangle"/>
          </a:ln>
        </p:spPr>
      </p:cxnSp>
      <p:cxnSp>
        <p:nvCxnSpPr>
          <p:cNvPr id="136" name="Shape 136"/>
          <p:cNvCxnSpPr>
            <a:stCxn id="131" idx="1"/>
            <a:endCxn id="132" idx="3"/>
          </p:cNvCxnSpPr>
          <p:nvPr/>
        </p:nvCxnSpPr>
        <p:spPr>
          <a:xfrm rot="10800000">
            <a:off x="6085150" y="4163000"/>
            <a:ext cx="462900" cy="0"/>
          </a:xfrm>
          <a:prstGeom prst="straightConnector1">
            <a:avLst/>
          </a:prstGeom>
          <a:noFill/>
          <a:ln cap="flat" cmpd="sng" w="9525">
            <a:solidFill>
              <a:schemeClr val="dk2"/>
            </a:solidFill>
            <a:prstDash val="solid"/>
            <a:round/>
            <a:headEnd len="lg" w="lg" type="none"/>
            <a:tailEnd len="lg" w="lg" type="triangle"/>
          </a:ln>
        </p:spPr>
      </p:cxnSp>
      <p:pic>
        <p:nvPicPr>
          <p:cNvPr id="137" name="Shape 137"/>
          <p:cNvPicPr preferRelativeResize="0"/>
          <p:nvPr/>
        </p:nvPicPr>
        <p:blipFill rotWithShape="1">
          <a:blip r:embed="rId4">
            <a:alphaModFix/>
          </a:blip>
          <a:srcRect b="0" l="0" r="50949" t="0"/>
          <a:stretch/>
        </p:blipFill>
        <p:spPr>
          <a:xfrm>
            <a:off x="2509500" y="1182750"/>
            <a:ext cx="1556400" cy="1155049"/>
          </a:xfrm>
          <a:prstGeom prst="rect">
            <a:avLst/>
          </a:prstGeom>
          <a:noFill/>
          <a:ln>
            <a:noFill/>
          </a:ln>
        </p:spPr>
      </p:pic>
      <p:pic>
        <p:nvPicPr>
          <p:cNvPr id="138" name="Shape 138"/>
          <p:cNvPicPr preferRelativeResize="0"/>
          <p:nvPr/>
        </p:nvPicPr>
        <p:blipFill rotWithShape="1">
          <a:blip r:embed="rId5">
            <a:alphaModFix/>
          </a:blip>
          <a:srcRect b="0" l="0" r="0" t="4260"/>
          <a:stretch/>
        </p:blipFill>
        <p:spPr>
          <a:xfrm>
            <a:off x="4516725" y="1182749"/>
            <a:ext cx="1535524" cy="1155050"/>
          </a:xfrm>
          <a:prstGeom prst="rect">
            <a:avLst/>
          </a:prstGeom>
          <a:noFill/>
          <a:ln>
            <a:noFill/>
          </a:ln>
        </p:spPr>
      </p:pic>
      <p:pic>
        <p:nvPicPr>
          <p:cNvPr id="139" name="Shape 139"/>
          <p:cNvPicPr preferRelativeResize="0"/>
          <p:nvPr/>
        </p:nvPicPr>
        <p:blipFill>
          <a:blip r:embed="rId6">
            <a:alphaModFix/>
          </a:blip>
          <a:stretch>
            <a:fillRect/>
          </a:stretch>
        </p:blipFill>
        <p:spPr>
          <a:xfrm>
            <a:off x="6503100" y="1182750"/>
            <a:ext cx="1646274" cy="1155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Challenges and Future Work for Aaron</a:t>
            </a:r>
            <a:br>
              <a:rPr lang="en"/>
            </a:br>
            <a:r>
              <a:rPr b="1" lang="en"/>
              <a:t>And from where we start!!</a:t>
            </a:r>
          </a:p>
        </p:txBody>
      </p:sp>
      <p:pic>
        <p:nvPicPr>
          <p:cNvPr id="145" name="Shape 145"/>
          <p:cNvPicPr preferRelativeResize="0"/>
          <p:nvPr/>
        </p:nvPicPr>
        <p:blipFill>
          <a:blip r:embed="rId4">
            <a:alphaModFix/>
          </a:blip>
          <a:stretch>
            <a:fillRect/>
          </a:stretch>
        </p:blipFill>
        <p:spPr>
          <a:xfrm>
            <a:off x="535513" y="1624058"/>
            <a:ext cx="1679902" cy="1071102"/>
          </a:xfrm>
          <a:prstGeom prst="rect">
            <a:avLst/>
          </a:prstGeom>
          <a:noFill/>
          <a:ln>
            <a:noFill/>
          </a:ln>
        </p:spPr>
      </p:pic>
      <p:pic>
        <p:nvPicPr>
          <p:cNvPr id="146" name="Shape 146"/>
          <p:cNvPicPr preferRelativeResize="0"/>
          <p:nvPr/>
        </p:nvPicPr>
        <p:blipFill>
          <a:blip r:embed="rId5">
            <a:alphaModFix/>
          </a:blip>
          <a:stretch>
            <a:fillRect/>
          </a:stretch>
        </p:blipFill>
        <p:spPr>
          <a:xfrm>
            <a:off x="2588275" y="1624058"/>
            <a:ext cx="1650137" cy="1071102"/>
          </a:xfrm>
          <a:prstGeom prst="rect">
            <a:avLst/>
          </a:prstGeom>
          <a:noFill/>
          <a:ln>
            <a:noFill/>
          </a:ln>
        </p:spPr>
      </p:pic>
      <p:sp>
        <p:nvSpPr>
          <p:cNvPr id="147" name="Shape 147"/>
          <p:cNvSpPr txBox="1"/>
          <p:nvPr>
            <p:ph idx="1" type="body"/>
          </p:nvPr>
        </p:nvSpPr>
        <p:spPr>
          <a:xfrm>
            <a:off x="2588393" y="2695160"/>
            <a:ext cx="1650000" cy="324900"/>
          </a:xfrm>
          <a:prstGeom prst="rect">
            <a:avLst/>
          </a:prstGeom>
        </p:spPr>
        <p:txBody>
          <a:bodyPr anchorCtr="0" anchor="t" bIns="91425" lIns="91425" rIns="91425" tIns="91425">
            <a:noAutofit/>
          </a:bodyPr>
          <a:lstStyle/>
          <a:p>
            <a:pPr lvl="0" rtl="0" algn="ctr">
              <a:spcBef>
                <a:spcPts val="0"/>
              </a:spcBef>
              <a:buNone/>
            </a:pPr>
            <a:r>
              <a:rPr b="1" lang="en" sz="1400"/>
              <a:t>Curvature of Hand</a:t>
            </a:r>
          </a:p>
        </p:txBody>
      </p:sp>
      <p:sp>
        <p:nvSpPr>
          <p:cNvPr id="148" name="Shape 148"/>
          <p:cNvSpPr txBox="1"/>
          <p:nvPr>
            <p:ph idx="1" type="body"/>
          </p:nvPr>
        </p:nvSpPr>
        <p:spPr>
          <a:xfrm>
            <a:off x="423900" y="2695160"/>
            <a:ext cx="1896300" cy="324900"/>
          </a:xfrm>
          <a:prstGeom prst="rect">
            <a:avLst/>
          </a:prstGeom>
        </p:spPr>
        <p:txBody>
          <a:bodyPr anchorCtr="0" anchor="t" bIns="91425" lIns="91425" rIns="91425" tIns="91425">
            <a:noAutofit/>
          </a:bodyPr>
          <a:lstStyle/>
          <a:p>
            <a:pPr lvl="0" rtl="0" algn="ctr">
              <a:spcBef>
                <a:spcPts val="0"/>
              </a:spcBef>
              <a:buNone/>
            </a:pPr>
            <a:r>
              <a:rPr b="1" lang="en" sz="1400"/>
              <a:t>Using Depth Map</a:t>
            </a:r>
          </a:p>
        </p:txBody>
      </p:sp>
      <p:sp>
        <p:nvSpPr>
          <p:cNvPr id="149" name="Shape 149"/>
          <p:cNvSpPr txBox="1"/>
          <p:nvPr>
            <p:ph idx="1" type="body"/>
          </p:nvPr>
        </p:nvSpPr>
        <p:spPr>
          <a:xfrm>
            <a:off x="4578607" y="2695160"/>
            <a:ext cx="1960200" cy="693600"/>
          </a:xfrm>
          <a:prstGeom prst="rect">
            <a:avLst/>
          </a:prstGeom>
        </p:spPr>
        <p:txBody>
          <a:bodyPr anchorCtr="0" anchor="t" bIns="91425" lIns="91425" rIns="91425" tIns="91425">
            <a:noAutofit/>
          </a:bodyPr>
          <a:lstStyle/>
          <a:p>
            <a:pPr lvl="0" rtl="0" algn="ctr">
              <a:spcBef>
                <a:spcPts val="0"/>
              </a:spcBef>
              <a:buNone/>
            </a:pPr>
            <a:r>
              <a:rPr b="1" lang="en" sz="1400"/>
              <a:t>FPS and Pipeline</a:t>
            </a:r>
          </a:p>
        </p:txBody>
      </p:sp>
      <p:pic>
        <p:nvPicPr>
          <p:cNvPr id="150" name="Shape 150"/>
          <p:cNvPicPr preferRelativeResize="0"/>
          <p:nvPr/>
        </p:nvPicPr>
        <p:blipFill>
          <a:blip r:embed="rId6">
            <a:alphaModFix/>
          </a:blip>
          <a:stretch>
            <a:fillRect/>
          </a:stretch>
        </p:blipFill>
        <p:spPr>
          <a:xfrm>
            <a:off x="4607003" y="1621974"/>
            <a:ext cx="1679910" cy="1075276"/>
          </a:xfrm>
          <a:prstGeom prst="rect">
            <a:avLst/>
          </a:prstGeom>
          <a:noFill/>
          <a:ln>
            <a:noFill/>
          </a:ln>
        </p:spPr>
      </p:pic>
      <p:pic>
        <p:nvPicPr>
          <p:cNvPr id="151" name="Shape 151"/>
          <p:cNvPicPr preferRelativeResize="0"/>
          <p:nvPr/>
        </p:nvPicPr>
        <p:blipFill>
          <a:blip r:embed="rId7">
            <a:alphaModFix/>
          </a:blip>
          <a:stretch>
            <a:fillRect/>
          </a:stretch>
        </p:blipFill>
        <p:spPr>
          <a:xfrm>
            <a:off x="6823801" y="1624058"/>
            <a:ext cx="1896298" cy="1069112"/>
          </a:xfrm>
          <a:prstGeom prst="rect">
            <a:avLst/>
          </a:prstGeom>
          <a:noFill/>
          <a:ln>
            <a:noFill/>
          </a:ln>
        </p:spPr>
      </p:pic>
      <p:sp>
        <p:nvSpPr>
          <p:cNvPr id="152" name="Shape 152"/>
          <p:cNvSpPr txBox="1"/>
          <p:nvPr>
            <p:ph idx="1" type="body"/>
          </p:nvPr>
        </p:nvSpPr>
        <p:spPr>
          <a:xfrm>
            <a:off x="6535252" y="2701564"/>
            <a:ext cx="2155200" cy="693599"/>
          </a:xfrm>
          <a:prstGeom prst="rect">
            <a:avLst/>
          </a:prstGeom>
        </p:spPr>
        <p:txBody>
          <a:bodyPr anchorCtr="0" anchor="t" bIns="91425" lIns="91425" rIns="91425" tIns="91425">
            <a:noAutofit/>
          </a:bodyPr>
          <a:lstStyle/>
          <a:p>
            <a:pPr lvl="0" rtl="0" algn="ctr">
              <a:spcBef>
                <a:spcPts val="0"/>
              </a:spcBef>
              <a:buNone/>
            </a:pPr>
            <a:r>
              <a:rPr b="1" lang="en" sz="1400"/>
              <a:t>Smartwatch Integration</a:t>
            </a:r>
          </a:p>
        </p:txBody>
      </p:sp>
      <p:sp>
        <p:nvSpPr>
          <p:cNvPr id="153" name="Shape 153"/>
          <p:cNvSpPr txBox="1"/>
          <p:nvPr/>
        </p:nvSpPr>
        <p:spPr>
          <a:xfrm>
            <a:off x="595425" y="3500725"/>
            <a:ext cx="7905300" cy="1075200"/>
          </a:xfrm>
          <a:prstGeom prst="rect">
            <a:avLst/>
          </a:prstGeom>
          <a:noFill/>
          <a:ln>
            <a:noFill/>
          </a:ln>
        </p:spPr>
        <p:txBody>
          <a:bodyPr anchorCtr="0" anchor="t" bIns="91425" lIns="91425" rIns="91425" tIns="91425">
            <a:noAutofit/>
          </a:bodyPr>
          <a:lstStyle/>
          <a:p>
            <a:pPr lvl="0">
              <a:spcBef>
                <a:spcPts val="0"/>
              </a:spcBef>
              <a:buNone/>
            </a:pPr>
            <a:r>
              <a:rPr b="1" lang="en" sz="1800"/>
              <a:t>Problems of illumination:</a:t>
            </a:r>
          </a:p>
          <a:p>
            <a:pPr indent="-342900" lvl="0" marL="457200" rtl="0">
              <a:spcBef>
                <a:spcPts val="0"/>
              </a:spcBef>
              <a:buSzPct val="100000"/>
              <a:buAutoNum type="arabicPeriod"/>
            </a:pPr>
            <a:r>
              <a:rPr lang="en" sz="1800"/>
              <a:t>Curvature of hand is very poor!</a:t>
            </a:r>
          </a:p>
          <a:p>
            <a:pPr indent="-342900" lvl="0" marL="457200" rtl="0">
              <a:spcBef>
                <a:spcPts val="0"/>
              </a:spcBef>
              <a:buSzPct val="100000"/>
              <a:buAutoNum type="arabicPeriod"/>
            </a:pPr>
            <a:r>
              <a:rPr lang="en" sz="1800"/>
              <a:t>Dont know where my finger is! How far it is? Is it touching the hand?</a:t>
            </a:r>
          </a:p>
          <a:p>
            <a:pPr indent="-342900" lvl="0" marL="457200">
              <a:spcBef>
                <a:spcPts val="0"/>
              </a:spcBef>
              <a:buSzPct val="100000"/>
              <a:buAutoNum type="arabicPeriod"/>
            </a:pPr>
            <a:r>
              <a:rPr lang="en" sz="1800"/>
              <a:t>What if user tilts the hand up?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