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0" r:id="rId1"/>
  </p:sldMasterIdLst>
  <p:sldIdLst>
    <p:sldId id="259" r:id="rId2"/>
    <p:sldId id="257" r:id="rId3"/>
    <p:sldId id="258" r:id="rId4"/>
    <p:sldId id="260" r:id="rId5"/>
    <p:sldId id="261" r:id="rId6"/>
    <p:sldId id="262" r:id="rId7"/>
    <p:sldId id="269"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866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01074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851734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92602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98607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3690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32187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6746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01369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264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89100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99372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181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768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15329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737848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4/10/2022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618263"/>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4525-C2F2-468C-BE68-48CD215B7746}"/>
              </a:ext>
            </a:extLst>
          </p:cNvPr>
          <p:cNvSpPr>
            <a:spLocks noGrp="1"/>
          </p:cNvSpPr>
          <p:nvPr>
            <p:ph type="ctrTitle"/>
          </p:nvPr>
        </p:nvSpPr>
        <p:spPr>
          <a:xfrm>
            <a:off x="2544389" y="1420906"/>
            <a:ext cx="8915399" cy="2262781"/>
          </a:xfrm>
          <a:effectLst>
            <a:glow rad="63500">
              <a:schemeClr val="accent5">
                <a:satMod val="175000"/>
                <a:alpha val="40000"/>
              </a:schemeClr>
            </a:glow>
          </a:effectLst>
        </p:spPr>
        <p:txBody>
          <a:bodyPr/>
          <a:lstStyle/>
          <a:p>
            <a:r>
              <a:rPr lang="en-IN" b="1" dirty="0">
                <a:latin typeface="Arial Narrow" panose="020B0606020202030204" pitchFamily="34" charset="0"/>
              </a:rPr>
              <a:t>Sprint-2 (Phase-1)</a:t>
            </a:r>
          </a:p>
        </p:txBody>
      </p:sp>
      <p:sp>
        <p:nvSpPr>
          <p:cNvPr id="3" name="Subtitle 2">
            <a:extLst>
              <a:ext uri="{FF2B5EF4-FFF2-40B4-BE49-F238E27FC236}">
                <a16:creationId xmlns:a16="http://schemas.microsoft.com/office/drawing/2014/main" id="{D7B3482C-0B16-4966-AD20-7B1FEC1ECDC0}"/>
              </a:ext>
            </a:extLst>
          </p:cNvPr>
          <p:cNvSpPr>
            <a:spLocks noGrp="1"/>
          </p:cNvSpPr>
          <p:nvPr>
            <p:ph type="subTitle" idx="1"/>
          </p:nvPr>
        </p:nvSpPr>
        <p:spPr>
          <a:xfrm>
            <a:off x="2544388" y="4051238"/>
            <a:ext cx="4905283" cy="2143374"/>
          </a:xfrm>
          <a:ln>
            <a:noFill/>
          </a:ln>
        </p:spPr>
        <p:txBody>
          <a:bodyPr>
            <a:normAutofit fontScale="85000" lnSpcReduction="20000"/>
          </a:bodyPr>
          <a:lstStyle/>
          <a:p>
            <a:r>
              <a:rPr lang="en-IN" b="1" i="1" dirty="0"/>
              <a:t>By-</a:t>
            </a:r>
          </a:p>
          <a:p>
            <a:r>
              <a:rPr lang="en-US" b="1" i="1" dirty="0">
                <a:solidFill>
                  <a:srgbClr val="404040"/>
                </a:solidFill>
                <a:latin typeface="gt-regular"/>
              </a:rPr>
              <a:t>Ashwani Sharma</a:t>
            </a:r>
          </a:p>
          <a:p>
            <a:r>
              <a:rPr lang="en-US" b="1" i="1" dirty="0">
                <a:solidFill>
                  <a:srgbClr val="404040"/>
                </a:solidFill>
                <a:latin typeface="gt-regular"/>
              </a:rPr>
              <a:t>Aryamann Sinha</a:t>
            </a:r>
          </a:p>
          <a:p>
            <a:r>
              <a:rPr lang="en-US" b="1" i="1" dirty="0">
                <a:solidFill>
                  <a:srgbClr val="404040"/>
                </a:solidFill>
                <a:latin typeface="gt-regular"/>
              </a:rPr>
              <a:t>Ayushi Srivastava</a:t>
            </a:r>
          </a:p>
          <a:p>
            <a:r>
              <a:rPr lang="en-US" b="1" i="1" dirty="0">
                <a:solidFill>
                  <a:srgbClr val="404040"/>
                </a:solidFill>
                <a:latin typeface="gt-regular"/>
              </a:rPr>
              <a:t>Dixit Agarwal</a:t>
            </a:r>
          </a:p>
          <a:p>
            <a:r>
              <a:rPr lang="en-US" b="1" i="1" dirty="0">
                <a:solidFill>
                  <a:srgbClr val="404040"/>
                </a:solidFill>
                <a:latin typeface="gt-regular"/>
              </a:rPr>
              <a:t>Ayush Singh</a:t>
            </a:r>
          </a:p>
          <a:p>
            <a:r>
              <a:rPr lang="en-US" b="1" i="1" dirty="0">
                <a:solidFill>
                  <a:srgbClr val="404040"/>
                </a:solidFill>
                <a:latin typeface="gt-regular"/>
              </a:rPr>
              <a:t>Kshitiz</a:t>
            </a:r>
          </a:p>
          <a:p>
            <a:endParaRPr lang="en-IN" dirty="0"/>
          </a:p>
        </p:txBody>
      </p:sp>
    </p:spTree>
    <p:extLst>
      <p:ext uri="{BB962C8B-B14F-4D97-AF65-F5344CB8AC3E}">
        <p14:creationId xmlns:p14="http://schemas.microsoft.com/office/powerpoint/2010/main" val="108353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F509-9FCF-4DD2-9AFB-58FC053368D4}"/>
              </a:ext>
            </a:extLst>
          </p:cNvPr>
          <p:cNvSpPr>
            <a:spLocks noGrp="1"/>
          </p:cNvSpPr>
          <p:nvPr>
            <p:ph type="title"/>
          </p:nvPr>
        </p:nvSpPr>
        <p:spPr>
          <a:xfrm>
            <a:off x="2404666" y="656204"/>
            <a:ext cx="6551075" cy="446456"/>
          </a:xfrm>
          <a:solidFill>
            <a:schemeClr val="tx2">
              <a:lumMod val="40000"/>
              <a:lumOff val="60000"/>
            </a:schemeClr>
          </a:solidFill>
          <a:ln>
            <a:solidFill>
              <a:schemeClr val="tx1"/>
            </a:solidFill>
          </a:ln>
        </p:spPr>
        <p:txBody>
          <a:bodyPr>
            <a:normAutofit/>
          </a:bodyPr>
          <a:lstStyle/>
          <a:p>
            <a:r>
              <a:rPr lang="en-IN" sz="2200" b="1" dirty="0">
                <a:solidFill>
                  <a:schemeClr val="tx1"/>
                </a:solidFill>
                <a:latin typeface="Arial Narrow" panose="020B0606020202030204" pitchFamily="34" charset="0"/>
              </a:rPr>
              <a:t>Q-</a:t>
            </a:r>
            <a:r>
              <a:rPr lang="en-US" sz="2200" b="1" dirty="0">
                <a:solidFill>
                  <a:schemeClr val="tx1"/>
                </a:solidFill>
                <a:latin typeface="Arial Narrow" panose="020B0606020202030204" pitchFamily="34" charset="0"/>
              </a:rPr>
              <a:t>Who has won the most no. of matches at Eden Garden.</a:t>
            </a:r>
            <a:endParaRPr lang="en-IN" sz="2200" b="1" dirty="0">
              <a:solidFill>
                <a:schemeClr val="tx1"/>
              </a:solidFill>
              <a:latin typeface="Arial Narrow" panose="020B0606020202030204" pitchFamily="34" charset="0"/>
            </a:endParaRPr>
          </a:p>
        </p:txBody>
      </p:sp>
      <p:sp>
        <p:nvSpPr>
          <p:cNvPr id="3" name="TextBox 2">
            <a:extLst>
              <a:ext uri="{FF2B5EF4-FFF2-40B4-BE49-F238E27FC236}">
                <a16:creationId xmlns:a16="http://schemas.microsoft.com/office/drawing/2014/main" id="{86242CD2-37C2-4D0C-AA7F-6E5E3B6FD543}"/>
              </a:ext>
            </a:extLst>
          </p:cNvPr>
          <p:cNvSpPr txBox="1"/>
          <p:nvPr/>
        </p:nvSpPr>
        <p:spPr>
          <a:xfrm flipH="1">
            <a:off x="2404666" y="2320970"/>
            <a:ext cx="804700" cy="369332"/>
          </a:xfrm>
          <a:prstGeom prst="rect">
            <a:avLst/>
          </a:prstGeom>
          <a:solidFill>
            <a:schemeClr val="bg2">
              <a:lumMod val="75000"/>
            </a:schemeClr>
          </a:solidFill>
          <a:ln>
            <a:solidFill>
              <a:schemeClr val="tx1"/>
            </a:solidFill>
          </a:ln>
        </p:spPr>
        <p:txBody>
          <a:bodyPr wrap="square" rtlCol="0">
            <a:spAutoFit/>
          </a:bodyPr>
          <a:lstStyle/>
          <a:p>
            <a:r>
              <a:rPr lang="en-IN" b="1" dirty="0">
                <a:latin typeface="Arial Narrow" panose="020B0606020202030204" pitchFamily="34" charset="0"/>
              </a:rPr>
              <a:t>INPUT-</a:t>
            </a:r>
          </a:p>
        </p:txBody>
      </p:sp>
      <p:sp>
        <p:nvSpPr>
          <p:cNvPr id="4" name="TextBox 3">
            <a:extLst>
              <a:ext uri="{FF2B5EF4-FFF2-40B4-BE49-F238E27FC236}">
                <a16:creationId xmlns:a16="http://schemas.microsoft.com/office/drawing/2014/main" id="{2BD3F80F-660F-4822-97BB-67AF9C84F1ED}"/>
              </a:ext>
            </a:extLst>
          </p:cNvPr>
          <p:cNvSpPr txBox="1"/>
          <p:nvPr/>
        </p:nvSpPr>
        <p:spPr>
          <a:xfrm>
            <a:off x="2404666" y="4650905"/>
            <a:ext cx="1014252" cy="369332"/>
          </a:xfrm>
          <a:prstGeom prst="rect">
            <a:avLst/>
          </a:prstGeom>
          <a:solidFill>
            <a:schemeClr val="tx2">
              <a:lumMod val="60000"/>
              <a:lumOff val="40000"/>
            </a:schemeClr>
          </a:solidFill>
          <a:ln>
            <a:solidFill>
              <a:schemeClr val="tx1"/>
            </a:solidFill>
          </a:ln>
        </p:spPr>
        <p:txBody>
          <a:bodyPr wrap="none" rtlCol="0">
            <a:spAutoFit/>
          </a:bodyPr>
          <a:lstStyle/>
          <a:p>
            <a:r>
              <a:rPr lang="en-IN" b="1" dirty="0">
                <a:latin typeface="Arial Narrow" panose="020B0606020202030204" pitchFamily="34" charset="0"/>
              </a:rPr>
              <a:t>OUTPUT-</a:t>
            </a:r>
          </a:p>
        </p:txBody>
      </p:sp>
      <p:pic>
        <p:nvPicPr>
          <p:cNvPr id="6" name="Picture 5">
            <a:extLst>
              <a:ext uri="{FF2B5EF4-FFF2-40B4-BE49-F238E27FC236}">
                <a16:creationId xmlns:a16="http://schemas.microsoft.com/office/drawing/2014/main" id="{A106425A-82EB-4114-ACC1-B9DCAF46D84F}"/>
              </a:ext>
            </a:extLst>
          </p:cNvPr>
          <p:cNvPicPr>
            <a:picLocks noChangeAspect="1"/>
          </p:cNvPicPr>
          <p:nvPr/>
        </p:nvPicPr>
        <p:blipFill rotWithShape="1">
          <a:blip r:embed="rId2"/>
          <a:srcRect l="38015" t="19041" r="22279" b="51506"/>
          <a:stretch/>
        </p:blipFill>
        <p:spPr>
          <a:xfrm>
            <a:off x="3944469" y="1485436"/>
            <a:ext cx="5701553" cy="2375647"/>
          </a:xfrm>
          <a:prstGeom prst="rect">
            <a:avLst/>
          </a:prstGeom>
          <a:ln>
            <a:solidFill>
              <a:schemeClr val="tx1"/>
            </a:solidFill>
          </a:ln>
        </p:spPr>
      </p:pic>
      <p:pic>
        <p:nvPicPr>
          <p:cNvPr id="8" name="Picture 7">
            <a:extLst>
              <a:ext uri="{FF2B5EF4-FFF2-40B4-BE49-F238E27FC236}">
                <a16:creationId xmlns:a16="http://schemas.microsoft.com/office/drawing/2014/main" id="{151656BC-5FF1-4643-B309-3F8604EC8F5C}"/>
              </a:ext>
            </a:extLst>
          </p:cNvPr>
          <p:cNvPicPr>
            <a:picLocks noChangeAspect="1"/>
          </p:cNvPicPr>
          <p:nvPr/>
        </p:nvPicPr>
        <p:blipFill rotWithShape="1">
          <a:blip r:embed="rId2"/>
          <a:srcRect l="30662" t="59359" r="35220" b="9512"/>
          <a:stretch/>
        </p:blipFill>
        <p:spPr>
          <a:xfrm>
            <a:off x="3944468" y="4184740"/>
            <a:ext cx="4828615" cy="2474680"/>
          </a:xfrm>
          <a:prstGeom prst="rect">
            <a:avLst/>
          </a:prstGeom>
          <a:ln>
            <a:solidFill>
              <a:schemeClr val="tx1"/>
            </a:solidFill>
          </a:ln>
        </p:spPr>
      </p:pic>
    </p:spTree>
    <p:extLst>
      <p:ext uri="{BB962C8B-B14F-4D97-AF65-F5344CB8AC3E}">
        <p14:creationId xmlns:p14="http://schemas.microsoft.com/office/powerpoint/2010/main" val="373970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F509-9FCF-4DD2-9AFB-58FC053368D4}"/>
              </a:ext>
            </a:extLst>
          </p:cNvPr>
          <p:cNvSpPr>
            <a:spLocks noGrp="1"/>
          </p:cNvSpPr>
          <p:nvPr>
            <p:ph type="title"/>
          </p:nvPr>
        </p:nvSpPr>
        <p:spPr>
          <a:xfrm>
            <a:off x="2404667" y="656203"/>
            <a:ext cx="5439451" cy="455421"/>
          </a:xfrm>
          <a:solidFill>
            <a:schemeClr val="tx2">
              <a:lumMod val="40000"/>
              <a:lumOff val="60000"/>
            </a:schemeClr>
          </a:solidFill>
          <a:ln>
            <a:solidFill>
              <a:schemeClr val="tx1"/>
            </a:solidFill>
          </a:ln>
        </p:spPr>
        <p:txBody>
          <a:bodyPr>
            <a:normAutofit/>
          </a:bodyPr>
          <a:lstStyle/>
          <a:p>
            <a:r>
              <a:rPr lang="en-IN" sz="2200" b="1" dirty="0">
                <a:solidFill>
                  <a:schemeClr val="tx1"/>
                </a:solidFill>
                <a:latin typeface="Arial Narrow" panose="020B0606020202030204" pitchFamily="34" charset="0"/>
              </a:rPr>
              <a:t>Q-</a:t>
            </a:r>
            <a:r>
              <a:rPr lang="en-US" sz="2200" b="1" dirty="0">
                <a:solidFill>
                  <a:schemeClr val="tx1"/>
                </a:solidFill>
                <a:latin typeface="Arial Narrow" panose="020B0606020202030204" pitchFamily="34" charset="0"/>
              </a:rPr>
              <a:t>Find out the venue where RCB has beaten MI.</a:t>
            </a:r>
            <a:endParaRPr lang="en-IN" sz="2200" b="1" dirty="0">
              <a:solidFill>
                <a:schemeClr val="tx1"/>
              </a:solidFill>
              <a:latin typeface="Arial Narrow" panose="020B0606020202030204" pitchFamily="34" charset="0"/>
            </a:endParaRPr>
          </a:p>
        </p:txBody>
      </p:sp>
      <p:sp>
        <p:nvSpPr>
          <p:cNvPr id="3" name="TextBox 2">
            <a:extLst>
              <a:ext uri="{FF2B5EF4-FFF2-40B4-BE49-F238E27FC236}">
                <a16:creationId xmlns:a16="http://schemas.microsoft.com/office/drawing/2014/main" id="{86242CD2-37C2-4D0C-AA7F-6E5E3B6FD543}"/>
              </a:ext>
            </a:extLst>
          </p:cNvPr>
          <p:cNvSpPr txBox="1"/>
          <p:nvPr/>
        </p:nvSpPr>
        <p:spPr>
          <a:xfrm flipH="1">
            <a:off x="2404666" y="2440180"/>
            <a:ext cx="804700" cy="369332"/>
          </a:xfrm>
          <a:prstGeom prst="rect">
            <a:avLst/>
          </a:prstGeom>
          <a:solidFill>
            <a:schemeClr val="bg2">
              <a:lumMod val="75000"/>
            </a:schemeClr>
          </a:solidFill>
          <a:ln>
            <a:solidFill>
              <a:schemeClr val="tx1"/>
            </a:solidFill>
          </a:ln>
        </p:spPr>
        <p:txBody>
          <a:bodyPr wrap="square" rtlCol="0">
            <a:spAutoFit/>
          </a:bodyPr>
          <a:lstStyle/>
          <a:p>
            <a:r>
              <a:rPr lang="en-IN" b="1" dirty="0">
                <a:latin typeface="Arial Narrow" panose="020B0606020202030204" pitchFamily="34" charset="0"/>
              </a:rPr>
              <a:t>INPUT-</a:t>
            </a:r>
          </a:p>
        </p:txBody>
      </p:sp>
      <p:sp>
        <p:nvSpPr>
          <p:cNvPr id="4" name="TextBox 3">
            <a:extLst>
              <a:ext uri="{FF2B5EF4-FFF2-40B4-BE49-F238E27FC236}">
                <a16:creationId xmlns:a16="http://schemas.microsoft.com/office/drawing/2014/main" id="{2BD3F80F-660F-4822-97BB-67AF9C84F1ED}"/>
              </a:ext>
            </a:extLst>
          </p:cNvPr>
          <p:cNvSpPr txBox="1"/>
          <p:nvPr/>
        </p:nvSpPr>
        <p:spPr>
          <a:xfrm>
            <a:off x="2404666" y="4706472"/>
            <a:ext cx="1014252" cy="369332"/>
          </a:xfrm>
          <a:prstGeom prst="rect">
            <a:avLst/>
          </a:prstGeom>
          <a:solidFill>
            <a:schemeClr val="tx2">
              <a:lumMod val="60000"/>
              <a:lumOff val="40000"/>
            </a:schemeClr>
          </a:solidFill>
          <a:ln>
            <a:solidFill>
              <a:schemeClr val="tx1"/>
            </a:solidFill>
          </a:ln>
        </p:spPr>
        <p:txBody>
          <a:bodyPr wrap="none" rtlCol="0">
            <a:spAutoFit/>
          </a:bodyPr>
          <a:lstStyle/>
          <a:p>
            <a:r>
              <a:rPr lang="en-IN" b="1" dirty="0">
                <a:latin typeface="Arial Narrow" panose="020B0606020202030204" pitchFamily="34" charset="0"/>
              </a:rPr>
              <a:t>OUTPUT-</a:t>
            </a:r>
          </a:p>
        </p:txBody>
      </p:sp>
      <p:pic>
        <p:nvPicPr>
          <p:cNvPr id="6" name="Picture 5">
            <a:extLst>
              <a:ext uri="{FF2B5EF4-FFF2-40B4-BE49-F238E27FC236}">
                <a16:creationId xmlns:a16="http://schemas.microsoft.com/office/drawing/2014/main" id="{70C7B9F9-B980-4D85-979C-5B2AB04DD595}"/>
              </a:ext>
            </a:extLst>
          </p:cNvPr>
          <p:cNvPicPr>
            <a:picLocks noChangeAspect="1"/>
          </p:cNvPicPr>
          <p:nvPr/>
        </p:nvPicPr>
        <p:blipFill rotWithShape="1">
          <a:blip r:embed="rId2"/>
          <a:srcRect l="25073" t="18040" r="28382" b="46797"/>
          <a:stretch/>
        </p:blipFill>
        <p:spPr>
          <a:xfrm>
            <a:off x="3917577" y="1523999"/>
            <a:ext cx="5674660" cy="2411507"/>
          </a:xfrm>
          <a:prstGeom prst="rect">
            <a:avLst/>
          </a:prstGeom>
          <a:ln>
            <a:solidFill>
              <a:schemeClr val="tx1"/>
            </a:solidFill>
          </a:ln>
        </p:spPr>
      </p:pic>
      <p:pic>
        <p:nvPicPr>
          <p:cNvPr id="8" name="Picture 7">
            <a:extLst>
              <a:ext uri="{FF2B5EF4-FFF2-40B4-BE49-F238E27FC236}">
                <a16:creationId xmlns:a16="http://schemas.microsoft.com/office/drawing/2014/main" id="{31C4DE87-D55A-4742-910F-8885111F2460}"/>
              </a:ext>
            </a:extLst>
          </p:cNvPr>
          <p:cNvPicPr>
            <a:picLocks noChangeAspect="1"/>
          </p:cNvPicPr>
          <p:nvPr/>
        </p:nvPicPr>
        <p:blipFill rotWithShape="1">
          <a:blip r:embed="rId3"/>
          <a:srcRect t="14902" r="69926" b="63398"/>
          <a:stretch/>
        </p:blipFill>
        <p:spPr>
          <a:xfrm>
            <a:off x="3917577" y="4347881"/>
            <a:ext cx="5351929" cy="2172178"/>
          </a:xfrm>
          <a:prstGeom prst="rect">
            <a:avLst/>
          </a:prstGeom>
          <a:ln>
            <a:solidFill>
              <a:schemeClr val="tx1"/>
            </a:solidFill>
          </a:ln>
        </p:spPr>
      </p:pic>
    </p:spTree>
    <p:extLst>
      <p:ext uri="{BB962C8B-B14F-4D97-AF65-F5344CB8AC3E}">
        <p14:creationId xmlns:p14="http://schemas.microsoft.com/office/powerpoint/2010/main" val="385660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F509-9FCF-4DD2-9AFB-58FC053368D4}"/>
              </a:ext>
            </a:extLst>
          </p:cNvPr>
          <p:cNvSpPr>
            <a:spLocks noGrp="1"/>
          </p:cNvSpPr>
          <p:nvPr>
            <p:ph type="title"/>
          </p:nvPr>
        </p:nvSpPr>
        <p:spPr>
          <a:xfrm>
            <a:off x="2404665" y="656204"/>
            <a:ext cx="6972417" cy="461731"/>
          </a:xfrm>
          <a:solidFill>
            <a:schemeClr val="tx2">
              <a:lumMod val="40000"/>
              <a:lumOff val="60000"/>
            </a:schemeClr>
          </a:solidFill>
          <a:ln>
            <a:solidFill>
              <a:schemeClr val="tx1"/>
            </a:solidFill>
          </a:ln>
        </p:spPr>
        <p:txBody>
          <a:bodyPr>
            <a:normAutofit fontScale="90000"/>
          </a:bodyPr>
          <a:lstStyle/>
          <a:p>
            <a:r>
              <a:rPr lang="en-IN" sz="2200" b="1" dirty="0">
                <a:solidFill>
                  <a:schemeClr val="tx1"/>
                </a:solidFill>
                <a:latin typeface="Arial Narrow" panose="020B0606020202030204" pitchFamily="34" charset="0"/>
              </a:rPr>
              <a:t>Q-</a:t>
            </a:r>
            <a:r>
              <a:rPr lang="en-US" sz="2400" b="1" dirty="0">
                <a:solidFill>
                  <a:schemeClr val="tx1"/>
                </a:solidFill>
                <a:latin typeface="Arial Narrow" panose="020B0606020202030204" pitchFamily="34" charset="0"/>
              </a:rPr>
              <a:t>How many matches did RCB played in Bangalore and won?</a:t>
            </a:r>
            <a:endParaRPr lang="en-IN" sz="2400" b="1" dirty="0">
              <a:solidFill>
                <a:schemeClr val="tx1"/>
              </a:solidFill>
              <a:latin typeface="Arial Narrow" panose="020B0606020202030204" pitchFamily="34" charset="0"/>
            </a:endParaRPr>
          </a:p>
        </p:txBody>
      </p:sp>
      <p:sp>
        <p:nvSpPr>
          <p:cNvPr id="3" name="TextBox 2">
            <a:extLst>
              <a:ext uri="{FF2B5EF4-FFF2-40B4-BE49-F238E27FC236}">
                <a16:creationId xmlns:a16="http://schemas.microsoft.com/office/drawing/2014/main" id="{86242CD2-37C2-4D0C-AA7F-6E5E3B6FD543}"/>
              </a:ext>
            </a:extLst>
          </p:cNvPr>
          <p:cNvSpPr txBox="1"/>
          <p:nvPr/>
        </p:nvSpPr>
        <p:spPr>
          <a:xfrm flipH="1">
            <a:off x="2404666" y="2350567"/>
            <a:ext cx="804700" cy="369332"/>
          </a:xfrm>
          <a:prstGeom prst="rect">
            <a:avLst/>
          </a:prstGeom>
          <a:solidFill>
            <a:schemeClr val="bg2">
              <a:lumMod val="75000"/>
            </a:schemeClr>
          </a:solidFill>
          <a:ln>
            <a:solidFill>
              <a:schemeClr val="tx1"/>
            </a:solidFill>
          </a:ln>
        </p:spPr>
        <p:txBody>
          <a:bodyPr wrap="square" rtlCol="0">
            <a:spAutoFit/>
          </a:bodyPr>
          <a:lstStyle/>
          <a:p>
            <a:r>
              <a:rPr lang="en-IN" b="1" dirty="0">
                <a:latin typeface="Arial Narrow" panose="020B0606020202030204" pitchFamily="34" charset="0"/>
              </a:rPr>
              <a:t>INPUT-</a:t>
            </a:r>
          </a:p>
        </p:txBody>
      </p:sp>
      <p:sp>
        <p:nvSpPr>
          <p:cNvPr id="4" name="TextBox 3">
            <a:extLst>
              <a:ext uri="{FF2B5EF4-FFF2-40B4-BE49-F238E27FC236}">
                <a16:creationId xmlns:a16="http://schemas.microsoft.com/office/drawing/2014/main" id="{2BD3F80F-660F-4822-97BB-67AF9C84F1ED}"/>
              </a:ext>
            </a:extLst>
          </p:cNvPr>
          <p:cNvSpPr txBox="1"/>
          <p:nvPr/>
        </p:nvSpPr>
        <p:spPr>
          <a:xfrm>
            <a:off x="2404665" y="4733365"/>
            <a:ext cx="1014252" cy="369332"/>
          </a:xfrm>
          <a:prstGeom prst="rect">
            <a:avLst/>
          </a:prstGeom>
          <a:solidFill>
            <a:schemeClr val="tx2">
              <a:lumMod val="60000"/>
              <a:lumOff val="40000"/>
            </a:schemeClr>
          </a:solidFill>
          <a:ln>
            <a:solidFill>
              <a:schemeClr val="tx1"/>
            </a:solidFill>
          </a:ln>
        </p:spPr>
        <p:txBody>
          <a:bodyPr wrap="none" rtlCol="0">
            <a:spAutoFit/>
          </a:bodyPr>
          <a:lstStyle/>
          <a:p>
            <a:r>
              <a:rPr lang="en-IN" b="1" dirty="0">
                <a:latin typeface="Arial Narrow" panose="020B0606020202030204" pitchFamily="34" charset="0"/>
              </a:rPr>
              <a:t>OUTPUT-</a:t>
            </a:r>
          </a:p>
        </p:txBody>
      </p:sp>
      <p:pic>
        <p:nvPicPr>
          <p:cNvPr id="6" name="Picture 5">
            <a:extLst>
              <a:ext uri="{FF2B5EF4-FFF2-40B4-BE49-F238E27FC236}">
                <a16:creationId xmlns:a16="http://schemas.microsoft.com/office/drawing/2014/main" id="{2D434D3E-B2CD-41F6-AD86-3FA8EC791D7A}"/>
              </a:ext>
            </a:extLst>
          </p:cNvPr>
          <p:cNvPicPr>
            <a:picLocks noChangeAspect="1"/>
          </p:cNvPicPr>
          <p:nvPr/>
        </p:nvPicPr>
        <p:blipFill rotWithShape="1">
          <a:blip r:embed="rId2"/>
          <a:srcRect l="35662" t="19696" r="15147" b="51505"/>
          <a:stretch/>
        </p:blipFill>
        <p:spPr>
          <a:xfrm>
            <a:off x="3917577" y="1636496"/>
            <a:ext cx="6589058" cy="2166805"/>
          </a:xfrm>
          <a:prstGeom prst="rect">
            <a:avLst/>
          </a:prstGeom>
          <a:ln>
            <a:solidFill>
              <a:schemeClr val="tx1"/>
            </a:solidFill>
          </a:ln>
        </p:spPr>
      </p:pic>
      <p:pic>
        <p:nvPicPr>
          <p:cNvPr id="8" name="Picture 7">
            <a:extLst>
              <a:ext uri="{FF2B5EF4-FFF2-40B4-BE49-F238E27FC236}">
                <a16:creationId xmlns:a16="http://schemas.microsoft.com/office/drawing/2014/main" id="{1A3E0145-7D0C-4BE4-AEEC-FDA998B6129B}"/>
              </a:ext>
            </a:extLst>
          </p:cNvPr>
          <p:cNvPicPr>
            <a:picLocks noChangeAspect="1"/>
          </p:cNvPicPr>
          <p:nvPr/>
        </p:nvPicPr>
        <p:blipFill rotWithShape="1">
          <a:blip r:embed="rId2"/>
          <a:srcRect l="30882" t="57919" r="29338" b="10442"/>
          <a:stretch/>
        </p:blipFill>
        <p:spPr>
          <a:xfrm>
            <a:off x="3923178" y="4321862"/>
            <a:ext cx="4849906" cy="2166805"/>
          </a:xfrm>
          <a:prstGeom prst="rect">
            <a:avLst/>
          </a:prstGeom>
          <a:ln>
            <a:solidFill>
              <a:schemeClr val="tx1"/>
            </a:solidFill>
          </a:ln>
        </p:spPr>
      </p:pic>
    </p:spTree>
    <p:extLst>
      <p:ext uri="{BB962C8B-B14F-4D97-AF65-F5344CB8AC3E}">
        <p14:creationId xmlns:p14="http://schemas.microsoft.com/office/powerpoint/2010/main" val="20918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F509-9FCF-4DD2-9AFB-58FC053368D4}"/>
              </a:ext>
            </a:extLst>
          </p:cNvPr>
          <p:cNvSpPr>
            <a:spLocks noGrp="1"/>
          </p:cNvSpPr>
          <p:nvPr>
            <p:ph type="title"/>
          </p:nvPr>
        </p:nvSpPr>
        <p:spPr>
          <a:xfrm>
            <a:off x="2404667" y="656203"/>
            <a:ext cx="6658652" cy="455421"/>
          </a:xfrm>
          <a:solidFill>
            <a:schemeClr val="tx2">
              <a:lumMod val="40000"/>
              <a:lumOff val="60000"/>
            </a:schemeClr>
          </a:solidFill>
          <a:ln>
            <a:solidFill>
              <a:schemeClr val="tx1"/>
            </a:solidFill>
          </a:ln>
        </p:spPr>
        <p:txBody>
          <a:bodyPr>
            <a:normAutofit/>
          </a:bodyPr>
          <a:lstStyle/>
          <a:p>
            <a:r>
              <a:rPr lang="en-IN" sz="2200" b="1" dirty="0">
                <a:solidFill>
                  <a:schemeClr val="tx1"/>
                </a:solidFill>
                <a:latin typeface="Arial Narrow" panose="020B0606020202030204" pitchFamily="34" charset="0"/>
              </a:rPr>
              <a:t>Q-</a:t>
            </a:r>
            <a:r>
              <a:rPr lang="en-US" sz="2200" b="1" dirty="0">
                <a:solidFill>
                  <a:schemeClr val="tx1"/>
                </a:solidFill>
                <a:latin typeface="Arial Narrow" panose="020B0606020202030204" pitchFamily="34" charset="0"/>
              </a:rPr>
              <a:t>Which team has played most matches on weekends?</a:t>
            </a:r>
            <a:endParaRPr lang="en-IN" sz="2200" b="1" dirty="0">
              <a:solidFill>
                <a:schemeClr val="tx1"/>
              </a:solidFill>
              <a:latin typeface="Arial Narrow" panose="020B0606020202030204" pitchFamily="34" charset="0"/>
            </a:endParaRPr>
          </a:p>
        </p:txBody>
      </p:sp>
      <p:sp>
        <p:nvSpPr>
          <p:cNvPr id="3" name="TextBox 2">
            <a:extLst>
              <a:ext uri="{FF2B5EF4-FFF2-40B4-BE49-F238E27FC236}">
                <a16:creationId xmlns:a16="http://schemas.microsoft.com/office/drawing/2014/main" id="{86242CD2-37C2-4D0C-AA7F-6E5E3B6FD543}"/>
              </a:ext>
            </a:extLst>
          </p:cNvPr>
          <p:cNvSpPr txBox="1"/>
          <p:nvPr/>
        </p:nvSpPr>
        <p:spPr>
          <a:xfrm flipH="1">
            <a:off x="2404666" y="2508339"/>
            <a:ext cx="804700" cy="369332"/>
          </a:xfrm>
          <a:prstGeom prst="rect">
            <a:avLst/>
          </a:prstGeom>
          <a:solidFill>
            <a:schemeClr val="bg2">
              <a:lumMod val="75000"/>
            </a:schemeClr>
          </a:solidFill>
          <a:ln>
            <a:solidFill>
              <a:schemeClr val="tx1"/>
            </a:solidFill>
          </a:ln>
        </p:spPr>
        <p:txBody>
          <a:bodyPr wrap="square" rtlCol="0">
            <a:spAutoFit/>
          </a:bodyPr>
          <a:lstStyle/>
          <a:p>
            <a:r>
              <a:rPr lang="en-IN" b="1" dirty="0">
                <a:latin typeface="Arial Narrow" panose="020B0606020202030204" pitchFamily="34" charset="0"/>
              </a:rPr>
              <a:t>INPUT-</a:t>
            </a:r>
          </a:p>
        </p:txBody>
      </p:sp>
      <p:sp>
        <p:nvSpPr>
          <p:cNvPr id="4" name="TextBox 3">
            <a:extLst>
              <a:ext uri="{FF2B5EF4-FFF2-40B4-BE49-F238E27FC236}">
                <a16:creationId xmlns:a16="http://schemas.microsoft.com/office/drawing/2014/main" id="{2BD3F80F-660F-4822-97BB-67AF9C84F1ED}"/>
              </a:ext>
            </a:extLst>
          </p:cNvPr>
          <p:cNvSpPr txBox="1"/>
          <p:nvPr/>
        </p:nvSpPr>
        <p:spPr>
          <a:xfrm>
            <a:off x="2404666" y="4823012"/>
            <a:ext cx="1014252" cy="369332"/>
          </a:xfrm>
          <a:prstGeom prst="rect">
            <a:avLst/>
          </a:prstGeom>
          <a:solidFill>
            <a:schemeClr val="tx2">
              <a:lumMod val="60000"/>
              <a:lumOff val="40000"/>
            </a:schemeClr>
          </a:solidFill>
          <a:ln>
            <a:solidFill>
              <a:schemeClr val="tx1"/>
            </a:solidFill>
          </a:ln>
        </p:spPr>
        <p:txBody>
          <a:bodyPr wrap="none" rtlCol="0">
            <a:spAutoFit/>
          </a:bodyPr>
          <a:lstStyle/>
          <a:p>
            <a:r>
              <a:rPr lang="en-IN" b="1" dirty="0">
                <a:latin typeface="Arial Narrow" panose="020B0606020202030204" pitchFamily="34" charset="0"/>
              </a:rPr>
              <a:t>OUTPUT-</a:t>
            </a:r>
          </a:p>
        </p:txBody>
      </p:sp>
      <p:pic>
        <p:nvPicPr>
          <p:cNvPr id="6" name="Picture 5">
            <a:extLst>
              <a:ext uri="{FF2B5EF4-FFF2-40B4-BE49-F238E27FC236}">
                <a16:creationId xmlns:a16="http://schemas.microsoft.com/office/drawing/2014/main" id="{DC2F1DB2-FB5D-4D67-826B-C063032A7316}"/>
              </a:ext>
            </a:extLst>
          </p:cNvPr>
          <p:cNvPicPr>
            <a:picLocks noChangeAspect="1"/>
          </p:cNvPicPr>
          <p:nvPr/>
        </p:nvPicPr>
        <p:blipFill rotWithShape="1">
          <a:blip r:embed="rId2"/>
          <a:srcRect l="35809" t="19173" r="27205" b="52264"/>
          <a:stretch/>
        </p:blipFill>
        <p:spPr>
          <a:xfrm>
            <a:off x="3926541" y="1837765"/>
            <a:ext cx="5423647" cy="2352746"/>
          </a:xfrm>
          <a:prstGeom prst="rect">
            <a:avLst/>
          </a:prstGeom>
          <a:ln>
            <a:solidFill>
              <a:schemeClr val="tx1"/>
            </a:solidFill>
          </a:ln>
        </p:spPr>
      </p:pic>
      <p:pic>
        <p:nvPicPr>
          <p:cNvPr id="8" name="Picture 7">
            <a:extLst>
              <a:ext uri="{FF2B5EF4-FFF2-40B4-BE49-F238E27FC236}">
                <a16:creationId xmlns:a16="http://schemas.microsoft.com/office/drawing/2014/main" id="{94BB837B-D0F9-435F-B72E-2A95A714EB3B}"/>
              </a:ext>
            </a:extLst>
          </p:cNvPr>
          <p:cNvPicPr>
            <a:picLocks noChangeAspect="1"/>
          </p:cNvPicPr>
          <p:nvPr/>
        </p:nvPicPr>
        <p:blipFill rotWithShape="1">
          <a:blip r:embed="rId2"/>
          <a:srcRect l="30735" t="64595" r="28897" b="9514"/>
          <a:stretch/>
        </p:blipFill>
        <p:spPr>
          <a:xfrm>
            <a:off x="3926541" y="4428566"/>
            <a:ext cx="5424202" cy="1954306"/>
          </a:xfrm>
          <a:prstGeom prst="rect">
            <a:avLst/>
          </a:prstGeom>
          <a:ln>
            <a:solidFill>
              <a:schemeClr val="tx1"/>
            </a:solidFill>
          </a:ln>
        </p:spPr>
      </p:pic>
    </p:spTree>
    <p:extLst>
      <p:ext uri="{BB962C8B-B14F-4D97-AF65-F5344CB8AC3E}">
        <p14:creationId xmlns:p14="http://schemas.microsoft.com/office/powerpoint/2010/main" val="13379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F509-9FCF-4DD2-9AFB-58FC053368D4}"/>
              </a:ext>
            </a:extLst>
          </p:cNvPr>
          <p:cNvSpPr>
            <a:spLocks noGrp="1"/>
          </p:cNvSpPr>
          <p:nvPr>
            <p:ph type="title"/>
          </p:nvPr>
        </p:nvSpPr>
        <p:spPr>
          <a:xfrm>
            <a:off x="2404666" y="637384"/>
            <a:ext cx="7689593" cy="455421"/>
          </a:xfrm>
          <a:solidFill>
            <a:schemeClr val="tx2">
              <a:lumMod val="40000"/>
              <a:lumOff val="60000"/>
            </a:schemeClr>
          </a:solidFill>
          <a:ln>
            <a:solidFill>
              <a:schemeClr val="tx1"/>
            </a:solidFill>
          </a:ln>
        </p:spPr>
        <p:txBody>
          <a:bodyPr>
            <a:normAutofit fontScale="90000"/>
          </a:bodyPr>
          <a:lstStyle/>
          <a:p>
            <a:r>
              <a:rPr lang="en-IN" sz="2400" b="1" dirty="0">
                <a:solidFill>
                  <a:schemeClr val="tx1"/>
                </a:solidFill>
                <a:latin typeface="Arial Narrow" panose="020B0606020202030204" pitchFamily="34" charset="0"/>
              </a:rPr>
              <a:t>Q</a:t>
            </a:r>
            <a:r>
              <a:rPr lang="en-IN" sz="2200" b="1" dirty="0">
                <a:solidFill>
                  <a:schemeClr val="tx1"/>
                </a:solidFill>
                <a:latin typeface="Arial Narrow" panose="020B0606020202030204" pitchFamily="34" charset="0"/>
              </a:rPr>
              <a:t>-</a:t>
            </a:r>
            <a:r>
              <a:rPr lang="en-US" sz="2400" b="1" dirty="0">
                <a:solidFill>
                  <a:schemeClr val="tx1"/>
                </a:solidFill>
                <a:latin typeface="Arial Narrow" panose="020B0606020202030204" pitchFamily="34" charset="0"/>
              </a:rPr>
              <a:t>Who was the umpire1 most of the times when RR won the match?</a:t>
            </a:r>
            <a:endParaRPr lang="en-IN" sz="2400" b="1" dirty="0">
              <a:solidFill>
                <a:schemeClr val="tx1"/>
              </a:solidFill>
              <a:latin typeface="Arial Narrow" panose="020B0606020202030204" pitchFamily="34" charset="0"/>
            </a:endParaRPr>
          </a:p>
        </p:txBody>
      </p:sp>
      <p:sp>
        <p:nvSpPr>
          <p:cNvPr id="3" name="TextBox 2">
            <a:extLst>
              <a:ext uri="{FF2B5EF4-FFF2-40B4-BE49-F238E27FC236}">
                <a16:creationId xmlns:a16="http://schemas.microsoft.com/office/drawing/2014/main" id="{86242CD2-37C2-4D0C-AA7F-6E5E3B6FD543}"/>
              </a:ext>
            </a:extLst>
          </p:cNvPr>
          <p:cNvSpPr txBox="1"/>
          <p:nvPr/>
        </p:nvSpPr>
        <p:spPr>
          <a:xfrm flipH="1">
            <a:off x="2404666" y="2508339"/>
            <a:ext cx="804700" cy="369332"/>
          </a:xfrm>
          <a:prstGeom prst="rect">
            <a:avLst/>
          </a:prstGeom>
          <a:solidFill>
            <a:schemeClr val="bg2">
              <a:lumMod val="75000"/>
            </a:schemeClr>
          </a:solidFill>
          <a:ln>
            <a:solidFill>
              <a:schemeClr val="tx1"/>
            </a:solidFill>
          </a:ln>
        </p:spPr>
        <p:txBody>
          <a:bodyPr wrap="square" rtlCol="0">
            <a:spAutoFit/>
          </a:bodyPr>
          <a:lstStyle/>
          <a:p>
            <a:r>
              <a:rPr lang="en-IN" b="1" dirty="0">
                <a:latin typeface="Arial Narrow" panose="020B0606020202030204" pitchFamily="34" charset="0"/>
              </a:rPr>
              <a:t>INPUT-</a:t>
            </a:r>
          </a:p>
        </p:txBody>
      </p:sp>
      <p:sp>
        <p:nvSpPr>
          <p:cNvPr id="4" name="TextBox 3">
            <a:extLst>
              <a:ext uri="{FF2B5EF4-FFF2-40B4-BE49-F238E27FC236}">
                <a16:creationId xmlns:a16="http://schemas.microsoft.com/office/drawing/2014/main" id="{2BD3F80F-660F-4822-97BB-67AF9C84F1ED}"/>
              </a:ext>
            </a:extLst>
          </p:cNvPr>
          <p:cNvSpPr txBox="1"/>
          <p:nvPr/>
        </p:nvSpPr>
        <p:spPr>
          <a:xfrm>
            <a:off x="2404666" y="4823012"/>
            <a:ext cx="1014252" cy="369332"/>
          </a:xfrm>
          <a:prstGeom prst="rect">
            <a:avLst/>
          </a:prstGeom>
          <a:solidFill>
            <a:schemeClr val="tx2">
              <a:lumMod val="60000"/>
              <a:lumOff val="40000"/>
            </a:schemeClr>
          </a:solidFill>
          <a:ln>
            <a:solidFill>
              <a:schemeClr val="tx1"/>
            </a:solidFill>
          </a:ln>
        </p:spPr>
        <p:txBody>
          <a:bodyPr wrap="none" rtlCol="0">
            <a:spAutoFit/>
          </a:bodyPr>
          <a:lstStyle/>
          <a:p>
            <a:r>
              <a:rPr lang="en-IN"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FA4494CC-0D45-491A-B71D-09128C303A94}"/>
              </a:ext>
            </a:extLst>
          </p:cNvPr>
          <p:cNvPicPr>
            <a:picLocks noChangeAspect="1"/>
          </p:cNvPicPr>
          <p:nvPr/>
        </p:nvPicPr>
        <p:blipFill rotWithShape="1">
          <a:blip r:embed="rId2"/>
          <a:srcRect l="35809" t="19173" r="15515" b="52160"/>
          <a:stretch/>
        </p:blipFill>
        <p:spPr>
          <a:xfrm>
            <a:off x="3953436" y="1667435"/>
            <a:ext cx="6445623" cy="2132313"/>
          </a:xfrm>
          <a:prstGeom prst="rect">
            <a:avLst/>
          </a:prstGeom>
          <a:ln>
            <a:solidFill>
              <a:schemeClr val="tx1"/>
            </a:solidFill>
          </a:ln>
        </p:spPr>
      </p:pic>
      <p:pic>
        <p:nvPicPr>
          <p:cNvPr id="10" name="Picture 9">
            <a:extLst>
              <a:ext uri="{FF2B5EF4-FFF2-40B4-BE49-F238E27FC236}">
                <a16:creationId xmlns:a16="http://schemas.microsoft.com/office/drawing/2014/main" id="{C47FA115-9325-4426-A662-41F12B9B7E4C}"/>
              </a:ext>
            </a:extLst>
          </p:cNvPr>
          <p:cNvPicPr>
            <a:picLocks noChangeAspect="1"/>
          </p:cNvPicPr>
          <p:nvPr/>
        </p:nvPicPr>
        <p:blipFill rotWithShape="1">
          <a:blip r:embed="rId2"/>
          <a:srcRect l="30882" t="56743" r="28897" b="12122"/>
          <a:stretch/>
        </p:blipFill>
        <p:spPr>
          <a:xfrm>
            <a:off x="3953436" y="4124162"/>
            <a:ext cx="5567082" cy="2420779"/>
          </a:xfrm>
          <a:prstGeom prst="rect">
            <a:avLst/>
          </a:prstGeom>
          <a:ln>
            <a:solidFill>
              <a:schemeClr val="tx1"/>
            </a:solidFill>
          </a:ln>
        </p:spPr>
      </p:pic>
    </p:spTree>
    <p:extLst>
      <p:ext uri="{BB962C8B-B14F-4D97-AF65-F5344CB8AC3E}">
        <p14:creationId xmlns:p14="http://schemas.microsoft.com/office/powerpoint/2010/main" val="138482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F509-9FCF-4DD2-9AFB-58FC053368D4}"/>
              </a:ext>
            </a:extLst>
          </p:cNvPr>
          <p:cNvSpPr>
            <a:spLocks noGrp="1"/>
          </p:cNvSpPr>
          <p:nvPr>
            <p:ph type="title"/>
          </p:nvPr>
        </p:nvSpPr>
        <p:spPr>
          <a:xfrm>
            <a:off x="2404667" y="852537"/>
            <a:ext cx="6362816" cy="455421"/>
          </a:xfrm>
          <a:solidFill>
            <a:schemeClr val="tx2">
              <a:lumMod val="40000"/>
              <a:lumOff val="60000"/>
            </a:schemeClr>
          </a:solidFill>
          <a:ln>
            <a:solidFill>
              <a:schemeClr val="tx1"/>
            </a:solidFill>
          </a:ln>
        </p:spPr>
        <p:txBody>
          <a:bodyPr>
            <a:normAutofit fontScale="90000"/>
          </a:bodyPr>
          <a:lstStyle/>
          <a:p>
            <a:r>
              <a:rPr lang="en-IN" sz="2400" b="1" dirty="0">
                <a:solidFill>
                  <a:schemeClr val="tx1"/>
                </a:solidFill>
                <a:latin typeface="Arial Narrow" panose="020B0606020202030204" pitchFamily="34" charset="0"/>
              </a:rPr>
              <a:t>Q-</a:t>
            </a:r>
            <a:r>
              <a:rPr lang="en-US" sz="2400" b="1" dirty="0">
                <a:solidFill>
                  <a:schemeClr val="tx1"/>
                </a:solidFill>
                <a:latin typeface="Arial Narrow" panose="020B0606020202030204" pitchFamily="34" charset="0"/>
              </a:rPr>
              <a:t>Find the team which won maximum number of tosses</a:t>
            </a:r>
            <a:r>
              <a:rPr lang="en-US" sz="2200" b="1" dirty="0">
                <a:solidFill>
                  <a:schemeClr val="tx1"/>
                </a:solidFill>
                <a:latin typeface="Arial Narrow" panose="020B0606020202030204" pitchFamily="34" charset="0"/>
              </a:rPr>
              <a:t>.</a:t>
            </a:r>
            <a:endParaRPr lang="en-IN" sz="2200" b="1" dirty="0">
              <a:solidFill>
                <a:schemeClr val="tx1"/>
              </a:solidFill>
              <a:latin typeface="Arial Narrow" panose="020B0606020202030204" pitchFamily="34" charset="0"/>
            </a:endParaRPr>
          </a:p>
        </p:txBody>
      </p:sp>
      <p:sp>
        <p:nvSpPr>
          <p:cNvPr id="3" name="TextBox 2">
            <a:extLst>
              <a:ext uri="{FF2B5EF4-FFF2-40B4-BE49-F238E27FC236}">
                <a16:creationId xmlns:a16="http://schemas.microsoft.com/office/drawing/2014/main" id="{86242CD2-37C2-4D0C-AA7F-6E5E3B6FD543}"/>
              </a:ext>
            </a:extLst>
          </p:cNvPr>
          <p:cNvSpPr txBox="1"/>
          <p:nvPr/>
        </p:nvSpPr>
        <p:spPr>
          <a:xfrm flipH="1">
            <a:off x="2404666" y="2508339"/>
            <a:ext cx="804700" cy="369332"/>
          </a:xfrm>
          <a:prstGeom prst="rect">
            <a:avLst/>
          </a:prstGeom>
          <a:solidFill>
            <a:schemeClr val="bg2">
              <a:lumMod val="75000"/>
            </a:schemeClr>
          </a:solidFill>
          <a:ln>
            <a:solidFill>
              <a:schemeClr val="tx1"/>
            </a:solidFill>
          </a:ln>
        </p:spPr>
        <p:txBody>
          <a:bodyPr wrap="square" rtlCol="0">
            <a:spAutoFit/>
          </a:bodyPr>
          <a:lstStyle/>
          <a:p>
            <a:r>
              <a:rPr lang="en-IN" b="1" dirty="0">
                <a:latin typeface="Arial Narrow" panose="020B0606020202030204" pitchFamily="34" charset="0"/>
              </a:rPr>
              <a:t>INPUT-</a:t>
            </a:r>
          </a:p>
        </p:txBody>
      </p:sp>
      <p:sp>
        <p:nvSpPr>
          <p:cNvPr id="4" name="TextBox 3">
            <a:extLst>
              <a:ext uri="{FF2B5EF4-FFF2-40B4-BE49-F238E27FC236}">
                <a16:creationId xmlns:a16="http://schemas.microsoft.com/office/drawing/2014/main" id="{2BD3F80F-660F-4822-97BB-67AF9C84F1ED}"/>
              </a:ext>
            </a:extLst>
          </p:cNvPr>
          <p:cNvSpPr txBox="1"/>
          <p:nvPr/>
        </p:nvSpPr>
        <p:spPr>
          <a:xfrm>
            <a:off x="2404666" y="4823012"/>
            <a:ext cx="1014252" cy="369332"/>
          </a:xfrm>
          <a:prstGeom prst="rect">
            <a:avLst/>
          </a:prstGeom>
          <a:solidFill>
            <a:schemeClr val="tx2">
              <a:lumMod val="60000"/>
              <a:lumOff val="40000"/>
            </a:schemeClr>
          </a:solidFill>
          <a:ln>
            <a:solidFill>
              <a:schemeClr val="tx1"/>
            </a:solidFill>
          </a:ln>
        </p:spPr>
        <p:txBody>
          <a:bodyPr wrap="none" rtlCol="0">
            <a:spAutoFit/>
          </a:bodyPr>
          <a:lstStyle/>
          <a:p>
            <a:r>
              <a:rPr lang="en-IN"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7D4B7743-502F-4A92-807E-4A3A0A30C1AC}"/>
              </a:ext>
            </a:extLst>
          </p:cNvPr>
          <p:cNvPicPr>
            <a:picLocks noChangeAspect="1"/>
          </p:cNvPicPr>
          <p:nvPr/>
        </p:nvPicPr>
        <p:blipFill rotWithShape="1">
          <a:blip r:embed="rId2"/>
          <a:srcRect l="24927" t="26928" r="30074" b="64575"/>
          <a:stretch/>
        </p:blipFill>
        <p:spPr>
          <a:xfrm>
            <a:off x="3585881" y="2328120"/>
            <a:ext cx="7512161" cy="908139"/>
          </a:xfrm>
          <a:prstGeom prst="rect">
            <a:avLst/>
          </a:prstGeom>
          <a:ln>
            <a:solidFill>
              <a:schemeClr val="tx1"/>
            </a:solidFill>
          </a:ln>
        </p:spPr>
      </p:pic>
      <p:pic>
        <p:nvPicPr>
          <p:cNvPr id="10" name="Picture 9">
            <a:extLst>
              <a:ext uri="{FF2B5EF4-FFF2-40B4-BE49-F238E27FC236}">
                <a16:creationId xmlns:a16="http://schemas.microsoft.com/office/drawing/2014/main" id="{EDF58F39-9061-40EB-ABF2-46D95ECDCA2F}"/>
              </a:ext>
            </a:extLst>
          </p:cNvPr>
          <p:cNvPicPr>
            <a:picLocks noChangeAspect="1"/>
          </p:cNvPicPr>
          <p:nvPr/>
        </p:nvPicPr>
        <p:blipFill rotWithShape="1">
          <a:blip r:embed="rId2"/>
          <a:srcRect l="11470" t="55294" r="33456" b="11764"/>
          <a:stretch/>
        </p:blipFill>
        <p:spPr>
          <a:xfrm>
            <a:off x="3585881" y="4062791"/>
            <a:ext cx="7512161" cy="2527456"/>
          </a:xfrm>
          <a:prstGeom prst="rect">
            <a:avLst/>
          </a:prstGeom>
          <a:ln>
            <a:solidFill>
              <a:schemeClr val="tx1"/>
            </a:solidFill>
          </a:ln>
        </p:spPr>
      </p:pic>
    </p:spTree>
    <p:extLst>
      <p:ext uri="{BB962C8B-B14F-4D97-AF65-F5344CB8AC3E}">
        <p14:creationId xmlns:p14="http://schemas.microsoft.com/office/powerpoint/2010/main" val="3161897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F509-9FCF-4DD2-9AFB-58FC053368D4}"/>
              </a:ext>
            </a:extLst>
          </p:cNvPr>
          <p:cNvSpPr>
            <a:spLocks noGrp="1"/>
          </p:cNvSpPr>
          <p:nvPr>
            <p:ph type="title"/>
          </p:nvPr>
        </p:nvSpPr>
        <p:spPr>
          <a:xfrm>
            <a:off x="2404667" y="656203"/>
            <a:ext cx="6183521" cy="455421"/>
          </a:xfrm>
          <a:solidFill>
            <a:schemeClr val="tx2">
              <a:lumMod val="40000"/>
              <a:lumOff val="60000"/>
            </a:schemeClr>
          </a:solidFill>
          <a:ln>
            <a:solidFill>
              <a:schemeClr val="tx1"/>
            </a:solidFill>
          </a:ln>
        </p:spPr>
        <p:txBody>
          <a:bodyPr>
            <a:noAutofit/>
          </a:bodyPr>
          <a:lstStyle/>
          <a:p>
            <a:r>
              <a:rPr lang="en-US" sz="2200" b="1" dirty="0">
                <a:solidFill>
                  <a:schemeClr val="tx1"/>
                </a:solidFill>
                <a:latin typeface="Arial Narrow" panose="020B0606020202030204" pitchFamily="34" charset="0"/>
              </a:rPr>
              <a:t>Q-What is the winning probability of Mumbai Indians?</a:t>
            </a:r>
            <a:endParaRPr lang="en-IN" sz="2200" b="1" dirty="0">
              <a:solidFill>
                <a:schemeClr val="tx1"/>
              </a:solidFill>
              <a:latin typeface="Arial Narrow" panose="020B0606020202030204" pitchFamily="34" charset="0"/>
            </a:endParaRPr>
          </a:p>
        </p:txBody>
      </p:sp>
      <p:sp>
        <p:nvSpPr>
          <p:cNvPr id="3" name="TextBox 2">
            <a:extLst>
              <a:ext uri="{FF2B5EF4-FFF2-40B4-BE49-F238E27FC236}">
                <a16:creationId xmlns:a16="http://schemas.microsoft.com/office/drawing/2014/main" id="{86242CD2-37C2-4D0C-AA7F-6E5E3B6FD543}"/>
              </a:ext>
            </a:extLst>
          </p:cNvPr>
          <p:cNvSpPr txBox="1"/>
          <p:nvPr/>
        </p:nvSpPr>
        <p:spPr>
          <a:xfrm flipH="1">
            <a:off x="1555838" y="2378350"/>
            <a:ext cx="804700" cy="369332"/>
          </a:xfrm>
          <a:prstGeom prst="rect">
            <a:avLst/>
          </a:prstGeom>
          <a:solidFill>
            <a:schemeClr val="bg2">
              <a:lumMod val="75000"/>
            </a:schemeClr>
          </a:solidFill>
          <a:ln>
            <a:solidFill>
              <a:schemeClr val="tx1"/>
            </a:solidFill>
          </a:ln>
        </p:spPr>
        <p:txBody>
          <a:bodyPr wrap="square" rtlCol="0">
            <a:spAutoFit/>
          </a:bodyPr>
          <a:lstStyle/>
          <a:p>
            <a:r>
              <a:rPr lang="en-IN" b="1" dirty="0">
                <a:latin typeface="Arial Narrow" panose="020B0606020202030204" pitchFamily="34" charset="0"/>
              </a:rPr>
              <a:t>INPUT-</a:t>
            </a:r>
          </a:p>
        </p:txBody>
      </p:sp>
      <p:sp>
        <p:nvSpPr>
          <p:cNvPr id="4" name="TextBox 3">
            <a:extLst>
              <a:ext uri="{FF2B5EF4-FFF2-40B4-BE49-F238E27FC236}">
                <a16:creationId xmlns:a16="http://schemas.microsoft.com/office/drawing/2014/main" id="{2BD3F80F-660F-4822-97BB-67AF9C84F1ED}"/>
              </a:ext>
            </a:extLst>
          </p:cNvPr>
          <p:cNvSpPr txBox="1"/>
          <p:nvPr/>
        </p:nvSpPr>
        <p:spPr>
          <a:xfrm>
            <a:off x="1531245" y="4383740"/>
            <a:ext cx="1014252" cy="369332"/>
          </a:xfrm>
          <a:prstGeom prst="rect">
            <a:avLst/>
          </a:prstGeom>
          <a:solidFill>
            <a:schemeClr val="tx2">
              <a:lumMod val="60000"/>
              <a:lumOff val="40000"/>
            </a:schemeClr>
          </a:solidFill>
          <a:ln>
            <a:solidFill>
              <a:schemeClr val="tx1"/>
            </a:solidFill>
          </a:ln>
        </p:spPr>
        <p:txBody>
          <a:bodyPr wrap="none" rtlCol="0">
            <a:spAutoFit/>
          </a:bodyPr>
          <a:lstStyle/>
          <a:p>
            <a:r>
              <a:rPr lang="en-IN"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E397DDD4-59FD-4AFF-9B93-CB679C97E008}"/>
              </a:ext>
            </a:extLst>
          </p:cNvPr>
          <p:cNvPicPr>
            <a:picLocks noChangeAspect="1"/>
          </p:cNvPicPr>
          <p:nvPr/>
        </p:nvPicPr>
        <p:blipFill rotWithShape="1">
          <a:blip r:embed="rId2"/>
          <a:srcRect l="18162" t="18040" r="17206" b="58039"/>
          <a:stretch/>
        </p:blipFill>
        <p:spPr>
          <a:xfrm>
            <a:off x="2740400" y="1770531"/>
            <a:ext cx="8633510" cy="1797422"/>
          </a:xfrm>
          <a:prstGeom prst="rect">
            <a:avLst/>
          </a:prstGeom>
          <a:ln>
            <a:solidFill>
              <a:schemeClr val="tx1"/>
            </a:solidFill>
          </a:ln>
        </p:spPr>
      </p:pic>
      <p:pic>
        <p:nvPicPr>
          <p:cNvPr id="10" name="Picture 9">
            <a:extLst>
              <a:ext uri="{FF2B5EF4-FFF2-40B4-BE49-F238E27FC236}">
                <a16:creationId xmlns:a16="http://schemas.microsoft.com/office/drawing/2014/main" id="{27DAE69D-3963-4101-853A-BD5255ED8C5B}"/>
              </a:ext>
            </a:extLst>
          </p:cNvPr>
          <p:cNvPicPr>
            <a:picLocks noChangeAspect="1"/>
          </p:cNvPicPr>
          <p:nvPr/>
        </p:nvPicPr>
        <p:blipFill rotWithShape="1">
          <a:blip r:embed="rId2"/>
          <a:srcRect l="13089" t="60850" r="51521" b="12941"/>
          <a:stretch/>
        </p:blipFill>
        <p:spPr>
          <a:xfrm>
            <a:off x="2740400" y="3834582"/>
            <a:ext cx="4876332" cy="2031329"/>
          </a:xfrm>
          <a:prstGeom prst="rect">
            <a:avLst/>
          </a:prstGeom>
          <a:ln>
            <a:solidFill>
              <a:schemeClr val="tx1"/>
            </a:solidFill>
          </a:ln>
        </p:spPr>
      </p:pic>
      <p:pic>
        <p:nvPicPr>
          <p:cNvPr id="9" name="Picture 8">
            <a:extLst>
              <a:ext uri="{FF2B5EF4-FFF2-40B4-BE49-F238E27FC236}">
                <a16:creationId xmlns:a16="http://schemas.microsoft.com/office/drawing/2014/main" id="{BFB190C7-96BE-4530-A043-98D5E03704B1}"/>
              </a:ext>
            </a:extLst>
          </p:cNvPr>
          <p:cNvPicPr>
            <a:picLocks noChangeAspect="1"/>
          </p:cNvPicPr>
          <p:nvPr/>
        </p:nvPicPr>
        <p:blipFill rotWithShape="1">
          <a:blip r:embed="rId3"/>
          <a:srcRect l="20726" t="57072" r="43016" b="14248"/>
          <a:stretch/>
        </p:blipFill>
        <p:spPr>
          <a:xfrm>
            <a:off x="7616732" y="3834582"/>
            <a:ext cx="4565639" cy="2031330"/>
          </a:xfrm>
          <a:prstGeom prst="rect">
            <a:avLst/>
          </a:prstGeom>
          <a:ln>
            <a:solidFill>
              <a:schemeClr val="tx1"/>
            </a:solidFill>
          </a:ln>
        </p:spPr>
      </p:pic>
    </p:spTree>
    <p:extLst>
      <p:ext uri="{BB962C8B-B14F-4D97-AF65-F5344CB8AC3E}">
        <p14:creationId xmlns:p14="http://schemas.microsoft.com/office/powerpoint/2010/main" val="3371276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B015-7268-4B8A-B42C-1AED5C7C0668}"/>
              </a:ext>
            </a:extLst>
          </p:cNvPr>
          <p:cNvSpPr>
            <a:spLocks noGrp="1"/>
          </p:cNvSpPr>
          <p:nvPr>
            <p:ph type="ctrTitle"/>
          </p:nvPr>
        </p:nvSpPr>
        <p:spPr>
          <a:xfrm>
            <a:off x="1863071" y="2595282"/>
            <a:ext cx="8915399" cy="2262781"/>
          </a:xfrm>
        </p:spPr>
        <p:txBody>
          <a:bodyPr/>
          <a:lstStyle/>
          <a:p>
            <a:pPr algn="ctr"/>
            <a:r>
              <a:rPr lang="en-IN" b="1" dirty="0">
                <a:latin typeface="Arial Narrow" panose="020B0606020202030204" pitchFamily="34" charset="0"/>
              </a:rPr>
              <a:t>THANK YOU</a:t>
            </a:r>
          </a:p>
        </p:txBody>
      </p:sp>
    </p:spTree>
    <p:extLst>
      <p:ext uri="{BB962C8B-B14F-4D97-AF65-F5344CB8AC3E}">
        <p14:creationId xmlns:p14="http://schemas.microsoft.com/office/powerpoint/2010/main" val="339284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9901-15A1-4A5C-8E3B-89AF674E4B26}"/>
              </a:ext>
            </a:extLst>
          </p:cNvPr>
          <p:cNvSpPr>
            <a:spLocks noGrp="1"/>
          </p:cNvSpPr>
          <p:nvPr>
            <p:ph type="title"/>
          </p:nvPr>
        </p:nvSpPr>
        <p:spPr>
          <a:xfrm>
            <a:off x="2084998" y="1246651"/>
            <a:ext cx="4486132" cy="752800"/>
          </a:xfrm>
        </p:spPr>
        <p:txBody>
          <a:bodyPr/>
          <a:lstStyle/>
          <a:p>
            <a:r>
              <a:rPr lang="en-IN" b="1" u="sng" dirty="0">
                <a:latin typeface="Arial Narrow" panose="020B0606020202030204" pitchFamily="34" charset="0"/>
              </a:rPr>
              <a:t>TALEND OPEN STUDIO </a:t>
            </a:r>
          </a:p>
        </p:txBody>
      </p:sp>
      <p:sp>
        <p:nvSpPr>
          <p:cNvPr id="3" name="TextBox 2">
            <a:extLst>
              <a:ext uri="{FF2B5EF4-FFF2-40B4-BE49-F238E27FC236}">
                <a16:creationId xmlns:a16="http://schemas.microsoft.com/office/drawing/2014/main" id="{A26B93D0-70FA-4EDC-9043-AD0747D50024}"/>
              </a:ext>
            </a:extLst>
          </p:cNvPr>
          <p:cNvSpPr txBox="1"/>
          <p:nvPr/>
        </p:nvSpPr>
        <p:spPr>
          <a:xfrm>
            <a:off x="1950527" y="2662913"/>
            <a:ext cx="5513294" cy="294843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b="0" i="0" dirty="0">
                <a:effectLst/>
                <a:latin typeface="Arial Narrow" panose="020B0606020202030204" pitchFamily="34" charset="0"/>
              </a:rPr>
              <a:t>Talend Open Studio is an open-source application developed by Talend, a software that provides big data, data quality, data preparation, and data integration solutions.</a:t>
            </a:r>
          </a:p>
          <a:p>
            <a:pPr marL="285750" indent="-285750">
              <a:lnSpc>
                <a:spcPct val="150000"/>
              </a:lnSpc>
              <a:buFont typeface="Wingdings" panose="05000000000000000000" pitchFamily="2" charset="2"/>
              <a:buChar char="q"/>
            </a:pPr>
            <a:r>
              <a:rPr lang="en-US" b="0" i="0" dirty="0">
                <a:effectLst/>
                <a:latin typeface="Arial Narrow" panose="020B0606020202030204" pitchFamily="34" charset="0"/>
              </a:rPr>
              <a:t>In Talend Open Studio, data can be combined easily, converted, and updated in different locations.</a:t>
            </a:r>
          </a:p>
          <a:p>
            <a:pPr marL="285750" indent="-285750">
              <a:lnSpc>
                <a:spcPct val="150000"/>
              </a:lnSpc>
              <a:buFont typeface="Wingdings" panose="05000000000000000000" pitchFamily="2" charset="2"/>
              <a:buChar char="q"/>
            </a:pPr>
            <a:r>
              <a:rPr lang="en-US" b="0" i="0" dirty="0">
                <a:effectLst/>
                <a:latin typeface="Arial Narrow" panose="020B0606020202030204" pitchFamily="34" charset="0"/>
              </a:rPr>
              <a:t>Talend open studio supports data integration, big data, ESB, and ETL (extract, transform, load) implementations</a:t>
            </a:r>
            <a:r>
              <a:rPr lang="en-US" b="0" i="0" dirty="0">
                <a:solidFill>
                  <a:schemeClr val="bg1"/>
                </a:solidFill>
                <a:effectLst/>
                <a:latin typeface="Arial Narrow" panose="020B0606020202030204" pitchFamily="34" charset="0"/>
              </a:rPr>
              <a:t>.</a:t>
            </a:r>
            <a:endParaRPr lang="en-IN" dirty="0">
              <a:solidFill>
                <a:schemeClr val="bg1"/>
              </a:solidFill>
              <a:latin typeface="Arial Narrow" panose="020B0606020202030204" pitchFamily="34" charset="0"/>
            </a:endParaRPr>
          </a:p>
        </p:txBody>
      </p:sp>
      <p:pic>
        <p:nvPicPr>
          <p:cNvPr id="5" name="Picture 4">
            <a:extLst>
              <a:ext uri="{FF2B5EF4-FFF2-40B4-BE49-F238E27FC236}">
                <a16:creationId xmlns:a16="http://schemas.microsoft.com/office/drawing/2014/main" id="{2D5E49CC-82BE-4B6E-97F7-24AFAF6CBDBA}"/>
              </a:ext>
            </a:extLst>
          </p:cNvPr>
          <p:cNvPicPr>
            <a:picLocks noChangeAspect="1"/>
          </p:cNvPicPr>
          <p:nvPr/>
        </p:nvPicPr>
        <p:blipFill>
          <a:blip r:embed="rId2"/>
          <a:stretch>
            <a:fillRect/>
          </a:stretch>
        </p:blipFill>
        <p:spPr>
          <a:xfrm>
            <a:off x="7463821" y="3285565"/>
            <a:ext cx="4338213" cy="1080938"/>
          </a:xfrm>
          <a:prstGeom prst="rect">
            <a:avLst/>
          </a:prstGeom>
        </p:spPr>
      </p:pic>
    </p:spTree>
    <p:extLst>
      <p:ext uri="{BB962C8B-B14F-4D97-AF65-F5344CB8AC3E}">
        <p14:creationId xmlns:p14="http://schemas.microsoft.com/office/powerpoint/2010/main" val="338973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8643-7462-4DAA-B52C-725149A5B549}"/>
              </a:ext>
            </a:extLst>
          </p:cNvPr>
          <p:cNvSpPr>
            <a:spLocks noGrp="1"/>
          </p:cNvSpPr>
          <p:nvPr>
            <p:ph type="title"/>
          </p:nvPr>
        </p:nvSpPr>
        <p:spPr>
          <a:xfrm>
            <a:off x="2636623" y="624110"/>
            <a:ext cx="1370601" cy="738525"/>
          </a:xfrm>
        </p:spPr>
        <p:txBody>
          <a:bodyPr/>
          <a:lstStyle/>
          <a:p>
            <a:r>
              <a:rPr lang="en-IN" b="1" u="sng" dirty="0">
                <a:latin typeface="Arial Narrow" panose="020B0606020202030204" pitchFamily="34" charset="0"/>
              </a:rPr>
              <a:t>ETL</a:t>
            </a:r>
          </a:p>
        </p:txBody>
      </p:sp>
      <p:sp>
        <p:nvSpPr>
          <p:cNvPr id="3" name="TextBox 2">
            <a:extLst>
              <a:ext uri="{FF2B5EF4-FFF2-40B4-BE49-F238E27FC236}">
                <a16:creationId xmlns:a16="http://schemas.microsoft.com/office/drawing/2014/main" id="{13CE1328-5D9B-4BDC-9857-52ACDC1C38E1}"/>
              </a:ext>
            </a:extLst>
          </p:cNvPr>
          <p:cNvSpPr txBox="1"/>
          <p:nvPr/>
        </p:nvSpPr>
        <p:spPr>
          <a:xfrm>
            <a:off x="1757083" y="1515035"/>
            <a:ext cx="5172635" cy="4610429"/>
          </a:xfrm>
          <a:prstGeom prst="rect">
            <a:avLst/>
          </a:prstGeom>
          <a:noFill/>
          <a:ln>
            <a:noFill/>
          </a:ln>
        </p:spPr>
        <p:txBody>
          <a:bodyPr wrap="square" rtlCol="0">
            <a:spAutoFit/>
          </a:bodyPr>
          <a:lstStyle/>
          <a:p>
            <a:pPr marL="285750" indent="-285750">
              <a:lnSpc>
                <a:spcPct val="150000"/>
              </a:lnSpc>
              <a:buFont typeface="Wingdings" panose="05000000000000000000" pitchFamily="2" charset="2"/>
              <a:buChar char="q"/>
            </a:pPr>
            <a:r>
              <a:rPr lang="en-US" dirty="0">
                <a:latin typeface="Arial Narrow" panose="020B0606020202030204" pitchFamily="34" charset="0"/>
              </a:rPr>
              <a:t>ETL stands for </a:t>
            </a:r>
            <a:r>
              <a:rPr lang="en-US" b="1" dirty="0">
                <a:latin typeface="Arial Narrow" panose="020B0606020202030204" pitchFamily="34" charset="0"/>
              </a:rPr>
              <a:t>Extract Transform </a:t>
            </a:r>
            <a:r>
              <a:rPr lang="en-US" dirty="0">
                <a:latin typeface="Arial Narrow" panose="020B0606020202030204" pitchFamily="34" charset="0"/>
              </a:rPr>
              <a:t>&amp;</a:t>
            </a:r>
            <a:r>
              <a:rPr lang="en-US" b="1" dirty="0">
                <a:latin typeface="Arial Narrow" panose="020B0606020202030204" pitchFamily="34" charset="0"/>
              </a:rPr>
              <a:t> Load</a:t>
            </a:r>
            <a:r>
              <a:rPr lang="en-US" dirty="0">
                <a:latin typeface="Arial Narrow" panose="020B0606020202030204" pitchFamily="34" charset="0"/>
              </a:rPr>
              <a:t>. The process of updating the data warehouse</a:t>
            </a:r>
          </a:p>
          <a:p>
            <a:pPr marL="285750" indent="-285750">
              <a:lnSpc>
                <a:spcPct val="150000"/>
              </a:lnSpc>
              <a:buFont typeface="Wingdings" panose="05000000000000000000" pitchFamily="2" charset="2"/>
              <a:buChar char="q"/>
            </a:pPr>
            <a:r>
              <a:rPr lang="en-US" dirty="0">
                <a:latin typeface="Arial Narrow" panose="020B0606020202030204" pitchFamily="34" charset="0"/>
              </a:rPr>
              <a:t>ETL is the automated and auditable data acquisition process from source system that involves one or more sub processes of data extraction, data transportation, data transformation, data consolidation, data integration, data loading and data cleaning</a:t>
            </a:r>
            <a:r>
              <a:rPr lang="en-US" dirty="0"/>
              <a:t>.</a:t>
            </a:r>
          </a:p>
          <a:p>
            <a:pPr marL="285750" indent="-285750">
              <a:lnSpc>
                <a:spcPct val="150000"/>
              </a:lnSpc>
              <a:buFont typeface="Wingdings" panose="05000000000000000000" pitchFamily="2" charset="2"/>
              <a:buChar char="q"/>
            </a:pPr>
            <a:r>
              <a:rPr lang="en-US" dirty="0">
                <a:latin typeface="Arial Narrow" panose="020B0606020202030204" pitchFamily="34" charset="0"/>
              </a:rPr>
              <a:t>The advantage of having the process of ETL is that data from different sources can be brought together and highly complex and user friendly reports can be generated for decision making.</a:t>
            </a:r>
            <a:endParaRPr lang="en-IN" dirty="0">
              <a:latin typeface="Arial Narrow" panose="020B0606020202030204" pitchFamily="34" charset="0"/>
            </a:endParaRPr>
          </a:p>
        </p:txBody>
      </p:sp>
      <p:pic>
        <p:nvPicPr>
          <p:cNvPr id="5" name="Picture 4">
            <a:extLst>
              <a:ext uri="{FF2B5EF4-FFF2-40B4-BE49-F238E27FC236}">
                <a16:creationId xmlns:a16="http://schemas.microsoft.com/office/drawing/2014/main" id="{7D0E95B2-CB78-4473-A3B1-AF68C0FB0D5F}"/>
              </a:ext>
            </a:extLst>
          </p:cNvPr>
          <p:cNvPicPr>
            <a:picLocks noChangeAspect="1"/>
          </p:cNvPicPr>
          <p:nvPr/>
        </p:nvPicPr>
        <p:blipFill>
          <a:blip r:embed="rId2"/>
          <a:stretch>
            <a:fillRect/>
          </a:stretch>
        </p:blipFill>
        <p:spPr>
          <a:xfrm>
            <a:off x="7092466" y="2478740"/>
            <a:ext cx="4800615" cy="2147047"/>
          </a:xfrm>
          <a:prstGeom prst="rect">
            <a:avLst/>
          </a:prstGeom>
          <a:ln>
            <a:solidFill>
              <a:schemeClr val="tx1"/>
            </a:solidFill>
          </a:ln>
        </p:spPr>
      </p:pic>
    </p:spTree>
    <p:extLst>
      <p:ext uri="{BB962C8B-B14F-4D97-AF65-F5344CB8AC3E}">
        <p14:creationId xmlns:p14="http://schemas.microsoft.com/office/powerpoint/2010/main" val="207867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8577-3A48-49B2-BB4B-6E7F4AA03FDC}"/>
              </a:ext>
            </a:extLst>
          </p:cNvPr>
          <p:cNvSpPr>
            <a:spLocks noGrp="1"/>
          </p:cNvSpPr>
          <p:nvPr>
            <p:ph type="title"/>
          </p:nvPr>
        </p:nvSpPr>
        <p:spPr>
          <a:xfrm>
            <a:off x="5274912" y="762000"/>
            <a:ext cx="1923747" cy="699247"/>
          </a:xfrm>
        </p:spPr>
        <p:txBody>
          <a:bodyPr/>
          <a:lstStyle/>
          <a:p>
            <a:r>
              <a:rPr lang="en-IN" b="1" u="sng" dirty="0">
                <a:latin typeface="Arial Narrow" panose="020B0606020202030204" pitchFamily="34" charset="0"/>
              </a:rPr>
              <a:t>SCHEMA</a:t>
            </a:r>
          </a:p>
        </p:txBody>
      </p:sp>
      <p:pic>
        <p:nvPicPr>
          <p:cNvPr id="4" name="Picture 3">
            <a:extLst>
              <a:ext uri="{FF2B5EF4-FFF2-40B4-BE49-F238E27FC236}">
                <a16:creationId xmlns:a16="http://schemas.microsoft.com/office/drawing/2014/main" id="{521957DB-148E-4534-B83E-9A5E92D83E91}"/>
              </a:ext>
            </a:extLst>
          </p:cNvPr>
          <p:cNvPicPr>
            <a:picLocks noChangeAspect="1"/>
          </p:cNvPicPr>
          <p:nvPr/>
        </p:nvPicPr>
        <p:blipFill rotWithShape="1">
          <a:blip r:embed="rId2"/>
          <a:srcRect t="10395" r="6745" b="15982"/>
          <a:stretch/>
        </p:blipFill>
        <p:spPr>
          <a:xfrm>
            <a:off x="2707342" y="1946220"/>
            <a:ext cx="7096286" cy="4329076"/>
          </a:xfrm>
          <a:prstGeom prst="rect">
            <a:avLst/>
          </a:prstGeom>
          <a:ln>
            <a:solidFill>
              <a:schemeClr val="tx1"/>
            </a:solidFill>
          </a:ln>
        </p:spPr>
      </p:pic>
    </p:spTree>
    <p:extLst>
      <p:ext uri="{BB962C8B-B14F-4D97-AF65-F5344CB8AC3E}">
        <p14:creationId xmlns:p14="http://schemas.microsoft.com/office/powerpoint/2010/main" val="20844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6230-FE32-49EF-89BC-E11D7FC767E4}"/>
              </a:ext>
            </a:extLst>
          </p:cNvPr>
          <p:cNvSpPr>
            <a:spLocks noGrp="1"/>
          </p:cNvSpPr>
          <p:nvPr>
            <p:ph type="title"/>
          </p:nvPr>
        </p:nvSpPr>
        <p:spPr>
          <a:xfrm>
            <a:off x="3712450" y="570322"/>
            <a:ext cx="4767100" cy="810243"/>
          </a:xfrm>
        </p:spPr>
        <p:txBody>
          <a:bodyPr/>
          <a:lstStyle/>
          <a:p>
            <a:r>
              <a:rPr lang="en-IN" b="1" u="sng" dirty="0">
                <a:latin typeface="Arial Narrow" panose="020B0606020202030204" pitchFamily="34" charset="0"/>
              </a:rPr>
              <a:t>DIMENSION TABLE</a:t>
            </a:r>
          </a:p>
        </p:txBody>
      </p:sp>
      <p:pic>
        <p:nvPicPr>
          <p:cNvPr id="4" name="Picture 3">
            <a:extLst>
              <a:ext uri="{FF2B5EF4-FFF2-40B4-BE49-F238E27FC236}">
                <a16:creationId xmlns:a16="http://schemas.microsoft.com/office/drawing/2014/main" id="{A45C9BBD-0CBC-4F9F-B281-C037DB64DF1F}"/>
              </a:ext>
            </a:extLst>
          </p:cNvPr>
          <p:cNvPicPr>
            <a:picLocks noChangeAspect="1"/>
          </p:cNvPicPr>
          <p:nvPr/>
        </p:nvPicPr>
        <p:blipFill rotWithShape="1">
          <a:blip r:embed="rId2"/>
          <a:srcRect l="20000" t="13726" r="48382" b="39346"/>
          <a:stretch/>
        </p:blipFill>
        <p:spPr>
          <a:xfrm>
            <a:off x="3030070" y="1380565"/>
            <a:ext cx="5764307" cy="4812526"/>
          </a:xfrm>
          <a:prstGeom prst="rect">
            <a:avLst/>
          </a:prstGeom>
          <a:ln>
            <a:solidFill>
              <a:schemeClr val="tx1"/>
            </a:solidFill>
          </a:ln>
        </p:spPr>
      </p:pic>
    </p:spTree>
    <p:extLst>
      <p:ext uri="{BB962C8B-B14F-4D97-AF65-F5344CB8AC3E}">
        <p14:creationId xmlns:p14="http://schemas.microsoft.com/office/powerpoint/2010/main" val="284374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B19F-06F4-4084-BD23-790F9A201F9E}"/>
              </a:ext>
            </a:extLst>
          </p:cNvPr>
          <p:cNvSpPr>
            <a:spLocks noGrp="1"/>
          </p:cNvSpPr>
          <p:nvPr>
            <p:ph type="title"/>
          </p:nvPr>
        </p:nvSpPr>
        <p:spPr>
          <a:xfrm>
            <a:off x="4260360" y="642040"/>
            <a:ext cx="3350676" cy="837137"/>
          </a:xfrm>
        </p:spPr>
        <p:txBody>
          <a:bodyPr/>
          <a:lstStyle/>
          <a:p>
            <a:r>
              <a:rPr lang="en-IN" b="1" u="sng" dirty="0"/>
              <a:t>FACT TABLE</a:t>
            </a:r>
          </a:p>
        </p:txBody>
      </p:sp>
      <p:pic>
        <p:nvPicPr>
          <p:cNvPr id="4" name="Picture 3">
            <a:extLst>
              <a:ext uri="{FF2B5EF4-FFF2-40B4-BE49-F238E27FC236}">
                <a16:creationId xmlns:a16="http://schemas.microsoft.com/office/drawing/2014/main" id="{5F77DD68-4A59-4D70-97B9-D2611FD98FC6}"/>
              </a:ext>
            </a:extLst>
          </p:cNvPr>
          <p:cNvPicPr>
            <a:picLocks noChangeAspect="1"/>
          </p:cNvPicPr>
          <p:nvPr/>
        </p:nvPicPr>
        <p:blipFill rotWithShape="1">
          <a:blip r:embed="rId2"/>
          <a:srcRect l="14853" t="12679" r="38603" b="40523"/>
          <a:stretch/>
        </p:blipFill>
        <p:spPr>
          <a:xfrm>
            <a:off x="2052918" y="1921596"/>
            <a:ext cx="7593106" cy="4294364"/>
          </a:xfrm>
          <a:prstGeom prst="rect">
            <a:avLst/>
          </a:prstGeom>
          <a:ln>
            <a:solidFill>
              <a:schemeClr val="tx1"/>
            </a:solidFill>
          </a:ln>
        </p:spPr>
      </p:pic>
    </p:spTree>
    <p:extLst>
      <p:ext uri="{BB962C8B-B14F-4D97-AF65-F5344CB8AC3E}">
        <p14:creationId xmlns:p14="http://schemas.microsoft.com/office/powerpoint/2010/main" val="217227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F509-9FCF-4DD2-9AFB-58FC053368D4}"/>
              </a:ext>
            </a:extLst>
          </p:cNvPr>
          <p:cNvSpPr>
            <a:spLocks noGrp="1"/>
          </p:cNvSpPr>
          <p:nvPr>
            <p:ph type="title"/>
          </p:nvPr>
        </p:nvSpPr>
        <p:spPr>
          <a:xfrm>
            <a:off x="2404665" y="656204"/>
            <a:ext cx="8012323" cy="446456"/>
          </a:xfrm>
          <a:solidFill>
            <a:schemeClr val="bg2">
              <a:lumMod val="75000"/>
            </a:schemeClr>
          </a:solidFill>
          <a:ln>
            <a:solidFill>
              <a:schemeClr val="tx1"/>
            </a:solidFill>
          </a:ln>
        </p:spPr>
        <p:txBody>
          <a:bodyPr>
            <a:normAutofit fontScale="90000"/>
          </a:bodyPr>
          <a:lstStyle/>
          <a:p>
            <a:r>
              <a:rPr lang="en-US" sz="2400" b="1" dirty="0">
                <a:solidFill>
                  <a:schemeClr val="tx1"/>
                </a:solidFill>
                <a:latin typeface="Arial Narrow" panose="020B0606020202030204" pitchFamily="34" charset="0"/>
              </a:rPr>
              <a:t>Q- Find the match data in which winning margin is more than 100 runs</a:t>
            </a:r>
            <a:r>
              <a:rPr lang="en-US" sz="2400" dirty="0">
                <a:solidFill>
                  <a:schemeClr val="tx1"/>
                </a:solidFill>
                <a:latin typeface="Arial Narrow" panose="020B0606020202030204" pitchFamily="34" charset="0"/>
              </a:rPr>
              <a:t>.</a:t>
            </a:r>
            <a:endParaRPr lang="en-IN" sz="2400" dirty="0">
              <a:solidFill>
                <a:schemeClr val="tx1"/>
              </a:solidFill>
              <a:latin typeface="Arial Narrow" panose="020B0606020202030204" pitchFamily="34" charset="0"/>
            </a:endParaRPr>
          </a:p>
        </p:txBody>
      </p:sp>
      <p:sp>
        <p:nvSpPr>
          <p:cNvPr id="3" name="TextBox 2">
            <a:extLst>
              <a:ext uri="{FF2B5EF4-FFF2-40B4-BE49-F238E27FC236}">
                <a16:creationId xmlns:a16="http://schemas.microsoft.com/office/drawing/2014/main" id="{86242CD2-37C2-4D0C-AA7F-6E5E3B6FD543}"/>
              </a:ext>
            </a:extLst>
          </p:cNvPr>
          <p:cNvSpPr txBox="1"/>
          <p:nvPr/>
        </p:nvSpPr>
        <p:spPr>
          <a:xfrm flipH="1">
            <a:off x="2404665" y="2061882"/>
            <a:ext cx="804700" cy="369332"/>
          </a:xfrm>
          <a:prstGeom prst="rect">
            <a:avLst/>
          </a:prstGeom>
          <a:solidFill>
            <a:schemeClr val="bg2">
              <a:lumMod val="75000"/>
            </a:schemeClr>
          </a:solidFill>
          <a:ln>
            <a:solidFill>
              <a:schemeClr val="tx1"/>
            </a:solidFill>
          </a:ln>
        </p:spPr>
        <p:txBody>
          <a:bodyPr wrap="square" rtlCol="0">
            <a:spAutoFit/>
          </a:bodyPr>
          <a:lstStyle/>
          <a:p>
            <a:r>
              <a:rPr lang="en-IN" b="1" dirty="0">
                <a:latin typeface="Arial Narrow" panose="020B0606020202030204" pitchFamily="34" charset="0"/>
              </a:rPr>
              <a:t>INPUT-</a:t>
            </a:r>
          </a:p>
        </p:txBody>
      </p:sp>
      <p:sp>
        <p:nvSpPr>
          <p:cNvPr id="4" name="TextBox 3">
            <a:extLst>
              <a:ext uri="{FF2B5EF4-FFF2-40B4-BE49-F238E27FC236}">
                <a16:creationId xmlns:a16="http://schemas.microsoft.com/office/drawing/2014/main" id="{2BD3F80F-660F-4822-97BB-67AF9C84F1ED}"/>
              </a:ext>
            </a:extLst>
          </p:cNvPr>
          <p:cNvSpPr txBox="1"/>
          <p:nvPr/>
        </p:nvSpPr>
        <p:spPr>
          <a:xfrm>
            <a:off x="2404665" y="4715436"/>
            <a:ext cx="1014252" cy="369332"/>
          </a:xfrm>
          <a:prstGeom prst="rect">
            <a:avLst/>
          </a:prstGeom>
          <a:solidFill>
            <a:schemeClr val="tx2">
              <a:lumMod val="60000"/>
              <a:lumOff val="40000"/>
            </a:schemeClr>
          </a:solidFill>
          <a:ln>
            <a:solidFill>
              <a:schemeClr val="tx1"/>
            </a:solidFill>
          </a:ln>
        </p:spPr>
        <p:txBody>
          <a:bodyPr wrap="none" rtlCol="0">
            <a:spAutoFit/>
          </a:bodyPr>
          <a:lstStyle/>
          <a:p>
            <a:r>
              <a:rPr lang="en-IN" b="1" dirty="0">
                <a:latin typeface="Arial Narrow" panose="020B0606020202030204" pitchFamily="34" charset="0"/>
              </a:rPr>
              <a:t>OUTPUT-</a:t>
            </a:r>
          </a:p>
        </p:txBody>
      </p:sp>
      <p:pic>
        <p:nvPicPr>
          <p:cNvPr id="6" name="Picture 5">
            <a:extLst>
              <a:ext uri="{FF2B5EF4-FFF2-40B4-BE49-F238E27FC236}">
                <a16:creationId xmlns:a16="http://schemas.microsoft.com/office/drawing/2014/main" id="{06C500FE-03C7-4D58-8E67-20D5817EE437}"/>
              </a:ext>
            </a:extLst>
          </p:cNvPr>
          <p:cNvPicPr>
            <a:picLocks noChangeAspect="1"/>
          </p:cNvPicPr>
          <p:nvPr/>
        </p:nvPicPr>
        <p:blipFill rotWithShape="1">
          <a:blip r:embed="rId2"/>
          <a:srcRect l="26838" t="20915" r="35073" b="49020"/>
          <a:stretch/>
        </p:blipFill>
        <p:spPr>
          <a:xfrm>
            <a:off x="4240306" y="1647725"/>
            <a:ext cx="4643717" cy="2061883"/>
          </a:xfrm>
          <a:prstGeom prst="rect">
            <a:avLst/>
          </a:prstGeom>
          <a:ln>
            <a:solidFill>
              <a:schemeClr val="tx1"/>
            </a:solidFill>
          </a:ln>
        </p:spPr>
      </p:pic>
      <p:pic>
        <p:nvPicPr>
          <p:cNvPr id="8" name="Picture 7">
            <a:extLst>
              <a:ext uri="{FF2B5EF4-FFF2-40B4-BE49-F238E27FC236}">
                <a16:creationId xmlns:a16="http://schemas.microsoft.com/office/drawing/2014/main" id="{6FB52549-83D1-4E0E-BD4A-1B6121A9C7C5}"/>
              </a:ext>
            </a:extLst>
          </p:cNvPr>
          <p:cNvPicPr>
            <a:picLocks noChangeAspect="1"/>
          </p:cNvPicPr>
          <p:nvPr/>
        </p:nvPicPr>
        <p:blipFill rotWithShape="1">
          <a:blip r:embed="rId3"/>
          <a:srcRect t="22222" r="40294" b="54510"/>
          <a:stretch/>
        </p:blipFill>
        <p:spPr>
          <a:xfrm>
            <a:off x="4240306" y="4412416"/>
            <a:ext cx="7279341" cy="1595718"/>
          </a:xfrm>
          <a:prstGeom prst="rect">
            <a:avLst/>
          </a:prstGeom>
          <a:ln>
            <a:solidFill>
              <a:schemeClr val="tx1"/>
            </a:solidFill>
          </a:ln>
        </p:spPr>
      </p:pic>
    </p:spTree>
    <p:extLst>
      <p:ext uri="{BB962C8B-B14F-4D97-AF65-F5344CB8AC3E}">
        <p14:creationId xmlns:p14="http://schemas.microsoft.com/office/powerpoint/2010/main" val="279759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F509-9FCF-4DD2-9AFB-58FC053368D4}"/>
              </a:ext>
            </a:extLst>
          </p:cNvPr>
          <p:cNvSpPr>
            <a:spLocks noGrp="1"/>
          </p:cNvSpPr>
          <p:nvPr>
            <p:ph type="title"/>
          </p:nvPr>
        </p:nvSpPr>
        <p:spPr>
          <a:xfrm>
            <a:off x="2404666" y="656203"/>
            <a:ext cx="5887687" cy="455421"/>
          </a:xfrm>
          <a:solidFill>
            <a:schemeClr val="tx2">
              <a:lumMod val="40000"/>
              <a:lumOff val="60000"/>
            </a:schemeClr>
          </a:solidFill>
          <a:ln>
            <a:solidFill>
              <a:schemeClr val="tx1"/>
            </a:solidFill>
          </a:ln>
        </p:spPr>
        <p:txBody>
          <a:bodyPr>
            <a:normAutofit/>
          </a:bodyPr>
          <a:lstStyle/>
          <a:p>
            <a:r>
              <a:rPr lang="en-US" sz="2200" b="1" dirty="0">
                <a:solidFill>
                  <a:schemeClr val="tx1"/>
                </a:solidFill>
                <a:latin typeface="Arial Narrow" panose="020B0606020202030204" pitchFamily="34" charset="0"/>
              </a:rPr>
              <a:t>Q-Who has won the most player of the match award.</a:t>
            </a:r>
            <a:endParaRPr lang="en-IN" sz="2200" b="1" dirty="0">
              <a:solidFill>
                <a:schemeClr val="tx1"/>
              </a:solidFill>
              <a:latin typeface="Arial Narrow" panose="020B0606020202030204" pitchFamily="34" charset="0"/>
            </a:endParaRPr>
          </a:p>
        </p:txBody>
      </p:sp>
      <p:sp>
        <p:nvSpPr>
          <p:cNvPr id="3" name="TextBox 2">
            <a:extLst>
              <a:ext uri="{FF2B5EF4-FFF2-40B4-BE49-F238E27FC236}">
                <a16:creationId xmlns:a16="http://schemas.microsoft.com/office/drawing/2014/main" id="{86242CD2-37C2-4D0C-AA7F-6E5E3B6FD543}"/>
              </a:ext>
            </a:extLst>
          </p:cNvPr>
          <p:cNvSpPr txBox="1"/>
          <p:nvPr/>
        </p:nvSpPr>
        <p:spPr>
          <a:xfrm flipH="1">
            <a:off x="2404666" y="2205318"/>
            <a:ext cx="804700" cy="369332"/>
          </a:xfrm>
          <a:prstGeom prst="rect">
            <a:avLst/>
          </a:prstGeom>
          <a:solidFill>
            <a:schemeClr val="bg2">
              <a:lumMod val="75000"/>
            </a:schemeClr>
          </a:solidFill>
          <a:ln>
            <a:solidFill>
              <a:schemeClr val="tx1"/>
            </a:solidFill>
          </a:ln>
        </p:spPr>
        <p:txBody>
          <a:bodyPr wrap="square" rtlCol="0">
            <a:spAutoFit/>
          </a:bodyPr>
          <a:lstStyle/>
          <a:p>
            <a:r>
              <a:rPr lang="en-IN" b="1" dirty="0">
                <a:latin typeface="Arial Narrow" panose="020B0606020202030204" pitchFamily="34" charset="0"/>
              </a:rPr>
              <a:t>INPUT-</a:t>
            </a:r>
          </a:p>
        </p:txBody>
      </p:sp>
      <p:sp>
        <p:nvSpPr>
          <p:cNvPr id="4" name="TextBox 3">
            <a:extLst>
              <a:ext uri="{FF2B5EF4-FFF2-40B4-BE49-F238E27FC236}">
                <a16:creationId xmlns:a16="http://schemas.microsoft.com/office/drawing/2014/main" id="{2BD3F80F-660F-4822-97BB-67AF9C84F1ED}"/>
              </a:ext>
            </a:extLst>
          </p:cNvPr>
          <p:cNvSpPr txBox="1"/>
          <p:nvPr/>
        </p:nvSpPr>
        <p:spPr>
          <a:xfrm>
            <a:off x="2367070" y="4283351"/>
            <a:ext cx="1014252" cy="369332"/>
          </a:xfrm>
          <a:prstGeom prst="rect">
            <a:avLst/>
          </a:prstGeom>
          <a:solidFill>
            <a:schemeClr val="tx2">
              <a:lumMod val="60000"/>
              <a:lumOff val="40000"/>
            </a:schemeClr>
          </a:solidFill>
          <a:ln>
            <a:solidFill>
              <a:schemeClr val="tx1"/>
            </a:solidFill>
          </a:ln>
        </p:spPr>
        <p:txBody>
          <a:bodyPr wrap="none" rtlCol="0">
            <a:spAutoFit/>
          </a:bodyPr>
          <a:lstStyle/>
          <a:p>
            <a:r>
              <a:rPr lang="en-IN" b="1" dirty="0">
                <a:latin typeface="Arial Narrow" panose="020B0606020202030204" pitchFamily="34" charset="0"/>
              </a:rPr>
              <a:t>OUTPUT-</a:t>
            </a:r>
          </a:p>
        </p:txBody>
      </p:sp>
      <p:pic>
        <p:nvPicPr>
          <p:cNvPr id="6" name="Picture 5">
            <a:extLst>
              <a:ext uri="{FF2B5EF4-FFF2-40B4-BE49-F238E27FC236}">
                <a16:creationId xmlns:a16="http://schemas.microsoft.com/office/drawing/2014/main" id="{EB1AC90A-FEE6-4E36-AC38-1DD6646CA163}"/>
              </a:ext>
            </a:extLst>
          </p:cNvPr>
          <p:cNvPicPr>
            <a:picLocks noChangeAspect="1"/>
          </p:cNvPicPr>
          <p:nvPr/>
        </p:nvPicPr>
        <p:blipFill rotWithShape="1">
          <a:blip r:embed="rId2"/>
          <a:srcRect l="28456" t="33203" r="30073" b="57909"/>
          <a:stretch/>
        </p:blipFill>
        <p:spPr>
          <a:xfrm>
            <a:off x="3756210" y="2012559"/>
            <a:ext cx="7026627" cy="847182"/>
          </a:xfrm>
          <a:prstGeom prst="rect">
            <a:avLst/>
          </a:prstGeom>
          <a:ln>
            <a:solidFill>
              <a:schemeClr val="tx1"/>
            </a:solidFill>
          </a:ln>
        </p:spPr>
      </p:pic>
      <p:pic>
        <p:nvPicPr>
          <p:cNvPr id="8" name="Picture 7">
            <a:extLst>
              <a:ext uri="{FF2B5EF4-FFF2-40B4-BE49-F238E27FC236}">
                <a16:creationId xmlns:a16="http://schemas.microsoft.com/office/drawing/2014/main" id="{5D92783A-92CD-406A-8F2B-C558D187E2FF}"/>
              </a:ext>
            </a:extLst>
          </p:cNvPr>
          <p:cNvPicPr>
            <a:picLocks noChangeAspect="1"/>
          </p:cNvPicPr>
          <p:nvPr/>
        </p:nvPicPr>
        <p:blipFill rotWithShape="1">
          <a:blip r:embed="rId3"/>
          <a:srcRect l="-1" t="22222" r="42398" b="31895"/>
          <a:stretch/>
        </p:blipFill>
        <p:spPr>
          <a:xfrm>
            <a:off x="3756210" y="3316399"/>
            <a:ext cx="7026628" cy="3146612"/>
          </a:xfrm>
          <a:prstGeom prst="rect">
            <a:avLst/>
          </a:prstGeom>
          <a:ln>
            <a:solidFill>
              <a:schemeClr val="tx1"/>
            </a:solidFill>
          </a:ln>
        </p:spPr>
      </p:pic>
    </p:spTree>
    <p:extLst>
      <p:ext uri="{BB962C8B-B14F-4D97-AF65-F5344CB8AC3E}">
        <p14:creationId xmlns:p14="http://schemas.microsoft.com/office/powerpoint/2010/main" val="411678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F509-9FCF-4DD2-9AFB-58FC053368D4}"/>
              </a:ext>
            </a:extLst>
          </p:cNvPr>
          <p:cNvSpPr>
            <a:spLocks noGrp="1"/>
          </p:cNvSpPr>
          <p:nvPr>
            <p:ph type="title"/>
          </p:nvPr>
        </p:nvSpPr>
        <p:spPr>
          <a:xfrm>
            <a:off x="2404666" y="656203"/>
            <a:ext cx="8675710" cy="519953"/>
          </a:xfrm>
          <a:solidFill>
            <a:schemeClr val="tx2">
              <a:lumMod val="40000"/>
              <a:lumOff val="60000"/>
            </a:schemeClr>
          </a:solidFill>
          <a:ln>
            <a:solidFill>
              <a:schemeClr val="tx1"/>
            </a:solidFill>
          </a:ln>
        </p:spPr>
        <p:txBody>
          <a:bodyPr>
            <a:normAutofit/>
          </a:bodyPr>
          <a:lstStyle/>
          <a:p>
            <a:r>
              <a:rPr lang="en-IN" sz="2200" b="1" dirty="0">
                <a:solidFill>
                  <a:schemeClr val="tx1"/>
                </a:solidFill>
                <a:latin typeface="Arial Narrow" panose="020B0606020202030204" pitchFamily="34" charset="0"/>
              </a:rPr>
              <a:t>Q-</a:t>
            </a:r>
            <a:r>
              <a:rPr lang="en-US" sz="2200" b="1" dirty="0">
                <a:solidFill>
                  <a:schemeClr val="tx1"/>
                </a:solidFill>
                <a:latin typeface="Arial Narrow" panose="020B0606020202030204" pitchFamily="34" charset="0"/>
              </a:rPr>
              <a:t>How many match MI has won at Wankhede stadium while chose to bat first.</a:t>
            </a:r>
            <a:endParaRPr lang="en-IN" sz="2200" b="1" dirty="0">
              <a:solidFill>
                <a:schemeClr val="tx1"/>
              </a:solidFill>
              <a:latin typeface="Arial Narrow" panose="020B0606020202030204" pitchFamily="34" charset="0"/>
            </a:endParaRPr>
          </a:p>
        </p:txBody>
      </p:sp>
      <p:sp>
        <p:nvSpPr>
          <p:cNvPr id="3" name="TextBox 2">
            <a:extLst>
              <a:ext uri="{FF2B5EF4-FFF2-40B4-BE49-F238E27FC236}">
                <a16:creationId xmlns:a16="http://schemas.microsoft.com/office/drawing/2014/main" id="{86242CD2-37C2-4D0C-AA7F-6E5E3B6FD543}"/>
              </a:ext>
            </a:extLst>
          </p:cNvPr>
          <p:cNvSpPr txBox="1"/>
          <p:nvPr/>
        </p:nvSpPr>
        <p:spPr>
          <a:xfrm flipH="1">
            <a:off x="2404666" y="2348754"/>
            <a:ext cx="804700" cy="369332"/>
          </a:xfrm>
          <a:prstGeom prst="rect">
            <a:avLst/>
          </a:prstGeom>
          <a:solidFill>
            <a:schemeClr val="bg2">
              <a:lumMod val="75000"/>
            </a:schemeClr>
          </a:solidFill>
          <a:ln>
            <a:solidFill>
              <a:schemeClr val="tx1"/>
            </a:solidFill>
          </a:ln>
        </p:spPr>
        <p:txBody>
          <a:bodyPr wrap="square" rtlCol="0">
            <a:spAutoFit/>
          </a:bodyPr>
          <a:lstStyle/>
          <a:p>
            <a:r>
              <a:rPr lang="en-IN" b="1" dirty="0">
                <a:latin typeface="Arial Narrow" panose="020B0606020202030204" pitchFamily="34" charset="0"/>
              </a:rPr>
              <a:t>INPUT-</a:t>
            </a:r>
          </a:p>
        </p:txBody>
      </p:sp>
      <p:sp>
        <p:nvSpPr>
          <p:cNvPr id="4" name="TextBox 3">
            <a:extLst>
              <a:ext uri="{FF2B5EF4-FFF2-40B4-BE49-F238E27FC236}">
                <a16:creationId xmlns:a16="http://schemas.microsoft.com/office/drawing/2014/main" id="{2BD3F80F-660F-4822-97BB-67AF9C84F1ED}"/>
              </a:ext>
            </a:extLst>
          </p:cNvPr>
          <p:cNvSpPr txBox="1"/>
          <p:nvPr/>
        </p:nvSpPr>
        <p:spPr>
          <a:xfrm>
            <a:off x="2404666" y="4745922"/>
            <a:ext cx="1014252" cy="369332"/>
          </a:xfrm>
          <a:prstGeom prst="rect">
            <a:avLst/>
          </a:prstGeom>
          <a:solidFill>
            <a:schemeClr val="tx2">
              <a:lumMod val="60000"/>
              <a:lumOff val="40000"/>
            </a:schemeClr>
          </a:solidFill>
          <a:ln>
            <a:solidFill>
              <a:schemeClr val="tx1"/>
            </a:solidFill>
          </a:ln>
        </p:spPr>
        <p:txBody>
          <a:bodyPr wrap="none" rtlCol="0">
            <a:spAutoFit/>
          </a:bodyPr>
          <a:lstStyle/>
          <a:p>
            <a:r>
              <a:rPr lang="en-IN" b="1" dirty="0">
                <a:latin typeface="Arial Narrow" panose="020B0606020202030204" pitchFamily="34" charset="0"/>
              </a:rPr>
              <a:t>OUTPUT-</a:t>
            </a:r>
          </a:p>
        </p:txBody>
      </p:sp>
      <p:pic>
        <p:nvPicPr>
          <p:cNvPr id="6" name="Picture 5">
            <a:extLst>
              <a:ext uri="{FF2B5EF4-FFF2-40B4-BE49-F238E27FC236}">
                <a16:creationId xmlns:a16="http://schemas.microsoft.com/office/drawing/2014/main" id="{BA1A93A7-FFDE-45AB-BED1-47F88FD8FA02}"/>
              </a:ext>
            </a:extLst>
          </p:cNvPr>
          <p:cNvPicPr>
            <a:picLocks noChangeAspect="1"/>
          </p:cNvPicPr>
          <p:nvPr/>
        </p:nvPicPr>
        <p:blipFill rotWithShape="1">
          <a:blip r:embed="rId2"/>
          <a:srcRect l="33235" t="19173" r="22573" b="51636"/>
          <a:stretch/>
        </p:blipFill>
        <p:spPr>
          <a:xfrm>
            <a:off x="3980329" y="1691626"/>
            <a:ext cx="5925671" cy="2198709"/>
          </a:xfrm>
          <a:prstGeom prst="rect">
            <a:avLst/>
          </a:prstGeom>
          <a:ln>
            <a:solidFill>
              <a:schemeClr val="tx1"/>
            </a:solidFill>
          </a:ln>
        </p:spPr>
      </p:pic>
      <p:pic>
        <p:nvPicPr>
          <p:cNvPr id="8" name="Picture 7">
            <a:extLst>
              <a:ext uri="{FF2B5EF4-FFF2-40B4-BE49-F238E27FC236}">
                <a16:creationId xmlns:a16="http://schemas.microsoft.com/office/drawing/2014/main" id="{EEDECA92-4E83-4EF8-8FCD-25F52056688B}"/>
              </a:ext>
            </a:extLst>
          </p:cNvPr>
          <p:cNvPicPr>
            <a:picLocks noChangeAspect="1"/>
          </p:cNvPicPr>
          <p:nvPr/>
        </p:nvPicPr>
        <p:blipFill rotWithShape="1">
          <a:blip r:embed="rId2"/>
          <a:srcRect l="30955" t="59098" r="30294" b="11711"/>
          <a:stretch/>
        </p:blipFill>
        <p:spPr>
          <a:xfrm>
            <a:off x="3980328" y="4007222"/>
            <a:ext cx="5925671" cy="2507447"/>
          </a:xfrm>
          <a:prstGeom prst="rect">
            <a:avLst/>
          </a:prstGeom>
          <a:ln>
            <a:solidFill>
              <a:schemeClr val="tx1"/>
            </a:solidFill>
          </a:ln>
        </p:spPr>
      </p:pic>
    </p:spTree>
    <p:extLst>
      <p:ext uri="{BB962C8B-B14F-4D97-AF65-F5344CB8AC3E}">
        <p14:creationId xmlns:p14="http://schemas.microsoft.com/office/powerpoint/2010/main" val="14167279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274</TotalTime>
  <Words>330</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Narrow</vt:lpstr>
      <vt:lpstr>Century Gothic</vt:lpstr>
      <vt:lpstr>gt-regular</vt:lpstr>
      <vt:lpstr>Wingdings</vt:lpstr>
      <vt:lpstr>Wingdings 3</vt:lpstr>
      <vt:lpstr>Wisp</vt:lpstr>
      <vt:lpstr>Sprint-2 (Phase-1)</vt:lpstr>
      <vt:lpstr>TALEND OPEN STUDIO </vt:lpstr>
      <vt:lpstr>ETL</vt:lpstr>
      <vt:lpstr>SCHEMA</vt:lpstr>
      <vt:lpstr>DIMENSION TABLE</vt:lpstr>
      <vt:lpstr>FACT TABLE</vt:lpstr>
      <vt:lpstr>Q- Find the match data in which winning margin is more than 100 runs.</vt:lpstr>
      <vt:lpstr>Q-Who has won the most player of the match award.</vt:lpstr>
      <vt:lpstr>Q-How many match MI has won at Wankhede stadium while chose to bat first.</vt:lpstr>
      <vt:lpstr>Q-Who has won the most no. of matches at Eden Garden.</vt:lpstr>
      <vt:lpstr>Q-Find out the venue where RCB has beaten MI.</vt:lpstr>
      <vt:lpstr>Q-How many matches did RCB played in Bangalore and won?</vt:lpstr>
      <vt:lpstr>Q-Which team has played most matches on weekends?</vt:lpstr>
      <vt:lpstr>Q-Who was the umpire1 most of the times when RR won the match?</vt:lpstr>
      <vt:lpstr>Q-Find the team which won maximum number of tosses.</vt:lpstr>
      <vt:lpstr>Q-What is the winning probability of Mumbai Indians?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Sprint-2 (Phase-1)</dc:title>
  <dc:creator>Ayushi Sri</dc:creator>
  <cp:lastModifiedBy>Ayushi Sri</cp:lastModifiedBy>
  <cp:revision>7</cp:revision>
  <dcterms:created xsi:type="dcterms:W3CDTF">2022-04-08T10:13:09Z</dcterms:created>
  <dcterms:modified xsi:type="dcterms:W3CDTF">2022-04-10T18:29:15Z</dcterms:modified>
</cp:coreProperties>
</file>