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72" r:id="rId5"/>
    <p:sldId id="273" r:id="rId6"/>
    <p:sldId id="274" r:id="rId7"/>
    <p:sldId id="275" r:id="rId8"/>
    <p:sldId id="276" r:id="rId9"/>
    <p:sldId id="277" r:id="rId10"/>
    <p:sldId id="279" r:id="rId11"/>
    <p:sldId id="280" r:id="rId12"/>
    <p:sldId id="281" r:id="rId13"/>
    <p:sldId id="282" r:id="rId14"/>
    <p:sldId id="283" r:id="rId15"/>
    <p:sldId id="284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8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AB04"/>
    <a:srgbClr val="202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3787" autoAdjust="0"/>
  </p:normalViewPr>
  <p:slideViewPr>
    <p:cSldViewPr snapToGrid="0" showGuides="1">
      <p:cViewPr>
        <p:scale>
          <a:sx n="75" d="100"/>
          <a:sy n="75" d="100"/>
        </p:scale>
        <p:origin x="1104" y="216"/>
      </p:cViewPr>
      <p:guideLst>
        <p:guide orient="horz" pos="2280"/>
        <p:guide pos="3840"/>
        <p:guide pos="168"/>
        <p:guide pos="7512"/>
        <p:guide orient="horz" pos="576"/>
        <p:guide orient="horz" pos="3984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29E95-9531-40A0-87B5-7D07D9DDF47E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623A7-D7B5-47AC-8445-31A044F1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8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623A7-D7B5-47AC-8445-31A044F17B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5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by pngfly.com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623A7-D7B5-47AC-8445-31A044F17B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99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by pngfly.com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623A7-D7B5-47AC-8445-31A044F17B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33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by pngfly.com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623A7-D7B5-47AC-8445-31A044F17B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07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by pngfly.com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623A7-D7B5-47AC-8445-31A044F17B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37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by pngfly.com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623A7-D7B5-47AC-8445-31A044F17B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90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by pngfly.com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623A7-D7B5-47AC-8445-31A044F17B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12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by kisspng.com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623A7-D7B5-47AC-8445-31A044F17B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15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by pngfly.com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623A7-D7B5-47AC-8445-31A044F17B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6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by pngfly.com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623A7-D7B5-47AC-8445-31A044F17B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9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by pngfly.com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623A7-D7B5-47AC-8445-31A044F17B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1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by pngfly.com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623A7-D7B5-47AC-8445-31A044F17B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22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by pngfly.com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623A7-D7B5-47AC-8445-31A044F17B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59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by pngfly.com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623A7-D7B5-47AC-8445-31A044F17B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14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by pngfly.com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623A7-D7B5-47AC-8445-31A044F17B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7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300A-EADE-4DB8-9E6A-F9F73C789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ED74B-BB04-4FF0-A2D4-FDFFD42EA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40676-7940-4998-A2B9-21AE2310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BA16-66A6-4245-91CD-F200C66B729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92499-383E-4315-BC4F-50103157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C5CC2-7E18-49B4-B652-5FBD44CA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5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E715-D356-4C67-8E91-2E7831B5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72A05-9B47-4802-8C97-82E0040F2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4EDEA-A483-45BB-9533-E3001479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BA16-66A6-4245-91CD-F200C66B729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F4533-2A15-48BF-9496-92771DB0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BDE75-77B5-420C-B9BE-728DE4E3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6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B2D53-B381-4FD5-A97F-082E3F557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3C523-96F1-4E26-9E03-AE1350D5B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EECE5-B7D9-4C7D-BCF1-E308B7F6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BA16-66A6-4245-91CD-F200C66B729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2EE99-6954-46A1-9D23-13F835A7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740A6-6E3A-4A39-A41C-6C3FD8EA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D612-D2E7-4D6C-B28E-2BD9D423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AB0F9-D7DA-4F45-B63F-DECA4BBFF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D6444-BA2D-4030-B9E7-F635F0A6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BA16-66A6-4245-91CD-F200C66B729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5A88B-ED73-47D6-A20C-8C1BF796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0A9E3-0CB3-49E5-A1A8-D707F24B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867C-A87F-4F55-8D9C-D9950179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453D8-00AD-4115-A184-2FEA538FA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0D755-B95B-4C42-A22D-721E6577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BA16-66A6-4245-91CD-F200C66B729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641AB-E186-4C6A-B4C6-AD03D170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4B555-AB29-4731-8088-8D352BDA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3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7985-ECCB-4877-AD71-5E721058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CFBF8-9170-4015-BDFC-214A0D0B7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93B0A-D7FF-48AB-9854-A382333B2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2651E-B8E9-466D-8FF5-EA066038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BA16-66A6-4245-91CD-F200C66B729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2915F-87B3-4F3C-9153-F0F39562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3B012-8957-4128-A8AF-56A2D8A5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4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733C-28E2-4262-923B-1C23CA4D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0D1AC-1CD4-48F2-B9F8-9A93D7C36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060B2-F3C7-4E75-82AE-D7F48153B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3E00-5B67-4616-9A5F-8907DA849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3DB90-A319-4B6C-A294-4A04267BB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58F32-6CF3-49E3-8F8D-91B4CA3F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BA16-66A6-4245-91CD-F200C66B729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8723E-CBE1-4173-B1F1-AA425535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B501B-0B74-49D0-A1ED-25D685B9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0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504E-BE3D-4A31-8CFE-E5045384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6800C-9A5A-4EFB-8521-875650FA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BA16-66A6-4245-91CD-F200C66B729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95C45-5033-43E9-A0F6-64D2C85A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99D56-0E1C-451A-A9CA-3DB2D70C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3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76882-9B9E-4A7A-A559-3C350171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BA16-66A6-4245-91CD-F200C66B729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94D06-1D12-47C0-8CDD-A29326CE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E89B1-B095-469E-9250-2A6DD456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7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BF42-B776-4AA3-8D6A-C632797D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7779-95DE-4F21-B693-0225BC4FD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DEB7E-E6F8-4941-ABCB-1AE0D5B70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91E49-7483-4B89-8709-7F678B67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BA16-66A6-4245-91CD-F200C66B729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60D24-F866-4EFC-85BB-EFE8626C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8C807-374F-4A33-BAC2-39FB2945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1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AAEF-0D0E-443E-A7F2-E98385BF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E972A-C2DD-4849-A860-6F1FFD7EB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89CEB-14FB-4F64-8D24-6B7D7AD03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E1635-1CDB-4078-94BC-39EF3B19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BA16-66A6-4245-91CD-F200C66B729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030C4-413B-4076-BB86-AA7FFDA0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9CD6A-4B1D-4020-9494-F309A261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5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AB6D3-BE07-4E4A-8CDF-2817C61E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5BBC5-FFAA-40B9-B26E-0928F4226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EA90C-D56A-4EFF-A7D4-47F10AA89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ABA16-66A6-4245-91CD-F200C66B729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56915-A28C-4B03-BD6D-5A96AA1F4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CC1B0-1CB1-4523-BF69-B25C845CD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77FEA-5A40-4233-83E1-A9E4FBBB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2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5CA0F2-A7E6-4946-BEA4-26BC72ECB334}"/>
              </a:ext>
            </a:extLst>
          </p:cNvPr>
          <p:cNvSpPr/>
          <p:nvPr/>
        </p:nvSpPr>
        <p:spPr>
          <a:xfrm>
            <a:off x="1" y="-1"/>
            <a:ext cx="6096000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pizza png">
            <a:extLst>
              <a:ext uri="{FF2B5EF4-FFF2-40B4-BE49-F238E27FC236}">
                <a16:creationId xmlns:a16="http://schemas.microsoft.com/office/drawing/2014/main" id="{40A0D398-51D3-4E51-A08E-D5D4C243F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678" y="-228007"/>
            <a:ext cx="4190322" cy="7314014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99E747-9DBC-4813-BADD-0890ED683786}"/>
              </a:ext>
            </a:extLst>
          </p:cNvPr>
          <p:cNvSpPr txBox="1"/>
          <p:nvPr/>
        </p:nvSpPr>
        <p:spPr>
          <a:xfrm>
            <a:off x="366258" y="4074365"/>
            <a:ext cx="536348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“Pizza sales surged by 15% this quarter, driven by new menu items and successful marketing campaigns, boosting overall revenue.”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628AA-6F95-4B2B-93FA-5DB7CFF0B0DB}"/>
              </a:ext>
            </a:extLst>
          </p:cNvPr>
          <p:cNvSpPr txBox="1"/>
          <p:nvPr/>
        </p:nvSpPr>
        <p:spPr>
          <a:xfrm>
            <a:off x="366258" y="2291192"/>
            <a:ext cx="536348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8000" b="1" dirty="0">
                <a:solidFill>
                  <a:schemeClr val="bg1"/>
                </a:solidFill>
                <a:latin typeface="+mj-lt"/>
              </a:rPr>
              <a:t>PIZZA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27385-2C5B-47A3-A7B7-F9B5D2488D09}"/>
              </a:ext>
            </a:extLst>
          </p:cNvPr>
          <p:cNvSpPr txBox="1"/>
          <p:nvPr/>
        </p:nvSpPr>
        <p:spPr>
          <a:xfrm>
            <a:off x="366258" y="3397257"/>
            <a:ext cx="536348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Sales Report</a:t>
            </a:r>
          </a:p>
        </p:txBody>
      </p:sp>
    </p:spTree>
    <p:extLst>
      <p:ext uri="{BB962C8B-B14F-4D97-AF65-F5344CB8AC3E}">
        <p14:creationId xmlns:p14="http://schemas.microsoft.com/office/powerpoint/2010/main" val="405727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B9E8DBD-7460-491E-8F56-9FDF58FA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399E-F240-455F-81E0-227F2090C0ED}" type="datetime1">
              <a:rPr lang="en-US" smtClean="0"/>
              <a:t>9/11/2024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66FE9-49B8-49EE-A2CE-8E6046D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10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C2D175-E9D0-4A19-859E-7A41E1B59623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202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5A487B-1E3D-47E2-834C-1A39CCF33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6700" y="501650"/>
            <a:ext cx="5519900" cy="58547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FC88A8-C7D2-4632-9E57-F99477A06F2D}"/>
              </a:ext>
            </a:extLst>
          </p:cNvPr>
          <p:cNvSpPr txBox="1"/>
          <p:nvPr/>
        </p:nvSpPr>
        <p:spPr>
          <a:xfrm>
            <a:off x="6025729" y="1276977"/>
            <a:ext cx="58293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20272D"/>
                </a:solidFill>
                <a:latin typeface="+mj-lt"/>
              </a:rPr>
              <a:t>join relevant tables to find the  category-wise distribution of pizzas.</a:t>
            </a:r>
            <a:endParaRPr lang="en-US" sz="2400" dirty="0">
              <a:solidFill>
                <a:srgbClr val="20272D"/>
              </a:solidFill>
              <a:latin typeface="+mj-lt"/>
            </a:endParaRPr>
          </a:p>
        </p:txBody>
      </p:sp>
      <p:sp>
        <p:nvSpPr>
          <p:cNvPr id="15" name="Partial Circle 14">
            <a:extLst>
              <a:ext uri="{FF2B5EF4-FFF2-40B4-BE49-F238E27FC236}">
                <a16:creationId xmlns:a16="http://schemas.microsoft.com/office/drawing/2014/main" id="{14465F6A-89A7-4C2E-B82F-8D81ECE720D3}"/>
              </a:ext>
            </a:extLst>
          </p:cNvPr>
          <p:cNvSpPr/>
          <p:nvPr/>
        </p:nvSpPr>
        <p:spPr>
          <a:xfrm>
            <a:off x="496626" y="1120822"/>
            <a:ext cx="4753428" cy="4753428"/>
          </a:xfrm>
          <a:prstGeom prst="pie">
            <a:avLst>
              <a:gd name="adj1" fmla="val 461903"/>
              <a:gd name="adj2" fmla="val 16759577"/>
            </a:avLst>
          </a:prstGeom>
          <a:solidFill>
            <a:srgbClr val="20272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EFC550BC-056A-4729-BCA8-6B4B86A1E1E1}"/>
              </a:ext>
            </a:extLst>
          </p:cNvPr>
          <p:cNvSpPr/>
          <p:nvPr/>
        </p:nvSpPr>
        <p:spPr>
          <a:xfrm>
            <a:off x="336972" y="809593"/>
            <a:ext cx="5238814" cy="5238814"/>
          </a:xfrm>
          <a:prstGeom prst="pie">
            <a:avLst>
              <a:gd name="adj1" fmla="val 17708667"/>
              <a:gd name="adj2" fmla="val 20375889"/>
            </a:avLst>
          </a:prstGeom>
          <a:solidFill>
            <a:srgbClr val="EFAB0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C9711-7D7D-A6DF-E7F1-22C8A1298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729" y="2161660"/>
            <a:ext cx="3743847" cy="438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64A5D9-62AA-1E3A-ECAF-A3D088A72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729" y="2933969"/>
            <a:ext cx="2743200" cy="149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B9E8DBD-7460-491E-8F56-9FDF58FA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399E-F240-455F-81E0-227F2090C0ED}" type="datetime1">
              <a:rPr lang="en-US" smtClean="0"/>
              <a:t>9/11/2024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66FE9-49B8-49EE-A2CE-8E6046D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11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C2D175-E9D0-4A19-859E-7A41E1B59623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202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5A487B-1E3D-47E2-834C-1A39CCF33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6700" y="501650"/>
            <a:ext cx="5519900" cy="58547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FC88A8-C7D2-4632-9E57-F99477A06F2D}"/>
              </a:ext>
            </a:extLst>
          </p:cNvPr>
          <p:cNvSpPr txBox="1"/>
          <p:nvPr/>
        </p:nvSpPr>
        <p:spPr>
          <a:xfrm>
            <a:off x="6025729" y="1276977"/>
            <a:ext cx="58293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20272D"/>
                </a:solidFill>
                <a:latin typeface="+mj-lt"/>
              </a:rPr>
              <a:t>Group the orders by date and calculate the average number of pizzas ordered per day.</a:t>
            </a:r>
            <a:endParaRPr lang="en-US" sz="2400" dirty="0">
              <a:solidFill>
                <a:srgbClr val="20272D"/>
              </a:solidFill>
              <a:latin typeface="+mj-lt"/>
            </a:endParaRPr>
          </a:p>
        </p:txBody>
      </p:sp>
      <p:sp>
        <p:nvSpPr>
          <p:cNvPr id="15" name="Partial Circle 14">
            <a:extLst>
              <a:ext uri="{FF2B5EF4-FFF2-40B4-BE49-F238E27FC236}">
                <a16:creationId xmlns:a16="http://schemas.microsoft.com/office/drawing/2014/main" id="{14465F6A-89A7-4C2E-B82F-8D81ECE720D3}"/>
              </a:ext>
            </a:extLst>
          </p:cNvPr>
          <p:cNvSpPr/>
          <p:nvPr/>
        </p:nvSpPr>
        <p:spPr>
          <a:xfrm>
            <a:off x="496626" y="1120822"/>
            <a:ext cx="4753428" cy="4753428"/>
          </a:xfrm>
          <a:prstGeom prst="pie">
            <a:avLst>
              <a:gd name="adj1" fmla="val 461903"/>
              <a:gd name="adj2" fmla="val 16759577"/>
            </a:avLst>
          </a:prstGeom>
          <a:solidFill>
            <a:srgbClr val="20272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EFC550BC-056A-4729-BCA8-6B4B86A1E1E1}"/>
              </a:ext>
            </a:extLst>
          </p:cNvPr>
          <p:cNvSpPr/>
          <p:nvPr/>
        </p:nvSpPr>
        <p:spPr>
          <a:xfrm>
            <a:off x="336972" y="809593"/>
            <a:ext cx="5238814" cy="5238814"/>
          </a:xfrm>
          <a:prstGeom prst="pie">
            <a:avLst>
              <a:gd name="adj1" fmla="val 17708667"/>
              <a:gd name="adj2" fmla="val 20375889"/>
            </a:avLst>
          </a:prstGeom>
          <a:solidFill>
            <a:srgbClr val="EFAB0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4BF46-D393-B512-69AC-FC1F1F9D0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729" y="2565563"/>
            <a:ext cx="5925377" cy="2305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B050A7-EED8-425D-571F-BDF0C8BAD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051525"/>
            <a:ext cx="2926702" cy="92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0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B9E8DBD-7460-491E-8F56-9FDF58FA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399E-F240-455F-81E0-227F2090C0ED}" type="datetime1">
              <a:rPr lang="en-US" smtClean="0"/>
              <a:t>9/11/2024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66FE9-49B8-49EE-A2CE-8E6046D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12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C2D175-E9D0-4A19-859E-7A41E1B59623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202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5A487B-1E3D-47E2-834C-1A39CCF33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6700" y="501650"/>
            <a:ext cx="5519900" cy="58547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FC88A8-C7D2-4632-9E57-F99477A06F2D}"/>
              </a:ext>
            </a:extLst>
          </p:cNvPr>
          <p:cNvSpPr txBox="1"/>
          <p:nvPr/>
        </p:nvSpPr>
        <p:spPr>
          <a:xfrm>
            <a:off x="6025729" y="1276977"/>
            <a:ext cx="58293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20272D"/>
                </a:solidFill>
                <a:latin typeface="+mj-lt"/>
              </a:rPr>
              <a:t>Determine the top 3 most ordered pizza types based on revenue alter.</a:t>
            </a:r>
            <a:endParaRPr lang="en-US" sz="2400" dirty="0">
              <a:solidFill>
                <a:srgbClr val="20272D"/>
              </a:solidFill>
              <a:latin typeface="+mj-lt"/>
            </a:endParaRPr>
          </a:p>
        </p:txBody>
      </p:sp>
      <p:sp>
        <p:nvSpPr>
          <p:cNvPr id="15" name="Partial Circle 14">
            <a:extLst>
              <a:ext uri="{FF2B5EF4-FFF2-40B4-BE49-F238E27FC236}">
                <a16:creationId xmlns:a16="http://schemas.microsoft.com/office/drawing/2014/main" id="{14465F6A-89A7-4C2E-B82F-8D81ECE720D3}"/>
              </a:ext>
            </a:extLst>
          </p:cNvPr>
          <p:cNvSpPr/>
          <p:nvPr/>
        </p:nvSpPr>
        <p:spPr>
          <a:xfrm>
            <a:off x="496626" y="1120822"/>
            <a:ext cx="4753428" cy="4753428"/>
          </a:xfrm>
          <a:prstGeom prst="pie">
            <a:avLst>
              <a:gd name="adj1" fmla="val 461903"/>
              <a:gd name="adj2" fmla="val 16759577"/>
            </a:avLst>
          </a:prstGeom>
          <a:solidFill>
            <a:srgbClr val="20272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EFC550BC-056A-4729-BCA8-6B4B86A1E1E1}"/>
              </a:ext>
            </a:extLst>
          </p:cNvPr>
          <p:cNvSpPr/>
          <p:nvPr/>
        </p:nvSpPr>
        <p:spPr>
          <a:xfrm>
            <a:off x="336972" y="809593"/>
            <a:ext cx="5238814" cy="5238814"/>
          </a:xfrm>
          <a:prstGeom prst="pie">
            <a:avLst>
              <a:gd name="adj1" fmla="val 17708667"/>
              <a:gd name="adj2" fmla="val 20375889"/>
            </a:avLst>
          </a:prstGeom>
          <a:solidFill>
            <a:srgbClr val="EFAB0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23900-CE1D-E6EF-1F11-2930FBAFC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729" y="2142226"/>
            <a:ext cx="5519900" cy="20012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0D081B-CA00-AAFE-34A9-9BD5A7F63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729" y="4437863"/>
            <a:ext cx="3444842" cy="136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38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B9E8DBD-7460-491E-8F56-9FDF58FA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399E-F240-455F-81E0-227F2090C0ED}" type="datetime1">
              <a:rPr lang="en-US" smtClean="0"/>
              <a:t>9/11/2024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66FE9-49B8-49EE-A2CE-8E6046D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13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C2D175-E9D0-4A19-859E-7A41E1B59623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202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5A487B-1E3D-47E2-834C-1A39CCF33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6700" y="501650"/>
            <a:ext cx="5519900" cy="58547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FC88A8-C7D2-4632-9E57-F99477A06F2D}"/>
              </a:ext>
            </a:extLst>
          </p:cNvPr>
          <p:cNvSpPr txBox="1"/>
          <p:nvPr/>
        </p:nvSpPr>
        <p:spPr>
          <a:xfrm>
            <a:off x="6025729" y="1276977"/>
            <a:ext cx="58293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20272D"/>
                </a:solidFill>
                <a:latin typeface="+mj-lt"/>
              </a:rPr>
              <a:t>Calculate the percentage contribution of each pizza type to total revenue.</a:t>
            </a:r>
            <a:endParaRPr lang="en-US" sz="2400" dirty="0">
              <a:solidFill>
                <a:srgbClr val="20272D"/>
              </a:solidFill>
              <a:latin typeface="+mj-lt"/>
            </a:endParaRPr>
          </a:p>
        </p:txBody>
      </p:sp>
      <p:sp>
        <p:nvSpPr>
          <p:cNvPr id="15" name="Partial Circle 14">
            <a:extLst>
              <a:ext uri="{FF2B5EF4-FFF2-40B4-BE49-F238E27FC236}">
                <a16:creationId xmlns:a16="http://schemas.microsoft.com/office/drawing/2014/main" id="{14465F6A-89A7-4C2E-B82F-8D81ECE720D3}"/>
              </a:ext>
            </a:extLst>
          </p:cNvPr>
          <p:cNvSpPr/>
          <p:nvPr/>
        </p:nvSpPr>
        <p:spPr>
          <a:xfrm>
            <a:off x="496626" y="1120822"/>
            <a:ext cx="4753428" cy="4753428"/>
          </a:xfrm>
          <a:prstGeom prst="pie">
            <a:avLst>
              <a:gd name="adj1" fmla="val 461903"/>
              <a:gd name="adj2" fmla="val 16759577"/>
            </a:avLst>
          </a:prstGeom>
          <a:solidFill>
            <a:srgbClr val="20272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EFC550BC-056A-4729-BCA8-6B4B86A1E1E1}"/>
              </a:ext>
            </a:extLst>
          </p:cNvPr>
          <p:cNvSpPr/>
          <p:nvPr/>
        </p:nvSpPr>
        <p:spPr>
          <a:xfrm>
            <a:off x="336972" y="809593"/>
            <a:ext cx="5238814" cy="5238814"/>
          </a:xfrm>
          <a:prstGeom prst="pie">
            <a:avLst>
              <a:gd name="adj1" fmla="val 17708667"/>
              <a:gd name="adj2" fmla="val 20375889"/>
            </a:avLst>
          </a:prstGeom>
          <a:solidFill>
            <a:srgbClr val="EFAB0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474DA-824B-F32D-9E46-7FCB971CE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729" y="2015641"/>
            <a:ext cx="5247125" cy="33964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4B0682-2A6D-7378-1CBC-CF00C678B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7286" y="5581023"/>
            <a:ext cx="2138298" cy="91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26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B9E8DBD-7460-491E-8F56-9FDF58FA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399E-F240-455F-81E0-227F2090C0ED}" type="datetime1">
              <a:rPr lang="en-US" smtClean="0"/>
              <a:t>9/11/2024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66FE9-49B8-49EE-A2CE-8E6046D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14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C2D175-E9D0-4A19-859E-7A41E1B59623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202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5A487B-1E3D-47E2-834C-1A39CCF33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6700" y="501650"/>
            <a:ext cx="5519900" cy="58547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FC88A8-C7D2-4632-9E57-F99477A06F2D}"/>
              </a:ext>
            </a:extLst>
          </p:cNvPr>
          <p:cNvSpPr txBox="1"/>
          <p:nvPr/>
        </p:nvSpPr>
        <p:spPr>
          <a:xfrm>
            <a:off x="6025729" y="1276977"/>
            <a:ext cx="58293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20272D"/>
                </a:solidFill>
                <a:latin typeface="+mj-lt"/>
              </a:rPr>
              <a:t>Analyze the cumulative revenue generated over time.</a:t>
            </a:r>
            <a:endParaRPr lang="en-US" sz="2400" dirty="0">
              <a:solidFill>
                <a:srgbClr val="20272D"/>
              </a:solidFill>
              <a:latin typeface="+mj-lt"/>
            </a:endParaRPr>
          </a:p>
        </p:txBody>
      </p:sp>
      <p:sp>
        <p:nvSpPr>
          <p:cNvPr id="15" name="Partial Circle 14">
            <a:extLst>
              <a:ext uri="{FF2B5EF4-FFF2-40B4-BE49-F238E27FC236}">
                <a16:creationId xmlns:a16="http://schemas.microsoft.com/office/drawing/2014/main" id="{14465F6A-89A7-4C2E-B82F-8D81ECE720D3}"/>
              </a:ext>
            </a:extLst>
          </p:cNvPr>
          <p:cNvSpPr/>
          <p:nvPr/>
        </p:nvSpPr>
        <p:spPr>
          <a:xfrm>
            <a:off x="496626" y="1120822"/>
            <a:ext cx="4753428" cy="4753428"/>
          </a:xfrm>
          <a:prstGeom prst="pie">
            <a:avLst>
              <a:gd name="adj1" fmla="val 461903"/>
              <a:gd name="adj2" fmla="val 16759577"/>
            </a:avLst>
          </a:prstGeom>
          <a:solidFill>
            <a:srgbClr val="20272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EFC550BC-056A-4729-BCA8-6B4B86A1E1E1}"/>
              </a:ext>
            </a:extLst>
          </p:cNvPr>
          <p:cNvSpPr/>
          <p:nvPr/>
        </p:nvSpPr>
        <p:spPr>
          <a:xfrm>
            <a:off x="336972" y="809593"/>
            <a:ext cx="5238814" cy="5238814"/>
          </a:xfrm>
          <a:prstGeom prst="pie">
            <a:avLst>
              <a:gd name="adj1" fmla="val 17708667"/>
              <a:gd name="adj2" fmla="val 20375889"/>
            </a:avLst>
          </a:prstGeom>
          <a:solidFill>
            <a:srgbClr val="EFAB0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778845-C79F-CE4A-2AB7-BFAC7A909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966" y="4462291"/>
            <a:ext cx="3705742" cy="20951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4D3C83-6DEF-E25E-BAC5-8B3989ECE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872" y="2075803"/>
            <a:ext cx="4963218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81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B9E8DBD-7460-491E-8F56-9FDF58FA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399E-F240-455F-81E0-227F2090C0ED}" type="datetime1">
              <a:rPr lang="en-US" smtClean="0"/>
              <a:t>9/11/2024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66FE9-49B8-49EE-A2CE-8E6046D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15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C2D175-E9D0-4A19-859E-7A41E1B59623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202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5A487B-1E3D-47E2-834C-1A39CCF33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6700" y="501650"/>
            <a:ext cx="5519900" cy="58547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FC88A8-C7D2-4632-9E57-F99477A06F2D}"/>
              </a:ext>
            </a:extLst>
          </p:cNvPr>
          <p:cNvSpPr txBox="1"/>
          <p:nvPr/>
        </p:nvSpPr>
        <p:spPr>
          <a:xfrm>
            <a:off x="6025729" y="1276977"/>
            <a:ext cx="58293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20272D"/>
                </a:solidFill>
                <a:latin typeface="+mj-lt"/>
              </a:rPr>
              <a:t>Determine the top 3 most ordered pizza types based on revenue for each pizza category.</a:t>
            </a:r>
          </a:p>
        </p:txBody>
      </p:sp>
      <p:sp>
        <p:nvSpPr>
          <p:cNvPr id="15" name="Partial Circle 14">
            <a:extLst>
              <a:ext uri="{FF2B5EF4-FFF2-40B4-BE49-F238E27FC236}">
                <a16:creationId xmlns:a16="http://schemas.microsoft.com/office/drawing/2014/main" id="{14465F6A-89A7-4C2E-B82F-8D81ECE720D3}"/>
              </a:ext>
            </a:extLst>
          </p:cNvPr>
          <p:cNvSpPr/>
          <p:nvPr/>
        </p:nvSpPr>
        <p:spPr>
          <a:xfrm>
            <a:off x="496626" y="1120822"/>
            <a:ext cx="4753428" cy="4753428"/>
          </a:xfrm>
          <a:prstGeom prst="pie">
            <a:avLst>
              <a:gd name="adj1" fmla="val 461903"/>
              <a:gd name="adj2" fmla="val 16759577"/>
            </a:avLst>
          </a:prstGeom>
          <a:solidFill>
            <a:srgbClr val="20272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EFC550BC-056A-4729-BCA8-6B4B86A1E1E1}"/>
              </a:ext>
            </a:extLst>
          </p:cNvPr>
          <p:cNvSpPr/>
          <p:nvPr/>
        </p:nvSpPr>
        <p:spPr>
          <a:xfrm>
            <a:off x="336972" y="809593"/>
            <a:ext cx="5238814" cy="5238814"/>
          </a:xfrm>
          <a:prstGeom prst="pie">
            <a:avLst>
              <a:gd name="adj1" fmla="val 17708667"/>
              <a:gd name="adj2" fmla="val 20375889"/>
            </a:avLst>
          </a:prstGeom>
          <a:solidFill>
            <a:srgbClr val="EFAB0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7CF20-A888-6FBD-CC98-6ACB00122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254" y="2399229"/>
            <a:ext cx="5496692" cy="26909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4E0504-EB31-A100-EF9D-2B9F6CEC8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151" y="5189386"/>
            <a:ext cx="3840529" cy="132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83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0D87E5-B180-4677-A40C-E1C73A04B6A4}"/>
              </a:ext>
            </a:extLst>
          </p:cNvPr>
          <p:cNvSpPr/>
          <p:nvPr/>
        </p:nvSpPr>
        <p:spPr>
          <a:xfrm>
            <a:off x="0" y="4572000"/>
            <a:ext cx="12191999" cy="2286000"/>
          </a:xfrm>
          <a:prstGeom prst="rect">
            <a:avLst/>
          </a:prstGeom>
          <a:solidFill>
            <a:srgbClr val="EFA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pizza png">
            <a:extLst>
              <a:ext uri="{FF2B5EF4-FFF2-40B4-BE49-F238E27FC236}">
                <a16:creationId xmlns:a16="http://schemas.microsoft.com/office/drawing/2014/main" id="{DBCF6D33-6BE1-4381-980F-9FF7A2AA6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000839" y="-1561845"/>
            <a:ext cx="4190322" cy="7314014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6AF4F0-0DEB-4EE6-B22B-A5E3B54F2DD6}"/>
              </a:ext>
            </a:extLst>
          </p:cNvPr>
          <p:cNvSpPr txBox="1"/>
          <p:nvPr/>
        </p:nvSpPr>
        <p:spPr>
          <a:xfrm>
            <a:off x="266701" y="5207169"/>
            <a:ext cx="11658600" cy="10156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6600" b="1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541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4533D5-D560-4FEA-9F98-F7501F27DD2F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202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68F1FA-0DE5-47AC-917D-E7415DB1A9B6}"/>
              </a:ext>
            </a:extLst>
          </p:cNvPr>
          <p:cNvSpPr/>
          <p:nvPr/>
        </p:nvSpPr>
        <p:spPr>
          <a:xfrm>
            <a:off x="0" y="0"/>
            <a:ext cx="12191999" cy="3429000"/>
          </a:xfrm>
          <a:prstGeom prst="rect">
            <a:avLst/>
          </a:prstGeom>
          <a:solidFill>
            <a:srgbClr val="EFA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AB828-717A-4B1C-9C50-6E35F35A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64511A-A9B1-4EEF-9F45-61C3E70F1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7510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E06BC3-AA26-4EA7-B7D6-D0E79BC9304B}"/>
              </a:ext>
            </a:extLst>
          </p:cNvPr>
          <p:cNvSpPr txBox="1"/>
          <p:nvPr/>
        </p:nvSpPr>
        <p:spPr>
          <a:xfrm>
            <a:off x="506896" y="439950"/>
            <a:ext cx="7189304" cy="517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02060"/>
                </a:solidFill>
                <a:effectLst/>
                <a:latin typeface="-apple-system"/>
              </a:rPr>
              <a:t>Our Pizza Journey: A Slice of Success</a:t>
            </a:r>
          </a:p>
          <a:p>
            <a:pPr algn="l"/>
            <a:r>
              <a:rPr lang="en-US" sz="2400" b="1" i="0" dirty="0">
                <a:solidFill>
                  <a:srgbClr val="002060"/>
                </a:solidFill>
                <a:effectLst/>
                <a:latin typeface="-apple-system"/>
              </a:rPr>
              <a:t>Innovative Flavors:</a:t>
            </a:r>
            <a:endParaRPr lang="en-US" sz="2400" b="0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-apple-system"/>
              </a:rPr>
              <a:t>Introduced 5 new gourmet pizzas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-apple-system"/>
              </a:rPr>
              <a:t>Customer favorites: Truffle Mushroom, Spicy BBQ Chicken</a:t>
            </a:r>
          </a:p>
          <a:p>
            <a:pPr algn="l"/>
            <a:r>
              <a:rPr lang="en-US" sz="2400" b="1" i="0" dirty="0">
                <a:solidFill>
                  <a:srgbClr val="002060"/>
                </a:solidFill>
                <a:effectLst/>
                <a:latin typeface="-apple-system"/>
              </a:rPr>
              <a:t>Marketing Magic:</a:t>
            </a:r>
            <a:endParaRPr lang="en-US" sz="2400" b="0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-apple-system"/>
              </a:rPr>
              <a:t>Social media campaigns reached 1 million users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-apple-system"/>
              </a:rPr>
              <a:t>Collaborations with local influencers</a:t>
            </a:r>
          </a:p>
          <a:p>
            <a:pPr algn="l"/>
            <a:r>
              <a:rPr lang="en-US" sz="2400" b="1" i="0" dirty="0">
                <a:solidFill>
                  <a:srgbClr val="002060"/>
                </a:solidFill>
                <a:effectLst/>
                <a:latin typeface="-apple-system"/>
              </a:rPr>
              <a:t>Sales Highlights:</a:t>
            </a:r>
            <a:endParaRPr lang="en-US" sz="2400" b="0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-apple-system"/>
              </a:rPr>
              <a:t>15% increase in quarterly sales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-apple-system"/>
              </a:rPr>
              <a:t>Record-breaking weekend sales</a:t>
            </a:r>
          </a:p>
          <a:p>
            <a:pPr algn="l"/>
            <a:r>
              <a:rPr lang="en-US" sz="2400" b="1" i="0" dirty="0">
                <a:solidFill>
                  <a:srgbClr val="002060"/>
                </a:solidFill>
                <a:effectLst/>
                <a:latin typeface="-apple-system"/>
              </a:rPr>
              <a:t>Customer Feedback:</a:t>
            </a:r>
            <a:endParaRPr lang="en-US" sz="2400" b="0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-apple-system"/>
              </a:rPr>
              <a:t>4.8/5 average rating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-apple-system"/>
              </a:rPr>
              <a:t>Over 500 positive reviews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E9E29-B027-47C4-9D1B-264D99E7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79A1-1234-4423-A7E2-B90F6F223B0A}" type="datetime1">
              <a:rPr lang="en-US" smtClean="0"/>
              <a:t>9/11/2024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0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B9E8DBD-7460-491E-8F56-9FDF58FA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399E-F240-455F-81E0-227F2090C0ED}" type="datetime1">
              <a:rPr lang="en-US" smtClean="0"/>
              <a:t>9/11/2024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66FE9-49B8-49EE-A2CE-8E6046D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C2D175-E9D0-4A19-859E-7A41E1B59623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202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5A487B-1E3D-47E2-834C-1A39CCF33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6700" y="501650"/>
            <a:ext cx="5519900" cy="58547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FC88A8-C7D2-4632-9E57-F99477A06F2D}"/>
              </a:ext>
            </a:extLst>
          </p:cNvPr>
          <p:cNvSpPr txBox="1"/>
          <p:nvPr/>
        </p:nvSpPr>
        <p:spPr>
          <a:xfrm>
            <a:off x="6025729" y="1276977"/>
            <a:ext cx="58293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20272D"/>
                </a:solidFill>
                <a:latin typeface="+mj-lt"/>
              </a:rPr>
              <a:t>Retrieve the total number of order placed</a:t>
            </a:r>
            <a:endParaRPr lang="en-US" sz="2400" dirty="0">
              <a:solidFill>
                <a:srgbClr val="20272D"/>
              </a:solidFill>
              <a:latin typeface="+mj-lt"/>
            </a:endParaRPr>
          </a:p>
        </p:txBody>
      </p:sp>
      <p:sp>
        <p:nvSpPr>
          <p:cNvPr id="15" name="Partial Circle 14">
            <a:extLst>
              <a:ext uri="{FF2B5EF4-FFF2-40B4-BE49-F238E27FC236}">
                <a16:creationId xmlns:a16="http://schemas.microsoft.com/office/drawing/2014/main" id="{14465F6A-89A7-4C2E-B82F-8D81ECE720D3}"/>
              </a:ext>
            </a:extLst>
          </p:cNvPr>
          <p:cNvSpPr/>
          <p:nvPr/>
        </p:nvSpPr>
        <p:spPr>
          <a:xfrm>
            <a:off x="496626" y="1120822"/>
            <a:ext cx="4753428" cy="4753428"/>
          </a:xfrm>
          <a:prstGeom prst="pie">
            <a:avLst>
              <a:gd name="adj1" fmla="val 461903"/>
              <a:gd name="adj2" fmla="val 16759577"/>
            </a:avLst>
          </a:prstGeom>
          <a:solidFill>
            <a:srgbClr val="20272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EFC550BC-056A-4729-BCA8-6B4B86A1E1E1}"/>
              </a:ext>
            </a:extLst>
          </p:cNvPr>
          <p:cNvSpPr/>
          <p:nvPr/>
        </p:nvSpPr>
        <p:spPr>
          <a:xfrm>
            <a:off x="336972" y="809593"/>
            <a:ext cx="5238814" cy="5238814"/>
          </a:xfrm>
          <a:prstGeom prst="pie">
            <a:avLst>
              <a:gd name="adj1" fmla="val 17708667"/>
              <a:gd name="adj2" fmla="val 20375889"/>
            </a:avLst>
          </a:prstGeom>
          <a:solidFill>
            <a:srgbClr val="EFAB0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2824F-F60C-E213-87E3-D33BFE8D2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254" y="2276868"/>
            <a:ext cx="5257800" cy="5689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894021-0DAD-AACC-26E9-B7ED9286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729" y="3107038"/>
            <a:ext cx="1687749" cy="90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2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B9E8DBD-7460-491E-8F56-9FDF58FA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399E-F240-455F-81E0-227F2090C0ED}" type="datetime1">
              <a:rPr lang="en-US" smtClean="0"/>
              <a:t>9/11/2024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66FE9-49B8-49EE-A2CE-8E6046D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C2D175-E9D0-4A19-859E-7A41E1B59623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202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5A487B-1E3D-47E2-834C-1A39CCF33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6700" y="501650"/>
            <a:ext cx="5519900" cy="58547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FC88A8-C7D2-4632-9E57-F99477A06F2D}"/>
              </a:ext>
            </a:extLst>
          </p:cNvPr>
          <p:cNvSpPr txBox="1"/>
          <p:nvPr/>
        </p:nvSpPr>
        <p:spPr>
          <a:xfrm>
            <a:off x="6025729" y="1276977"/>
            <a:ext cx="58293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20272D"/>
                </a:solidFill>
                <a:latin typeface="+mj-lt"/>
              </a:rPr>
              <a:t>Calculate the total revenue generated from pizza sales.</a:t>
            </a:r>
            <a:endParaRPr lang="en-US" sz="2400" dirty="0">
              <a:solidFill>
                <a:srgbClr val="20272D"/>
              </a:solidFill>
              <a:latin typeface="+mj-lt"/>
            </a:endParaRPr>
          </a:p>
        </p:txBody>
      </p:sp>
      <p:sp>
        <p:nvSpPr>
          <p:cNvPr id="15" name="Partial Circle 14">
            <a:extLst>
              <a:ext uri="{FF2B5EF4-FFF2-40B4-BE49-F238E27FC236}">
                <a16:creationId xmlns:a16="http://schemas.microsoft.com/office/drawing/2014/main" id="{14465F6A-89A7-4C2E-B82F-8D81ECE720D3}"/>
              </a:ext>
            </a:extLst>
          </p:cNvPr>
          <p:cNvSpPr/>
          <p:nvPr/>
        </p:nvSpPr>
        <p:spPr>
          <a:xfrm>
            <a:off x="496626" y="1120822"/>
            <a:ext cx="4753428" cy="4753428"/>
          </a:xfrm>
          <a:prstGeom prst="pie">
            <a:avLst>
              <a:gd name="adj1" fmla="val 461903"/>
              <a:gd name="adj2" fmla="val 16759577"/>
            </a:avLst>
          </a:prstGeom>
          <a:solidFill>
            <a:srgbClr val="20272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EFC550BC-056A-4729-BCA8-6B4B86A1E1E1}"/>
              </a:ext>
            </a:extLst>
          </p:cNvPr>
          <p:cNvSpPr/>
          <p:nvPr/>
        </p:nvSpPr>
        <p:spPr>
          <a:xfrm>
            <a:off x="336972" y="809593"/>
            <a:ext cx="5238814" cy="5238814"/>
          </a:xfrm>
          <a:prstGeom prst="pie">
            <a:avLst>
              <a:gd name="adj1" fmla="val 17708667"/>
              <a:gd name="adj2" fmla="val 20375889"/>
            </a:avLst>
          </a:prstGeom>
          <a:solidFill>
            <a:srgbClr val="EFAB0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2C084-9692-965E-F0A6-74AA63633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729" y="2299782"/>
            <a:ext cx="5506218" cy="18862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AF4E31-A925-7FA1-A28A-86EE17CDC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624" y="4551120"/>
            <a:ext cx="1612289" cy="94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7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B9E8DBD-7460-491E-8F56-9FDF58FA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399E-F240-455F-81E0-227F2090C0ED}" type="datetime1">
              <a:rPr lang="en-US" smtClean="0"/>
              <a:t>9/11/2024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66FE9-49B8-49EE-A2CE-8E6046D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C2D175-E9D0-4A19-859E-7A41E1B59623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202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5A487B-1E3D-47E2-834C-1A39CCF33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6700" y="501650"/>
            <a:ext cx="5519900" cy="58547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FC88A8-C7D2-4632-9E57-F99477A06F2D}"/>
              </a:ext>
            </a:extLst>
          </p:cNvPr>
          <p:cNvSpPr txBox="1"/>
          <p:nvPr/>
        </p:nvSpPr>
        <p:spPr>
          <a:xfrm>
            <a:off x="6025729" y="1276977"/>
            <a:ext cx="5829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20272D"/>
                </a:solidFill>
                <a:latin typeface="+mj-lt"/>
              </a:rPr>
              <a:t>Identify the highest-priced pizza.</a:t>
            </a:r>
            <a:endParaRPr lang="en-US" sz="2400" dirty="0">
              <a:solidFill>
                <a:srgbClr val="20272D"/>
              </a:solidFill>
              <a:latin typeface="+mj-lt"/>
            </a:endParaRPr>
          </a:p>
        </p:txBody>
      </p:sp>
      <p:sp>
        <p:nvSpPr>
          <p:cNvPr id="15" name="Partial Circle 14">
            <a:extLst>
              <a:ext uri="{FF2B5EF4-FFF2-40B4-BE49-F238E27FC236}">
                <a16:creationId xmlns:a16="http://schemas.microsoft.com/office/drawing/2014/main" id="{14465F6A-89A7-4C2E-B82F-8D81ECE720D3}"/>
              </a:ext>
            </a:extLst>
          </p:cNvPr>
          <p:cNvSpPr/>
          <p:nvPr/>
        </p:nvSpPr>
        <p:spPr>
          <a:xfrm>
            <a:off x="496626" y="1120822"/>
            <a:ext cx="4753428" cy="4753428"/>
          </a:xfrm>
          <a:prstGeom prst="pie">
            <a:avLst>
              <a:gd name="adj1" fmla="val 461903"/>
              <a:gd name="adj2" fmla="val 16759577"/>
            </a:avLst>
          </a:prstGeom>
          <a:solidFill>
            <a:srgbClr val="20272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EFC550BC-056A-4729-BCA8-6B4B86A1E1E1}"/>
              </a:ext>
            </a:extLst>
          </p:cNvPr>
          <p:cNvSpPr/>
          <p:nvPr/>
        </p:nvSpPr>
        <p:spPr>
          <a:xfrm>
            <a:off x="336972" y="809593"/>
            <a:ext cx="5238814" cy="5238814"/>
          </a:xfrm>
          <a:prstGeom prst="pie">
            <a:avLst>
              <a:gd name="adj1" fmla="val 17708667"/>
              <a:gd name="adj2" fmla="val 20375889"/>
            </a:avLst>
          </a:prstGeom>
          <a:solidFill>
            <a:srgbClr val="EFAB0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5F273-2242-70A1-B6A9-0F9B62615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037" y="1827764"/>
            <a:ext cx="5306165" cy="19910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65DF7E-C8AD-C272-9E79-6BF5E9F57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728" y="4206072"/>
            <a:ext cx="2445759" cy="8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5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B9E8DBD-7460-491E-8F56-9FDF58FA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399E-F240-455F-81E0-227F2090C0ED}" type="datetime1">
              <a:rPr lang="en-US" smtClean="0"/>
              <a:t>9/11/2024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66FE9-49B8-49EE-A2CE-8E6046D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C2D175-E9D0-4A19-859E-7A41E1B59623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202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5A487B-1E3D-47E2-834C-1A39CCF33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6700" y="501650"/>
            <a:ext cx="5519900" cy="58547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FC88A8-C7D2-4632-9E57-F99477A06F2D}"/>
              </a:ext>
            </a:extLst>
          </p:cNvPr>
          <p:cNvSpPr txBox="1"/>
          <p:nvPr/>
        </p:nvSpPr>
        <p:spPr>
          <a:xfrm>
            <a:off x="6025729" y="1276977"/>
            <a:ext cx="58293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20272D"/>
                </a:solidFill>
                <a:latin typeface="+mj-lt"/>
              </a:rPr>
              <a:t>Identify the most common pizzas size ordered.</a:t>
            </a:r>
            <a:endParaRPr lang="en-US" sz="2400" dirty="0">
              <a:solidFill>
                <a:srgbClr val="20272D"/>
              </a:solidFill>
              <a:latin typeface="+mj-lt"/>
            </a:endParaRPr>
          </a:p>
        </p:txBody>
      </p:sp>
      <p:sp>
        <p:nvSpPr>
          <p:cNvPr id="15" name="Partial Circle 14">
            <a:extLst>
              <a:ext uri="{FF2B5EF4-FFF2-40B4-BE49-F238E27FC236}">
                <a16:creationId xmlns:a16="http://schemas.microsoft.com/office/drawing/2014/main" id="{14465F6A-89A7-4C2E-B82F-8D81ECE720D3}"/>
              </a:ext>
            </a:extLst>
          </p:cNvPr>
          <p:cNvSpPr/>
          <p:nvPr/>
        </p:nvSpPr>
        <p:spPr>
          <a:xfrm>
            <a:off x="496626" y="1120822"/>
            <a:ext cx="4753428" cy="4753428"/>
          </a:xfrm>
          <a:prstGeom prst="pie">
            <a:avLst>
              <a:gd name="adj1" fmla="val 461903"/>
              <a:gd name="adj2" fmla="val 16759577"/>
            </a:avLst>
          </a:prstGeom>
          <a:solidFill>
            <a:srgbClr val="20272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EFC550BC-056A-4729-BCA8-6B4B86A1E1E1}"/>
              </a:ext>
            </a:extLst>
          </p:cNvPr>
          <p:cNvSpPr/>
          <p:nvPr/>
        </p:nvSpPr>
        <p:spPr>
          <a:xfrm>
            <a:off x="336972" y="809593"/>
            <a:ext cx="5238814" cy="5238814"/>
          </a:xfrm>
          <a:prstGeom prst="pie">
            <a:avLst>
              <a:gd name="adj1" fmla="val 17708667"/>
              <a:gd name="adj2" fmla="val 20375889"/>
            </a:avLst>
          </a:prstGeom>
          <a:solidFill>
            <a:srgbClr val="EFAB0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B88C1-C808-54EA-165B-BD382916E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675" y="2080865"/>
            <a:ext cx="5191850" cy="24768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EA10F7-8FAA-7B92-66B6-241E27F81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675" y="4922836"/>
            <a:ext cx="2492068" cy="11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6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B9E8DBD-7460-491E-8F56-9FDF58FA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399E-F240-455F-81E0-227F2090C0ED}" type="datetime1">
              <a:rPr lang="en-US" smtClean="0"/>
              <a:t>9/11/2024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66FE9-49B8-49EE-A2CE-8E6046D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7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C2D175-E9D0-4A19-859E-7A41E1B59623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202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5A487B-1E3D-47E2-834C-1A39CCF33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6700" y="501650"/>
            <a:ext cx="5519900" cy="58547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FC88A8-C7D2-4632-9E57-F99477A06F2D}"/>
              </a:ext>
            </a:extLst>
          </p:cNvPr>
          <p:cNvSpPr txBox="1"/>
          <p:nvPr/>
        </p:nvSpPr>
        <p:spPr>
          <a:xfrm>
            <a:off x="6025729" y="1276977"/>
            <a:ext cx="58293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20272D"/>
                </a:solidFill>
                <a:latin typeface="+mj-lt"/>
              </a:rPr>
              <a:t>List the top 5 most ordered pizzas types along with their quantities.</a:t>
            </a:r>
            <a:endParaRPr lang="en-US" sz="2400" dirty="0">
              <a:solidFill>
                <a:srgbClr val="20272D"/>
              </a:solidFill>
              <a:latin typeface="+mj-lt"/>
            </a:endParaRPr>
          </a:p>
        </p:txBody>
      </p:sp>
      <p:sp>
        <p:nvSpPr>
          <p:cNvPr id="15" name="Partial Circle 14">
            <a:extLst>
              <a:ext uri="{FF2B5EF4-FFF2-40B4-BE49-F238E27FC236}">
                <a16:creationId xmlns:a16="http://schemas.microsoft.com/office/drawing/2014/main" id="{14465F6A-89A7-4C2E-B82F-8D81ECE720D3}"/>
              </a:ext>
            </a:extLst>
          </p:cNvPr>
          <p:cNvSpPr/>
          <p:nvPr/>
        </p:nvSpPr>
        <p:spPr>
          <a:xfrm>
            <a:off x="496626" y="1120822"/>
            <a:ext cx="4753428" cy="4753428"/>
          </a:xfrm>
          <a:prstGeom prst="pie">
            <a:avLst>
              <a:gd name="adj1" fmla="val 461903"/>
              <a:gd name="adj2" fmla="val 16759577"/>
            </a:avLst>
          </a:prstGeom>
          <a:solidFill>
            <a:srgbClr val="20272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EFC550BC-056A-4729-BCA8-6B4B86A1E1E1}"/>
              </a:ext>
            </a:extLst>
          </p:cNvPr>
          <p:cNvSpPr/>
          <p:nvPr/>
        </p:nvSpPr>
        <p:spPr>
          <a:xfrm>
            <a:off x="336972" y="809593"/>
            <a:ext cx="5238814" cy="5238814"/>
          </a:xfrm>
          <a:prstGeom prst="pie">
            <a:avLst>
              <a:gd name="adj1" fmla="val 17708667"/>
              <a:gd name="adj2" fmla="val 20375889"/>
            </a:avLst>
          </a:prstGeom>
          <a:solidFill>
            <a:srgbClr val="EFAB0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6168E9-596A-024B-A65B-0BE11DC92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729" y="4976594"/>
            <a:ext cx="3466141" cy="15623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BF2148-8CDB-ECE5-EBD9-C0F4E325E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729" y="2071498"/>
            <a:ext cx="5296639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3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B9E8DBD-7460-491E-8F56-9FDF58FA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399E-F240-455F-81E0-227F2090C0ED}" type="datetime1">
              <a:rPr lang="en-US" smtClean="0"/>
              <a:t>9/11/2024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66FE9-49B8-49EE-A2CE-8E6046D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8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C2D175-E9D0-4A19-859E-7A41E1B59623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202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5A487B-1E3D-47E2-834C-1A39CCF33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6700" y="501650"/>
            <a:ext cx="5519900" cy="58547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FC88A8-C7D2-4632-9E57-F99477A06F2D}"/>
              </a:ext>
            </a:extLst>
          </p:cNvPr>
          <p:cNvSpPr txBox="1"/>
          <p:nvPr/>
        </p:nvSpPr>
        <p:spPr>
          <a:xfrm>
            <a:off x="6025729" y="1276977"/>
            <a:ext cx="58293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20272D"/>
                </a:solidFill>
                <a:latin typeface="+mj-lt"/>
              </a:rPr>
              <a:t>join the necessary tables to find the total quantity of each pizza category ordered.</a:t>
            </a:r>
            <a:endParaRPr lang="en-US" sz="2400" dirty="0">
              <a:solidFill>
                <a:srgbClr val="20272D"/>
              </a:solidFill>
              <a:latin typeface="+mj-lt"/>
            </a:endParaRPr>
          </a:p>
        </p:txBody>
      </p:sp>
      <p:sp>
        <p:nvSpPr>
          <p:cNvPr id="15" name="Partial Circle 14">
            <a:extLst>
              <a:ext uri="{FF2B5EF4-FFF2-40B4-BE49-F238E27FC236}">
                <a16:creationId xmlns:a16="http://schemas.microsoft.com/office/drawing/2014/main" id="{14465F6A-89A7-4C2E-B82F-8D81ECE720D3}"/>
              </a:ext>
            </a:extLst>
          </p:cNvPr>
          <p:cNvSpPr/>
          <p:nvPr/>
        </p:nvSpPr>
        <p:spPr>
          <a:xfrm>
            <a:off x="496626" y="1120822"/>
            <a:ext cx="4753428" cy="4753428"/>
          </a:xfrm>
          <a:prstGeom prst="pie">
            <a:avLst>
              <a:gd name="adj1" fmla="val 461903"/>
              <a:gd name="adj2" fmla="val 16759577"/>
            </a:avLst>
          </a:prstGeom>
          <a:solidFill>
            <a:srgbClr val="20272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EFC550BC-056A-4729-BCA8-6B4B86A1E1E1}"/>
              </a:ext>
            </a:extLst>
          </p:cNvPr>
          <p:cNvSpPr/>
          <p:nvPr/>
        </p:nvSpPr>
        <p:spPr>
          <a:xfrm>
            <a:off x="336972" y="809593"/>
            <a:ext cx="5238814" cy="5238814"/>
          </a:xfrm>
          <a:prstGeom prst="pie">
            <a:avLst>
              <a:gd name="adj1" fmla="val 17708667"/>
              <a:gd name="adj2" fmla="val 20375889"/>
            </a:avLst>
          </a:prstGeom>
          <a:solidFill>
            <a:srgbClr val="EFAB0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C8551-F682-8B7A-DC10-00D18CCA3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635" y="2384973"/>
            <a:ext cx="5306165" cy="2819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DFA792-F815-3092-C4A5-3813C812C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541" y="5209101"/>
            <a:ext cx="2443171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7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B9E8DBD-7460-491E-8F56-9FDF58FA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399E-F240-455F-81E0-227F2090C0ED}" type="datetime1">
              <a:rPr lang="en-US" smtClean="0"/>
              <a:t>9/11/2024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66FE9-49B8-49EE-A2CE-8E6046D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C2D175-E9D0-4A19-859E-7A41E1B59623}"/>
              </a:ext>
            </a:extLst>
          </p:cNvPr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202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5A487B-1E3D-47E2-834C-1A39CCF33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6700" y="501650"/>
            <a:ext cx="5519900" cy="58547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FC88A8-C7D2-4632-9E57-F99477A06F2D}"/>
              </a:ext>
            </a:extLst>
          </p:cNvPr>
          <p:cNvSpPr txBox="1"/>
          <p:nvPr/>
        </p:nvSpPr>
        <p:spPr>
          <a:xfrm>
            <a:off x="6025729" y="1276977"/>
            <a:ext cx="58293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20272D"/>
                </a:solidFill>
                <a:latin typeface="+mj-lt"/>
              </a:rPr>
              <a:t>Determine the distribution of orders by hour of the day.</a:t>
            </a:r>
            <a:endParaRPr lang="en-US" sz="2400" dirty="0">
              <a:solidFill>
                <a:srgbClr val="20272D"/>
              </a:solidFill>
              <a:latin typeface="+mj-lt"/>
            </a:endParaRPr>
          </a:p>
        </p:txBody>
      </p:sp>
      <p:sp>
        <p:nvSpPr>
          <p:cNvPr id="15" name="Partial Circle 14">
            <a:extLst>
              <a:ext uri="{FF2B5EF4-FFF2-40B4-BE49-F238E27FC236}">
                <a16:creationId xmlns:a16="http://schemas.microsoft.com/office/drawing/2014/main" id="{14465F6A-89A7-4C2E-B82F-8D81ECE720D3}"/>
              </a:ext>
            </a:extLst>
          </p:cNvPr>
          <p:cNvSpPr/>
          <p:nvPr/>
        </p:nvSpPr>
        <p:spPr>
          <a:xfrm>
            <a:off x="496626" y="1120822"/>
            <a:ext cx="4753428" cy="4753428"/>
          </a:xfrm>
          <a:prstGeom prst="pie">
            <a:avLst>
              <a:gd name="adj1" fmla="val 461903"/>
              <a:gd name="adj2" fmla="val 16759577"/>
            </a:avLst>
          </a:prstGeom>
          <a:solidFill>
            <a:srgbClr val="20272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EFC550BC-056A-4729-BCA8-6B4B86A1E1E1}"/>
              </a:ext>
            </a:extLst>
          </p:cNvPr>
          <p:cNvSpPr/>
          <p:nvPr/>
        </p:nvSpPr>
        <p:spPr>
          <a:xfrm>
            <a:off x="336972" y="809593"/>
            <a:ext cx="5238814" cy="5238814"/>
          </a:xfrm>
          <a:prstGeom prst="pie">
            <a:avLst>
              <a:gd name="adj1" fmla="val 17708667"/>
              <a:gd name="adj2" fmla="val 20375889"/>
            </a:avLst>
          </a:prstGeom>
          <a:solidFill>
            <a:srgbClr val="EFAB0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9C78C-AD35-2A51-841B-7A5D70AF8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729" y="2015641"/>
            <a:ext cx="5087060" cy="1247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A32FC3-AB25-921E-60A2-1C3F0BA8D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8750" y="3285626"/>
            <a:ext cx="2591850" cy="326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4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6F1D6"/>
      </a:accent1>
      <a:accent2>
        <a:srgbClr val="E0F5B9"/>
      </a:accent2>
      <a:accent3>
        <a:srgbClr val="FFBA92"/>
      </a:accent3>
      <a:accent4>
        <a:srgbClr val="FF8080"/>
      </a:accent4>
      <a:accent5>
        <a:srgbClr val="C6F1D6"/>
      </a:accent5>
      <a:accent6>
        <a:srgbClr val="E0F5B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Words>347</Words>
  <Application>Microsoft Office PowerPoint</Application>
  <PresentationFormat>Widescreen</PresentationFormat>
  <Paragraphs>87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kshitiz gupta</cp:lastModifiedBy>
  <cp:revision>46</cp:revision>
  <dcterms:created xsi:type="dcterms:W3CDTF">2019-07-17T07:10:40Z</dcterms:created>
  <dcterms:modified xsi:type="dcterms:W3CDTF">2024-09-11T13:19:27Z</dcterms:modified>
</cp:coreProperties>
</file>