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5" r:id="rId18"/>
    <p:sldId id="276" r:id="rId19"/>
    <p:sldId id="277" r:id="rId20"/>
    <p:sldId id="278" r:id="rId21"/>
    <p:sldId id="269"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DC8908-13FE-44A1-9181-7AF6A9FCF502}" type="datetimeFigureOut">
              <a:rPr lang="en-US" smtClean="0"/>
              <a:t>08-Nov-23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435B7-66C0-4A71-A05E-373016A9754F}" type="slidenum">
              <a:rPr lang="en-US" smtClean="0"/>
              <a:t>‹#›</a:t>
            </a:fld>
            <a:endParaRPr lang="en-US"/>
          </a:p>
        </p:txBody>
      </p:sp>
    </p:spTree>
    <p:extLst>
      <p:ext uri="{BB962C8B-B14F-4D97-AF65-F5344CB8AC3E}">
        <p14:creationId xmlns:p14="http://schemas.microsoft.com/office/powerpoint/2010/main" val="1297937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C8908-13FE-44A1-9181-7AF6A9FCF502}" type="datetimeFigureOut">
              <a:rPr lang="en-US" smtClean="0"/>
              <a:t>08-Nov-23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435B7-66C0-4A71-A05E-373016A9754F}" type="slidenum">
              <a:rPr lang="en-US" smtClean="0"/>
              <a:t>‹#›</a:t>
            </a:fld>
            <a:endParaRPr lang="en-US"/>
          </a:p>
        </p:txBody>
      </p:sp>
    </p:spTree>
    <p:extLst>
      <p:ext uri="{BB962C8B-B14F-4D97-AF65-F5344CB8AC3E}">
        <p14:creationId xmlns:p14="http://schemas.microsoft.com/office/powerpoint/2010/main" val="329413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C8908-13FE-44A1-9181-7AF6A9FCF502}" type="datetimeFigureOut">
              <a:rPr lang="en-US" smtClean="0"/>
              <a:t>08-Nov-23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435B7-66C0-4A71-A05E-373016A9754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534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C8908-13FE-44A1-9181-7AF6A9FCF502}" type="datetimeFigureOut">
              <a:rPr lang="en-US" smtClean="0"/>
              <a:t>08-Nov-23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435B7-66C0-4A71-A05E-373016A9754F}" type="slidenum">
              <a:rPr lang="en-US" smtClean="0"/>
              <a:t>‹#›</a:t>
            </a:fld>
            <a:endParaRPr lang="en-US"/>
          </a:p>
        </p:txBody>
      </p:sp>
    </p:spTree>
    <p:extLst>
      <p:ext uri="{BB962C8B-B14F-4D97-AF65-F5344CB8AC3E}">
        <p14:creationId xmlns:p14="http://schemas.microsoft.com/office/powerpoint/2010/main" val="3952948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C8908-13FE-44A1-9181-7AF6A9FCF502}" type="datetimeFigureOut">
              <a:rPr lang="en-US" smtClean="0"/>
              <a:t>08-Nov-23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435B7-66C0-4A71-A05E-373016A9754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0973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C8908-13FE-44A1-9181-7AF6A9FCF502}" type="datetimeFigureOut">
              <a:rPr lang="en-US" smtClean="0"/>
              <a:t>08-Nov-23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435B7-66C0-4A71-A05E-373016A9754F}" type="slidenum">
              <a:rPr lang="en-US" smtClean="0"/>
              <a:t>‹#›</a:t>
            </a:fld>
            <a:endParaRPr lang="en-US"/>
          </a:p>
        </p:txBody>
      </p:sp>
    </p:spTree>
    <p:extLst>
      <p:ext uri="{BB962C8B-B14F-4D97-AF65-F5344CB8AC3E}">
        <p14:creationId xmlns:p14="http://schemas.microsoft.com/office/powerpoint/2010/main" val="3447271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C8908-13FE-44A1-9181-7AF6A9FCF502}" type="datetimeFigureOut">
              <a:rPr lang="en-US" smtClean="0"/>
              <a:t>08-Nov-23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435B7-66C0-4A71-A05E-373016A9754F}" type="slidenum">
              <a:rPr lang="en-US" smtClean="0"/>
              <a:t>‹#›</a:t>
            </a:fld>
            <a:endParaRPr lang="en-US"/>
          </a:p>
        </p:txBody>
      </p:sp>
    </p:spTree>
    <p:extLst>
      <p:ext uri="{BB962C8B-B14F-4D97-AF65-F5344CB8AC3E}">
        <p14:creationId xmlns:p14="http://schemas.microsoft.com/office/powerpoint/2010/main" val="1510131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C8908-13FE-44A1-9181-7AF6A9FCF502}" type="datetimeFigureOut">
              <a:rPr lang="en-US" smtClean="0"/>
              <a:t>08-Nov-23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435B7-66C0-4A71-A05E-373016A9754F}" type="slidenum">
              <a:rPr lang="en-US" smtClean="0"/>
              <a:t>‹#›</a:t>
            </a:fld>
            <a:endParaRPr lang="en-US"/>
          </a:p>
        </p:txBody>
      </p:sp>
    </p:spTree>
    <p:extLst>
      <p:ext uri="{BB962C8B-B14F-4D97-AF65-F5344CB8AC3E}">
        <p14:creationId xmlns:p14="http://schemas.microsoft.com/office/powerpoint/2010/main" val="354972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C8908-13FE-44A1-9181-7AF6A9FCF502}" type="datetimeFigureOut">
              <a:rPr lang="en-US" smtClean="0"/>
              <a:t>08-Nov-23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435B7-66C0-4A71-A05E-373016A9754F}" type="slidenum">
              <a:rPr lang="en-US" smtClean="0"/>
              <a:t>‹#›</a:t>
            </a:fld>
            <a:endParaRPr lang="en-US"/>
          </a:p>
        </p:txBody>
      </p:sp>
    </p:spTree>
    <p:extLst>
      <p:ext uri="{BB962C8B-B14F-4D97-AF65-F5344CB8AC3E}">
        <p14:creationId xmlns:p14="http://schemas.microsoft.com/office/powerpoint/2010/main" val="189260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C8908-13FE-44A1-9181-7AF6A9FCF502}" type="datetimeFigureOut">
              <a:rPr lang="en-US" smtClean="0"/>
              <a:t>08-Nov-23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435B7-66C0-4A71-A05E-373016A9754F}" type="slidenum">
              <a:rPr lang="en-US" smtClean="0"/>
              <a:t>‹#›</a:t>
            </a:fld>
            <a:endParaRPr lang="en-US"/>
          </a:p>
        </p:txBody>
      </p:sp>
    </p:spTree>
    <p:extLst>
      <p:ext uri="{BB962C8B-B14F-4D97-AF65-F5344CB8AC3E}">
        <p14:creationId xmlns:p14="http://schemas.microsoft.com/office/powerpoint/2010/main" val="390522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DC8908-13FE-44A1-9181-7AF6A9FCF502}" type="datetimeFigureOut">
              <a:rPr lang="en-US" smtClean="0"/>
              <a:t>08-Nov-23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435B7-66C0-4A71-A05E-373016A9754F}" type="slidenum">
              <a:rPr lang="en-US" smtClean="0"/>
              <a:t>‹#›</a:t>
            </a:fld>
            <a:endParaRPr lang="en-US"/>
          </a:p>
        </p:txBody>
      </p:sp>
    </p:spTree>
    <p:extLst>
      <p:ext uri="{BB962C8B-B14F-4D97-AF65-F5344CB8AC3E}">
        <p14:creationId xmlns:p14="http://schemas.microsoft.com/office/powerpoint/2010/main" val="378895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DC8908-13FE-44A1-9181-7AF6A9FCF502}" type="datetimeFigureOut">
              <a:rPr lang="en-US" smtClean="0"/>
              <a:t>08-Nov-23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8435B7-66C0-4A71-A05E-373016A9754F}" type="slidenum">
              <a:rPr lang="en-US" smtClean="0"/>
              <a:t>‹#›</a:t>
            </a:fld>
            <a:endParaRPr lang="en-US"/>
          </a:p>
        </p:txBody>
      </p:sp>
    </p:spTree>
    <p:extLst>
      <p:ext uri="{BB962C8B-B14F-4D97-AF65-F5344CB8AC3E}">
        <p14:creationId xmlns:p14="http://schemas.microsoft.com/office/powerpoint/2010/main" val="71127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DC8908-13FE-44A1-9181-7AF6A9FCF502}" type="datetimeFigureOut">
              <a:rPr lang="en-US" smtClean="0"/>
              <a:t>08-Nov-23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8435B7-66C0-4A71-A05E-373016A9754F}" type="slidenum">
              <a:rPr lang="en-US" smtClean="0"/>
              <a:t>‹#›</a:t>
            </a:fld>
            <a:endParaRPr lang="en-US"/>
          </a:p>
        </p:txBody>
      </p:sp>
    </p:spTree>
    <p:extLst>
      <p:ext uri="{BB962C8B-B14F-4D97-AF65-F5344CB8AC3E}">
        <p14:creationId xmlns:p14="http://schemas.microsoft.com/office/powerpoint/2010/main" val="2775957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C8908-13FE-44A1-9181-7AF6A9FCF502}" type="datetimeFigureOut">
              <a:rPr lang="en-US" smtClean="0"/>
              <a:t>08-Nov-23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8435B7-66C0-4A71-A05E-373016A9754F}" type="slidenum">
              <a:rPr lang="en-US" smtClean="0"/>
              <a:t>‹#›</a:t>
            </a:fld>
            <a:endParaRPr lang="en-US"/>
          </a:p>
        </p:txBody>
      </p:sp>
    </p:spTree>
    <p:extLst>
      <p:ext uri="{BB962C8B-B14F-4D97-AF65-F5344CB8AC3E}">
        <p14:creationId xmlns:p14="http://schemas.microsoft.com/office/powerpoint/2010/main" val="128892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C8908-13FE-44A1-9181-7AF6A9FCF502}" type="datetimeFigureOut">
              <a:rPr lang="en-US" smtClean="0"/>
              <a:t>08-Nov-23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435B7-66C0-4A71-A05E-373016A9754F}" type="slidenum">
              <a:rPr lang="en-US" smtClean="0"/>
              <a:t>‹#›</a:t>
            </a:fld>
            <a:endParaRPr lang="en-US"/>
          </a:p>
        </p:txBody>
      </p:sp>
    </p:spTree>
    <p:extLst>
      <p:ext uri="{BB962C8B-B14F-4D97-AF65-F5344CB8AC3E}">
        <p14:creationId xmlns:p14="http://schemas.microsoft.com/office/powerpoint/2010/main" val="267931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435B7-66C0-4A71-A05E-373016A9754F}" type="slidenum">
              <a:rPr lang="en-US" smtClean="0"/>
              <a:t>‹#›</a:t>
            </a:fld>
            <a:endParaRPr lang="en-US"/>
          </a:p>
        </p:txBody>
      </p:sp>
      <p:sp>
        <p:nvSpPr>
          <p:cNvPr id="5" name="Date Placeholder 4"/>
          <p:cNvSpPr>
            <a:spLocks noGrp="1"/>
          </p:cNvSpPr>
          <p:nvPr>
            <p:ph type="dt" sz="half" idx="10"/>
          </p:nvPr>
        </p:nvSpPr>
        <p:spPr/>
        <p:txBody>
          <a:bodyPr/>
          <a:lstStyle/>
          <a:p>
            <a:fld id="{3EDC8908-13FE-44A1-9181-7AF6A9FCF502}" type="datetimeFigureOut">
              <a:rPr lang="en-US" smtClean="0"/>
              <a:t>08-Nov-23</a:t>
            </a:fld>
            <a:endParaRPr lang="en-US"/>
          </a:p>
        </p:txBody>
      </p:sp>
    </p:spTree>
    <p:extLst>
      <p:ext uri="{BB962C8B-B14F-4D97-AF65-F5344CB8AC3E}">
        <p14:creationId xmlns:p14="http://schemas.microsoft.com/office/powerpoint/2010/main" val="269263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DC8908-13FE-44A1-9181-7AF6A9FCF502}" type="datetimeFigureOut">
              <a:rPr lang="en-US" smtClean="0"/>
              <a:t>08-Nov-23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8435B7-66C0-4A71-A05E-373016A9754F}" type="slidenum">
              <a:rPr lang="en-US" smtClean="0"/>
              <a:t>‹#›</a:t>
            </a:fld>
            <a:endParaRPr lang="en-US"/>
          </a:p>
        </p:txBody>
      </p:sp>
    </p:spTree>
    <p:extLst>
      <p:ext uri="{BB962C8B-B14F-4D97-AF65-F5344CB8AC3E}">
        <p14:creationId xmlns:p14="http://schemas.microsoft.com/office/powerpoint/2010/main" val="413092317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EBA84B-30EF-B3FA-048E-42064D9A2CC8}"/>
              </a:ext>
            </a:extLst>
          </p:cNvPr>
          <p:cNvSpPr>
            <a:spLocks noGrp="1"/>
          </p:cNvSpPr>
          <p:nvPr>
            <p:ph type="ctrTitle"/>
          </p:nvPr>
        </p:nvSpPr>
        <p:spPr/>
        <p:txBody>
          <a:bodyPr/>
          <a:lstStyle/>
          <a:p>
            <a:r>
              <a:rPr lang="en-US" dirty="0"/>
              <a:t>LENDING CLUB</a:t>
            </a:r>
            <a:br>
              <a:rPr lang="en-US" dirty="0"/>
            </a:br>
            <a:r>
              <a:rPr lang="en-US" dirty="0"/>
              <a:t>CASE STUDY</a:t>
            </a:r>
          </a:p>
        </p:txBody>
      </p:sp>
      <p:sp>
        <p:nvSpPr>
          <p:cNvPr id="3" name="Subtitle 2">
            <a:extLst>
              <a:ext uri="{FF2B5EF4-FFF2-40B4-BE49-F238E27FC236}">
                <a16:creationId xmlns:a16="http://schemas.microsoft.com/office/drawing/2014/main" xmlns="" id="{2367F9FF-5868-223B-DF1A-0860D5129DA3}"/>
              </a:ext>
            </a:extLst>
          </p:cNvPr>
          <p:cNvSpPr>
            <a:spLocks noGrp="1"/>
          </p:cNvSpPr>
          <p:nvPr>
            <p:ph type="subTitle" idx="1"/>
          </p:nvPr>
        </p:nvSpPr>
        <p:spPr/>
        <p:txBody>
          <a:bodyPr/>
          <a:lstStyle/>
          <a:p>
            <a:endParaRPr lang="en-US" dirty="0"/>
          </a:p>
          <a:p>
            <a:r>
              <a:rPr lang="en-US" dirty="0"/>
              <a:t>  - </a:t>
            </a:r>
            <a:r>
              <a:rPr lang="en-US" dirty="0" err="1"/>
              <a:t>Kshitiz_Jaiswal</a:t>
            </a:r>
            <a:r>
              <a:rPr lang="en-US" dirty="0"/>
              <a:t>  and </a:t>
            </a:r>
            <a:r>
              <a:rPr lang="en-US" dirty="0" err="1"/>
              <a:t>Senbagam</a:t>
            </a:r>
            <a:r>
              <a:rPr lang="en-US" dirty="0"/>
              <a:t> K</a:t>
            </a:r>
          </a:p>
          <a:p>
            <a:endParaRPr lang="en-US" dirty="0"/>
          </a:p>
        </p:txBody>
      </p:sp>
    </p:spTree>
    <p:extLst>
      <p:ext uri="{BB962C8B-B14F-4D97-AF65-F5344CB8AC3E}">
        <p14:creationId xmlns:p14="http://schemas.microsoft.com/office/powerpoint/2010/main" val="1493535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976D2C-D02E-001F-1E17-F9B63AA0AFC0}"/>
              </a:ext>
            </a:extLst>
          </p:cNvPr>
          <p:cNvSpPr>
            <a:spLocks noGrp="1"/>
          </p:cNvSpPr>
          <p:nvPr>
            <p:ph type="title"/>
          </p:nvPr>
        </p:nvSpPr>
        <p:spPr/>
        <p:txBody>
          <a:bodyPr>
            <a:normAutofit fontScale="90000"/>
          </a:bodyPr>
          <a:lstStyle/>
          <a:p>
            <a:r>
              <a:rPr lang="en-US" b="1" i="0" dirty="0">
                <a:effectLst/>
                <a:latin typeface="-apple-system"/>
              </a:rPr>
              <a:t>3. </a:t>
            </a:r>
            <a:r>
              <a:rPr lang="en-US" b="1" i="0" dirty="0" err="1">
                <a:effectLst/>
                <a:latin typeface="-apple-system"/>
              </a:rPr>
              <a:t>funded_amnt_inv</a:t>
            </a:r>
            <a:r>
              <a:rPr lang="en-US" b="1" i="0" dirty="0">
                <a:effectLst/>
                <a:latin typeface="-apple-system"/>
              </a:rPr>
              <a:t> - The total amount committed by investors for that loan at that point in time.</a:t>
            </a:r>
            <a:br>
              <a:rPr lang="en-US" b="1" i="0" dirty="0">
                <a:effectLst/>
                <a:latin typeface="-apple-system"/>
              </a:rPr>
            </a:br>
            <a:endParaRPr lang="en-US" dirty="0"/>
          </a:p>
        </p:txBody>
      </p:sp>
      <p:pic>
        <p:nvPicPr>
          <p:cNvPr id="5" name="Content Placeholder 4">
            <a:extLst>
              <a:ext uri="{FF2B5EF4-FFF2-40B4-BE49-F238E27FC236}">
                <a16:creationId xmlns:a16="http://schemas.microsoft.com/office/drawing/2014/main" xmlns="" id="{E16798B4-3A38-8C84-0983-BD85B07C543F}"/>
              </a:ext>
            </a:extLst>
          </p:cNvPr>
          <p:cNvPicPr>
            <a:picLocks noGrp="1" noChangeAspect="1"/>
          </p:cNvPicPr>
          <p:nvPr>
            <p:ph idx="1"/>
          </p:nvPr>
        </p:nvPicPr>
        <p:blipFill>
          <a:blip r:embed="rId2"/>
          <a:stretch>
            <a:fillRect/>
          </a:stretch>
        </p:blipFill>
        <p:spPr>
          <a:xfrm>
            <a:off x="677863" y="2638185"/>
            <a:ext cx="8596312" cy="2926242"/>
          </a:xfrm>
        </p:spPr>
      </p:pic>
    </p:spTree>
    <p:extLst>
      <p:ext uri="{BB962C8B-B14F-4D97-AF65-F5344CB8AC3E}">
        <p14:creationId xmlns:p14="http://schemas.microsoft.com/office/powerpoint/2010/main" val="3705939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993F7-BAF4-71B8-3091-CA58C699210D}"/>
              </a:ext>
            </a:extLst>
          </p:cNvPr>
          <p:cNvSpPr>
            <a:spLocks noGrp="1"/>
          </p:cNvSpPr>
          <p:nvPr>
            <p:ph type="title"/>
          </p:nvPr>
        </p:nvSpPr>
        <p:spPr/>
        <p:txBody>
          <a:bodyPr>
            <a:normAutofit fontScale="90000"/>
          </a:bodyPr>
          <a:lstStyle/>
          <a:p>
            <a:r>
              <a:rPr lang="en-US" b="1" i="0" dirty="0">
                <a:solidFill>
                  <a:schemeClr val="accent1">
                    <a:lumMod val="75000"/>
                  </a:schemeClr>
                </a:solidFill>
                <a:effectLst/>
                <a:latin typeface="var(--jp-content-font-family)"/>
              </a:rPr>
              <a:t>4.int_rate</a:t>
            </a:r>
            <a:r>
              <a:rPr lang="en-US" b="1" i="0" dirty="0">
                <a:solidFill>
                  <a:srgbClr val="000000"/>
                </a:solidFill>
                <a:effectLst/>
                <a:latin typeface="var(--jp-content-font-family)"/>
              </a:rPr>
              <a:t/>
            </a:r>
            <a:br>
              <a:rPr lang="en-US" b="1" i="0" dirty="0">
                <a:solidFill>
                  <a:srgbClr val="000000"/>
                </a:solidFill>
                <a:effectLst/>
                <a:latin typeface="var(--jp-content-font-family)"/>
              </a:rPr>
            </a:br>
            <a:r>
              <a:rPr lang="en-US" b="0" i="0" dirty="0">
                <a:solidFill>
                  <a:srgbClr val="000000"/>
                </a:solidFill>
                <a:effectLst/>
                <a:latin typeface="-apple-system"/>
              </a:rPr>
              <a:t/>
            </a:r>
            <a:br>
              <a:rPr lang="en-US" b="0" i="0" dirty="0">
                <a:solidFill>
                  <a:srgbClr val="000000"/>
                </a:solidFill>
                <a:effectLst/>
                <a:latin typeface="-apple-system"/>
              </a:rPr>
            </a:br>
            <a:endParaRPr lang="en-US" dirty="0"/>
          </a:p>
        </p:txBody>
      </p:sp>
      <p:pic>
        <p:nvPicPr>
          <p:cNvPr id="5" name="Content Placeholder 4">
            <a:extLst>
              <a:ext uri="{FF2B5EF4-FFF2-40B4-BE49-F238E27FC236}">
                <a16:creationId xmlns:a16="http://schemas.microsoft.com/office/drawing/2014/main" xmlns="" id="{5A92FD01-5FCC-6209-26F7-E784C37AC7DE}"/>
              </a:ext>
            </a:extLst>
          </p:cNvPr>
          <p:cNvPicPr>
            <a:picLocks noGrp="1" noChangeAspect="1"/>
          </p:cNvPicPr>
          <p:nvPr>
            <p:ph idx="1"/>
          </p:nvPr>
        </p:nvPicPr>
        <p:blipFill>
          <a:blip r:embed="rId2"/>
          <a:stretch>
            <a:fillRect/>
          </a:stretch>
        </p:blipFill>
        <p:spPr>
          <a:xfrm>
            <a:off x="677863" y="1930400"/>
            <a:ext cx="8596312" cy="3659313"/>
          </a:xfrm>
        </p:spPr>
      </p:pic>
    </p:spTree>
    <p:extLst>
      <p:ext uri="{BB962C8B-B14F-4D97-AF65-F5344CB8AC3E}">
        <p14:creationId xmlns:p14="http://schemas.microsoft.com/office/powerpoint/2010/main" val="2651520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B6D17-5067-62FE-C445-898950860A9F}"/>
              </a:ext>
            </a:extLst>
          </p:cNvPr>
          <p:cNvSpPr>
            <a:spLocks noGrp="1"/>
          </p:cNvSpPr>
          <p:nvPr>
            <p:ph type="title"/>
          </p:nvPr>
        </p:nvSpPr>
        <p:spPr/>
        <p:txBody>
          <a:bodyPr/>
          <a:lstStyle/>
          <a:p>
            <a:r>
              <a:rPr lang="en-US" b="1" i="0" dirty="0">
                <a:effectLst/>
                <a:latin typeface="-apple-system"/>
              </a:rPr>
              <a:t>5.installment</a:t>
            </a:r>
            <a:br>
              <a:rPr lang="en-US" b="1" i="0" dirty="0">
                <a:effectLst/>
                <a:latin typeface="-apple-system"/>
              </a:rPr>
            </a:br>
            <a:endParaRPr lang="en-US" dirty="0"/>
          </a:p>
        </p:txBody>
      </p:sp>
      <p:pic>
        <p:nvPicPr>
          <p:cNvPr id="5" name="Content Placeholder 4">
            <a:extLst>
              <a:ext uri="{FF2B5EF4-FFF2-40B4-BE49-F238E27FC236}">
                <a16:creationId xmlns:a16="http://schemas.microsoft.com/office/drawing/2014/main" xmlns="" id="{C5230443-813B-DDA6-5061-D0A0776D053D}"/>
              </a:ext>
            </a:extLst>
          </p:cNvPr>
          <p:cNvPicPr>
            <a:picLocks noGrp="1" noChangeAspect="1"/>
          </p:cNvPicPr>
          <p:nvPr>
            <p:ph idx="1"/>
          </p:nvPr>
        </p:nvPicPr>
        <p:blipFill>
          <a:blip r:embed="rId2"/>
          <a:stretch>
            <a:fillRect/>
          </a:stretch>
        </p:blipFill>
        <p:spPr>
          <a:xfrm>
            <a:off x="677863" y="1930400"/>
            <a:ext cx="8596312" cy="3637469"/>
          </a:xfrm>
        </p:spPr>
      </p:pic>
    </p:spTree>
    <p:extLst>
      <p:ext uri="{BB962C8B-B14F-4D97-AF65-F5344CB8AC3E}">
        <p14:creationId xmlns:p14="http://schemas.microsoft.com/office/powerpoint/2010/main" val="3019096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0E9E77-07A9-39BF-C7A9-957E98949884}"/>
              </a:ext>
            </a:extLst>
          </p:cNvPr>
          <p:cNvSpPr>
            <a:spLocks noGrp="1"/>
          </p:cNvSpPr>
          <p:nvPr>
            <p:ph type="title"/>
          </p:nvPr>
        </p:nvSpPr>
        <p:spPr/>
        <p:txBody>
          <a:bodyPr/>
          <a:lstStyle/>
          <a:p>
            <a:pPr algn="ctr"/>
            <a:r>
              <a:rPr lang="en-US" dirty="0"/>
              <a:t>3.BI-VARIATE ANALYSIS</a:t>
            </a:r>
          </a:p>
        </p:txBody>
      </p:sp>
      <p:sp>
        <p:nvSpPr>
          <p:cNvPr id="3" name="Content Placeholder 2">
            <a:extLst>
              <a:ext uri="{FF2B5EF4-FFF2-40B4-BE49-F238E27FC236}">
                <a16:creationId xmlns:a16="http://schemas.microsoft.com/office/drawing/2014/main" xmlns="" id="{D858A174-0B38-017D-A663-957AC1A09F11}"/>
              </a:ext>
            </a:extLst>
          </p:cNvPr>
          <p:cNvSpPr>
            <a:spLocks noGrp="1"/>
          </p:cNvSpPr>
          <p:nvPr>
            <p:ph idx="1"/>
          </p:nvPr>
        </p:nvSpPr>
        <p:spPr/>
        <p:txBody>
          <a:bodyPr>
            <a:normAutofit/>
          </a:bodyPr>
          <a:lstStyle/>
          <a:p>
            <a:r>
              <a:rPr lang="en-US" sz="2800" b="1" i="0" dirty="0">
                <a:solidFill>
                  <a:srgbClr val="202122"/>
                </a:solidFill>
                <a:effectLst/>
                <a:latin typeface="Söhne"/>
              </a:rPr>
              <a:t>Bivariate analysis</a:t>
            </a:r>
            <a:r>
              <a:rPr lang="en-US" sz="2800" b="0" i="0" dirty="0">
                <a:solidFill>
                  <a:srgbClr val="202122"/>
                </a:solidFill>
                <a:effectLst/>
                <a:latin typeface="Söhne"/>
              </a:rPr>
              <a:t> is one of the simplest forms of quantitative analysis</a:t>
            </a:r>
            <a:endParaRPr lang="en-US" sz="2800" b="0" i="0" strike="noStrike" dirty="0">
              <a:solidFill>
                <a:srgbClr val="3366CC"/>
              </a:solidFill>
              <a:effectLst/>
              <a:latin typeface="Söhne"/>
            </a:endParaRPr>
          </a:p>
          <a:p>
            <a:r>
              <a:rPr lang="en-US" sz="2800" b="0" i="0" dirty="0">
                <a:solidFill>
                  <a:srgbClr val="202122"/>
                </a:solidFill>
                <a:effectLst/>
                <a:latin typeface="Söhne"/>
              </a:rPr>
              <a:t>It involves the analysis of two variables</a:t>
            </a:r>
          </a:p>
          <a:p>
            <a:r>
              <a:rPr lang="en-US" sz="2800" dirty="0">
                <a:solidFill>
                  <a:srgbClr val="202122"/>
                </a:solidFill>
                <a:latin typeface="Söhne"/>
              </a:rPr>
              <a:t>It</a:t>
            </a:r>
            <a:r>
              <a:rPr lang="en-US" sz="2800" b="0" i="0" dirty="0">
                <a:solidFill>
                  <a:srgbClr val="202122"/>
                </a:solidFill>
                <a:effectLst/>
                <a:latin typeface="Söhne"/>
              </a:rPr>
              <a:t> can help determine to what extent it becomes easier to know and predict a value for one variable (dependent variable) if we know the value of the other variable (independent variable</a:t>
            </a:r>
            <a:endParaRPr lang="en-US" sz="2800" b="1" dirty="0">
              <a:latin typeface="Söhne"/>
            </a:endParaRPr>
          </a:p>
        </p:txBody>
      </p:sp>
    </p:spTree>
    <p:extLst>
      <p:ext uri="{BB962C8B-B14F-4D97-AF65-F5344CB8AC3E}">
        <p14:creationId xmlns:p14="http://schemas.microsoft.com/office/powerpoint/2010/main" val="1939160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1.Home </a:t>
            </a:r>
            <a:r>
              <a:rPr lang="en-US" dirty="0"/>
              <a:t>Ownership with Loan </a:t>
            </a:r>
            <a:r>
              <a:rPr lang="en-US" dirty="0" smtClean="0"/>
              <a:t>Status</a:t>
            </a:r>
            <a:r>
              <a:rPr lang="en-US" dirty="0"/>
              <a:t/>
            </a:r>
            <a:br>
              <a:rPr lang="en-US"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9516" y="2160588"/>
            <a:ext cx="7233005"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056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2.Purpose </a:t>
            </a:r>
            <a:r>
              <a:rPr lang="en-US" dirty="0"/>
              <a:t>with Loan Status</a:t>
            </a:r>
            <a:br>
              <a:rPr lang="en-US" dirty="0"/>
            </a:b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5651" y="2160588"/>
            <a:ext cx="7240736"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613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3.Address </a:t>
            </a:r>
            <a:r>
              <a:rPr lang="en-US" dirty="0"/>
              <a:t>state with Loan Status</a:t>
            </a:r>
            <a:br>
              <a:rPr lang="en-US" dirty="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4944" y="2160588"/>
            <a:ext cx="7302150"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5239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4.term </a:t>
            </a:r>
            <a:r>
              <a:rPr lang="en-US" dirty="0"/>
              <a:t>with Loan Status</a:t>
            </a:r>
            <a:br>
              <a:rPr lang="en-US" dirty="0"/>
            </a:br>
            <a:endParaRPr lang="en-US" dirty="0"/>
          </a:p>
        </p:txBody>
      </p:sp>
      <p:pic>
        <p:nvPicPr>
          <p:cNvPr id="512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5260" y="2169380"/>
            <a:ext cx="7481517"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2448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.grade </a:t>
            </a:r>
            <a:r>
              <a:rPr lang="en-US" dirty="0"/>
              <a:t>with Loan Status</a:t>
            </a:r>
            <a:br>
              <a:rPr lang="en-US" dirty="0"/>
            </a:b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4129" y="2160588"/>
            <a:ext cx="7083779"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29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388" y="644769"/>
            <a:ext cx="8596668" cy="1320800"/>
          </a:xfrm>
        </p:spPr>
        <p:txBody>
          <a:bodyPr>
            <a:normAutofit/>
          </a:bodyPr>
          <a:lstStyle/>
          <a:p>
            <a:r>
              <a:rPr lang="en-US" dirty="0"/>
              <a:t>6</a:t>
            </a:r>
            <a:r>
              <a:rPr lang="en-US" dirty="0" smtClean="0"/>
              <a:t>.emp_length </a:t>
            </a:r>
            <a:r>
              <a:rPr lang="en-US" dirty="0"/>
              <a:t>with Loan Status</a:t>
            </a:r>
            <a:br>
              <a:rPr lang="en-US" dirty="0"/>
            </a:b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4129" y="2160588"/>
            <a:ext cx="7083779"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005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5F094-AFE1-A716-8F2D-27E7FAA576B2}"/>
              </a:ext>
            </a:extLst>
          </p:cNvPr>
          <p:cNvSpPr>
            <a:spLocks noGrp="1"/>
          </p:cNvSpPr>
          <p:nvPr>
            <p:ph type="ctrTitle"/>
          </p:nvPr>
        </p:nvSpPr>
        <p:spPr>
          <a:xfrm>
            <a:off x="814388" y="1343025"/>
            <a:ext cx="9229725" cy="2707811"/>
          </a:xfrm>
        </p:spPr>
        <p:txBody>
          <a:bodyPr/>
          <a:lstStyle/>
          <a:p>
            <a:pPr algn="l"/>
            <a:r>
              <a:rPr lang="en-US" dirty="0"/>
              <a:t>A SMALL LOAN MAKES A DEPT; A GREAT ONE MAKES AN ENEMY”</a:t>
            </a:r>
          </a:p>
        </p:txBody>
      </p:sp>
      <p:sp>
        <p:nvSpPr>
          <p:cNvPr id="3" name="Subtitle 2">
            <a:extLst>
              <a:ext uri="{FF2B5EF4-FFF2-40B4-BE49-F238E27FC236}">
                <a16:creationId xmlns:a16="http://schemas.microsoft.com/office/drawing/2014/main" xmlns="" id="{4561AFF6-219F-BFCD-6367-7FC136365ED1}"/>
              </a:ext>
            </a:extLst>
          </p:cNvPr>
          <p:cNvSpPr>
            <a:spLocks noGrp="1"/>
          </p:cNvSpPr>
          <p:nvPr>
            <p:ph type="subTitle" idx="1"/>
          </p:nvPr>
        </p:nvSpPr>
        <p:spPr/>
        <p:txBody>
          <a:bodyPr/>
          <a:lstStyle/>
          <a:p>
            <a:pPr algn="l"/>
            <a:r>
              <a:rPr lang="en-US" dirty="0"/>
              <a:t>- PUBLILIUS SYRUS</a:t>
            </a:r>
          </a:p>
        </p:txBody>
      </p:sp>
    </p:spTree>
    <p:extLst>
      <p:ext uri="{BB962C8B-B14F-4D97-AF65-F5344CB8AC3E}">
        <p14:creationId xmlns:p14="http://schemas.microsoft.com/office/powerpoint/2010/main" val="206676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.pub_rec_bankruptcies </a:t>
            </a:r>
            <a:r>
              <a:rPr lang="en-US" dirty="0"/>
              <a:t>with Loan Status</a:t>
            </a:r>
            <a:br>
              <a:rPr lang="en-US" dirty="0"/>
            </a:b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5474" y="2160588"/>
            <a:ext cx="7141090"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595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143EF4-20F8-1557-2C9A-C4D9FBC511EC}"/>
              </a:ext>
            </a:extLst>
          </p:cNvPr>
          <p:cNvSpPr>
            <a:spLocks noGrp="1"/>
          </p:cNvSpPr>
          <p:nvPr>
            <p:ph type="title"/>
          </p:nvPr>
        </p:nvSpPr>
        <p:spPr/>
        <p:txBody>
          <a:bodyPr/>
          <a:lstStyle/>
          <a:p>
            <a:pPr algn="ctr"/>
            <a:r>
              <a:rPr lang="en-US" dirty="0"/>
              <a:t>4.MULTIVARIATE ANALYSIS</a:t>
            </a:r>
          </a:p>
        </p:txBody>
      </p:sp>
      <p:sp>
        <p:nvSpPr>
          <p:cNvPr id="3" name="Content Placeholder 2">
            <a:extLst>
              <a:ext uri="{FF2B5EF4-FFF2-40B4-BE49-F238E27FC236}">
                <a16:creationId xmlns:a16="http://schemas.microsoft.com/office/drawing/2014/main" xmlns="" id="{BFB7924D-C4BB-5E74-5703-9B23003E0591}"/>
              </a:ext>
            </a:extLst>
          </p:cNvPr>
          <p:cNvSpPr>
            <a:spLocks noGrp="1"/>
          </p:cNvSpPr>
          <p:nvPr>
            <p:ph idx="1"/>
          </p:nvPr>
        </p:nvSpPr>
        <p:spPr>
          <a:xfrm>
            <a:off x="677334" y="1864659"/>
            <a:ext cx="8596668" cy="4176703"/>
          </a:xfrm>
        </p:spPr>
        <p:txBody>
          <a:bodyPr>
            <a:normAutofit fontScale="92500"/>
          </a:bodyPr>
          <a:lstStyle/>
          <a:p>
            <a:pPr algn="l"/>
            <a:r>
              <a:rPr lang="en-US" sz="2800" i="0" dirty="0">
                <a:solidFill>
                  <a:srgbClr val="111111"/>
                </a:solidFill>
                <a:effectLst/>
                <a:latin typeface="Söhne"/>
                <a:ea typeface="Source Sans Pro" panose="020B0503030403020204" pitchFamily="34" charset="0"/>
              </a:rPr>
              <a:t>Multivariate analysis is a statistical technique used to analyze data that contains more than two variables.</a:t>
            </a:r>
            <a:endParaRPr lang="en-US" sz="2800" i="0" dirty="0">
              <a:solidFill>
                <a:srgbClr val="000000"/>
              </a:solidFill>
              <a:effectLst/>
              <a:latin typeface="Söhne"/>
              <a:ea typeface="Source Sans Pro" panose="020B0503030403020204" pitchFamily="34" charset="0"/>
            </a:endParaRPr>
          </a:p>
          <a:p>
            <a:pPr algn="l"/>
            <a:r>
              <a:rPr lang="en-US" sz="2800" i="0" dirty="0">
                <a:solidFill>
                  <a:srgbClr val="000000"/>
                </a:solidFill>
                <a:effectLst/>
                <a:latin typeface="Söhne"/>
                <a:ea typeface="Source Sans Pro" panose="020B0503030403020204" pitchFamily="34" charset="0"/>
              </a:rPr>
              <a:t>Multivariate analysis allows you to find patterns between variables, helping you better understand the effects that different factors have on each other and the relationships between them. </a:t>
            </a:r>
          </a:p>
          <a:p>
            <a:pPr algn="l"/>
            <a:r>
              <a:rPr lang="en-US" sz="2800" i="0" dirty="0">
                <a:solidFill>
                  <a:srgbClr val="000000"/>
                </a:solidFill>
                <a:effectLst/>
                <a:latin typeface="Söhne"/>
                <a:ea typeface="Source Sans Pro" panose="020B0503030403020204" pitchFamily="34" charset="0"/>
              </a:rPr>
              <a:t>It represents a critical tool for marketers looking for ways to get deeper insight into the outcome of campaign decisions.</a:t>
            </a:r>
          </a:p>
          <a:p>
            <a:pPr marL="0" indent="0" algn="l">
              <a:buNone/>
            </a:pPr>
            <a:endParaRPr lang="en-US" b="0" i="0" dirty="0">
              <a:solidFill>
                <a:srgbClr val="000000"/>
              </a:solidFill>
              <a:effectLst/>
              <a:latin typeface="adobe-clean"/>
            </a:endParaRPr>
          </a:p>
          <a:p>
            <a:endParaRPr lang="en-US" dirty="0"/>
          </a:p>
        </p:txBody>
      </p:sp>
    </p:spTree>
    <p:extLst>
      <p:ext uri="{BB962C8B-B14F-4D97-AF65-F5344CB8AC3E}">
        <p14:creationId xmlns:p14="http://schemas.microsoft.com/office/powerpoint/2010/main" val="2794813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CE738-B88F-14FC-C362-6D73C79C9327}"/>
              </a:ext>
            </a:extLst>
          </p:cNvPr>
          <p:cNvSpPr>
            <a:spLocks noGrp="1"/>
          </p:cNvSpPr>
          <p:nvPr>
            <p:ph type="title"/>
          </p:nvPr>
        </p:nvSpPr>
        <p:spPr/>
        <p:txBody>
          <a:bodyPr/>
          <a:lstStyle/>
          <a:p>
            <a:pPr algn="ctr"/>
            <a:r>
              <a:rPr lang="en-US" dirty="0"/>
              <a:t>5.CONCLUSION</a:t>
            </a:r>
          </a:p>
        </p:txBody>
      </p:sp>
      <p:sp>
        <p:nvSpPr>
          <p:cNvPr id="3" name="Content Placeholder 2">
            <a:extLst>
              <a:ext uri="{FF2B5EF4-FFF2-40B4-BE49-F238E27FC236}">
                <a16:creationId xmlns:a16="http://schemas.microsoft.com/office/drawing/2014/main" xmlns="" id="{896114F1-39F1-6813-CD18-4C78C8B73725}"/>
              </a:ext>
            </a:extLst>
          </p:cNvPr>
          <p:cNvSpPr>
            <a:spLocks noGrp="1"/>
          </p:cNvSpPr>
          <p:nvPr>
            <p:ph idx="1"/>
          </p:nvPr>
        </p:nvSpPr>
        <p:spPr/>
        <p:txBody>
          <a:bodyPr>
            <a:normAutofit/>
          </a:bodyPr>
          <a:lstStyle/>
          <a:p>
            <a:pPr marL="0" indent="0">
              <a:buNone/>
            </a:pPr>
            <a:r>
              <a:rPr lang="en-US" sz="2800" dirty="0">
                <a:latin typeface="Söhne"/>
              </a:rPr>
              <a:t>The findings from this case study can serve as a guide for informed decision-making and the implementation of best practices in the lending industry. Adhering to these key principles can lead to sustainable growth and success in the highly competitive and dynamic loan market."</a:t>
            </a:r>
            <a:endParaRPr lang="en-US" sz="2800" dirty="0">
              <a:latin typeface="Söhne"/>
            </a:endParaRPr>
          </a:p>
        </p:txBody>
      </p:sp>
    </p:spTree>
    <p:extLst>
      <p:ext uri="{BB962C8B-B14F-4D97-AF65-F5344CB8AC3E}">
        <p14:creationId xmlns:p14="http://schemas.microsoft.com/office/powerpoint/2010/main" val="4239368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C8291A-E4D7-FB62-3F29-63CE10D81F51}"/>
              </a:ext>
            </a:extLst>
          </p:cNvPr>
          <p:cNvSpPr>
            <a:spLocks noGrp="1"/>
          </p:cNvSpPr>
          <p:nvPr>
            <p:ph type="ctrTitle"/>
          </p:nvPr>
        </p:nvSpPr>
        <p:spPr>
          <a:xfrm>
            <a:off x="1507067" y="285750"/>
            <a:ext cx="7766936" cy="2300288"/>
          </a:xfrm>
        </p:spPr>
        <p:txBody>
          <a:bodyPr/>
          <a:lstStyle/>
          <a:p>
            <a:pPr algn="ctr"/>
            <a:r>
              <a:rPr lang="en-US" dirty="0"/>
              <a:t>INDEX</a:t>
            </a:r>
            <a:br>
              <a:rPr lang="en-US" dirty="0"/>
            </a:br>
            <a:endParaRPr lang="en-US" dirty="0"/>
          </a:p>
        </p:txBody>
      </p:sp>
      <p:sp>
        <p:nvSpPr>
          <p:cNvPr id="3" name="Subtitle 2">
            <a:extLst>
              <a:ext uri="{FF2B5EF4-FFF2-40B4-BE49-F238E27FC236}">
                <a16:creationId xmlns:a16="http://schemas.microsoft.com/office/drawing/2014/main" xmlns="" id="{82E6C417-8F8E-7E4E-1824-F508F71A9C53}"/>
              </a:ext>
            </a:extLst>
          </p:cNvPr>
          <p:cNvSpPr>
            <a:spLocks noGrp="1"/>
          </p:cNvSpPr>
          <p:nvPr>
            <p:ph type="subTitle" idx="1"/>
          </p:nvPr>
        </p:nvSpPr>
        <p:spPr>
          <a:xfrm>
            <a:off x="1507067" y="2586039"/>
            <a:ext cx="7766936" cy="3014661"/>
          </a:xfrm>
        </p:spPr>
        <p:txBody>
          <a:bodyPr>
            <a:normAutofit/>
          </a:bodyPr>
          <a:lstStyle/>
          <a:p>
            <a:pPr algn="l"/>
            <a:r>
              <a:rPr lang="en-US" sz="2400" b="1" dirty="0"/>
              <a:t>1. PROBLEM STATEMENT AND APPROACH</a:t>
            </a:r>
          </a:p>
          <a:p>
            <a:pPr algn="l"/>
            <a:r>
              <a:rPr lang="en-US" sz="2400" b="1" dirty="0"/>
              <a:t>2. UNIVARIATE ANALYSIS</a:t>
            </a:r>
          </a:p>
          <a:p>
            <a:pPr algn="l"/>
            <a:r>
              <a:rPr lang="en-US" sz="2400" b="1" dirty="0"/>
              <a:t>3. BI- VARIATE ANALYSIS</a:t>
            </a:r>
          </a:p>
          <a:p>
            <a:pPr algn="l"/>
            <a:r>
              <a:rPr lang="en-US" sz="2400" b="1" dirty="0"/>
              <a:t>4. MULTIVARIATE ANALYSIS</a:t>
            </a:r>
          </a:p>
          <a:p>
            <a:pPr algn="l"/>
            <a:r>
              <a:rPr lang="en-US" sz="2400" b="1" dirty="0"/>
              <a:t>5. CONCLUSION</a:t>
            </a:r>
          </a:p>
        </p:txBody>
      </p:sp>
    </p:spTree>
    <p:extLst>
      <p:ext uri="{BB962C8B-B14F-4D97-AF65-F5344CB8AC3E}">
        <p14:creationId xmlns:p14="http://schemas.microsoft.com/office/powerpoint/2010/main" val="4245661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C33B70-F78D-DE80-8A99-2761C50E2B4C}"/>
              </a:ext>
            </a:extLst>
          </p:cNvPr>
          <p:cNvSpPr>
            <a:spLocks noGrp="1"/>
          </p:cNvSpPr>
          <p:nvPr>
            <p:ph type="title"/>
          </p:nvPr>
        </p:nvSpPr>
        <p:spPr/>
        <p:txBody>
          <a:bodyPr/>
          <a:lstStyle/>
          <a:p>
            <a:pPr algn="ctr"/>
            <a:r>
              <a:rPr lang="en-US" dirty="0"/>
              <a:t>1. PROBLEM STATEMENT</a:t>
            </a:r>
          </a:p>
        </p:txBody>
      </p:sp>
      <p:sp>
        <p:nvSpPr>
          <p:cNvPr id="3" name="Content Placeholder 2">
            <a:extLst>
              <a:ext uri="{FF2B5EF4-FFF2-40B4-BE49-F238E27FC236}">
                <a16:creationId xmlns:a16="http://schemas.microsoft.com/office/drawing/2014/main" xmlns="" id="{74350984-4B8E-9D50-8E8E-402FE1BDA798}"/>
              </a:ext>
            </a:extLst>
          </p:cNvPr>
          <p:cNvSpPr>
            <a:spLocks noGrp="1"/>
          </p:cNvSpPr>
          <p:nvPr>
            <p:ph idx="1"/>
          </p:nvPr>
        </p:nvSpPr>
        <p:spPr>
          <a:xfrm>
            <a:off x="677334" y="1771651"/>
            <a:ext cx="8596668" cy="4269712"/>
          </a:xfrm>
        </p:spPr>
        <p:txBody>
          <a:bodyPr>
            <a:normAutofit lnSpcReduction="10000"/>
          </a:bodyPr>
          <a:lstStyle/>
          <a:p>
            <a:r>
              <a:rPr lang="en-US" sz="2800" b="0" i="0" dirty="0" err="1">
                <a:solidFill>
                  <a:srgbClr val="374151"/>
                </a:solidFill>
                <a:effectLst/>
                <a:latin typeface="Söhne"/>
              </a:rPr>
              <a:t>LendingClub</a:t>
            </a:r>
            <a:r>
              <a:rPr lang="en-US" sz="2800" b="0" i="0" dirty="0">
                <a:solidFill>
                  <a:srgbClr val="374151"/>
                </a:solidFill>
                <a:effectLst/>
                <a:latin typeface="Söhne"/>
              </a:rPr>
              <a:t> is a prominent peer-to-peer lending platform that facilitates loans for individuals and small businesses.</a:t>
            </a:r>
          </a:p>
          <a:p>
            <a:r>
              <a:rPr lang="en-US" sz="2800" b="0" i="0" dirty="0">
                <a:solidFill>
                  <a:srgbClr val="374151"/>
                </a:solidFill>
                <a:effectLst/>
                <a:latin typeface="Söhne"/>
              </a:rPr>
              <a:t> </a:t>
            </a:r>
            <a:r>
              <a:rPr lang="en-US" sz="2800" b="0" i="0" dirty="0" err="1">
                <a:solidFill>
                  <a:srgbClr val="374151"/>
                </a:solidFill>
                <a:effectLst/>
                <a:latin typeface="Söhne"/>
              </a:rPr>
              <a:t>LendingClub</a:t>
            </a:r>
            <a:r>
              <a:rPr lang="en-US" sz="2800" b="0" i="0" dirty="0">
                <a:solidFill>
                  <a:srgbClr val="374151"/>
                </a:solidFill>
                <a:effectLst/>
                <a:latin typeface="Söhne"/>
              </a:rPr>
              <a:t> collects a vast amount of data on loan applicants, investors, and loan performance.</a:t>
            </a:r>
          </a:p>
          <a:p>
            <a:r>
              <a:rPr lang="en-US" sz="2800" b="0" i="0" dirty="0">
                <a:solidFill>
                  <a:srgbClr val="374151"/>
                </a:solidFill>
                <a:effectLst/>
                <a:latin typeface="Söhne"/>
              </a:rPr>
              <a:t> This data can be leveraged to improve the platform's efficiency, risk assessment, and investor experience</a:t>
            </a:r>
            <a:r>
              <a:rPr lang="en-US" b="0" i="0" dirty="0">
                <a:solidFill>
                  <a:srgbClr val="374151"/>
                </a:solidFill>
                <a:effectLst/>
                <a:latin typeface="Söhne"/>
              </a:rPr>
              <a:t>.</a:t>
            </a:r>
          </a:p>
          <a:p>
            <a:r>
              <a:rPr lang="en-US" sz="2800" b="0" i="0" dirty="0">
                <a:effectLst/>
                <a:latin typeface="-apple-system"/>
              </a:rPr>
              <a:t>The main goal is to reduce credit loss</a:t>
            </a:r>
            <a:endParaRPr lang="en-US" sz="2800" dirty="0"/>
          </a:p>
        </p:txBody>
      </p:sp>
    </p:spTree>
    <p:extLst>
      <p:ext uri="{BB962C8B-B14F-4D97-AF65-F5344CB8AC3E}">
        <p14:creationId xmlns:p14="http://schemas.microsoft.com/office/powerpoint/2010/main" val="1337147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B41FBE-CF64-D57D-E555-D78C3CDDFBFB}"/>
              </a:ext>
            </a:extLst>
          </p:cNvPr>
          <p:cNvSpPr>
            <a:spLocks noGrp="1"/>
          </p:cNvSpPr>
          <p:nvPr>
            <p:ph type="title"/>
          </p:nvPr>
        </p:nvSpPr>
        <p:spPr/>
        <p:txBody>
          <a:bodyPr/>
          <a:lstStyle/>
          <a:p>
            <a:pPr algn="ctr"/>
            <a:r>
              <a:rPr lang="en-US" b="1" i="0" dirty="0">
                <a:effectLst/>
                <a:latin typeface="Söhne"/>
              </a:rPr>
              <a:t>Objective</a:t>
            </a:r>
            <a:endParaRPr lang="en-US" dirty="0"/>
          </a:p>
        </p:txBody>
      </p:sp>
      <p:sp>
        <p:nvSpPr>
          <p:cNvPr id="3" name="Content Placeholder 2">
            <a:extLst>
              <a:ext uri="{FF2B5EF4-FFF2-40B4-BE49-F238E27FC236}">
                <a16:creationId xmlns:a16="http://schemas.microsoft.com/office/drawing/2014/main" xmlns="" id="{24487685-3FA4-9932-4ECB-9CA17C36E566}"/>
              </a:ext>
            </a:extLst>
          </p:cNvPr>
          <p:cNvSpPr>
            <a:spLocks noGrp="1"/>
          </p:cNvSpPr>
          <p:nvPr>
            <p:ph idx="1"/>
          </p:nvPr>
        </p:nvSpPr>
        <p:spPr>
          <a:xfrm>
            <a:off x="677334" y="2160590"/>
            <a:ext cx="8596668" cy="1825623"/>
          </a:xfrm>
        </p:spPr>
        <p:txBody>
          <a:bodyPr>
            <a:normAutofit/>
          </a:bodyPr>
          <a:lstStyle/>
          <a:p>
            <a:pPr marL="0" indent="0">
              <a:buNone/>
            </a:pPr>
            <a:r>
              <a:rPr lang="en-US" sz="2800" b="0" i="0" dirty="0">
                <a:solidFill>
                  <a:srgbClr val="374151"/>
                </a:solidFill>
                <a:effectLst/>
                <a:latin typeface="Söhne"/>
              </a:rPr>
              <a:t>The objective of this project is to analyze </a:t>
            </a:r>
            <a:r>
              <a:rPr lang="en-US" sz="2800" b="0" i="0" dirty="0" err="1">
                <a:solidFill>
                  <a:srgbClr val="374151"/>
                </a:solidFill>
                <a:effectLst/>
                <a:latin typeface="Söhne"/>
              </a:rPr>
              <a:t>LendingClub's</a:t>
            </a:r>
            <a:r>
              <a:rPr lang="en-US" sz="2800" b="0" i="0" dirty="0">
                <a:solidFill>
                  <a:srgbClr val="374151"/>
                </a:solidFill>
                <a:effectLst/>
                <a:latin typeface="Söhne"/>
              </a:rPr>
              <a:t> loan data and address specific challenges or opportunities related to the platform's operations, risk management, or investor strategies.</a:t>
            </a:r>
            <a:endParaRPr lang="en-US" sz="2800" dirty="0"/>
          </a:p>
        </p:txBody>
      </p:sp>
    </p:spTree>
    <p:extLst>
      <p:ext uri="{BB962C8B-B14F-4D97-AF65-F5344CB8AC3E}">
        <p14:creationId xmlns:p14="http://schemas.microsoft.com/office/powerpoint/2010/main" val="842708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DF64B-076D-94C7-A1A0-46BFCC82A9EC}"/>
              </a:ext>
            </a:extLst>
          </p:cNvPr>
          <p:cNvSpPr>
            <a:spLocks noGrp="1"/>
          </p:cNvSpPr>
          <p:nvPr>
            <p:ph type="title"/>
          </p:nvPr>
        </p:nvSpPr>
        <p:spPr/>
        <p:txBody>
          <a:bodyPr/>
          <a:lstStyle/>
          <a:p>
            <a:pPr algn="ctr"/>
            <a:r>
              <a:rPr lang="en-US" dirty="0">
                <a:solidFill>
                  <a:schemeClr val="accent1">
                    <a:lumMod val="75000"/>
                  </a:schemeClr>
                </a:solidFill>
              </a:rPr>
              <a:t>APPROACH</a:t>
            </a:r>
          </a:p>
        </p:txBody>
      </p:sp>
      <p:pic>
        <p:nvPicPr>
          <p:cNvPr id="5" name="Content Placeholder 4">
            <a:extLst>
              <a:ext uri="{FF2B5EF4-FFF2-40B4-BE49-F238E27FC236}">
                <a16:creationId xmlns:a16="http://schemas.microsoft.com/office/drawing/2014/main" xmlns="" id="{EE2BD108-19BF-2CE6-266B-1C8756B0E772}"/>
              </a:ext>
            </a:extLst>
          </p:cNvPr>
          <p:cNvPicPr>
            <a:picLocks noGrp="1" noChangeAspect="1"/>
          </p:cNvPicPr>
          <p:nvPr>
            <p:ph idx="1"/>
          </p:nvPr>
        </p:nvPicPr>
        <p:blipFill>
          <a:blip r:embed="rId2"/>
          <a:stretch>
            <a:fillRect/>
          </a:stretch>
        </p:blipFill>
        <p:spPr>
          <a:xfrm>
            <a:off x="2514601" y="1606550"/>
            <a:ext cx="5600699" cy="4641850"/>
          </a:xfrm>
        </p:spPr>
      </p:pic>
    </p:spTree>
    <p:extLst>
      <p:ext uri="{BB962C8B-B14F-4D97-AF65-F5344CB8AC3E}">
        <p14:creationId xmlns:p14="http://schemas.microsoft.com/office/powerpoint/2010/main" val="275341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54229-0828-D093-5383-386C4CDE9C56}"/>
              </a:ext>
            </a:extLst>
          </p:cNvPr>
          <p:cNvSpPr>
            <a:spLocks noGrp="1"/>
          </p:cNvSpPr>
          <p:nvPr>
            <p:ph type="title"/>
          </p:nvPr>
        </p:nvSpPr>
        <p:spPr/>
        <p:txBody>
          <a:bodyPr/>
          <a:lstStyle/>
          <a:p>
            <a:pPr algn="ctr"/>
            <a:r>
              <a:rPr lang="en-US" dirty="0"/>
              <a:t>2.UNIVARIATE ANALYSIS</a:t>
            </a:r>
          </a:p>
        </p:txBody>
      </p:sp>
      <p:sp>
        <p:nvSpPr>
          <p:cNvPr id="3" name="Content Placeholder 2">
            <a:extLst>
              <a:ext uri="{FF2B5EF4-FFF2-40B4-BE49-F238E27FC236}">
                <a16:creationId xmlns:a16="http://schemas.microsoft.com/office/drawing/2014/main" xmlns="" id="{9F751C7F-4D06-830E-89E4-BFD771973759}"/>
              </a:ext>
            </a:extLst>
          </p:cNvPr>
          <p:cNvSpPr>
            <a:spLocks noGrp="1"/>
          </p:cNvSpPr>
          <p:nvPr>
            <p:ph idx="1"/>
          </p:nvPr>
        </p:nvSpPr>
        <p:spPr>
          <a:xfrm>
            <a:off x="677334" y="2160589"/>
            <a:ext cx="8596668" cy="3097211"/>
          </a:xfrm>
        </p:spPr>
        <p:txBody>
          <a:bodyPr/>
          <a:lstStyle/>
          <a:p>
            <a:pPr>
              <a:buFont typeface="Wingdings" panose="05000000000000000000" pitchFamily="2" charset="2"/>
              <a:buChar char="Ø"/>
            </a:pPr>
            <a:r>
              <a:rPr lang="en-US" sz="2800" b="1" i="0" dirty="0">
                <a:solidFill>
                  <a:srgbClr val="767676"/>
                </a:solidFill>
                <a:effectLst/>
                <a:latin typeface="Roboto" panose="02000000000000000000" pitchFamily="2" charset="0"/>
              </a:rPr>
              <a:t>Univariate Analysis</a:t>
            </a:r>
            <a:r>
              <a:rPr lang="en-US" sz="2800" b="0" i="0" dirty="0">
                <a:solidFill>
                  <a:srgbClr val="71777D"/>
                </a:solidFill>
                <a:effectLst/>
                <a:latin typeface="Roboto" panose="02000000000000000000" pitchFamily="2" charset="0"/>
              </a:rPr>
              <a:t> is a type of data visualization where we visualize only a single variable at a time.</a:t>
            </a:r>
          </a:p>
          <a:p>
            <a:pPr>
              <a:buFont typeface="Wingdings" panose="05000000000000000000" pitchFamily="2" charset="2"/>
              <a:buChar char="Ø"/>
            </a:pPr>
            <a:r>
              <a:rPr lang="en-US" sz="2800" dirty="0">
                <a:solidFill>
                  <a:srgbClr val="767676"/>
                </a:solidFill>
                <a:latin typeface="Roboto" panose="02000000000000000000" pitchFamily="2" charset="0"/>
              </a:rPr>
              <a:t>It</a:t>
            </a:r>
            <a:r>
              <a:rPr lang="en-US" sz="2800" b="0" i="0" dirty="0">
                <a:solidFill>
                  <a:srgbClr val="71777D"/>
                </a:solidFill>
                <a:effectLst/>
                <a:latin typeface="Roboto" panose="02000000000000000000" pitchFamily="2" charset="0"/>
              </a:rPr>
              <a:t> helps us to analyze the distribution of the variable present in the data</a:t>
            </a:r>
            <a:endParaRPr lang="en-US" sz="2800" b="1" i="0" dirty="0">
              <a:effectLst/>
              <a:latin typeface="-apple-system"/>
            </a:endParaRPr>
          </a:p>
          <a:p>
            <a:pPr marL="0" indent="0">
              <a:buNone/>
            </a:pPr>
            <a:endParaRPr lang="en-US" dirty="0"/>
          </a:p>
        </p:txBody>
      </p:sp>
    </p:spTree>
    <p:extLst>
      <p:ext uri="{BB962C8B-B14F-4D97-AF65-F5344CB8AC3E}">
        <p14:creationId xmlns:p14="http://schemas.microsoft.com/office/powerpoint/2010/main" val="2248017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0485A7F-0CBE-B479-39F8-8690440C2426}"/>
              </a:ext>
            </a:extLst>
          </p:cNvPr>
          <p:cNvPicPr>
            <a:picLocks noGrp="1" noChangeAspect="1"/>
          </p:cNvPicPr>
          <p:nvPr>
            <p:ph idx="1"/>
          </p:nvPr>
        </p:nvPicPr>
        <p:blipFill>
          <a:blip r:embed="rId2"/>
          <a:stretch>
            <a:fillRect/>
          </a:stretch>
        </p:blipFill>
        <p:spPr>
          <a:xfrm>
            <a:off x="742742" y="2573364"/>
            <a:ext cx="8466554" cy="3055885"/>
          </a:xfrm>
        </p:spPr>
      </p:pic>
      <p:sp>
        <p:nvSpPr>
          <p:cNvPr id="6" name="Rectangle 1">
            <a:extLst>
              <a:ext uri="{FF2B5EF4-FFF2-40B4-BE49-F238E27FC236}">
                <a16:creationId xmlns:a16="http://schemas.microsoft.com/office/drawing/2014/main" xmlns="" id="{AC2329E5-18A7-AC85-712B-85908C81538F}"/>
              </a:ext>
            </a:extLst>
          </p:cNvPr>
          <p:cNvSpPr>
            <a:spLocks noGrp="1" noChangeArrowheads="1"/>
          </p:cNvSpPr>
          <p:nvPr>
            <p:ph type="title"/>
          </p:nvPr>
        </p:nvSpPr>
        <p:spPr bwMode="auto">
          <a:xfrm>
            <a:off x="677334" y="1008390"/>
            <a:ext cx="26853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chemeClr val="accent1">
                    <a:lumMod val="75000"/>
                  </a:schemeClr>
                </a:solidFill>
                <a:effectLst/>
                <a:latin typeface="Arial Unicode MS" panose="020B0604020202020204" pitchFamily="34" charset="-128"/>
              </a:rPr>
              <a:t>1.Loan amount </a:t>
            </a:r>
            <a:endParaRPr kumimoji="0" lang="en-US" altLang="en-US" sz="2800" b="0" i="0" u="none" strike="noStrike" cap="none" normalizeH="0" baseline="0" dirty="0">
              <a:ln>
                <a:noFill/>
              </a:ln>
              <a:solidFill>
                <a:schemeClr val="accent1">
                  <a:lumMod val="75000"/>
                </a:schemeClr>
              </a:solidFill>
              <a:effectLst/>
              <a:latin typeface="Arial" panose="020B0604020202020204" pitchFamily="34" charset="0"/>
            </a:endParaRPr>
          </a:p>
        </p:txBody>
      </p:sp>
    </p:spTree>
    <p:extLst>
      <p:ext uri="{BB962C8B-B14F-4D97-AF65-F5344CB8AC3E}">
        <p14:creationId xmlns:p14="http://schemas.microsoft.com/office/powerpoint/2010/main" val="350523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6B26CE-51AE-8596-20C8-680E905C7312}"/>
              </a:ext>
            </a:extLst>
          </p:cNvPr>
          <p:cNvSpPr>
            <a:spLocks noGrp="1"/>
          </p:cNvSpPr>
          <p:nvPr>
            <p:ph type="title"/>
          </p:nvPr>
        </p:nvSpPr>
        <p:spPr/>
        <p:txBody>
          <a:bodyPr>
            <a:normAutofit fontScale="90000"/>
          </a:bodyPr>
          <a:lstStyle/>
          <a:p>
            <a:r>
              <a:rPr lang="en-US" b="1" i="0" dirty="0">
                <a:effectLst/>
                <a:latin typeface="-apple-system"/>
              </a:rPr>
              <a:t>2. Funded amount - The total amount committed to that loan at that point in time.</a:t>
            </a:r>
            <a:br>
              <a:rPr lang="en-US" b="1" i="0" dirty="0">
                <a:effectLst/>
                <a:latin typeface="-apple-system"/>
              </a:rPr>
            </a:br>
            <a:endParaRPr lang="en-US" dirty="0"/>
          </a:p>
        </p:txBody>
      </p:sp>
      <p:pic>
        <p:nvPicPr>
          <p:cNvPr id="5" name="Content Placeholder 4">
            <a:extLst>
              <a:ext uri="{FF2B5EF4-FFF2-40B4-BE49-F238E27FC236}">
                <a16:creationId xmlns:a16="http://schemas.microsoft.com/office/drawing/2014/main" xmlns="" id="{1647FDF1-28D5-4BA2-A1F8-F57714C9497E}"/>
              </a:ext>
            </a:extLst>
          </p:cNvPr>
          <p:cNvPicPr>
            <a:picLocks noGrp="1" noChangeAspect="1"/>
          </p:cNvPicPr>
          <p:nvPr>
            <p:ph idx="1"/>
          </p:nvPr>
        </p:nvPicPr>
        <p:blipFill>
          <a:blip r:embed="rId2"/>
          <a:stretch>
            <a:fillRect/>
          </a:stretch>
        </p:blipFill>
        <p:spPr>
          <a:xfrm>
            <a:off x="677863" y="2653664"/>
            <a:ext cx="8596312" cy="2895285"/>
          </a:xfrm>
        </p:spPr>
      </p:pic>
    </p:spTree>
    <p:extLst>
      <p:ext uri="{BB962C8B-B14F-4D97-AF65-F5344CB8AC3E}">
        <p14:creationId xmlns:p14="http://schemas.microsoft.com/office/powerpoint/2010/main" val="3953221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162</TotalTime>
  <Words>340</Words>
  <Application>Microsoft Office PowerPoint</Application>
  <PresentationFormat>Custom</PresentationFormat>
  <Paragraphs>44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LENDING CLUB CASE STUDY</vt:lpstr>
      <vt:lpstr>A SMALL LOAN MAKES A DEPT; A GREAT ONE MAKES AN ENEMY”</vt:lpstr>
      <vt:lpstr>INDEX </vt:lpstr>
      <vt:lpstr>1. PROBLEM STATEMENT</vt:lpstr>
      <vt:lpstr>Objective</vt:lpstr>
      <vt:lpstr>APPROACH</vt:lpstr>
      <vt:lpstr>2.UNIVARIATE ANALYSIS</vt:lpstr>
      <vt:lpstr>1.Loan amount </vt:lpstr>
      <vt:lpstr>2. Funded amount - The total amount committed to that loan at that point in time. </vt:lpstr>
      <vt:lpstr>3. funded_amnt_inv - The total amount committed by investors for that loan at that point in time. </vt:lpstr>
      <vt:lpstr>4.int_rate  </vt:lpstr>
      <vt:lpstr>5.installment </vt:lpstr>
      <vt:lpstr>3.BI-VARIATE ANALYSIS</vt:lpstr>
      <vt:lpstr>1.Home Ownership with Loan Status </vt:lpstr>
      <vt:lpstr>2.Purpose with Loan Status </vt:lpstr>
      <vt:lpstr>3.Address state with Loan Status </vt:lpstr>
      <vt:lpstr>4.term with Loan Status </vt:lpstr>
      <vt:lpstr>5.grade with Loan Status </vt:lpstr>
      <vt:lpstr>6.emp_length with Loan Status </vt:lpstr>
      <vt:lpstr>7.pub_rec_bankruptcies with Loan Status </vt:lpstr>
      <vt:lpstr>4.MULTIVARIATE ANALYSIS</vt:lpstr>
      <vt:lpstr>5.CONCLUSION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Dilliprasath Babu</dc:creator>
  <cp:lastModifiedBy>Windows User</cp:lastModifiedBy>
  <cp:revision>6</cp:revision>
  <dcterms:created xsi:type="dcterms:W3CDTF">2023-11-08T11:43:53Z</dcterms:created>
  <dcterms:modified xsi:type="dcterms:W3CDTF">2023-11-08T17:01:00Z</dcterms:modified>
</cp:coreProperties>
</file>