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4"/>
  </p:notesMasterIdLst>
  <p:sldIdLst>
    <p:sldId id="839" r:id="rId2"/>
    <p:sldId id="840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yant Shekhar" initials="" lastIdx="4" clrIdx="0"/>
  <p:cmAuthor id="1" name="Rumaisa Mughal" initials="" lastIdx="3" clrIdx="1"/>
  <p:cmAuthor id="2" name="Sunil Sharma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AC3428-4DC3-4DA3-8704-9680DE9521D4}">
  <a:tblStyle styleId="{B1AC3428-4DC3-4DA3-8704-9680DE9521D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6EAE9"/>
          </a:solidFill>
        </a:fill>
      </a:tcStyle>
    </a:wholeTbl>
    <a:band1H>
      <a:tcTxStyle/>
      <a:tcStyle>
        <a:tcBdr/>
        <a:fill>
          <a:solidFill>
            <a:srgbClr val="ECD0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CD0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42"/>
    <p:restoredTop sz="96629"/>
  </p:normalViewPr>
  <p:slideViewPr>
    <p:cSldViewPr snapToGrid="0" snapToObjects="1">
      <p:cViewPr>
        <p:scale>
          <a:sx n="97" d="100"/>
          <a:sy n="97" d="100"/>
        </p:scale>
        <p:origin x="79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1" d="100"/>
        <a:sy n="6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762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84972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30">
            <a:extLst>
              <a:ext uri="{FF2B5EF4-FFF2-40B4-BE49-F238E27FC236}">
                <a16:creationId xmlns:a16="http://schemas.microsoft.com/office/drawing/2014/main" id="{81A794E2-6594-074D-9CB1-9C67E364B8A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28295" y="2274638"/>
            <a:ext cx="8487410" cy="594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5F5F5"/>
              </a:buClr>
              <a:buFont typeface="Calibri"/>
              <a:buNone/>
              <a:defRPr sz="2800" b="0" i="0" u="none" strike="noStrike" cap="none">
                <a:solidFill>
                  <a:schemeClr val="bg1"/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350"/>
            </a:lvl2pPr>
            <a:lvl3pPr lvl="2" indent="0" rtl="0">
              <a:spcBef>
                <a:spcPts val="0"/>
              </a:spcBef>
              <a:buFont typeface="Arial"/>
              <a:buNone/>
              <a:defRPr sz="1350"/>
            </a:lvl3pPr>
            <a:lvl4pPr lvl="3" indent="0" rtl="0">
              <a:spcBef>
                <a:spcPts val="0"/>
              </a:spcBef>
              <a:buFont typeface="Arial"/>
              <a:buNone/>
              <a:defRPr sz="1350"/>
            </a:lvl4pPr>
            <a:lvl5pPr lvl="4" indent="0" rtl="0">
              <a:spcBef>
                <a:spcPts val="0"/>
              </a:spcBef>
              <a:buFont typeface="Arial"/>
              <a:buNone/>
              <a:defRPr sz="1350"/>
            </a:lvl5pPr>
            <a:lvl6pPr lvl="5" indent="0" rtl="0">
              <a:spcBef>
                <a:spcPts val="0"/>
              </a:spcBef>
              <a:buFont typeface="Arial"/>
              <a:buNone/>
              <a:defRPr sz="1350"/>
            </a:lvl6pPr>
            <a:lvl7pPr lvl="6" indent="0" rtl="0">
              <a:spcBef>
                <a:spcPts val="0"/>
              </a:spcBef>
              <a:buFont typeface="Arial"/>
              <a:buNone/>
              <a:defRPr sz="1350"/>
            </a:lvl7pPr>
            <a:lvl8pPr lvl="7" indent="0" rtl="0">
              <a:spcBef>
                <a:spcPts val="0"/>
              </a:spcBef>
              <a:buFont typeface="Arial"/>
              <a:buNone/>
              <a:defRPr sz="1350"/>
            </a:lvl8pPr>
            <a:lvl9pPr lvl="8" indent="0" rtl="0">
              <a:spcBef>
                <a:spcPts val="0"/>
              </a:spcBef>
              <a:buFont typeface="Arial"/>
              <a:buNone/>
              <a:defRPr sz="1350"/>
            </a:lvl9pPr>
          </a:lstStyle>
          <a:p>
            <a:r>
              <a:rPr lang="en-US" dirty="0"/>
              <a:t>SEPARATOR</a:t>
            </a:r>
            <a:endParaRPr dirty="0"/>
          </a:p>
        </p:txBody>
      </p:sp>
      <p:pic>
        <p:nvPicPr>
          <p:cNvPr id="2" name="Shape 17">
            <a:extLst>
              <a:ext uri="{FF2B5EF4-FFF2-40B4-BE49-F238E27FC236}">
                <a16:creationId xmlns:a16="http://schemas.microsoft.com/office/drawing/2014/main" id="{C9F324D6-BAE8-C1BF-7864-5C2AC59CC7E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092158" y="79499"/>
            <a:ext cx="916533" cy="202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71479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BLU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4306753" y="2200276"/>
            <a:ext cx="3963057" cy="598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Calibri"/>
              <a:buNone/>
              <a:defRPr sz="3600" b="0" i="0" u="none" strike="noStrike" cap="none">
                <a:solidFill>
                  <a:schemeClr val="accent1">
                    <a:lumMod val="40000"/>
                    <a:lumOff val="60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350"/>
            </a:lvl2pPr>
            <a:lvl3pPr lvl="2" indent="0" rtl="0">
              <a:spcBef>
                <a:spcPts val="0"/>
              </a:spcBef>
              <a:buFont typeface="Arial"/>
              <a:buNone/>
              <a:defRPr sz="1350"/>
            </a:lvl3pPr>
            <a:lvl4pPr lvl="3" indent="0" rtl="0">
              <a:spcBef>
                <a:spcPts val="0"/>
              </a:spcBef>
              <a:buFont typeface="Arial"/>
              <a:buNone/>
              <a:defRPr sz="1350"/>
            </a:lvl4pPr>
            <a:lvl5pPr lvl="4" indent="0" rtl="0">
              <a:spcBef>
                <a:spcPts val="0"/>
              </a:spcBef>
              <a:buFont typeface="Arial"/>
              <a:buNone/>
              <a:defRPr sz="1350"/>
            </a:lvl5pPr>
            <a:lvl6pPr lvl="5" indent="0" rtl="0">
              <a:spcBef>
                <a:spcPts val="0"/>
              </a:spcBef>
              <a:buFont typeface="Arial"/>
              <a:buNone/>
              <a:defRPr sz="1350"/>
            </a:lvl6pPr>
            <a:lvl7pPr lvl="6" indent="0" rtl="0">
              <a:spcBef>
                <a:spcPts val="0"/>
              </a:spcBef>
              <a:buFont typeface="Arial"/>
              <a:buNone/>
              <a:defRPr sz="1350"/>
            </a:lvl7pPr>
            <a:lvl8pPr lvl="7" indent="0" rtl="0">
              <a:spcBef>
                <a:spcPts val="0"/>
              </a:spcBef>
              <a:buFont typeface="Arial"/>
              <a:buNone/>
              <a:defRPr sz="1350"/>
            </a:lvl8pPr>
            <a:lvl9pPr lvl="8" indent="0" rtl="0">
              <a:spcBef>
                <a:spcPts val="0"/>
              </a:spcBef>
              <a:buFont typeface="Arial"/>
              <a:buNone/>
              <a:defRPr sz="135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4334111" y="2817505"/>
            <a:ext cx="3935825" cy="468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5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5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5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5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97AE"/>
              </a:buClr>
              <a:buFont typeface="Arial"/>
              <a:buNone/>
              <a:defRPr sz="15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97AE"/>
              </a:buClr>
              <a:buFont typeface="Arial"/>
              <a:buNone/>
              <a:defRPr sz="15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97AE"/>
              </a:buClr>
              <a:buFont typeface="Arial"/>
              <a:buNone/>
              <a:defRPr sz="15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97AE"/>
              </a:buClr>
              <a:buFont typeface="Arial"/>
              <a:buNone/>
              <a:defRPr sz="1500" b="0" i="0" u="none" strike="noStrike" cap="none">
                <a:solidFill>
                  <a:srgbClr val="8897A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9794C7-DA09-39F4-4A3D-6B1C9EACA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26" y="160543"/>
            <a:ext cx="698398" cy="1547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 with Image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274392" y="342901"/>
            <a:ext cx="8487410" cy="594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800" b="0" i="0" u="none" strike="noStrike" cap="none">
                <a:solidFill>
                  <a:schemeClr val="accent1">
                    <a:lumMod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350"/>
            </a:lvl2pPr>
            <a:lvl3pPr lvl="2" indent="0" rtl="0">
              <a:spcBef>
                <a:spcPts val="0"/>
              </a:spcBef>
              <a:buFont typeface="Arial"/>
              <a:buNone/>
              <a:defRPr sz="1350"/>
            </a:lvl3pPr>
            <a:lvl4pPr lvl="3" indent="0" rtl="0">
              <a:spcBef>
                <a:spcPts val="0"/>
              </a:spcBef>
              <a:buFont typeface="Arial"/>
              <a:buNone/>
              <a:defRPr sz="1350"/>
            </a:lvl4pPr>
            <a:lvl5pPr lvl="4" indent="0" rtl="0">
              <a:spcBef>
                <a:spcPts val="0"/>
              </a:spcBef>
              <a:buFont typeface="Arial"/>
              <a:buNone/>
              <a:defRPr sz="1350"/>
            </a:lvl5pPr>
            <a:lvl6pPr lvl="5" indent="0" rtl="0">
              <a:spcBef>
                <a:spcPts val="0"/>
              </a:spcBef>
              <a:buFont typeface="Arial"/>
              <a:buNone/>
              <a:defRPr sz="1350"/>
            </a:lvl6pPr>
            <a:lvl7pPr lvl="6" indent="0" rtl="0">
              <a:spcBef>
                <a:spcPts val="0"/>
              </a:spcBef>
              <a:buFont typeface="Arial"/>
              <a:buNone/>
              <a:defRPr sz="1350"/>
            </a:lvl7pPr>
            <a:lvl8pPr lvl="7" indent="0" rtl="0">
              <a:spcBef>
                <a:spcPts val="0"/>
              </a:spcBef>
              <a:buFont typeface="Arial"/>
              <a:buNone/>
              <a:defRPr sz="1350"/>
            </a:lvl8pPr>
            <a:lvl9pPr lvl="8" indent="0" rtl="0">
              <a:spcBef>
                <a:spcPts val="0"/>
              </a:spcBef>
              <a:buFont typeface="Arial"/>
              <a:buNone/>
              <a:defRPr sz="1350"/>
            </a:lvl9pPr>
          </a:lstStyle>
          <a:p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284634" y="3476625"/>
            <a:ext cx="2649839" cy="1127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0519" marR="0" lvl="1" indent="6334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2938" marR="0" lvl="2" indent="56196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7731" marR="0" lvl="3" indent="68102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00150" marR="0" lvl="4" indent="60959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2"/>
          </p:nvPr>
        </p:nvSpPr>
        <p:spPr>
          <a:xfrm>
            <a:off x="3203408" y="3476625"/>
            <a:ext cx="2649839" cy="1127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0519" marR="0" lvl="1" indent="6334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2938" marR="0" lvl="2" indent="56196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7731" marR="0" lvl="3" indent="68102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00150" marR="0" lvl="4" indent="60959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3"/>
          </p:nvPr>
        </p:nvSpPr>
        <p:spPr>
          <a:xfrm>
            <a:off x="6122184" y="3476625"/>
            <a:ext cx="2649839" cy="1127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0519" marR="0" lvl="1" indent="6334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2938" marR="0" lvl="2" indent="56196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7731" marR="0" lvl="3" indent="68102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00150" marR="0" lvl="4" indent="60959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4"/>
          </p:nvPr>
        </p:nvSpPr>
        <p:spPr>
          <a:xfrm>
            <a:off x="284634" y="3190876"/>
            <a:ext cx="2649839" cy="314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accent1">
                    <a:lumMod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Calibri"/>
                <a:sym typeface="Calibri"/>
              </a:defRPr>
            </a:lvl1pPr>
            <a:lvl2pPr marL="340519" marR="0" lvl="1" indent="6334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2938" marR="0" lvl="2" indent="56196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7731" marR="0" lvl="3" indent="68102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00150" marR="0" lvl="4" indent="60959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5"/>
          </p:nvPr>
        </p:nvSpPr>
        <p:spPr>
          <a:xfrm>
            <a:off x="3203408" y="3190876"/>
            <a:ext cx="2649839" cy="314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accent1">
                    <a:lumMod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Calibri"/>
                <a:sym typeface="Calibri"/>
              </a:defRPr>
            </a:lvl1pPr>
            <a:lvl2pPr marL="340519" marR="0" lvl="1" indent="6334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2938" marR="0" lvl="2" indent="56196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7731" marR="0" lvl="3" indent="68102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00150" marR="0" lvl="4" indent="60959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3" name="Shape 123"/>
          <p:cNvSpPr txBox="1">
            <a:spLocks noGrp="1"/>
          </p:cNvSpPr>
          <p:nvPr>
            <p:ph type="body" idx="6"/>
          </p:nvPr>
        </p:nvSpPr>
        <p:spPr>
          <a:xfrm>
            <a:off x="6122184" y="3190876"/>
            <a:ext cx="2649839" cy="314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accent1">
                    <a:lumMod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Calibri"/>
                <a:sym typeface="Calibri"/>
              </a:defRPr>
            </a:lvl1pPr>
            <a:lvl2pPr marL="340519" marR="0" lvl="1" indent="6334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2938" marR="0" lvl="2" indent="56196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7731" marR="0" lvl="3" indent="68102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00150" marR="0" lvl="4" indent="60959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4" name="Shape 124"/>
          <p:cNvSpPr>
            <a:spLocks noGrp="1"/>
          </p:cNvSpPr>
          <p:nvPr>
            <p:ph type="pic" idx="7"/>
          </p:nvPr>
        </p:nvSpPr>
        <p:spPr>
          <a:xfrm>
            <a:off x="284634" y="1085850"/>
            <a:ext cx="2649839" cy="19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2159" marR="0" lvl="0" indent="6215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0519" marR="0" lvl="1" indent="6334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2938" marR="0" lvl="2" indent="56196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7731" marR="0" lvl="3" indent="68102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00150" marR="0" lvl="4" indent="60959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8"/>
          </p:nvPr>
        </p:nvSpPr>
        <p:spPr>
          <a:xfrm>
            <a:off x="3203408" y="1085850"/>
            <a:ext cx="2649839" cy="19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2159" marR="0" lvl="0" indent="6215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0519" marR="0" lvl="1" indent="6334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2938" marR="0" lvl="2" indent="56196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7731" marR="0" lvl="3" indent="68102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00150" marR="0" lvl="4" indent="60959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pic" idx="9"/>
          </p:nvPr>
        </p:nvSpPr>
        <p:spPr>
          <a:xfrm>
            <a:off x="6122184" y="1085850"/>
            <a:ext cx="2649839" cy="19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32159" marR="0" lvl="0" indent="6215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0519" marR="0" lvl="1" indent="6334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2938" marR="0" lvl="2" indent="56196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897731" marR="0" lvl="3" indent="68102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00150" marR="0" lvl="4" indent="60959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Char char="•"/>
              <a:defRPr sz="195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4761D-B301-4D57-70AC-C71EA437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26" y="160543"/>
            <a:ext cx="698398" cy="1547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WHIT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228287" y="281428"/>
            <a:ext cx="8708244" cy="594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2800" b="0" i="0" u="none" strike="noStrike" cap="none">
                <a:solidFill>
                  <a:schemeClr val="accent1">
                    <a:lumMod val="75000"/>
                  </a:schemeClr>
                </a:solidFill>
                <a:latin typeface="Arial Nova Light" panose="020B0304020202020204" pitchFamily="34" charset="0"/>
                <a:ea typeface="Arial Nova Light" panose="020B0304020202020204" pitchFamily="34" charset="0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350"/>
            </a:lvl2pPr>
            <a:lvl3pPr lvl="2" indent="0" rtl="0">
              <a:spcBef>
                <a:spcPts val="0"/>
              </a:spcBef>
              <a:buFont typeface="Arial"/>
              <a:buNone/>
              <a:defRPr sz="1350"/>
            </a:lvl3pPr>
            <a:lvl4pPr lvl="3" indent="0" rtl="0">
              <a:spcBef>
                <a:spcPts val="0"/>
              </a:spcBef>
              <a:buFont typeface="Arial"/>
              <a:buNone/>
              <a:defRPr sz="1350"/>
            </a:lvl4pPr>
            <a:lvl5pPr lvl="4" indent="0" rtl="0">
              <a:spcBef>
                <a:spcPts val="0"/>
              </a:spcBef>
              <a:buFont typeface="Arial"/>
              <a:buNone/>
              <a:defRPr sz="1350"/>
            </a:lvl5pPr>
            <a:lvl6pPr lvl="5" indent="0" rtl="0">
              <a:spcBef>
                <a:spcPts val="0"/>
              </a:spcBef>
              <a:buFont typeface="Arial"/>
              <a:buNone/>
              <a:defRPr sz="1350"/>
            </a:lvl6pPr>
            <a:lvl7pPr lvl="6" indent="0" rtl="0">
              <a:spcBef>
                <a:spcPts val="0"/>
              </a:spcBef>
              <a:buFont typeface="Arial"/>
              <a:buNone/>
              <a:defRPr sz="1350"/>
            </a:lvl7pPr>
            <a:lvl8pPr lvl="7" indent="0" rtl="0">
              <a:spcBef>
                <a:spcPts val="0"/>
              </a:spcBef>
              <a:buFont typeface="Arial"/>
              <a:buNone/>
              <a:defRPr sz="1350"/>
            </a:lvl8pPr>
            <a:lvl9pPr lvl="8" indent="0" rtl="0">
              <a:spcBef>
                <a:spcPts val="0"/>
              </a:spcBef>
              <a:buFont typeface="Arial"/>
              <a:buNone/>
              <a:defRPr sz="1350"/>
            </a:lvl9pPr>
          </a:lstStyle>
          <a:p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3C1E98-BAAB-C7E5-898A-3EB733CFD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26" y="160543"/>
            <a:ext cx="698398" cy="1547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2"/>
          </p:nvPr>
        </p:nvSpPr>
        <p:spPr>
          <a:xfrm>
            <a:off x="3059942" y="0"/>
            <a:ext cx="6084009" cy="514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rgbClr val="595B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297368" y="2579371"/>
            <a:ext cx="2395074" cy="16402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50" b="0" i="0" u="none" strike="noStrike" cap="none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4313" marR="0" lvl="1" indent="-4763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5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28625" marR="0" lvl="2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5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5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950" b="0" i="0" u="none" strike="noStrike" cap="none">
                <a:solidFill>
                  <a:srgbClr val="7A7A7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190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2D8E47-E329-0248-C870-4FC16ED700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26" y="160543"/>
            <a:ext cx="698398" cy="1547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0" y="228760"/>
            <a:ext cx="8713371" cy="533079"/>
          </a:xfrm>
        </p:spPr>
        <p:txBody>
          <a:bodyPr/>
          <a:lstStyle>
            <a:lvl1pPr>
              <a:defRPr sz="2400" b="0" i="0">
                <a:solidFill>
                  <a:schemeClr val="accent1">
                    <a:lumMod val="75000"/>
                  </a:schemeClr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3159" y="1084009"/>
            <a:ext cx="8713371" cy="3571875"/>
          </a:xfrm>
          <a:prstGeom prst="rect">
            <a:avLst/>
          </a:prstGeom>
        </p:spPr>
        <p:txBody>
          <a:bodyPr/>
          <a:lstStyle>
            <a:lvl1pPr marL="287338" indent="-287338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sz="1800" b="0" i="0">
                <a:solidFill>
                  <a:schemeClr val="accent1">
                    <a:lumMod val="50000"/>
                  </a:schemeClr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1pPr>
            <a:lvl2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lvl2pPr>
            <a:lvl3pPr marL="1089025" indent="-171450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accent1">
                    <a:lumMod val="50000"/>
                  </a:schemeClr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3pPr>
            <a:lvl4pPr marL="1431925" indent="0">
              <a:lnSpc>
                <a:spcPct val="150000"/>
              </a:lnSpc>
              <a:tabLst/>
              <a:defRPr/>
            </a:lvl4pPr>
            <a:lvl5pPr marL="576263" indent="223838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sz="1600" b="0" i="0">
                <a:solidFill>
                  <a:schemeClr val="accent1">
                    <a:lumMod val="50000"/>
                  </a:schemeClr>
                </a:solidFill>
                <a:latin typeface="Arial Nova Light" panose="020F0302020204030204" pitchFamily="34" charset="0"/>
                <a:cs typeface="Arial Nova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CF7B4-47E9-9857-FB35-EDF06BB11B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026" y="160543"/>
            <a:ext cx="698398" cy="1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4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284633" y="339328"/>
            <a:ext cx="8487410" cy="5942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52" r:id="rId2"/>
    <p:sldLayoutId id="2147483662" r:id="rId3"/>
    <p:sldLayoutId id="2147483663" r:id="rId4"/>
    <p:sldLayoutId id="2147483670" r:id="rId5"/>
    <p:sldLayoutId id="2147483680" r:id="rId6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chemeClr val="accent1">
              <a:lumMod val="75000"/>
            </a:schemeClr>
          </a:solidFill>
          <a:latin typeface="Arial Nova Light" panose="020B0304020202020204" pitchFamily="34" charset="0"/>
          <a:ea typeface="Arial Nova Light" panose="020B0304020202020204" pitchFamily="3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74625" marR="0" lvl="0" indent="173038" algn="l" rtl="0">
        <a:lnSpc>
          <a:spcPct val="100000"/>
        </a:lnSpc>
        <a:spcBef>
          <a:spcPts val="0"/>
        </a:spcBef>
        <a:spcAft>
          <a:spcPts val="0"/>
        </a:spcAft>
        <a:buNone/>
        <a:tabLst/>
        <a:defRPr sz="1050" b="0" i="0" u="none" strike="noStrike" cap="none">
          <a:solidFill>
            <a:schemeClr val="accent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F63626-918A-A0A5-967F-20EE74A77E20}"/>
              </a:ext>
            </a:extLst>
          </p:cNvPr>
          <p:cNvSpPr/>
          <p:nvPr/>
        </p:nvSpPr>
        <p:spPr>
          <a:xfrm>
            <a:off x="1891944" y="62307"/>
            <a:ext cx="638629" cy="2177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Start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3377F8-ADA6-7223-ECC3-F032D346ABA4}"/>
              </a:ext>
            </a:extLst>
          </p:cNvPr>
          <p:cNvCxnSpPr>
            <a:cxnSpLocks/>
          </p:cNvCxnSpPr>
          <p:nvPr/>
        </p:nvCxnSpPr>
        <p:spPr>
          <a:xfrm>
            <a:off x="2224372" y="280021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BE481D-CFAF-91BD-655B-C1B7DDEAAC8A}"/>
              </a:ext>
            </a:extLst>
          </p:cNvPr>
          <p:cNvCxnSpPr>
            <a:cxnSpLocks/>
          </p:cNvCxnSpPr>
          <p:nvPr/>
        </p:nvCxnSpPr>
        <p:spPr>
          <a:xfrm>
            <a:off x="2686899" y="758787"/>
            <a:ext cx="289543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9489A0-ADD2-D4C4-F772-6B3D2E6739B1}"/>
              </a:ext>
            </a:extLst>
          </p:cNvPr>
          <p:cNvSpPr txBox="1"/>
          <p:nvPr/>
        </p:nvSpPr>
        <p:spPr>
          <a:xfrm>
            <a:off x="2666611" y="51749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Yes</a:t>
            </a:r>
            <a:endParaRPr lang="en-IN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B9650D-EB54-688A-9899-3400A9BDAB8F}"/>
              </a:ext>
            </a:extLst>
          </p:cNvPr>
          <p:cNvSpPr/>
          <p:nvPr/>
        </p:nvSpPr>
        <p:spPr>
          <a:xfrm>
            <a:off x="2988296" y="649930"/>
            <a:ext cx="638629" cy="217714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PCA</a:t>
            </a:r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32C559B-F03A-B06A-83BC-F6956A760009}"/>
              </a:ext>
            </a:extLst>
          </p:cNvPr>
          <p:cNvCxnSpPr>
            <a:cxnSpLocks/>
            <a:stCxn id="43" idx="2"/>
          </p:cNvCxnSpPr>
          <p:nvPr/>
        </p:nvCxnSpPr>
        <p:spPr>
          <a:xfrm rot="16200000" flipH="1">
            <a:off x="2495442" y="768112"/>
            <a:ext cx="139794" cy="681934"/>
          </a:xfrm>
          <a:prstGeom prst="bentConnector2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A01886-4EBD-AADE-0455-0BE54750BBFC}"/>
              </a:ext>
            </a:extLst>
          </p:cNvPr>
          <p:cNvCxnSpPr>
            <a:cxnSpLocks/>
          </p:cNvCxnSpPr>
          <p:nvPr/>
        </p:nvCxnSpPr>
        <p:spPr>
          <a:xfrm>
            <a:off x="2906306" y="1178977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DE0150-9A14-05FE-3213-31BDEE592BBF}"/>
              </a:ext>
            </a:extLst>
          </p:cNvPr>
          <p:cNvSpPr txBox="1"/>
          <p:nvPr/>
        </p:nvSpPr>
        <p:spPr>
          <a:xfrm>
            <a:off x="2505949" y="1198255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  <a:endParaRPr lang="en-IN" sz="800" dirty="0"/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EF527DF1-21CA-3E94-A71D-EB4A1FD43764}"/>
              </a:ext>
            </a:extLst>
          </p:cNvPr>
          <p:cNvSpPr/>
          <p:nvPr/>
        </p:nvSpPr>
        <p:spPr>
          <a:xfrm>
            <a:off x="2298661" y="1454273"/>
            <a:ext cx="1127038" cy="530258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3BFC9A-C817-5B57-F6B7-CCF55D6C5776}"/>
              </a:ext>
            </a:extLst>
          </p:cNvPr>
          <p:cNvSpPr txBox="1"/>
          <p:nvPr/>
        </p:nvSpPr>
        <p:spPr>
          <a:xfrm>
            <a:off x="2298660" y="1428620"/>
            <a:ext cx="124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Is the problem about classifying into a category or predicting numerical value?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13993531-3DF8-4AED-E1D6-486174BF0F63}"/>
              </a:ext>
            </a:extLst>
          </p:cNvPr>
          <p:cNvSpPr/>
          <p:nvPr/>
        </p:nvSpPr>
        <p:spPr>
          <a:xfrm>
            <a:off x="1705725" y="560511"/>
            <a:ext cx="981174" cy="46166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9198B601-1059-BF53-6922-15F9217C2DAC}"/>
              </a:ext>
            </a:extLst>
          </p:cNvPr>
          <p:cNvSpPr/>
          <p:nvPr/>
        </p:nvSpPr>
        <p:spPr>
          <a:xfrm>
            <a:off x="278404" y="3182786"/>
            <a:ext cx="1143374" cy="529872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ABB6254A-9FA1-2354-9CBF-0C9135E757F0}"/>
              </a:ext>
            </a:extLst>
          </p:cNvPr>
          <p:cNvSpPr/>
          <p:nvPr/>
        </p:nvSpPr>
        <p:spPr>
          <a:xfrm>
            <a:off x="332160" y="2398913"/>
            <a:ext cx="1105994" cy="529872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E5923C-15CA-CE94-97E0-704FC16A47AE}"/>
              </a:ext>
            </a:extLst>
          </p:cNvPr>
          <p:cNvSpPr txBox="1"/>
          <p:nvPr/>
        </p:nvSpPr>
        <p:spPr>
          <a:xfrm>
            <a:off x="1782133" y="577517"/>
            <a:ext cx="88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Do you need to reduce no. of columns?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A3BE03-7627-BE53-1EE4-91AE9C180907}"/>
              </a:ext>
            </a:extLst>
          </p:cNvPr>
          <p:cNvCxnSpPr>
            <a:cxnSpLocks/>
          </p:cNvCxnSpPr>
          <p:nvPr/>
        </p:nvCxnSpPr>
        <p:spPr>
          <a:xfrm>
            <a:off x="2890153" y="2008132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D181AE7-076B-4003-B744-2A1671C495D6}"/>
              </a:ext>
            </a:extLst>
          </p:cNvPr>
          <p:cNvSpPr/>
          <p:nvPr/>
        </p:nvSpPr>
        <p:spPr>
          <a:xfrm>
            <a:off x="2570838" y="2282603"/>
            <a:ext cx="638629" cy="2177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NLP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76C8EB-720F-5C73-8D37-3FCB9B7CDA98}"/>
              </a:ext>
            </a:extLst>
          </p:cNvPr>
          <p:cNvSpPr txBox="1"/>
          <p:nvPr/>
        </p:nvSpPr>
        <p:spPr>
          <a:xfrm>
            <a:off x="2090852" y="1961506"/>
            <a:ext cx="87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Classification</a:t>
            </a:r>
          </a:p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(target is text)</a:t>
            </a:r>
            <a:endParaRPr lang="en-IN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AEA41E7-0A04-126C-5800-EB60A8BECA59}"/>
              </a:ext>
            </a:extLst>
          </p:cNvPr>
          <p:cNvCxnSpPr>
            <a:cxnSpLocks/>
            <a:endCxn id="73" idx="0"/>
          </p:cNvCxnSpPr>
          <p:nvPr/>
        </p:nvCxnSpPr>
        <p:spPr>
          <a:xfrm rot="10800000" flipV="1">
            <a:off x="931041" y="1736179"/>
            <a:ext cx="1367620" cy="644332"/>
          </a:xfrm>
          <a:prstGeom prst="bentConnector2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0769282-485D-B0D7-06A4-8F2F466FD239}"/>
              </a:ext>
            </a:extLst>
          </p:cNvPr>
          <p:cNvSpPr txBox="1"/>
          <p:nvPr/>
        </p:nvSpPr>
        <p:spPr>
          <a:xfrm>
            <a:off x="1151957" y="1520735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Classification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18EF42-A2C1-C32F-EE8A-590810D2074D}"/>
              </a:ext>
            </a:extLst>
          </p:cNvPr>
          <p:cNvSpPr txBox="1"/>
          <p:nvPr/>
        </p:nvSpPr>
        <p:spPr>
          <a:xfrm>
            <a:off x="1114204" y="1711778"/>
            <a:ext cx="124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(target label has discrete value)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44277E-2FA1-F089-FC6C-A5BE5775BF24}"/>
              </a:ext>
            </a:extLst>
          </p:cNvPr>
          <p:cNvSpPr txBox="1"/>
          <p:nvPr/>
        </p:nvSpPr>
        <p:spPr>
          <a:xfrm>
            <a:off x="359354" y="2380511"/>
            <a:ext cx="114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Do we have prior example of the feature we need to predict?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BF5FB9-DAF8-9825-F98A-C7E74FD09D2A}"/>
              </a:ext>
            </a:extLst>
          </p:cNvPr>
          <p:cNvCxnSpPr>
            <a:cxnSpLocks/>
          </p:cNvCxnSpPr>
          <p:nvPr/>
        </p:nvCxnSpPr>
        <p:spPr>
          <a:xfrm>
            <a:off x="917611" y="2942922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B3F4786-139C-2D3F-F10B-094B9E546EC3}"/>
              </a:ext>
            </a:extLst>
          </p:cNvPr>
          <p:cNvSpPr txBox="1"/>
          <p:nvPr/>
        </p:nvSpPr>
        <p:spPr>
          <a:xfrm>
            <a:off x="917611" y="2942922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  <a:endParaRPr lang="en-IN" sz="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7DC28B-338E-A587-8FFA-57924C82198C}"/>
              </a:ext>
            </a:extLst>
          </p:cNvPr>
          <p:cNvSpPr txBox="1"/>
          <p:nvPr/>
        </p:nvSpPr>
        <p:spPr>
          <a:xfrm>
            <a:off x="359354" y="3226573"/>
            <a:ext cx="114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Is the relationship between features simple?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D56CDC-3DD9-7677-70C3-903EF8D82655}"/>
              </a:ext>
            </a:extLst>
          </p:cNvPr>
          <p:cNvCxnSpPr>
            <a:cxnSpLocks/>
          </p:cNvCxnSpPr>
          <p:nvPr/>
        </p:nvCxnSpPr>
        <p:spPr>
          <a:xfrm>
            <a:off x="885157" y="3720210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Diagonal Corners Rounded 77">
            <a:extLst>
              <a:ext uri="{FF2B5EF4-FFF2-40B4-BE49-F238E27FC236}">
                <a16:creationId xmlns:a16="http://schemas.microsoft.com/office/drawing/2014/main" id="{8C11EFF9-C7E0-EB0B-97B1-619B650A4634}"/>
              </a:ext>
            </a:extLst>
          </p:cNvPr>
          <p:cNvSpPr/>
          <p:nvPr/>
        </p:nvSpPr>
        <p:spPr>
          <a:xfrm>
            <a:off x="272695" y="3991078"/>
            <a:ext cx="1143374" cy="529872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C0C2D8-4D96-A153-3B54-0F4B73863227}"/>
              </a:ext>
            </a:extLst>
          </p:cNvPr>
          <p:cNvSpPr txBox="1"/>
          <p:nvPr/>
        </p:nvSpPr>
        <p:spPr>
          <a:xfrm>
            <a:off x="362764" y="4025181"/>
            <a:ext cx="114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Is the number of classifications known?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CA0A6C-DB19-D85D-4F6E-34C292408162}"/>
              </a:ext>
            </a:extLst>
          </p:cNvPr>
          <p:cNvCxnSpPr>
            <a:cxnSpLocks/>
          </p:cNvCxnSpPr>
          <p:nvPr/>
        </p:nvCxnSpPr>
        <p:spPr>
          <a:xfrm>
            <a:off x="885157" y="4520950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BE9FC76-B5BA-8E7F-EE44-46267E296D5E}"/>
              </a:ext>
            </a:extLst>
          </p:cNvPr>
          <p:cNvSpPr/>
          <p:nvPr/>
        </p:nvSpPr>
        <p:spPr>
          <a:xfrm>
            <a:off x="263800" y="4772553"/>
            <a:ext cx="1143372" cy="255099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K-Means Clustering</a:t>
            </a:r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71BA32-A991-59CE-CCAB-74507617AECE}"/>
              </a:ext>
            </a:extLst>
          </p:cNvPr>
          <p:cNvSpPr txBox="1"/>
          <p:nvPr/>
        </p:nvSpPr>
        <p:spPr>
          <a:xfrm>
            <a:off x="469191" y="3727095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Yes</a:t>
            </a:r>
            <a:endParaRPr lang="en-IN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6E734B-33D8-4FC3-7734-217B507F4A1F}"/>
              </a:ext>
            </a:extLst>
          </p:cNvPr>
          <p:cNvSpPr txBox="1"/>
          <p:nvPr/>
        </p:nvSpPr>
        <p:spPr>
          <a:xfrm>
            <a:off x="469191" y="453266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Yes</a:t>
            </a:r>
            <a:endParaRPr lang="en-IN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80E817-B726-6F39-ACFD-5F8FA43584E8}"/>
              </a:ext>
            </a:extLst>
          </p:cNvPr>
          <p:cNvCxnSpPr>
            <a:cxnSpLocks/>
          </p:cNvCxnSpPr>
          <p:nvPr/>
        </p:nvCxnSpPr>
        <p:spPr>
          <a:xfrm>
            <a:off x="1421778" y="3445591"/>
            <a:ext cx="289543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B6B8F41-983E-E305-A75B-1B3C7CBA4C52}"/>
              </a:ext>
            </a:extLst>
          </p:cNvPr>
          <p:cNvSpPr/>
          <p:nvPr/>
        </p:nvSpPr>
        <p:spPr>
          <a:xfrm>
            <a:off x="1720943" y="3336734"/>
            <a:ext cx="638629" cy="217714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DL</a:t>
            </a:r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8572EB5-A223-E2A2-9D1E-B2FD252E0B36}"/>
              </a:ext>
            </a:extLst>
          </p:cNvPr>
          <p:cNvCxnSpPr>
            <a:cxnSpLocks/>
          </p:cNvCxnSpPr>
          <p:nvPr/>
        </p:nvCxnSpPr>
        <p:spPr>
          <a:xfrm>
            <a:off x="1438154" y="2602718"/>
            <a:ext cx="2102380" cy="1213458"/>
          </a:xfrm>
          <a:prstGeom prst="bentConnector3">
            <a:avLst>
              <a:gd name="adj1" fmla="val 100052"/>
            </a:avLst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57D37D4-BC29-71C0-BDB3-B6A053979B20}"/>
              </a:ext>
            </a:extLst>
          </p:cNvPr>
          <p:cNvCxnSpPr>
            <a:cxnSpLocks/>
          </p:cNvCxnSpPr>
          <p:nvPr/>
        </p:nvCxnSpPr>
        <p:spPr>
          <a:xfrm>
            <a:off x="1421778" y="4241028"/>
            <a:ext cx="289543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907E471-FBB5-28C3-A96B-FB1A7273D453}"/>
              </a:ext>
            </a:extLst>
          </p:cNvPr>
          <p:cNvSpPr/>
          <p:nvPr/>
        </p:nvSpPr>
        <p:spPr>
          <a:xfrm>
            <a:off x="1720943" y="4104418"/>
            <a:ext cx="800224" cy="318567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Hierarchical Clustering</a:t>
            </a:r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3" name="Rectangle: Diagonal Corners Rounded 102">
            <a:extLst>
              <a:ext uri="{FF2B5EF4-FFF2-40B4-BE49-F238E27FC236}">
                <a16:creationId xmlns:a16="http://schemas.microsoft.com/office/drawing/2014/main" id="{8513F695-F783-C9B8-005D-1AB2CC210740}"/>
              </a:ext>
            </a:extLst>
          </p:cNvPr>
          <p:cNvSpPr/>
          <p:nvPr/>
        </p:nvSpPr>
        <p:spPr>
          <a:xfrm>
            <a:off x="3029211" y="3839482"/>
            <a:ext cx="1143374" cy="529872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FCB9A8-C7ED-ECDB-BB87-940F4A7029CD}"/>
              </a:ext>
            </a:extLst>
          </p:cNvPr>
          <p:cNvSpPr txBox="1"/>
          <p:nvPr/>
        </p:nvSpPr>
        <p:spPr>
          <a:xfrm>
            <a:off x="3078503" y="3863993"/>
            <a:ext cx="114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Is the relationship between features &amp; target label simple?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2713076-104B-80DB-DA6B-034B1C4945FA}"/>
              </a:ext>
            </a:extLst>
          </p:cNvPr>
          <p:cNvSpPr txBox="1"/>
          <p:nvPr/>
        </p:nvSpPr>
        <p:spPr>
          <a:xfrm>
            <a:off x="1411151" y="3193988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  <a:endParaRPr lang="en-IN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615FABA-D5EF-0F9A-DCF8-5F7778A9FB9D}"/>
              </a:ext>
            </a:extLst>
          </p:cNvPr>
          <p:cNvSpPr txBox="1"/>
          <p:nvPr/>
        </p:nvSpPr>
        <p:spPr>
          <a:xfrm>
            <a:off x="1389202" y="3992451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  <a:endParaRPr lang="en-IN" sz="8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57DAD35-C1B7-5877-4B18-22673A5A95D5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3540535" y="4376022"/>
            <a:ext cx="9213" cy="292502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0F17BDD-0502-9E45-AC94-30B5CFDA3724}"/>
              </a:ext>
            </a:extLst>
          </p:cNvPr>
          <p:cNvSpPr txBox="1"/>
          <p:nvPr/>
        </p:nvSpPr>
        <p:spPr>
          <a:xfrm>
            <a:off x="3572390" y="4409384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 (non-linear)</a:t>
            </a:r>
            <a:endParaRPr lang="en-IN" sz="800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2AC2B11-9372-70D0-9939-8E510C593C35}"/>
              </a:ext>
            </a:extLst>
          </p:cNvPr>
          <p:cNvSpPr/>
          <p:nvPr/>
        </p:nvSpPr>
        <p:spPr>
          <a:xfrm>
            <a:off x="2842037" y="4668524"/>
            <a:ext cx="1396995" cy="37970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6BB247-024A-9658-6042-6FFADEFCD1B0}"/>
              </a:ext>
            </a:extLst>
          </p:cNvPr>
          <p:cNvSpPr txBox="1"/>
          <p:nvPr/>
        </p:nvSpPr>
        <p:spPr>
          <a:xfrm>
            <a:off x="2876662" y="4689098"/>
            <a:ext cx="1327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Random Forest, KNN, SVM, Naïve Bayes, GBT</a:t>
            </a:r>
            <a:endParaRPr lang="en-IN" sz="8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1BF389-A977-1051-1343-09420F5DB4C1}"/>
              </a:ext>
            </a:extLst>
          </p:cNvPr>
          <p:cNvSpPr txBox="1"/>
          <p:nvPr/>
        </p:nvSpPr>
        <p:spPr>
          <a:xfrm>
            <a:off x="1798494" y="239146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Yes</a:t>
            </a:r>
            <a:endParaRPr lang="en-IN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AF68422F-04F2-9C48-42F4-BCF7B5CA3F17}"/>
              </a:ext>
            </a:extLst>
          </p:cNvPr>
          <p:cNvCxnSpPr>
            <a:cxnSpLocks/>
          </p:cNvCxnSpPr>
          <p:nvPr/>
        </p:nvCxnSpPr>
        <p:spPr>
          <a:xfrm>
            <a:off x="4170727" y="4042815"/>
            <a:ext cx="1049338" cy="333207"/>
          </a:xfrm>
          <a:prstGeom prst="bentConnector3">
            <a:avLst>
              <a:gd name="adj1" fmla="val 99795"/>
            </a:avLst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CAB80E2-64EB-0A20-DA0F-BAD39EEAB49D}"/>
              </a:ext>
            </a:extLst>
          </p:cNvPr>
          <p:cNvSpPr txBox="1"/>
          <p:nvPr/>
        </p:nvSpPr>
        <p:spPr>
          <a:xfrm>
            <a:off x="4214731" y="378743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Yes (linear)</a:t>
            </a:r>
            <a:endParaRPr lang="en-IN" sz="8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C6EA777-7F96-C173-37CF-CCC43DC0091E}"/>
              </a:ext>
            </a:extLst>
          </p:cNvPr>
          <p:cNvSpPr/>
          <p:nvPr/>
        </p:nvSpPr>
        <p:spPr>
          <a:xfrm>
            <a:off x="4600971" y="4402411"/>
            <a:ext cx="1248691" cy="37970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B9CE104-84CF-5288-2D22-5412AD10D55B}"/>
              </a:ext>
            </a:extLst>
          </p:cNvPr>
          <p:cNvSpPr txBox="1"/>
          <p:nvPr/>
        </p:nvSpPr>
        <p:spPr>
          <a:xfrm>
            <a:off x="4681886" y="4415521"/>
            <a:ext cx="1267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KNN, SVM, Logistic Regression</a:t>
            </a:r>
            <a:endParaRPr lang="en-IN" sz="800" dirty="0"/>
          </a:p>
        </p:txBody>
      </p:sp>
      <p:sp>
        <p:nvSpPr>
          <p:cNvPr id="122" name="Rectangle: Diagonal Corners Rounded 121">
            <a:extLst>
              <a:ext uri="{FF2B5EF4-FFF2-40B4-BE49-F238E27FC236}">
                <a16:creationId xmlns:a16="http://schemas.microsoft.com/office/drawing/2014/main" id="{D4422C7D-E183-382D-78C7-9249B192EBA2}"/>
              </a:ext>
            </a:extLst>
          </p:cNvPr>
          <p:cNvSpPr/>
          <p:nvPr/>
        </p:nvSpPr>
        <p:spPr>
          <a:xfrm>
            <a:off x="7536878" y="2047974"/>
            <a:ext cx="1190244" cy="567194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: Diagonal Corners Rounded 123">
            <a:extLst>
              <a:ext uri="{FF2B5EF4-FFF2-40B4-BE49-F238E27FC236}">
                <a16:creationId xmlns:a16="http://schemas.microsoft.com/office/drawing/2014/main" id="{B70C47DB-23AB-DF46-6154-327A0269D356}"/>
              </a:ext>
            </a:extLst>
          </p:cNvPr>
          <p:cNvSpPr/>
          <p:nvPr/>
        </p:nvSpPr>
        <p:spPr>
          <a:xfrm>
            <a:off x="7538249" y="3322767"/>
            <a:ext cx="1200220" cy="567194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F238260-5845-6B7D-7E7A-1797D0AB2110}"/>
              </a:ext>
            </a:extLst>
          </p:cNvPr>
          <p:cNvCxnSpPr>
            <a:cxnSpLocks/>
            <a:endCxn id="122" idx="3"/>
          </p:cNvCxnSpPr>
          <p:nvPr/>
        </p:nvCxnSpPr>
        <p:spPr>
          <a:xfrm>
            <a:off x="3424228" y="1710535"/>
            <a:ext cx="4707772" cy="337439"/>
          </a:xfrm>
          <a:prstGeom prst="bentConnector2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6CF0F3C-071B-06EF-1AF4-4FEED7F6EF90}"/>
              </a:ext>
            </a:extLst>
          </p:cNvPr>
          <p:cNvSpPr txBox="1"/>
          <p:nvPr/>
        </p:nvSpPr>
        <p:spPr>
          <a:xfrm>
            <a:off x="7529340" y="2109421"/>
            <a:ext cx="12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Is the relation between features and target label simple?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148244-66CA-E14A-246B-BAAA5220526E}"/>
              </a:ext>
            </a:extLst>
          </p:cNvPr>
          <p:cNvSpPr txBox="1"/>
          <p:nvPr/>
        </p:nvSpPr>
        <p:spPr>
          <a:xfrm>
            <a:off x="3952986" y="1363723"/>
            <a:ext cx="2195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Regression</a:t>
            </a:r>
          </a:p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(predict discrete or continuous value)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433244E-3384-81EB-050F-694F11482203}"/>
              </a:ext>
            </a:extLst>
          </p:cNvPr>
          <p:cNvCxnSpPr>
            <a:cxnSpLocks/>
          </p:cNvCxnSpPr>
          <p:nvPr/>
        </p:nvCxnSpPr>
        <p:spPr>
          <a:xfrm flipH="1" flipV="1">
            <a:off x="6423890" y="2356424"/>
            <a:ext cx="1125516" cy="6925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Diagonal Corners Rounded 138">
            <a:extLst>
              <a:ext uri="{FF2B5EF4-FFF2-40B4-BE49-F238E27FC236}">
                <a16:creationId xmlns:a16="http://schemas.microsoft.com/office/drawing/2014/main" id="{6F4466F8-2B47-43F9-A05A-12BF659A6A9C}"/>
              </a:ext>
            </a:extLst>
          </p:cNvPr>
          <p:cNvSpPr/>
          <p:nvPr/>
        </p:nvSpPr>
        <p:spPr>
          <a:xfrm>
            <a:off x="5237415" y="2130783"/>
            <a:ext cx="1190244" cy="567194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D18EF51-1340-6FB1-EB2C-193FE8EC00E3}"/>
              </a:ext>
            </a:extLst>
          </p:cNvPr>
          <p:cNvSpPr txBox="1"/>
          <p:nvPr/>
        </p:nvSpPr>
        <p:spPr>
          <a:xfrm>
            <a:off x="5315830" y="2264918"/>
            <a:ext cx="1237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Is the dataset time-series?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A6628D4-391A-7407-A3B2-DE98154136F6}"/>
              </a:ext>
            </a:extLst>
          </p:cNvPr>
          <p:cNvSpPr txBox="1"/>
          <p:nvPr/>
        </p:nvSpPr>
        <p:spPr>
          <a:xfrm>
            <a:off x="6865245" y="2124809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  <a:endParaRPr lang="en-IN" sz="8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B30D83C-021D-5476-64E2-F6524FBF2728}"/>
              </a:ext>
            </a:extLst>
          </p:cNvPr>
          <p:cNvCxnSpPr>
            <a:cxnSpLocks/>
          </p:cNvCxnSpPr>
          <p:nvPr/>
        </p:nvCxnSpPr>
        <p:spPr>
          <a:xfrm flipH="1">
            <a:off x="4702243" y="2363349"/>
            <a:ext cx="530358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5AE7C1EB-78F1-0B67-3C75-50389E2CF817}"/>
              </a:ext>
            </a:extLst>
          </p:cNvPr>
          <p:cNvSpPr/>
          <p:nvPr/>
        </p:nvSpPr>
        <p:spPr>
          <a:xfrm>
            <a:off x="3739825" y="2192048"/>
            <a:ext cx="962418" cy="37970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SARIMA PROPHET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C51E60A-8956-130C-C84E-1931AE69BD47}"/>
              </a:ext>
            </a:extLst>
          </p:cNvPr>
          <p:cNvSpPr txBox="1"/>
          <p:nvPr/>
        </p:nvSpPr>
        <p:spPr>
          <a:xfrm>
            <a:off x="4749528" y="2106645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Yes</a:t>
            </a:r>
            <a:endParaRPr lang="en-IN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1D932CD-4096-B399-D7BD-2B2308F2C83D}"/>
              </a:ext>
            </a:extLst>
          </p:cNvPr>
          <p:cNvCxnSpPr>
            <a:cxnSpLocks/>
          </p:cNvCxnSpPr>
          <p:nvPr/>
        </p:nvCxnSpPr>
        <p:spPr>
          <a:xfrm>
            <a:off x="5849662" y="2711286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06EC3C1-E7D9-5B2B-15DF-B4288853C7D8}"/>
              </a:ext>
            </a:extLst>
          </p:cNvPr>
          <p:cNvSpPr txBox="1"/>
          <p:nvPr/>
        </p:nvSpPr>
        <p:spPr>
          <a:xfrm>
            <a:off x="5857873" y="2722241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  <a:endParaRPr lang="en-IN" sz="800" dirty="0"/>
          </a:p>
        </p:txBody>
      </p:sp>
      <p:sp>
        <p:nvSpPr>
          <p:cNvPr id="149" name="Rectangle: Diagonal Corners Rounded 148">
            <a:extLst>
              <a:ext uri="{FF2B5EF4-FFF2-40B4-BE49-F238E27FC236}">
                <a16:creationId xmlns:a16="http://schemas.microsoft.com/office/drawing/2014/main" id="{30BF1211-FCBF-64AD-C434-1901E84DEEE5}"/>
              </a:ext>
            </a:extLst>
          </p:cNvPr>
          <p:cNvSpPr/>
          <p:nvPr/>
        </p:nvSpPr>
        <p:spPr>
          <a:xfrm>
            <a:off x="5212243" y="2990435"/>
            <a:ext cx="1190244" cy="567194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5198137-3CF2-F5C9-369D-18DA36B12497}"/>
              </a:ext>
            </a:extLst>
          </p:cNvPr>
          <p:cNvSpPr txBox="1"/>
          <p:nvPr/>
        </p:nvSpPr>
        <p:spPr>
          <a:xfrm>
            <a:off x="5241991" y="3104755"/>
            <a:ext cx="1237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Is target a continuous value?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57C6AFD-F391-EB15-61EC-E2D6B08ED844}"/>
              </a:ext>
            </a:extLst>
          </p:cNvPr>
          <p:cNvCxnSpPr>
            <a:cxnSpLocks/>
          </p:cNvCxnSpPr>
          <p:nvPr/>
        </p:nvCxnSpPr>
        <p:spPr>
          <a:xfrm>
            <a:off x="6390108" y="3266911"/>
            <a:ext cx="313669" cy="403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9986E92E-5168-757E-9877-56032EC72A72}"/>
              </a:ext>
            </a:extLst>
          </p:cNvPr>
          <p:cNvSpPr/>
          <p:nvPr/>
        </p:nvSpPr>
        <p:spPr>
          <a:xfrm>
            <a:off x="6705997" y="3104755"/>
            <a:ext cx="566622" cy="3323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DL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E2F7DDC-561C-CEB6-CCC1-11AF0F8B6A38}"/>
              </a:ext>
            </a:extLst>
          </p:cNvPr>
          <p:cNvSpPr txBox="1"/>
          <p:nvPr/>
        </p:nvSpPr>
        <p:spPr>
          <a:xfrm>
            <a:off x="6378728" y="2999997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Yes</a:t>
            </a:r>
            <a:endParaRPr lang="en-IN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800DB7E-1A8E-5E06-77F5-17F9979E9953}"/>
              </a:ext>
            </a:extLst>
          </p:cNvPr>
          <p:cNvCxnSpPr>
            <a:cxnSpLocks/>
          </p:cNvCxnSpPr>
          <p:nvPr/>
        </p:nvCxnSpPr>
        <p:spPr>
          <a:xfrm>
            <a:off x="5832537" y="3562176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CFDC428C-774F-0A97-72C5-850C7119F30D}"/>
              </a:ext>
            </a:extLst>
          </p:cNvPr>
          <p:cNvSpPr/>
          <p:nvPr/>
        </p:nvSpPr>
        <p:spPr>
          <a:xfrm>
            <a:off x="5307868" y="3820451"/>
            <a:ext cx="1049338" cy="3323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Random Forest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321AA13-2AC6-D994-33D4-196F859A8910}"/>
              </a:ext>
            </a:extLst>
          </p:cNvPr>
          <p:cNvSpPr txBox="1"/>
          <p:nvPr/>
        </p:nvSpPr>
        <p:spPr>
          <a:xfrm>
            <a:off x="5849662" y="3560838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  <a:endParaRPr lang="en-IN" sz="800" dirty="0"/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DAA7346-93CA-D244-7738-A32018B11905}"/>
              </a:ext>
            </a:extLst>
          </p:cNvPr>
          <p:cNvCxnSpPr>
            <a:cxnSpLocks/>
          </p:cNvCxnSpPr>
          <p:nvPr/>
        </p:nvCxnSpPr>
        <p:spPr>
          <a:xfrm>
            <a:off x="8132000" y="2618293"/>
            <a:ext cx="0" cy="683417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28DFEF3-AB22-1D9C-68D6-A88FD11B311E}"/>
              </a:ext>
            </a:extLst>
          </p:cNvPr>
          <p:cNvSpPr txBox="1"/>
          <p:nvPr/>
        </p:nvSpPr>
        <p:spPr>
          <a:xfrm>
            <a:off x="8129245" y="2928785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Yes</a:t>
            </a:r>
            <a:endParaRPr lang="en-IN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60FDCC8-4F1C-DE12-7119-29634BE6797E}"/>
              </a:ext>
            </a:extLst>
          </p:cNvPr>
          <p:cNvSpPr txBox="1"/>
          <p:nvPr/>
        </p:nvSpPr>
        <p:spPr>
          <a:xfrm>
            <a:off x="7601033" y="3391398"/>
            <a:ext cx="12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Need to regularize features to prevent overfitting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2E763C-BFC6-DF84-1A44-8E0E06D2418C}"/>
              </a:ext>
            </a:extLst>
          </p:cNvPr>
          <p:cNvCxnSpPr>
            <a:cxnSpLocks/>
          </p:cNvCxnSpPr>
          <p:nvPr/>
        </p:nvCxnSpPr>
        <p:spPr>
          <a:xfrm>
            <a:off x="8134711" y="3889258"/>
            <a:ext cx="7296" cy="535464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F007D7A1-290D-EED6-189D-5B3F9A3E73B8}"/>
              </a:ext>
            </a:extLst>
          </p:cNvPr>
          <p:cNvSpPr/>
          <p:nvPr/>
        </p:nvSpPr>
        <p:spPr>
          <a:xfrm>
            <a:off x="7524680" y="4431374"/>
            <a:ext cx="1209130" cy="3323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Lasso / Ridge Regression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45F300E-BEE8-5914-866A-941465C71BC9}"/>
              </a:ext>
            </a:extLst>
          </p:cNvPr>
          <p:cNvCxnSpPr>
            <a:cxnSpLocks/>
          </p:cNvCxnSpPr>
          <p:nvPr/>
        </p:nvCxnSpPr>
        <p:spPr>
          <a:xfrm flipH="1" flipV="1">
            <a:off x="7141498" y="4597560"/>
            <a:ext cx="382137" cy="1326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40D8423-9B74-6180-9CC3-C96AB0104C48}"/>
              </a:ext>
            </a:extLst>
          </p:cNvPr>
          <p:cNvSpPr txBox="1"/>
          <p:nvPr/>
        </p:nvSpPr>
        <p:spPr>
          <a:xfrm>
            <a:off x="8123674" y="401275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10000"/>
                  </a:schemeClr>
                </a:solidFill>
              </a:rPr>
              <a:t>Yes</a:t>
            </a:r>
            <a:endParaRPr lang="en-IN" sz="8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4554AD5-D09A-A775-8B5F-6D102006A948}"/>
              </a:ext>
            </a:extLst>
          </p:cNvPr>
          <p:cNvSpPr txBox="1"/>
          <p:nvPr/>
        </p:nvSpPr>
        <p:spPr>
          <a:xfrm>
            <a:off x="7165314" y="435815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</a:t>
            </a:r>
            <a:endParaRPr lang="en-IN" sz="800" dirty="0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B92372FA-A69F-2C15-0ACA-0B8D66696E4A}"/>
              </a:ext>
            </a:extLst>
          </p:cNvPr>
          <p:cNvSpPr/>
          <p:nvPr/>
        </p:nvSpPr>
        <p:spPr>
          <a:xfrm>
            <a:off x="6415672" y="4431374"/>
            <a:ext cx="719481" cy="35666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Linear Regression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AC506A4-7A7C-59FD-1452-2A0D059DEC3E}"/>
              </a:ext>
            </a:extLst>
          </p:cNvPr>
          <p:cNvSpPr/>
          <p:nvPr/>
        </p:nvSpPr>
        <p:spPr>
          <a:xfrm>
            <a:off x="6109139" y="448410"/>
            <a:ext cx="2022861" cy="275382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Unsupervised Learning</a:t>
            </a:r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E582A3E2-5349-EEFF-6894-3F04A02F5620}"/>
              </a:ext>
            </a:extLst>
          </p:cNvPr>
          <p:cNvSpPr/>
          <p:nvPr/>
        </p:nvSpPr>
        <p:spPr>
          <a:xfrm>
            <a:off x="6109139" y="803507"/>
            <a:ext cx="2025572" cy="275382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Traditional Statistical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0353B48-C753-6539-BACC-CA113FE26635}"/>
              </a:ext>
            </a:extLst>
          </p:cNvPr>
          <p:cNvCxnSpPr>
            <a:cxnSpLocks/>
          </p:cNvCxnSpPr>
          <p:nvPr/>
        </p:nvCxnSpPr>
        <p:spPr>
          <a:xfrm>
            <a:off x="2084778" y="301540"/>
            <a:ext cx="0" cy="14687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7F2DF00C-3CAA-D8A5-27E3-346417BFA4EC}"/>
              </a:ext>
            </a:extLst>
          </p:cNvPr>
          <p:cNvSpPr/>
          <p:nvPr/>
        </p:nvSpPr>
        <p:spPr>
          <a:xfrm>
            <a:off x="6109140" y="82445"/>
            <a:ext cx="2022861" cy="2753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Supervised Learning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D918DE4-FD8F-48EF-B13A-DCAEDBF70927}"/>
              </a:ext>
            </a:extLst>
          </p:cNvPr>
          <p:cNvCxnSpPr>
            <a:cxnSpLocks/>
          </p:cNvCxnSpPr>
          <p:nvPr/>
        </p:nvCxnSpPr>
        <p:spPr>
          <a:xfrm flipH="1">
            <a:off x="1506136" y="448410"/>
            <a:ext cx="58471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CF64E84-B8FD-0BDC-8936-F8932E289648}"/>
              </a:ext>
            </a:extLst>
          </p:cNvPr>
          <p:cNvCxnSpPr>
            <a:cxnSpLocks/>
          </p:cNvCxnSpPr>
          <p:nvPr/>
        </p:nvCxnSpPr>
        <p:spPr>
          <a:xfrm flipH="1">
            <a:off x="1506137" y="448410"/>
            <a:ext cx="7356" cy="8575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3FB4E7D-572F-DAF9-01E9-0FC6778DADB4}"/>
              </a:ext>
            </a:extLst>
          </p:cNvPr>
          <p:cNvCxnSpPr>
            <a:cxnSpLocks/>
          </p:cNvCxnSpPr>
          <p:nvPr/>
        </p:nvCxnSpPr>
        <p:spPr>
          <a:xfrm flipV="1">
            <a:off x="1497090" y="1310202"/>
            <a:ext cx="709988" cy="843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8AD3165-ACC6-C4B5-16AF-52F1B50180D3}"/>
              </a:ext>
            </a:extLst>
          </p:cNvPr>
          <p:cNvCxnSpPr>
            <a:cxnSpLocks/>
          </p:cNvCxnSpPr>
          <p:nvPr/>
        </p:nvCxnSpPr>
        <p:spPr>
          <a:xfrm>
            <a:off x="2207078" y="1302724"/>
            <a:ext cx="0" cy="3602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F4245B6-33D5-79C6-C34B-95F4D756830D}"/>
              </a:ext>
            </a:extLst>
          </p:cNvPr>
          <p:cNvCxnSpPr>
            <a:cxnSpLocks/>
          </p:cNvCxnSpPr>
          <p:nvPr/>
        </p:nvCxnSpPr>
        <p:spPr>
          <a:xfrm flipH="1" flipV="1">
            <a:off x="1953291" y="1655620"/>
            <a:ext cx="262974" cy="28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28B232F-5E19-729A-9AFC-322B895514BF}"/>
              </a:ext>
            </a:extLst>
          </p:cNvPr>
          <p:cNvCxnSpPr>
            <a:cxnSpLocks/>
          </p:cNvCxnSpPr>
          <p:nvPr/>
        </p:nvCxnSpPr>
        <p:spPr>
          <a:xfrm flipV="1">
            <a:off x="759495" y="1658779"/>
            <a:ext cx="336134" cy="42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CCA9D3E-8ADD-075C-DF80-4D2D97D788CF}"/>
              </a:ext>
            </a:extLst>
          </p:cNvPr>
          <p:cNvCxnSpPr>
            <a:cxnSpLocks/>
          </p:cNvCxnSpPr>
          <p:nvPr/>
        </p:nvCxnSpPr>
        <p:spPr>
          <a:xfrm flipH="1">
            <a:off x="758040" y="1649481"/>
            <a:ext cx="1455" cy="6046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03F7650-5B9E-47AE-4F63-ED154D2CD9FB}"/>
              </a:ext>
            </a:extLst>
          </p:cNvPr>
          <p:cNvCxnSpPr>
            <a:cxnSpLocks/>
          </p:cNvCxnSpPr>
          <p:nvPr/>
        </p:nvCxnSpPr>
        <p:spPr>
          <a:xfrm flipV="1">
            <a:off x="1035029" y="2247124"/>
            <a:ext cx="592303" cy="42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2B56F4C-9A32-B7D2-4863-0F46AB4AD4AF}"/>
              </a:ext>
            </a:extLst>
          </p:cNvPr>
          <p:cNvCxnSpPr>
            <a:cxnSpLocks/>
          </p:cNvCxnSpPr>
          <p:nvPr/>
        </p:nvCxnSpPr>
        <p:spPr>
          <a:xfrm flipH="1">
            <a:off x="1614768" y="2247124"/>
            <a:ext cx="1222" cy="3169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1EBDE4A-7110-735C-ECE9-5B7038EF04EC}"/>
              </a:ext>
            </a:extLst>
          </p:cNvPr>
          <p:cNvCxnSpPr>
            <a:cxnSpLocks/>
          </p:cNvCxnSpPr>
          <p:nvPr/>
        </p:nvCxnSpPr>
        <p:spPr>
          <a:xfrm>
            <a:off x="1614768" y="2928785"/>
            <a:ext cx="1711919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8987D33F-9554-5B22-7C67-2A84D6B2A3ED}"/>
              </a:ext>
            </a:extLst>
          </p:cNvPr>
          <p:cNvCxnSpPr>
            <a:cxnSpLocks/>
          </p:cNvCxnSpPr>
          <p:nvPr/>
        </p:nvCxnSpPr>
        <p:spPr>
          <a:xfrm>
            <a:off x="1614768" y="2657759"/>
            <a:ext cx="0" cy="2710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4E3A32C5-A04D-261F-8C0C-2A61ACCB218C}"/>
              </a:ext>
            </a:extLst>
          </p:cNvPr>
          <p:cNvCxnSpPr>
            <a:cxnSpLocks/>
          </p:cNvCxnSpPr>
          <p:nvPr/>
        </p:nvCxnSpPr>
        <p:spPr>
          <a:xfrm>
            <a:off x="3326687" y="2928785"/>
            <a:ext cx="0" cy="72192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4C73D97-C09A-DC6A-4DC0-4D02C8001CE2}"/>
              </a:ext>
            </a:extLst>
          </p:cNvPr>
          <p:cNvCxnSpPr>
            <a:cxnSpLocks/>
          </p:cNvCxnSpPr>
          <p:nvPr/>
        </p:nvCxnSpPr>
        <p:spPr>
          <a:xfrm>
            <a:off x="754749" y="2254137"/>
            <a:ext cx="130408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45C7CDE-9BEF-040D-7AFE-47BC1446CD5D}"/>
              </a:ext>
            </a:extLst>
          </p:cNvPr>
          <p:cNvCxnSpPr>
            <a:cxnSpLocks/>
          </p:cNvCxnSpPr>
          <p:nvPr/>
        </p:nvCxnSpPr>
        <p:spPr>
          <a:xfrm flipH="1">
            <a:off x="2794253" y="3644740"/>
            <a:ext cx="540786" cy="44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F127FD0-569F-8221-0BC6-E3ADBFF364C8}"/>
              </a:ext>
            </a:extLst>
          </p:cNvPr>
          <p:cNvCxnSpPr>
            <a:cxnSpLocks/>
          </p:cNvCxnSpPr>
          <p:nvPr/>
        </p:nvCxnSpPr>
        <p:spPr>
          <a:xfrm>
            <a:off x="2799715" y="3643521"/>
            <a:ext cx="0" cy="88914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74C887A-ED4A-5FD1-CE9F-E917F23499BD}"/>
              </a:ext>
            </a:extLst>
          </p:cNvPr>
          <p:cNvCxnSpPr>
            <a:cxnSpLocks/>
          </p:cNvCxnSpPr>
          <p:nvPr/>
        </p:nvCxnSpPr>
        <p:spPr>
          <a:xfrm flipH="1">
            <a:off x="2802594" y="4520950"/>
            <a:ext cx="55181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877406E-427B-AE06-1510-131121A0280A}"/>
              </a:ext>
            </a:extLst>
          </p:cNvPr>
          <p:cNvCxnSpPr>
            <a:cxnSpLocks/>
          </p:cNvCxnSpPr>
          <p:nvPr/>
        </p:nvCxnSpPr>
        <p:spPr>
          <a:xfrm flipV="1">
            <a:off x="3354411" y="4517016"/>
            <a:ext cx="0" cy="151508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9956A963-7FD7-9AFA-E887-242ABD7CD044}"/>
              </a:ext>
            </a:extLst>
          </p:cNvPr>
          <p:cNvSpPr/>
          <p:nvPr/>
        </p:nvSpPr>
        <p:spPr>
          <a:xfrm>
            <a:off x="6111851" y="1180946"/>
            <a:ext cx="2022860" cy="275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2C344E0-4FE2-3379-A393-87BA1790D884}"/>
              </a:ext>
            </a:extLst>
          </p:cNvPr>
          <p:cNvSpPr txBox="1"/>
          <p:nvPr/>
        </p:nvSpPr>
        <p:spPr>
          <a:xfrm>
            <a:off x="6244510" y="1156615"/>
            <a:ext cx="1752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2">
                    <a:lumMod val="10000"/>
                  </a:schemeClr>
                </a:solidFill>
                <a:latin typeface="Arial Nova" panose="020B0504020202020204" pitchFamily="34" charset="0"/>
              </a:rPr>
              <a:t>Order Renewal Prediction Model Selection Path</a:t>
            </a:r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F63626-918A-A0A5-967F-20EE74A77E20}"/>
              </a:ext>
            </a:extLst>
          </p:cNvPr>
          <p:cNvSpPr/>
          <p:nvPr/>
        </p:nvSpPr>
        <p:spPr>
          <a:xfrm>
            <a:off x="1891944" y="62307"/>
            <a:ext cx="638629" cy="21771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Start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3377F8-ADA6-7223-ECC3-F032D346ABA4}"/>
              </a:ext>
            </a:extLst>
          </p:cNvPr>
          <p:cNvCxnSpPr>
            <a:cxnSpLocks/>
          </p:cNvCxnSpPr>
          <p:nvPr/>
        </p:nvCxnSpPr>
        <p:spPr>
          <a:xfrm>
            <a:off x="2224372" y="280021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BE481D-CFAF-91BD-655B-C1B7DDEAAC8A}"/>
              </a:ext>
            </a:extLst>
          </p:cNvPr>
          <p:cNvCxnSpPr>
            <a:cxnSpLocks/>
          </p:cNvCxnSpPr>
          <p:nvPr/>
        </p:nvCxnSpPr>
        <p:spPr>
          <a:xfrm>
            <a:off x="2686899" y="758787"/>
            <a:ext cx="289543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9489A0-ADD2-D4C4-F772-6B3D2E6739B1}"/>
              </a:ext>
            </a:extLst>
          </p:cNvPr>
          <p:cNvSpPr txBox="1"/>
          <p:nvPr/>
        </p:nvSpPr>
        <p:spPr>
          <a:xfrm>
            <a:off x="2666611" y="51749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Yes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B9650D-EB54-688A-9899-3400A9BDAB8F}"/>
              </a:ext>
            </a:extLst>
          </p:cNvPr>
          <p:cNvSpPr/>
          <p:nvPr/>
        </p:nvSpPr>
        <p:spPr>
          <a:xfrm>
            <a:off x="2988296" y="649930"/>
            <a:ext cx="638629" cy="217714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PCA</a:t>
            </a:r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32C559B-F03A-B06A-83BC-F6956A760009}"/>
              </a:ext>
            </a:extLst>
          </p:cNvPr>
          <p:cNvCxnSpPr>
            <a:cxnSpLocks/>
            <a:stCxn id="43" idx="2"/>
          </p:cNvCxnSpPr>
          <p:nvPr/>
        </p:nvCxnSpPr>
        <p:spPr>
          <a:xfrm rot="16200000" flipH="1">
            <a:off x="2495442" y="768112"/>
            <a:ext cx="139794" cy="681934"/>
          </a:xfrm>
          <a:prstGeom prst="bentConnector2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A01886-4EBD-AADE-0455-0BE54750BBFC}"/>
              </a:ext>
            </a:extLst>
          </p:cNvPr>
          <p:cNvCxnSpPr>
            <a:cxnSpLocks/>
          </p:cNvCxnSpPr>
          <p:nvPr/>
        </p:nvCxnSpPr>
        <p:spPr>
          <a:xfrm>
            <a:off x="2906306" y="1178977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4DE0150-9A14-05FE-3213-31BDEE592BBF}"/>
              </a:ext>
            </a:extLst>
          </p:cNvPr>
          <p:cNvSpPr txBox="1"/>
          <p:nvPr/>
        </p:nvSpPr>
        <p:spPr>
          <a:xfrm>
            <a:off x="2505949" y="1198255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No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: Diagonal Corners Rounded 37">
            <a:extLst>
              <a:ext uri="{FF2B5EF4-FFF2-40B4-BE49-F238E27FC236}">
                <a16:creationId xmlns:a16="http://schemas.microsoft.com/office/drawing/2014/main" id="{EF527DF1-21CA-3E94-A71D-EB4A1FD43764}"/>
              </a:ext>
            </a:extLst>
          </p:cNvPr>
          <p:cNvSpPr/>
          <p:nvPr/>
        </p:nvSpPr>
        <p:spPr>
          <a:xfrm>
            <a:off x="2298661" y="1454273"/>
            <a:ext cx="1127038" cy="530258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3BFC9A-C817-5B57-F6B7-CCF55D6C5776}"/>
              </a:ext>
            </a:extLst>
          </p:cNvPr>
          <p:cNvSpPr txBox="1"/>
          <p:nvPr/>
        </p:nvSpPr>
        <p:spPr>
          <a:xfrm>
            <a:off x="2298660" y="1428620"/>
            <a:ext cx="1241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Is the problem about classifying into a category or predicting numerical value?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40" name="Rectangle: Diagonal Corners Rounded 39">
            <a:extLst>
              <a:ext uri="{FF2B5EF4-FFF2-40B4-BE49-F238E27FC236}">
                <a16:creationId xmlns:a16="http://schemas.microsoft.com/office/drawing/2014/main" id="{13993531-3DF8-4AED-E1D6-486174BF0F63}"/>
              </a:ext>
            </a:extLst>
          </p:cNvPr>
          <p:cNvSpPr/>
          <p:nvPr/>
        </p:nvSpPr>
        <p:spPr>
          <a:xfrm>
            <a:off x="1705725" y="560511"/>
            <a:ext cx="981174" cy="461666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Diagonal Corners Rounded 40">
            <a:extLst>
              <a:ext uri="{FF2B5EF4-FFF2-40B4-BE49-F238E27FC236}">
                <a16:creationId xmlns:a16="http://schemas.microsoft.com/office/drawing/2014/main" id="{9198B601-1059-BF53-6922-15F9217C2DAC}"/>
              </a:ext>
            </a:extLst>
          </p:cNvPr>
          <p:cNvSpPr/>
          <p:nvPr/>
        </p:nvSpPr>
        <p:spPr>
          <a:xfrm>
            <a:off x="278404" y="3182786"/>
            <a:ext cx="1143374" cy="529872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ABB6254A-9FA1-2354-9CBF-0C9135E757F0}"/>
              </a:ext>
            </a:extLst>
          </p:cNvPr>
          <p:cNvSpPr/>
          <p:nvPr/>
        </p:nvSpPr>
        <p:spPr>
          <a:xfrm>
            <a:off x="332160" y="2398913"/>
            <a:ext cx="1105994" cy="529872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E5923C-15CA-CE94-97E0-704FC16A47AE}"/>
              </a:ext>
            </a:extLst>
          </p:cNvPr>
          <p:cNvSpPr txBox="1"/>
          <p:nvPr/>
        </p:nvSpPr>
        <p:spPr>
          <a:xfrm>
            <a:off x="1782133" y="577517"/>
            <a:ext cx="88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Do you need to reduce no. of columns?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A3BE03-7627-BE53-1EE4-91AE9C180907}"/>
              </a:ext>
            </a:extLst>
          </p:cNvPr>
          <p:cNvCxnSpPr>
            <a:cxnSpLocks/>
          </p:cNvCxnSpPr>
          <p:nvPr/>
        </p:nvCxnSpPr>
        <p:spPr>
          <a:xfrm>
            <a:off x="2890153" y="2008132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D181AE7-076B-4003-B744-2A1671C495D6}"/>
              </a:ext>
            </a:extLst>
          </p:cNvPr>
          <p:cNvSpPr/>
          <p:nvPr/>
        </p:nvSpPr>
        <p:spPr>
          <a:xfrm>
            <a:off x="2570838" y="2282603"/>
            <a:ext cx="638629" cy="2177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NLP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76C8EB-720F-5C73-8D37-3FCB9B7CDA98}"/>
              </a:ext>
            </a:extLst>
          </p:cNvPr>
          <p:cNvSpPr txBox="1"/>
          <p:nvPr/>
        </p:nvSpPr>
        <p:spPr>
          <a:xfrm>
            <a:off x="2090851" y="1961506"/>
            <a:ext cx="879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Classification</a:t>
            </a:r>
          </a:p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(target is text)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AEA41E7-0A04-126C-5800-EB60A8BECA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6943" y="1764017"/>
            <a:ext cx="1339837" cy="632047"/>
          </a:xfrm>
          <a:prstGeom prst="bentConnector2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0769282-485D-B0D7-06A4-8F2F466FD239}"/>
              </a:ext>
            </a:extLst>
          </p:cNvPr>
          <p:cNvSpPr txBox="1"/>
          <p:nvPr/>
        </p:nvSpPr>
        <p:spPr>
          <a:xfrm>
            <a:off x="1151957" y="1520735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18EF42-A2C1-C32F-EE8A-590810D2074D}"/>
              </a:ext>
            </a:extLst>
          </p:cNvPr>
          <p:cNvSpPr txBox="1"/>
          <p:nvPr/>
        </p:nvSpPr>
        <p:spPr>
          <a:xfrm>
            <a:off x="1161195" y="1774323"/>
            <a:ext cx="1241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(target label has discrete value)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44277E-2FA1-F089-FC6C-A5BE5775BF24}"/>
              </a:ext>
            </a:extLst>
          </p:cNvPr>
          <p:cNvSpPr txBox="1"/>
          <p:nvPr/>
        </p:nvSpPr>
        <p:spPr>
          <a:xfrm>
            <a:off x="359354" y="2380511"/>
            <a:ext cx="1143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Do we have prior example of the feature we need to predict?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BF5FB9-DAF8-9825-F98A-C7E74FD09D2A}"/>
              </a:ext>
            </a:extLst>
          </p:cNvPr>
          <p:cNvCxnSpPr>
            <a:cxnSpLocks/>
          </p:cNvCxnSpPr>
          <p:nvPr/>
        </p:nvCxnSpPr>
        <p:spPr>
          <a:xfrm>
            <a:off x="922233" y="2942922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B3F4786-139C-2D3F-F10B-094B9E546EC3}"/>
              </a:ext>
            </a:extLst>
          </p:cNvPr>
          <p:cNvSpPr txBox="1"/>
          <p:nvPr/>
        </p:nvSpPr>
        <p:spPr>
          <a:xfrm>
            <a:off x="917611" y="2942922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No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7DC28B-338E-A587-8FFA-57924C82198C}"/>
              </a:ext>
            </a:extLst>
          </p:cNvPr>
          <p:cNvSpPr txBox="1"/>
          <p:nvPr/>
        </p:nvSpPr>
        <p:spPr>
          <a:xfrm>
            <a:off x="359354" y="3226573"/>
            <a:ext cx="114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Is the relationship between features simple?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D56CDC-3DD9-7677-70C3-903EF8D82655}"/>
              </a:ext>
            </a:extLst>
          </p:cNvPr>
          <p:cNvCxnSpPr>
            <a:cxnSpLocks/>
          </p:cNvCxnSpPr>
          <p:nvPr/>
        </p:nvCxnSpPr>
        <p:spPr>
          <a:xfrm>
            <a:off x="905544" y="3712482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Diagonal Corners Rounded 77">
            <a:extLst>
              <a:ext uri="{FF2B5EF4-FFF2-40B4-BE49-F238E27FC236}">
                <a16:creationId xmlns:a16="http://schemas.microsoft.com/office/drawing/2014/main" id="{8C11EFF9-C7E0-EB0B-97B1-619B650A4634}"/>
              </a:ext>
            </a:extLst>
          </p:cNvPr>
          <p:cNvSpPr/>
          <p:nvPr/>
        </p:nvSpPr>
        <p:spPr>
          <a:xfrm>
            <a:off x="272695" y="3991078"/>
            <a:ext cx="1143374" cy="529872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C0C2D8-4D96-A153-3B54-0F4B73863227}"/>
              </a:ext>
            </a:extLst>
          </p:cNvPr>
          <p:cNvSpPr txBox="1"/>
          <p:nvPr/>
        </p:nvSpPr>
        <p:spPr>
          <a:xfrm>
            <a:off x="362764" y="4025181"/>
            <a:ext cx="114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Is the number of classifications known?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CA0A6C-DB19-D85D-4F6E-34C292408162}"/>
              </a:ext>
            </a:extLst>
          </p:cNvPr>
          <p:cNvCxnSpPr>
            <a:cxnSpLocks/>
          </p:cNvCxnSpPr>
          <p:nvPr/>
        </p:nvCxnSpPr>
        <p:spPr>
          <a:xfrm>
            <a:off x="905544" y="4534034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CBE9FC76-B5BA-8E7F-EE44-46267E296D5E}"/>
              </a:ext>
            </a:extLst>
          </p:cNvPr>
          <p:cNvSpPr/>
          <p:nvPr/>
        </p:nvSpPr>
        <p:spPr>
          <a:xfrm>
            <a:off x="263800" y="4772553"/>
            <a:ext cx="1143372" cy="255099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K-Means Clustering</a:t>
            </a:r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71BA32-A991-59CE-CCAB-74507617AECE}"/>
              </a:ext>
            </a:extLst>
          </p:cNvPr>
          <p:cNvSpPr txBox="1"/>
          <p:nvPr/>
        </p:nvSpPr>
        <p:spPr>
          <a:xfrm>
            <a:off x="469191" y="3727095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Yes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6E734B-33D8-4FC3-7734-217B507F4A1F}"/>
              </a:ext>
            </a:extLst>
          </p:cNvPr>
          <p:cNvSpPr txBox="1"/>
          <p:nvPr/>
        </p:nvSpPr>
        <p:spPr>
          <a:xfrm>
            <a:off x="469191" y="453266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Yes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80E817-B726-6F39-ACFD-5F8FA43584E8}"/>
              </a:ext>
            </a:extLst>
          </p:cNvPr>
          <p:cNvCxnSpPr>
            <a:cxnSpLocks/>
          </p:cNvCxnSpPr>
          <p:nvPr/>
        </p:nvCxnSpPr>
        <p:spPr>
          <a:xfrm>
            <a:off x="1421778" y="3445591"/>
            <a:ext cx="289543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B6B8F41-983E-E305-A75B-1B3C7CBA4C52}"/>
              </a:ext>
            </a:extLst>
          </p:cNvPr>
          <p:cNvSpPr/>
          <p:nvPr/>
        </p:nvSpPr>
        <p:spPr>
          <a:xfrm>
            <a:off x="1720943" y="3336734"/>
            <a:ext cx="638629" cy="217714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DL</a:t>
            </a:r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8572EB5-A223-E2A2-9D1E-B2FD252E0B36}"/>
              </a:ext>
            </a:extLst>
          </p:cNvPr>
          <p:cNvCxnSpPr>
            <a:cxnSpLocks/>
          </p:cNvCxnSpPr>
          <p:nvPr/>
        </p:nvCxnSpPr>
        <p:spPr>
          <a:xfrm>
            <a:off x="1453641" y="2610750"/>
            <a:ext cx="2102380" cy="1213458"/>
          </a:xfrm>
          <a:prstGeom prst="bentConnector3">
            <a:avLst>
              <a:gd name="adj1" fmla="val 100052"/>
            </a:avLst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57D37D4-BC29-71C0-BDB3-B6A053979B20}"/>
              </a:ext>
            </a:extLst>
          </p:cNvPr>
          <p:cNvCxnSpPr>
            <a:cxnSpLocks/>
          </p:cNvCxnSpPr>
          <p:nvPr/>
        </p:nvCxnSpPr>
        <p:spPr>
          <a:xfrm>
            <a:off x="1421778" y="4241028"/>
            <a:ext cx="289543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907E471-FBB5-28C3-A96B-FB1A7273D453}"/>
              </a:ext>
            </a:extLst>
          </p:cNvPr>
          <p:cNvSpPr/>
          <p:nvPr/>
        </p:nvSpPr>
        <p:spPr>
          <a:xfrm>
            <a:off x="1720943" y="4104418"/>
            <a:ext cx="800224" cy="318567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Hierarchical Clustering</a:t>
            </a:r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3" name="Rectangle: Diagonal Corners Rounded 102">
            <a:extLst>
              <a:ext uri="{FF2B5EF4-FFF2-40B4-BE49-F238E27FC236}">
                <a16:creationId xmlns:a16="http://schemas.microsoft.com/office/drawing/2014/main" id="{8513F695-F783-C9B8-005D-1AB2CC210740}"/>
              </a:ext>
            </a:extLst>
          </p:cNvPr>
          <p:cNvSpPr/>
          <p:nvPr/>
        </p:nvSpPr>
        <p:spPr>
          <a:xfrm>
            <a:off x="3029211" y="3839482"/>
            <a:ext cx="1143374" cy="529872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FCB9A8-C7ED-ECDB-BB87-940F4A7029CD}"/>
              </a:ext>
            </a:extLst>
          </p:cNvPr>
          <p:cNvSpPr txBox="1"/>
          <p:nvPr/>
        </p:nvSpPr>
        <p:spPr>
          <a:xfrm>
            <a:off x="3078503" y="3863993"/>
            <a:ext cx="1143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Is the relationship between features &amp; target label simple?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2713076-104B-80DB-DA6B-034B1C4945FA}"/>
              </a:ext>
            </a:extLst>
          </p:cNvPr>
          <p:cNvSpPr txBox="1"/>
          <p:nvPr/>
        </p:nvSpPr>
        <p:spPr>
          <a:xfrm>
            <a:off x="1411151" y="3193988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No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615FABA-D5EF-0F9A-DCF8-5F7778A9FB9D}"/>
              </a:ext>
            </a:extLst>
          </p:cNvPr>
          <p:cNvSpPr txBox="1"/>
          <p:nvPr/>
        </p:nvSpPr>
        <p:spPr>
          <a:xfrm>
            <a:off x="1389202" y="3992451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No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57DAD35-C1B7-5877-4B18-22673A5A95D5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3540535" y="4376022"/>
            <a:ext cx="9213" cy="292502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0F17BDD-0502-9E45-AC94-30B5CFDA3724}"/>
              </a:ext>
            </a:extLst>
          </p:cNvPr>
          <p:cNvSpPr txBox="1"/>
          <p:nvPr/>
        </p:nvSpPr>
        <p:spPr>
          <a:xfrm>
            <a:off x="3572390" y="4409384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No (non-linear)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42AC2B11-9372-70D0-9939-8E510C593C35}"/>
              </a:ext>
            </a:extLst>
          </p:cNvPr>
          <p:cNvSpPr/>
          <p:nvPr/>
        </p:nvSpPr>
        <p:spPr>
          <a:xfrm>
            <a:off x="2842037" y="4668524"/>
            <a:ext cx="1396995" cy="37970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6BB247-024A-9658-6042-6FFADEFCD1B0}"/>
              </a:ext>
            </a:extLst>
          </p:cNvPr>
          <p:cNvSpPr txBox="1"/>
          <p:nvPr/>
        </p:nvSpPr>
        <p:spPr>
          <a:xfrm>
            <a:off x="2876662" y="4689098"/>
            <a:ext cx="1327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Random Forest, KNN, SVM, Naïve Bayes, GBT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1BF389-A977-1051-1343-09420F5DB4C1}"/>
              </a:ext>
            </a:extLst>
          </p:cNvPr>
          <p:cNvSpPr txBox="1"/>
          <p:nvPr/>
        </p:nvSpPr>
        <p:spPr>
          <a:xfrm>
            <a:off x="1798494" y="2391460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Yes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AF68422F-04F2-9C48-42F4-BCF7B5CA3F17}"/>
              </a:ext>
            </a:extLst>
          </p:cNvPr>
          <p:cNvCxnSpPr>
            <a:cxnSpLocks/>
          </p:cNvCxnSpPr>
          <p:nvPr/>
        </p:nvCxnSpPr>
        <p:spPr>
          <a:xfrm>
            <a:off x="4170727" y="4042815"/>
            <a:ext cx="1049338" cy="333207"/>
          </a:xfrm>
          <a:prstGeom prst="bentConnector3">
            <a:avLst>
              <a:gd name="adj1" fmla="val 99795"/>
            </a:avLst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CAB80E2-64EB-0A20-DA0F-BAD39EEAB49D}"/>
              </a:ext>
            </a:extLst>
          </p:cNvPr>
          <p:cNvSpPr txBox="1"/>
          <p:nvPr/>
        </p:nvSpPr>
        <p:spPr>
          <a:xfrm>
            <a:off x="4214731" y="3787437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Yes (linear</a:t>
            </a:r>
            <a:r>
              <a:rPr lang="en-US" sz="800" dirty="0"/>
              <a:t>)</a:t>
            </a:r>
            <a:endParaRPr lang="en-IN" sz="8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C6EA777-7F96-C173-37CF-CCC43DC0091E}"/>
              </a:ext>
            </a:extLst>
          </p:cNvPr>
          <p:cNvSpPr/>
          <p:nvPr/>
        </p:nvSpPr>
        <p:spPr>
          <a:xfrm>
            <a:off x="4600971" y="4402411"/>
            <a:ext cx="1248691" cy="37970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B9CE104-84CF-5288-2D22-5412AD10D55B}"/>
              </a:ext>
            </a:extLst>
          </p:cNvPr>
          <p:cNvSpPr txBox="1"/>
          <p:nvPr/>
        </p:nvSpPr>
        <p:spPr>
          <a:xfrm>
            <a:off x="4681886" y="4415521"/>
            <a:ext cx="1267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KNN, SVM, Logistic Regression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2" name="Rectangle: Diagonal Corners Rounded 121">
            <a:extLst>
              <a:ext uri="{FF2B5EF4-FFF2-40B4-BE49-F238E27FC236}">
                <a16:creationId xmlns:a16="http://schemas.microsoft.com/office/drawing/2014/main" id="{D4422C7D-E183-382D-78C7-9249B192EBA2}"/>
              </a:ext>
            </a:extLst>
          </p:cNvPr>
          <p:cNvSpPr/>
          <p:nvPr/>
        </p:nvSpPr>
        <p:spPr>
          <a:xfrm>
            <a:off x="7536878" y="2047974"/>
            <a:ext cx="1190244" cy="567194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ectangle: Diagonal Corners Rounded 123">
            <a:extLst>
              <a:ext uri="{FF2B5EF4-FFF2-40B4-BE49-F238E27FC236}">
                <a16:creationId xmlns:a16="http://schemas.microsoft.com/office/drawing/2014/main" id="{B70C47DB-23AB-DF46-6154-327A0269D356}"/>
              </a:ext>
            </a:extLst>
          </p:cNvPr>
          <p:cNvSpPr/>
          <p:nvPr/>
        </p:nvSpPr>
        <p:spPr>
          <a:xfrm>
            <a:off x="7538249" y="3322767"/>
            <a:ext cx="1200220" cy="567194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F238260-5845-6B7D-7E7A-1797D0AB2110}"/>
              </a:ext>
            </a:extLst>
          </p:cNvPr>
          <p:cNvCxnSpPr>
            <a:cxnSpLocks/>
            <a:endCxn id="122" idx="3"/>
          </p:cNvCxnSpPr>
          <p:nvPr/>
        </p:nvCxnSpPr>
        <p:spPr>
          <a:xfrm>
            <a:off x="3424228" y="1710535"/>
            <a:ext cx="4707772" cy="337439"/>
          </a:xfrm>
          <a:prstGeom prst="bentConnector2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6CF0F3C-071B-06EF-1AF4-4FEED7F6EF90}"/>
              </a:ext>
            </a:extLst>
          </p:cNvPr>
          <p:cNvSpPr txBox="1"/>
          <p:nvPr/>
        </p:nvSpPr>
        <p:spPr>
          <a:xfrm>
            <a:off x="7529340" y="2109421"/>
            <a:ext cx="12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Is the relation between features and target label simple?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148244-66CA-E14A-246B-BAAA5220526E}"/>
              </a:ext>
            </a:extLst>
          </p:cNvPr>
          <p:cNvSpPr txBox="1"/>
          <p:nvPr/>
        </p:nvSpPr>
        <p:spPr>
          <a:xfrm>
            <a:off x="3952986" y="1363723"/>
            <a:ext cx="2195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Regression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(predict discrete or continuous value)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433244E-3384-81EB-050F-694F11482203}"/>
              </a:ext>
            </a:extLst>
          </p:cNvPr>
          <p:cNvCxnSpPr>
            <a:cxnSpLocks/>
          </p:cNvCxnSpPr>
          <p:nvPr/>
        </p:nvCxnSpPr>
        <p:spPr>
          <a:xfrm flipH="1" flipV="1">
            <a:off x="6423890" y="2356424"/>
            <a:ext cx="1125516" cy="6925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Diagonal Corners Rounded 138">
            <a:extLst>
              <a:ext uri="{FF2B5EF4-FFF2-40B4-BE49-F238E27FC236}">
                <a16:creationId xmlns:a16="http://schemas.microsoft.com/office/drawing/2014/main" id="{6F4466F8-2B47-43F9-A05A-12BF659A6A9C}"/>
              </a:ext>
            </a:extLst>
          </p:cNvPr>
          <p:cNvSpPr/>
          <p:nvPr/>
        </p:nvSpPr>
        <p:spPr>
          <a:xfrm>
            <a:off x="5237415" y="2130783"/>
            <a:ext cx="1190244" cy="567194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D18EF51-1340-6FB1-EB2C-193FE8EC00E3}"/>
              </a:ext>
            </a:extLst>
          </p:cNvPr>
          <p:cNvSpPr txBox="1"/>
          <p:nvPr/>
        </p:nvSpPr>
        <p:spPr>
          <a:xfrm>
            <a:off x="5315830" y="2264918"/>
            <a:ext cx="1237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Is the dataset time-series?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A6628D4-391A-7407-A3B2-DE98154136F6}"/>
              </a:ext>
            </a:extLst>
          </p:cNvPr>
          <p:cNvSpPr txBox="1"/>
          <p:nvPr/>
        </p:nvSpPr>
        <p:spPr>
          <a:xfrm>
            <a:off x="6865245" y="2124809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No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B30D83C-021D-5476-64E2-F6524FBF2728}"/>
              </a:ext>
            </a:extLst>
          </p:cNvPr>
          <p:cNvCxnSpPr>
            <a:cxnSpLocks/>
          </p:cNvCxnSpPr>
          <p:nvPr/>
        </p:nvCxnSpPr>
        <p:spPr>
          <a:xfrm flipH="1">
            <a:off x="4702243" y="2363349"/>
            <a:ext cx="530358" cy="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5AE7C1EB-78F1-0B67-3C75-50389E2CF817}"/>
              </a:ext>
            </a:extLst>
          </p:cNvPr>
          <p:cNvSpPr/>
          <p:nvPr/>
        </p:nvSpPr>
        <p:spPr>
          <a:xfrm>
            <a:off x="3739825" y="2192048"/>
            <a:ext cx="962418" cy="37970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SARIMA PROPHET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C51E60A-8956-130C-C84E-1931AE69BD47}"/>
              </a:ext>
            </a:extLst>
          </p:cNvPr>
          <p:cNvSpPr txBox="1"/>
          <p:nvPr/>
        </p:nvSpPr>
        <p:spPr>
          <a:xfrm>
            <a:off x="4749528" y="2106645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Yes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1D932CD-4096-B399-D7BD-2B2308F2C83D}"/>
              </a:ext>
            </a:extLst>
          </p:cNvPr>
          <p:cNvCxnSpPr>
            <a:cxnSpLocks/>
          </p:cNvCxnSpPr>
          <p:nvPr/>
        </p:nvCxnSpPr>
        <p:spPr>
          <a:xfrm>
            <a:off x="5849662" y="2711286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06EC3C1-E7D9-5B2B-15DF-B4288853C7D8}"/>
              </a:ext>
            </a:extLst>
          </p:cNvPr>
          <p:cNvSpPr txBox="1"/>
          <p:nvPr/>
        </p:nvSpPr>
        <p:spPr>
          <a:xfrm>
            <a:off x="5857873" y="2722241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No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9" name="Rectangle: Diagonal Corners Rounded 148">
            <a:extLst>
              <a:ext uri="{FF2B5EF4-FFF2-40B4-BE49-F238E27FC236}">
                <a16:creationId xmlns:a16="http://schemas.microsoft.com/office/drawing/2014/main" id="{30BF1211-FCBF-64AD-C434-1901E84DEEE5}"/>
              </a:ext>
            </a:extLst>
          </p:cNvPr>
          <p:cNvSpPr/>
          <p:nvPr/>
        </p:nvSpPr>
        <p:spPr>
          <a:xfrm>
            <a:off x="5212243" y="2990435"/>
            <a:ext cx="1190244" cy="567194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5198137-3CF2-F5C9-369D-18DA36B12497}"/>
              </a:ext>
            </a:extLst>
          </p:cNvPr>
          <p:cNvSpPr txBox="1"/>
          <p:nvPr/>
        </p:nvSpPr>
        <p:spPr>
          <a:xfrm>
            <a:off x="5241991" y="3104755"/>
            <a:ext cx="1237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Is target a continuous value?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57C6AFD-F391-EB15-61EC-E2D6B08ED844}"/>
              </a:ext>
            </a:extLst>
          </p:cNvPr>
          <p:cNvCxnSpPr>
            <a:cxnSpLocks/>
          </p:cNvCxnSpPr>
          <p:nvPr/>
        </p:nvCxnSpPr>
        <p:spPr>
          <a:xfrm>
            <a:off x="6390108" y="3266911"/>
            <a:ext cx="313669" cy="403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9986E92E-5168-757E-9877-56032EC72A72}"/>
              </a:ext>
            </a:extLst>
          </p:cNvPr>
          <p:cNvSpPr/>
          <p:nvPr/>
        </p:nvSpPr>
        <p:spPr>
          <a:xfrm>
            <a:off x="6705997" y="3104755"/>
            <a:ext cx="566622" cy="3323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DL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E2F7DDC-561C-CEB6-CCC1-11AF0F8B6A38}"/>
              </a:ext>
            </a:extLst>
          </p:cNvPr>
          <p:cNvSpPr txBox="1"/>
          <p:nvPr/>
        </p:nvSpPr>
        <p:spPr>
          <a:xfrm>
            <a:off x="6378728" y="2999997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Yes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800DB7E-1A8E-5E06-77F5-17F9979E9953}"/>
              </a:ext>
            </a:extLst>
          </p:cNvPr>
          <p:cNvCxnSpPr>
            <a:cxnSpLocks/>
          </p:cNvCxnSpPr>
          <p:nvPr/>
        </p:nvCxnSpPr>
        <p:spPr>
          <a:xfrm>
            <a:off x="5832537" y="3562176"/>
            <a:ext cx="0" cy="254000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CFDC428C-774F-0A97-72C5-850C7119F30D}"/>
              </a:ext>
            </a:extLst>
          </p:cNvPr>
          <p:cNvSpPr/>
          <p:nvPr/>
        </p:nvSpPr>
        <p:spPr>
          <a:xfrm>
            <a:off x="5307868" y="3820451"/>
            <a:ext cx="1049338" cy="3323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Random Forest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321AA13-2AC6-D994-33D4-196F859A8910}"/>
              </a:ext>
            </a:extLst>
          </p:cNvPr>
          <p:cNvSpPr txBox="1"/>
          <p:nvPr/>
        </p:nvSpPr>
        <p:spPr>
          <a:xfrm>
            <a:off x="5849662" y="3560838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No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DAA7346-93CA-D244-7738-A32018B11905}"/>
              </a:ext>
            </a:extLst>
          </p:cNvPr>
          <p:cNvCxnSpPr>
            <a:cxnSpLocks/>
          </p:cNvCxnSpPr>
          <p:nvPr/>
        </p:nvCxnSpPr>
        <p:spPr>
          <a:xfrm>
            <a:off x="8132000" y="2618293"/>
            <a:ext cx="0" cy="683417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28DFEF3-AB22-1D9C-68D6-A88FD11B311E}"/>
              </a:ext>
            </a:extLst>
          </p:cNvPr>
          <p:cNvSpPr txBox="1"/>
          <p:nvPr/>
        </p:nvSpPr>
        <p:spPr>
          <a:xfrm>
            <a:off x="8129245" y="2928785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Yes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60FDCC8-4F1C-DE12-7119-29634BE6797E}"/>
              </a:ext>
            </a:extLst>
          </p:cNvPr>
          <p:cNvSpPr txBox="1"/>
          <p:nvPr/>
        </p:nvSpPr>
        <p:spPr>
          <a:xfrm>
            <a:off x="7601033" y="3391398"/>
            <a:ext cx="123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Need to regularize features to prevent overfitting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82E763C-BFC6-DF84-1A44-8E0E06D2418C}"/>
              </a:ext>
            </a:extLst>
          </p:cNvPr>
          <p:cNvCxnSpPr>
            <a:cxnSpLocks/>
          </p:cNvCxnSpPr>
          <p:nvPr/>
        </p:nvCxnSpPr>
        <p:spPr>
          <a:xfrm>
            <a:off x="8134711" y="3889258"/>
            <a:ext cx="7296" cy="535464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F007D7A1-290D-EED6-189D-5B3F9A3E73B8}"/>
              </a:ext>
            </a:extLst>
          </p:cNvPr>
          <p:cNvSpPr/>
          <p:nvPr/>
        </p:nvSpPr>
        <p:spPr>
          <a:xfrm>
            <a:off x="7524680" y="4431374"/>
            <a:ext cx="1209130" cy="33237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Lasso / Ridge Regression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45F300E-BEE8-5914-866A-941465C71BC9}"/>
              </a:ext>
            </a:extLst>
          </p:cNvPr>
          <p:cNvCxnSpPr>
            <a:cxnSpLocks/>
          </p:cNvCxnSpPr>
          <p:nvPr/>
        </p:nvCxnSpPr>
        <p:spPr>
          <a:xfrm flipH="1" flipV="1">
            <a:off x="7141498" y="4597560"/>
            <a:ext cx="382137" cy="1326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40D8423-9B74-6180-9CC3-C96AB0104C48}"/>
              </a:ext>
            </a:extLst>
          </p:cNvPr>
          <p:cNvSpPr txBox="1"/>
          <p:nvPr/>
        </p:nvSpPr>
        <p:spPr>
          <a:xfrm>
            <a:off x="8123674" y="401275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Yes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4554AD5-D09A-A775-8B5F-6D102006A948}"/>
              </a:ext>
            </a:extLst>
          </p:cNvPr>
          <p:cNvSpPr txBox="1"/>
          <p:nvPr/>
        </p:nvSpPr>
        <p:spPr>
          <a:xfrm>
            <a:off x="7165314" y="4358150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</a:rPr>
              <a:t>No</a:t>
            </a:r>
            <a:endParaRPr lang="en-IN" sz="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B92372FA-A69F-2C15-0ACA-0B8D66696E4A}"/>
              </a:ext>
            </a:extLst>
          </p:cNvPr>
          <p:cNvSpPr/>
          <p:nvPr/>
        </p:nvSpPr>
        <p:spPr>
          <a:xfrm>
            <a:off x="6415672" y="4431374"/>
            <a:ext cx="719481" cy="35666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Linear Regression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AC506A4-7A7C-59FD-1452-2A0D059DEC3E}"/>
              </a:ext>
            </a:extLst>
          </p:cNvPr>
          <p:cNvSpPr/>
          <p:nvPr/>
        </p:nvSpPr>
        <p:spPr>
          <a:xfrm>
            <a:off x="6107783" y="416692"/>
            <a:ext cx="2022861" cy="275382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Nova" panose="020B0504020202020204" pitchFamily="34" charset="0"/>
              </a:rPr>
              <a:t>Unsupervised Learning</a:t>
            </a:r>
            <a:endParaRPr lang="en-IN" sz="800" dirty="0">
              <a:solidFill>
                <a:schemeClr val="accent4">
                  <a:lumMod val="60000"/>
                  <a:lumOff val="4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E582A3E2-5349-EEFF-6894-3F04A02F5620}"/>
              </a:ext>
            </a:extLst>
          </p:cNvPr>
          <p:cNvSpPr/>
          <p:nvPr/>
        </p:nvSpPr>
        <p:spPr>
          <a:xfrm>
            <a:off x="6106428" y="787003"/>
            <a:ext cx="2025572" cy="276731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Traditional Statistical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0353B48-C753-6539-BACC-CA113FE26635}"/>
              </a:ext>
            </a:extLst>
          </p:cNvPr>
          <p:cNvCxnSpPr>
            <a:cxnSpLocks/>
          </p:cNvCxnSpPr>
          <p:nvPr/>
        </p:nvCxnSpPr>
        <p:spPr>
          <a:xfrm>
            <a:off x="2084778" y="301540"/>
            <a:ext cx="0" cy="14687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7F2DF00C-3CAA-D8A5-27E3-346417BFA4EC}"/>
              </a:ext>
            </a:extLst>
          </p:cNvPr>
          <p:cNvSpPr/>
          <p:nvPr/>
        </p:nvSpPr>
        <p:spPr>
          <a:xfrm>
            <a:off x="6109140" y="82445"/>
            <a:ext cx="2022861" cy="2753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Supervised Learning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D918DE4-FD8F-48EF-B13A-DCAEDBF70927}"/>
              </a:ext>
            </a:extLst>
          </p:cNvPr>
          <p:cNvCxnSpPr>
            <a:cxnSpLocks/>
          </p:cNvCxnSpPr>
          <p:nvPr/>
        </p:nvCxnSpPr>
        <p:spPr>
          <a:xfrm flipH="1">
            <a:off x="1506136" y="448410"/>
            <a:ext cx="58471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CF64E84-B8FD-0BDC-8936-F8932E289648}"/>
              </a:ext>
            </a:extLst>
          </p:cNvPr>
          <p:cNvCxnSpPr>
            <a:cxnSpLocks/>
          </p:cNvCxnSpPr>
          <p:nvPr/>
        </p:nvCxnSpPr>
        <p:spPr>
          <a:xfrm flipH="1">
            <a:off x="1506137" y="448410"/>
            <a:ext cx="7356" cy="8575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3FB4E7D-572F-DAF9-01E9-0FC6778DADB4}"/>
              </a:ext>
            </a:extLst>
          </p:cNvPr>
          <p:cNvCxnSpPr>
            <a:cxnSpLocks/>
          </p:cNvCxnSpPr>
          <p:nvPr/>
        </p:nvCxnSpPr>
        <p:spPr>
          <a:xfrm flipV="1">
            <a:off x="1497090" y="1310202"/>
            <a:ext cx="709988" cy="843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8AD3165-ACC6-C4B5-16AF-52F1B50180D3}"/>
              </a:ext>
            </a:extLst>
          </p:cNvPr>
          <p:cNvCxnSpPr>
            <a:cxnSpLocks/>
          </p:cNvCxnSpPr>
          <p:nvPr/>
        </p:nvCxnSpPr>
        <p:spPr>
          <a:xfrm>
            <a:off x="2207078" y="1302724"/>
            <a:ext cx="0" cy="3602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F4245B6-33D5-79C6-C34B-95F4D756830D}"/>
              </a:ext>
            </a:extLst>
          </p:cNvPr>
          <p:cNvCxnSpPr>
            <a:cxnSpLocks/>
          </p:cNvCxnSpPr>
          <p:nvPr/>
        </p:nvCxnSpPr>
        <p:spPr>
          <a:xfrm flipH="1" flipV="1">
            <a:off x="1953291" y="1655620"/>
            <a:ext cx="262974" cy="289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F28B232F-5E19-729A-9AFC-322B895514BF}"/>
              </a:ext>
            </a:extLst>
          </p:cNvPr>
          <p:cNvCxnSpPr>
            <a:cxnSpLocks/>
          </p:cNvCxnSpPr>
          <p:nvPr/>
        </p:nvCxnSpPr>
        <p:spPr>
          <a:xfrm>
            <a:off x="758876" y="1657067"/>
            <a:ext cx="29761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FCCA9D3E-8ADD-075C-DF80-4D2D97D788CF}"/>
              </a:ext>
            </a:extLst>
          </p:cNvPr>
          <p:cNvCxnSpPr>
            <a:cxnSpLocks/>
          </p:cNvCxnSpPr>
          <p:nvPr/>
        </p:nvCxnSpPr>
        <p:spPr>
          <a:xfrm flipH="1">
            <a:off x="749422" y="1649481"/>
            <a:ext cx="9454" cy="63312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03F7650-5B9E-47AE-4F63-ED154D2CD9FB}"/>
              </a:ext>
            </a:extLst>
          </p:cNvPr>
          <p:cNvCxnSpPr>
            <a:cxnSpLocks/>
          </p:cNvCxnSpPr>
          <p:nvPr/>
        </p:nvCxnSpPr>
        <p:spPr>
          <a:xfrm flipV="1">
            <a:off x="1042900" y="2261942"/>
            <a:ext cx="592303" cy="42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2B56F4C-9A32-B7D2-4863-0F46AB4AD4AF}"/>
              </a:ext>
            </a:extLst>
          </p:cNvPr>
          <p:cNvCxnSpPr>
            <a:cxnSpLocks/>
          </p:cNvCxnSpPr>
          <p:nvPr/>
        </p:nvCxnSpPr>
        <p:spPr>
          <a:xfrm flipH="1">
            <a:off x="1630697" y="2254137"/>
            <a:ext cx="1222" cy="31694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F1EBDE4A-7110-735C-ECE9-5B7038EF04EC}"/>
              </a:ext>
            </a:extLst>
          </p:cNvPr>
          <p:cNvCxnSpPr>
            <a:cxnSpLocks/>
          </p:cNvCxnSpPr>
          <p:nvPr/>
        </p:nvCxnSpPr>
        <p:spPr>
          <a:xfrm flipV="1">
            <a:off x="1624852" y="2885238"/>
            <a:ext cx="1703120" cy="259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8987D33F-9554-5B22-7C67-2A84D6B2A3ED}"/>
              </a:ext>
            </a:extLst>
          </p:cNvPr>
          <p:cNvCxnSpPr>
            <a:cxnSpLocks/>
          </p:cNvCxnSpPr>
          <p:nvPr/>
        </p:nvCxnSpPr>
        <p:spPr>
          <a:xfrm flipH="1">
            <a:off x="1630697" y="2672898"/>
            <a:ext cx="4506" cy="21642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4E3A32C5-A04D-261F-8C0C-2A61ACCB218C}"/>
              </a:ext>
            </a:extLst>
          </p:cNvPr>
          <p:cNvCxnSpPr>
            <a:cxnSpLocks/>
          </p:cNvCxnSpPr>
          <p:nvPr/>
        </p:nvCxnSpPr>
        <p:spPr>
          <a:xfrm flipH="1">
            <a:off x="3326687" y="2879541"/>
            <a:ext cx="11292" cy="7711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74C73D97-C09A-DC6A-4DC0-4D02C8001CE2}"/>
              </a:ext>
            </a:extLst>
          </p:cNvPr>
          <p:cNvCxnSpPr>
            <a:cxnSpLocks/>
          </p:cNvCxnSpPr>
          <p:nvPr/>
        </p:nvCxnSpPr>
        <p:spPr>
          <a:xfrm flipH="1">
            <a:off x="760155" y="2270077"/>
            <a:ext cx="14310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45C7CDE-9BEF-040D-7AFE-47BC1446CD5D}"/>
              </a:ext>
            </a:extLst>
          </p:cNvPr>
          <p:cNvCxnSpPr>
            <a:cxnSpLocks/>
          </p:cNvCxnSpPr>
          <p:nvPr/>
        </p:nvCxnSpPr>
        <p:spPr>
          <a:xfrm flipH="1">
            <a:off x="2794253" y="3644740"/>
            <a:ext cx="540786" cy="447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F127FD0-569F-8221-0BC6-E3ADBFF364C8}"/>
              </a:ext>
            </a:extLst>
          </p:cNvPr>
          <p:cNvCxnSpPr>
            <a:cxnSpLocks/>
          </p:cNvCxnSpPr>
          <p:nvPr/>
        </p:nvCxnSpPr>
        <p:spPr>
          <a:xfrm>
            <a:off x="2799715" y="3643521"/>
            <a:ext cx="0" cy="88914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74C887A-ED4A-5FD1-CE9F-E917F23499BD}"/>
              </a:ext>
            </a:extLst>
          </p:cNvPr>
          <p:cNvCxnSpPr>
            <a:cxnSpLocks/>
          </p:cNvCxnSpPr>
          <p:nvPr/>
        </p:nvCxnSpPr>
        <p:spPr>
          <a:xfrm flipH="1">
            <a:off x="2802594" y="4520950"/>
            <a:ext cx="551817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877406E-427B-AE06-1510-131121A0280A}"/>
              </a:ext>
            </a:extLst>
          </p:cNvPr>
          <p:cNvCxnSpPr>
            <a:cxnSpLocks/>
          </p:cNvCxnSpPr>
          <p:nvPr/>
        </p:nvCxnSpPr>
        <p:spPr>
          <a:xfrm flipV="1">
            <a:off x="3354411" y="4517016"/>
            <a:ext cx="0" cy="151508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9956A963-7FD7-9AFA-E887-242ABD7CD044}"/>
              </a:ext>
            </a:extLst>
          </p:cNvPr>
          <p:cNvSpPr/>
          <p:nvPr/>
        </p:nvSpPr>
        <p:spPr>
          <a:xfrm>
            <a:off x="6100814" y="1167203"/>
            <a:ext cx="2022860" cy="2753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00" dirty="0">
              <a:solidFill>
                <a:schemeClr val="tx2">
                  <a:lumMod val="10000"/>
                </a:schemeClr>
              </a:solidFill>
              <a:latin typeface="Arial Nova" panose="020B0504020202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2C344E0-4FE2-3379-A393-87BA1790D884}"/>
              </a:ext>
            </a:extLst>
          </p:cNvPr>
          <p:cNvSpPr txBox="1"/>
          <p:nvPr/>
        </p:nvSpPr>
        <p:spPr>
          <a:xfrm>
            <a:off x="6224305" y="1133447"/>
            <a:ext cx="1752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 Nova" panose="020B0504020202020204" pitchFamily="34" charset="0"/>
              </a:rPr>
              <a:t>Order Renewal Prediction Model Selection Path</a:t>
            </a:r>
            <a:endParaRPr lang="en-IN" sz="800" dirty="0">
              <a:solidFill>
                <a:schemeClr val="tx1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2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duera Theme">
  <a:themeElements>
    <a:clrScheme name="Cloudera MAIN 3">
      <a:dk1>
        <a:srgbClr val="005586"/>
      </a:dk1>
      <a:lt1>
        <a:srgbClr val="FFFFFF"/>
      </a:lt1>
      <a:dk2>
        <a:srgbClr val="29A7DE"/>
      </a:dk2>
      <a:lt2>
        <a:srgbClr val="F5F5F5"/>
      </a:lt2>
      <a:accent1>
        <a:srgbClr val="0078D9"/>
      </a:accent1>
      <a:accent2>
        <a:srgbClr val="82DCD8"/>
      </a:accent2>
      <a:accent3>
        <a:srgbClr val="FFD664"/>
      </a:accent3>
      <a:accent4>
        <a:srgbClr val="E64630"/>
      </a:accent4>
      <a:accent5>
        <a:srgbClr val="505150"/>
      </a:accent5>
      <a:accent6>
        <a:srgbClr val="8FCDD2"/>
      </a:accent6>
      <a:hlink>
        <a:srgbClr val="29A7DE"/>
      </a:hlink>
      <a:folHlink>
        <a:srgbClr val="0078D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162117</TotalTime>
  <Words>364</Words>
  <Application>Microsoft Office PowerPoint</Application>
  <PresentationFormat>On-screen Show (16:9)</PresentationFormat>
  <Paragraphs>102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Arial Nova Light</vt:lpstr>
      <vt:lpstr>Calibri</vt:lpstr>
      <vt:lpstr>Cloduera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10X Faster Big Data Analytics &amp; Applications</dc:title>
  <dc:creator>Kapil Goyal</dc:creator>
  <cp:lastModifiedBy>Ragita Nigam</cp:lastModifiedBy>
  <cp:revision>1480</cp:revision>
  <cp:lastPrinted>2021-08-27T02:33:10Z</cp:lastPrinted>
  <dcterms:modified xsi:type="dcterms:W3CDTF">2024-04-29T10:17:41Z</dcterms:modified>
</cp:coreProperties>
</file>